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34" r:id="rId2"/>
    <p:sldMasterId id="2147483661" r:id="rId3"/>
    <p:sldMasterId id="2147483673" r:id="rId4"/>
    <p:sldMasterId id="2147483685" r:id="rId5"/>
    <p:sldMasterId id="2147483697" r:id="rId6"/>
    <p:sldMasterId id="2147483709" r:id="rId7"/>
    <p:sldMasterId id="2147483721" r:id="rId8"/>
  </p:sldMasterIdLst>
  <p:notesMasterIdLst>
    <p:notesMasterId r:id="rId70"/>
  </p:notesMasterIdLst>
  <p:handoutMasterIdLst>
    <p:handoutMasterId r:id="rId71"/>
  </p:handoutMasterIdLst>
  <p:sldIdLst>
    <p:sldId id="1510" r:id="rId9"/>
    <p:sldId id="1436" r:id="rId10"/>
    <p:sldId id="1479" r:id="rId11"/>
    <p:sldId id="1474" r:id="rId12"/>
    <p:sldId id="1481" r:id="rId13"/>
    <p:sldId id="1483" r:id="rId14"/>
    <p:sldId id="1475" r:id="rId15"/>
    <p:sldId id="1515" r:id="rId16"/>
    <p:sldId id="1488" r:id="rId17"/>
    <p:sldId id="1491" r:id="rId18"/>
    <p:sldId id="1490" r:id="rId19"/>
    <p:sldId id="1516" r:id="rId20"/>
    <p:sldId id="1477" r:id="rId21"/>
    <p:sldId id="1518" r:id="rId22"/>
    <p:sldId id="1478" r:id="rId23"/>
    <p:sldId id="1517" r:id="rId24"/>
    <p:sldId id="1494" r:id="rId25"/>
    <p:sldId id="1511" r:id="rId26"/>
    <p:sldId id="1485" r:id="rId27"/>
    <p:sldId id="1506" r:id="rId28"/>
    <p:sldId id="1519" r:id="rId29"/>
    <p:sldId id="1502" r:id="rId30"/>
    <p:sldId id="1522" r:id="rId31"/>
    <p:sldId id="1496" r:id="rId32"/>
    <p:sldId id="1513" r:id="rId33"/>
    <p:sldId id="1484" r:id="rId34"/>
    <p:sldId id="1507" r:id="rId35"/>
    <p:sldId id="1509" r:id="rId36"/>
    <p:sldId id="1512" r:id="rId37"/>
    <p:sldId id="1520" r:id="rId38"/>
    <p:sldId id="1499" r:id="rId39"/>
    <p:sldId id="1495" r:id="rId40"/>
    <p:sldId id="1487" r:id="rId41"/>
    <p:sldId id="1336" r:id="rId42"/>
    <p:sldId id="1493" r:id="rId43"/>
    <p:sldId id="1498" r:id="rId44"/>
    <p:sldId id="1388" r:id="rId45"/>
    <p:sldId id="1439" r:id="rId46"/>
    <p:sldId id="1389" r:id="rId47"/>
    <p:sldId id="1440" r:id="rId48"/>
    <p:sldId id="1417" r:id="rId49"/>
    <p:sldId id="1421" r:id="rId50"/>
    <p:sldId id="1422" r:id="rId51"/>
    <p:sldId id="1420" r:id="rId52"/>
    <p:sldId id="1455" r:id="rId53"/>
    <p:sldId id="1480" r:id="rId54"/>
    <p:sldId id="1489" r:id="rId55"/>
    <p:sldId id="1464" r:id="rId56"/>
    <p:sldId id="1465" r:id="rId57"/>
    <p:sldId id="1467" r:id="rId58"/>
    <p:sldId id="1468" r:id="rId59"/>
    <p:sldId id="1469" r:id="rId60"/>
    <p:sldId id="1470" r:id="rId61"/>
    <p:sldId id="1471" r:id="rId62"/>
    <p:sldId id="1425" r:id="rId63"/>
    <p:sldId id="1426" r:id="rId64"/>
    <p:sldId id="1427" r:id="rId65"/>
    <p:sldId id="1428" r:id="rId66"/>
    <p:sldId id="1430" r:id="rId67"/>
    <p:sldId id="1268" r:id="rId68"/>
    <p:sldId id="1416" r:id="rId69"/>
  </p:sldIdLst>
  <p:sldSz cx="9144000" cy="6858000" type="screen4x3"/>
  <p:notesSz cx="6645275" cy="9779000"/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80">
          <p15:clr>
            <a:srgbClr val="A4A3A4"/>
          </p15:clr>
        </p15:guide>
        <p15:guide id="2" pos="209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49831"/>
    <a:srgbClr val="000006"/>
    <a:srgbClr val="890CEB"/>
    <a:srgbClr val="FFCC66"/>
    <a:srgbClr val="0080FF"/>
    <a:srgbClr val="B50000"/>
    <a:srgbClr val="FEFDCC"/>
    <a:srgbClr val="FFD8D8"/>
    <a:srgbClr val="00FF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25989"/>
    <p:restoredTop sz="50000" autoAdjust="0"/>
  </p:normalViewPr>
  <p:slideViewPr>
    <p:cSldViewPr snapToGrid="0">
      <p:cViewPr>
        <p:scale>
          <a:sx n="79" d="100"/>
          <a:sy n="79" d="100"/>
        </p:scale>
        <p:origin x="1424" y="144"/>
      </p:cViewPr>
      <p:guideLst>
        <p:guide orient="horz" pos="2160"/>
        <p:guide pos="2880"/>
      </p:guideLst>
    </p:cSldViewPr>
  </p:slideViewPr>
  <p:outlineViewPr>
    <p:cViewPr>
      <p:scale>
        <a:sx n="75" d="100"/>
        <a:sy n="7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1219" y="451"/>
      </p:cViewPr>
      <p:guideLst>
        <p:guide orient="horz" pos="3080"/>
        <p:guide pos="209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63" Type="http://schemas.openxmlformats.org/officeDocument/2006/relationships/slide" Target="slides/slide55.xml"/><Relationship Id="rId64" Type="http://schemas.openxmlformats.org/officeDocument/2006/relationships/slide" Target="slides/slide56.xml"/><Relationship Id="rId65" Type="http://schemas.openxmlformats.org/officeDocument/2006/relationships/slide" Target="slides/slide57.xml"/><Relationship Id="rId66" Type="http://schemas.openxmlformats.org/officeDocument/2006/relationships/slide" Target="slides/slide58.xml"/><Relationship Id="rId67" Type="http://schemas.openxmlformats.org/officeDocument/2006/relationships/slide" Target="slides/slide59.xml"/><Relationship Id="rId68" Type="http://schemas.openxmlformats.org/officeDocument/2006/relationships/slide" Target="slides/slide60.xml"/><Relationship Id="rId69" Type="http://schemas.openxmlformats.org/officeDocument/2006/relationships/slide" Target="slides/slide61.xml"/><Relationship Id="rId50" Type="http://schemas.openxmlformats.org/officeDocument/2006/relationships/slide" Target="slides/slide42.xml"/><Relationship Id="rId51" Type="http://schemas.openxmlformats.org/officeDocument/2006/relationships/slide" Target="slides/slide43.xml"/><Relationship Id="rId52" Type="http://schemas.openxmlformats.org/officeDocument/2006/relationships/slide" Target="slides/slide44.xml"/><Relationship Id="rId53" Type="http://schemas.openxmlformats.org/officeDocument/2006/relationships/slide" Target="slides/slide45.xml"/><Relationship Id="rId54" Type="http://schemas.openxmlformats.org/officeDocument/2006/relationships/slide" Target="slides/slide46.xml"/><Relationship Id="rId55" Type="http://schemas.openxmlformats.org/officeDocument/2006/relationships/slide" Target="slides/slide47.xml"/><Relationship Id="rId56" Type="http://schemas.openxmlformats.org/officeDocument/2006/relationships/slide" Target="slides/slide48.xml"/><Relationship Id="rId57" Type="http://schemas.openxmlformats.org/officeDocument/2006/relationships/slide" Target="slides/slide49.xml"/><Relationship Id="rId58" Type="http://schemas.openxmlformats.org/officeDocument/2006/relationships/slide" Target="slides/slide50.xml"/><Relationship Id="rId59" Type="http://schemas.openxmlformats.org/officeDocument/2006/relationships/slide" Target="slides/slide5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slide" Target="slides/slide38.xml"/><Relationship Id="rId47" Type="http://schemas.openxmlformats.org/officeDocument/2006/relationships/slide" Target="slides/slide39.xml"/><Relationship Id="rId48" Type="http://schemas.openxmlformats.org/officeDocument/2006/relationships/slide" Target="slides/slide40.xml"/><Relationship Id="rId49" Type="http://schemas.openxmlformats.org/officeDocument/2006/relationships/slide" Target="slides/slide4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" Target="slides/slide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70" Type="http://schemas.openxmlformats.org/officeDocument/2006/relationships/notesMaster" Target="notesMasters/notesMaster1.xml"/><Relationship Id="rId71" Type="http://schemas.openxmlformats.org/officeDocument/2006/relationships/handoutMaster" Target="handoutMasters/handoutMaster1.xml"/><Relationship Id="rId72" Type="http://schemas.openxmlformats.org/officeDocument/2006/relationships/presProps" Target="presProps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2.xml"/><Relationship Id="rId61" Type="http://schemas.openxmlformats.org/officeDocument/2006/relationships/slide" Target="slides/slide53.xml"/><Relationship Id="rId62" Type="http://schemas.openxmlformats.org/officeDocument/2006/relationships/slide" Target="slides/slide54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1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65550" y="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1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9005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1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65550" y="929005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1"/>
            </a:lvl1pPr>
          </a:lstStyle>
          <a:p>
            <a:pPr>
              <a:defRPr/>
            </a:pPr>
            <a:fld id="{F663A7E5-6875-204E-9D9A-01B8B99AC63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02972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1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65550" y="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1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7888" y="733425"/>
            <a:ext cx="4889500" cy="3667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5825" y="4645025"/>
            <a:ext cx="487362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9005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1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65550" y="929005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1"/>
            </a:lvl1pPr>
          </a:lstStyle>
          <a:p>
            <a:pPr>
              <a:defRPr/>
            </a:pPr>
            <a:fld id="{5518F30B-A1AD-3D48-AA70-8F1CBB6ECA3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85133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D4CE5F-DE6E-AC43-8FF4-53221CB607A3}" type="slidenum">
              <a:rPr lang="de-DE"/>
              <a:pPr/>
              <a:t>1</a:t>
            </a:fld>
            <a:endParaRPr lang="de-DE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z="1600" b="0" dirty="0" smtClean="0"/>
              <a:t>I </a:t>
            </a:r>
            <a:r>
              <a:rPr lang="de-DE" sz="1600" b="0" dirty="0" err="1" smtClean="0"/>
              <a:t>would</a:t>
            </a:r>
            <a:r>
              <a:rPr lang="de-DE" sz="1600" b="0" dirty="0" smtClean="0"/>
              <a:t> like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to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thank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the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organizers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for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the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invitation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to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speak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about</a:t>
            </a:r>
            <a:r>
              <a:rPr lang="de-DE" sz="1600" b="0" baseline="0" dirty="0" smtClean="0"/>
              <a:t> a </a:t>
            </a:r>
            <a:r>
              <a:rPr lang="de-DE" sz="1600" b="0" baseline="0" dirty="0" err="1" smtClean="0"/>
              <a:t>topic</a:t>
            </a:r>
            <a:r>
              <a:rPr lang="de-DE" sz="1600" b="0" baseline="0" dirty="0" smtClean="0"/>
              <a:t>, </a:t>
            </a:r>
            <a:r>
              <a:rPr lang="de-DE" sz="1600" b="0" baseline="0" dirty="0" err="1" smtClean="0"/>
              <a:t>which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certainly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is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beyond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the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classical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themes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of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meson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physics</a:t>
            </a:r>
            <a:r>
              <a:rPr lang="de-DE" sz="1600" b="0" baseline="0" dirty="0" smtClean="0"/>
              <a:t>,</a:t>
            </a:r>
          </a:p>
          <a:p>
            <a:pPr eaLnBrk="1" hangingPunct="1"/>
            <a:r>
              <a:rPr lang="de-DE" sz="1600" b="0" baseline="0" dirty="0" err="1" smtClean="0"/>
              <a:t>for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which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mesons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and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hadron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physics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experiments</a:t>
            </a:r>
            <a:r>
              <a:rPr lang="de-DE" sz="1600" b="0" baseline="0" dirty="0" smtClean="0"/>
              <a:t> in </a:t>
            </a:r>
            <a:r>
              <a:rPr lang="de-DE" sz="1600" b="0" baseline="0" dirty="0" err="1" smtClean="0"/>
              <a:t>general</a:t>
            </a:r>
            <a:r>
              <a:rPr lang="de-DE" sz="1600" b="0" baseline="0" dirty="0" smtClean="0"/>
              <a:t> - </a:t>
            </a:r>
            <a:r>
              <a:rPr lang="de-DE" sz="1600" b="0" baseline="0" dirty="0" err="1" smtClean="0"/>
              <a:t>as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you</a:t>
            </a:r>
            <a:r>
              <a:rPr lang="de-DE" sz="1600" b="0" baseline="0" dirty="0" smtClean="0"/>
              <a:t> will </a:t>
            </a:r>
            <a:r>
              <a:rPr lang="de-DE" sz="1600" b="0" baseline="0" dirty="0" err="1" smtClean="0"/>
              <a:t>see</a:t>
            </a:r>
            <a:r>
              <a:rPr lang="de-DE" sz="1600" b="0" baseline="0" dirty="0" smtClean="0"/>
              <a:t> -  </a:t>
            </a:r>
            <a:r>
              <a:rPr lang="de-DE" sz="1600" b="0" baseline="0" dirty="0" err="1" smtClean="0"/>
              <a:t>are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however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ideally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suited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to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achieve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progress</a:t>
            </a:r>
            <a:r>
              <a:rPr lang="de-DE" sz="1600" b="0" baseline="0" dirty="0" smtClean="0"/>
              <a:t>.</a:t>
            </a:r>
            <a:endParaRPr lang="de-DE" sz="1600" b="0" dirty="0"/>
          </a:p>
        </p:txBody>
      </p:sp>
    </p:spTree>
    <p:extLst>
      <p:ext uri="{BB962C8B-B14F-4D97-AF65-F5344CB8AC3E}">
        <p14:creationId xmlns:p14="http://schemas.microsoft.com/office/powerpoint/2010/main" val="1063287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11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dirty="0" err="1" smtClean="0"/>
              <a:t>Before</a:t>
            </a:r>
            <a:r>
              <a:rPr lang="de-DE" dirty="0" smtClean="0"/>
              <a:t>: On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plot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already</a:t>
            </a:r>
            <a:r>
              <a:rPr lang="de-DE" dirty="0" smtClean="0"/>
              <a:t> </a:t>
            </a:r>
            <a:r>
              <a:rPr lang="de-DE" dirty="0" err="1" smtClean="0"/>
              <a:t>see</a:t>
            </a:r>
            <a:r>
              <a:rPr lang="de-DE" dirty="0" smtClean="0"/>
              <a:t> additional </a:t>
            </a:r>
            <a:r>
              <a:rPr lang="de-DE" dirty="0" err="1" smtClean="0"/>
              <a:t>rsults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various</a:t>
            </a:r>
            <a:r>
              <a:rPr lang="de-DE" dirty="0" smtClean="0"/>
              <a:t> </a:t>
            </a:r>
            <a:r>
              <a:rPr lang="de-DE" dirty="0" err="1" smtClean="0"/>
              <a:t>experiments</a:t>
            </a:r>
            <a:r>
              <a:rPr lang="de-DE" dirty="0" smtClean="0"/>
              <a:t>,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were</a:t>
            </a:r>
            <a:r>
              <a:rPr lang="de-DE" baseline="0" dirty="0" smtClean="0"/>
              <a:t> not </a:t>
            </a:r>
            <a:r>
              <a:rPr lang="de-DE" baseline="0" dirty="0" err="1" smtClean="0"/>
              <a:t>seen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2010 </a:t>
            </a:r>
            <a:r>
              <a:rPr lang="de-DE" baseline="0" dirty="0" err="1" smtClean="0"/>
              <a:t>plot</a:t>
            </a:r>
            <a:endParaRPr lang="de-DE" baseline="0" dirty="0" smtClean="0"/>
          </a:p>
          <a:p>
            <a:pPr eaLnBrk="1" hangingPunct="1"/>
            <a:endParaRPr lang="de-DE" baseline="0" dirty="0" smtClean="0"/>
          </a:p>
          <a:p>
            <a:pPr eaLnBrk="1" hangingPunct="1"/>
            <a:r>
              <a:rPr lang="de-DE" baseline="0" dirty="0" err="1" smtClean="0"/>
              <a:t>Basically</a:t>
            </a:r>
            <a:r>
              <a:rPr lang="de-DE" baseline="0" dirty="0" smtClean="0"/>
              <a:t>, all high </a:t>
            </a:r>
            <a:r>
              <a:rPr lang="de-DE" baseline="0" dirty="0" err="1" smtClean="0"/>
              <a:t>statistics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nuclear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particle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experiments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started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mining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campaigns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what</a:t>
            </a:r>
            <a:r>
              <a:rPr lang="de-DE" baseline="0" dirty="0" smtClean="0"/>
              <a:t> I </a:t>
            </a:r>
            <a:r>
              <a:rPr lang="de-DE" baseline="0" dirty="0" err="1" smtClean="0"/>
              <a:t>explained</a:t>
            </a:r>
            <a:r>
              <a:rPr lang="de-DE" baseline="0" dirty="0" smtClean="0"/>
              <a:t> at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beginning</a:t>
            </a:r>
            <a:r>
              <a:rPr lang="de-DE" baseline="0" dirty="0" smtClean="0"/>
              <a:t> </a:t>
            </a:r>
          </a:p>
          <a:p>
            <a:pPr eaLnBrk="1" hangingPunct="1"/>
            <a:r>
              <a:rPr lang="de-DE" baseline="0" dirty="0" err="1" smtClean="0"/>
              <a:t>any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process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coupling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photon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lepton</a:t>
            </a:r>
            <a:r>
              <a:rPr lang="de-DE" baseline="0" dirty="0" smtClean="0"/>
              <a:t> pair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bump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hunting</a:t>
            </a:r>
            <a:r>
              <a:rPr lang="de-DE" baseline="0" dirty="0" smtClean="0"/>
              <a:t>!</a:t>
            </a:r>
          </a:p>
          <a:p>
            <a:pPr eaLnBrk="1" hangingPunct="1"/>
            <a:endParaRPr lang="de-DE" baseline="0" dirty="0" smtClean="0"/>
          </a:p>
          <a:p>
            <a:pPr eaLnBrk="1" hangingPunct="1"/>
            <a:r>
              <a:rPr lang="de-DE" baseline="0" dirty="0" err="1" smtClean="0"/>
              <a:t>Two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approaches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came</a:t>
            </a:r>
            <a:r>
              <a:rPr lang="de-DE" baseline="0" dirty="0" smtClean="0"/>
              <a:t> out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successful</a:t>
            </a:r>
            <a:r>
              <a:rPr lang="de-DE" baseline="0" dirty="0" smtClean="0"/>
              <a:t>,</a:t>
            </a:r>
          </a:p>
          <a:p>
            <a:pPr eaLnBrk="1" hangingPunct="1"/>
            <a:endParaRPr lang="de-DE" baseline="0" dirty="0" smtClean="0"/>
          </a:p>
          <a:p>
            <a:pPr marL="171450" indent="-171450" eaLnBrk="1" hangingPunct="1">
              <a:buFontTx/>
              <a:buChar char="-"/>
            </a:pPr>
            <a:r>
              <a:rPr lang="de-DE" baseline="0" dirty="0" err="1" smtClean="0"/>
              <a:t>Dalitz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radiative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decays</a:t>
            </a:r>
            <a:r>
              <a:rPr lang="de-DE" baseline="0" dirty="0" smtClean="0"/>
              <a:t>, like </a:t>
            </a:r>
            <a:r>
              <a:rPr lang="de-DE" baseline="0" dirty="0" err="1" smtClean="0"/>
              <a:t>shown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instance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pi0</a:t>
            </a:r>
          </a:p>
          <a:p>
            <a:pPr marL="171450" indent="-171450" eaLnBrk="1" hangingPunct="1">
              <a:buFontTx/>
              <a:buChar char="-"/>
            </a:pP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lepton</a:t>
            </a:r>
            <a:r>
              <a:rPr lang="de-DE" baseline="0" dirty="0" smtClean="0"/>
              <a:t> pair </a:t>
            </a:r>
            <a:r>
              <a:rPr lang="de-DE" baseline="0" dirty="0" err="1" smtClean="0"/>
              <a:t>production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e+e</a:t>
            </a:r>
            <a:r>
              <a:rPr lang="de-DE" baseline="0" dirty="0" smtClean="0"/>
              <a:t>- </a:t>
            </a:r>
            <a:r>
              <a:rPr lang="de-DE" baseline="0" dirty="0" err="1" smtClean="0"/>
              <a:t>annihilation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where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mass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range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pair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varied</a:t>
            </a:r>
            <a:r>
              <a:rPr lang="de-DE" baseline="0" dirty="0" smtClean="0"/>
              <a:t> at </a:t>
            </a:r>
            <a:r>
              <a:rPr lang="de-DE" baseline="0" dirty="0" err="1" smtClean="0"/>
              <a:t>particle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factories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ideally</a:t>
            </a:r>
            <a:r>
              <a:rPr lang="de-DE" baseline="0" dirty="0" smtClean="0"/>
              <a:t> via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initial </a:t>
            </a:r>
            <a:r>
              <a:rPr lang="de-DE" baseline="0" dirty="0" err="1" smtClean="0"/>
              <a:t>state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radiation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technique</a:t>
            </a:r>
            <a:r>
              <a:rPr lang="de-DE" baseline="0" dirty="0" smtClean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1353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12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5012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13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1672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14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38469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16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27570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17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16722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18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16722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19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z="1600" dirty="0" smtClean="0"/>
              <a:t>The Dark Photon I </a:t>
            </a:r>
            <a:r>
              <a:rPr lang="de-DE" sz="1600" dirty="0" err="1" smtClean="0"/>
              <a:t>have</a:t>
            </a:r>
            <a:r>
              <a:rPr lang="de-DE" sz="1600" dirty="0" smtClean="0"/>
              <a:t> </a:t>
            </a:r>
            <a:r>
              <a:rPr lang="de-DE" sz="1600" dirty="0" err="1" smtClean="0"/>
              <a:t>presented</a:t>
            </a:r>
            <a:r>
              <a:rPr lang="de-DE" sz="1600" dirty="0" smtClean="0"/>
              <a:t> so </a:t>
            </a:r>
            <a:r>
              <a:rPr lang="de-DE" sz="1600" dirty="0" err="1" smtClean="0"/>
              <a:t>far</a:t>
            </a:r>
            <a:r>
              <a:rPr lang="de-DE" sz="1600" dirty="0" smtClean="0"/>
              <a:t>, </a:t>
            </a:r>
            <a:r>
              <a:rPr lang="de-DE" sz="1600" dirty="0" err="1" smtClean="0"/>
              <a:t>is</a:t>
            </a:r>
            <a:r>
              <a:rPr lang="de-DE" sz="1600" dirty="0" smtClean="0"/>
              <a:t> non-</a:t>
            </a:r>
            <a:r>
              <a:rPr lang="de-DE" sz="1600" dirty="0" err="1" smtClean="0"/>
              <a:t>parity</a:t>
            </a:r>
            <a:r>
              <a:rPr lang="de-DE" sz="1600" dirty="0" smtClean="0"/>
              <a:t> </a:t>
            </a:r>
            <a:r>
              <a:rPr lang="de-DE" sz="1600" dirty="0" err="1" smtClean="0"/>
              <a:t>violating</a:t>
            </a:r>
            <a:r>
              <a:rPr lang="de-DE" sz="1600" dirty="0" smtClean="0"/>
              <a:t>.</a:t>
            </a:r>
          </a:p>
          <a:p>
            <a:pPr eaLnBrk="1" hangingPunct="1"/>
            <a:endParaRPr lang="de-DE" sz="1600" dirty="0" smtClean="0"/>
          </a:p>
          <a:p>
            <a:pPr eaLnBrk="1" hangingPunct="1"/>
            <a:r>
              <a:rPr lang="de-DE" sz="1600" dirty="0" smtClean="0"/>
              <a:t>But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models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have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been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constructed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by</a:t>
            </a:r>
            <a:r>
              <a:rPr lang="de-DE" sz="1600" baseline="0" dirty="0" smtClean="0"/>
              <a:t> Bill Marciano, in </a:t>
            </a:r>
            <a:r>
              <a:rPr lang="de-DE" sz="1600" baseline="0" dirty="0" err="1" smtClean="0"/>
              <a:t>which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DP </a:t>
            </a:r>
            <a:r>
              <a:rPr lang="de-DE" sz="1600" baseline="0" dirty="0" err="1" smtClean="0"/>
              <a:t>can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be</a:t>
            </a:r>
            <a:r>
              <a:rPr lang="de-DE" sz="1600" baseline="0" dirty="0" smtClean="0"/>
              <a:t> P-</a:t>
            </a:r>
            <a:r>
              <a:rPr lang="de-DE" sz="1600" baseline="0" dirty="0" err="1" smtClean="0"/>
              <a:t>violating</a:t>
            </a:r>
            <a:endParaRPr lang="de-DE" sz="1600" baseline="0" dirty="0" smtClean="0"/>
          </a:p>
          <a:p>
            <a:pPr eaLnBrk="1" hangingPunct="1"/>
            <a:r>
              <a:rPr lang="de-DE" sz="1600" baseline="0" dirty="0" smtClean="0"/>
              <a:t>This </a:t>
            </a:r>
            <a:r>
              <a:rPr lang="de-DE" sz="1600" baseline="0" dirty="0" err="1" smtClean="0"/>
              <a:t>would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lead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to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very</a:t>
            </a:r>
            <a:r>
              <a:rPr lang="de-DE" sz="1600" baseline="0" dirty="0" smtClean="0"/>
              <a:t> large </a:t>
            </a:r>
            <a:r>
              <a:rPr lang="de-DE" sz="1600" baseline="0" dirty="0" err="1" smtClean="0"/>
              <a:t>effects</a:t>
            </a:r>
            <a:r>
              <a:rPr lang="de-DE" sz="1600" baseline="0" dirty="0" smtClean="0"/>
              <a:t> in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low</a:t>
            </a:r>
            <a:r>
              <a:rPr lang="de-DE" sz="1600" baseline="0" dirty="0" smtClean="0"/>
              <a:t> Q2 </a:t>
            </a:r>
            <a:r>
              <a:rPr lang="de-DE" sz="1600" baseline="0" dirty="0" err="1" smtClean="0"/>
              <a:t>behaviour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of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electroweak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mixing</a:t>
            </a:r>
            <a:r>
              <a:rPr lang="de-DE" sz="1600" baseline="0" dirty="0" smtClean="0"/>
              <a:t> angle.</a:t>
            </a:r>
          </a:p>
          <a:p>
            <a:pPr eaLnBrk="1" hangingPunct="1"/>
            <a:r>
              <a:rPr lang="de-DE" sz="1600" baseline="0" dirty="0" err="1" smtClean="0"/>
              <a:t>There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are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indeed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several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experiments</a:t>
            </a:r>
            <a:r>
              <a:rPr lang="de-DE" sz="1600" baseline="0" dirty="0" smtClean="0"/>
              <a:t> in </a:t>
            </a:r>
            <a:r>
              <a:rPr lang="de-DE" sz="1600" baseline="0" dirty="0" err="1" smtClean="0"/>
              <a:t>preparation</a:t>
            </a:r>
            <a:r>
              <a:rPr lang="de-DE" sz="1600" baseline="0" dirty="0" smtClean="0"/>
              <a:t> at JLAB </a:t>
            </a:r>
            <a:r>
              <a:rPr lang="de-DE" sz="1600" baseline="0" dirty="0" err="1" smtClean="0"/>
              <a:t>and</a:t>
            </a:r>
            <a:r>
              <a:rPr lang="de-DE" sz="1600" baseline="0" dirty="0" smtClean="0"/>
              <a:t> also in Mainz, </a:t>
            </a:r>
            <a:r>
              <a:rPr lang="de-DE" sz="1600" baseline="0" dirty="0" err="1" smtClean="0"/>
              <a:t>which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aim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for</a:t>
            </a:r>
            <a:endParaRPr lang="de-DE" sz="1600" baseline="0" dirty="0" smtClean="0"/>
          </a:p>
          <a:p>
            <a:pPr eaLnBrk="1" hangingPunct="1"/>
            <a:r>
              <a:rPr lang="de-DE" sz="1600" baseline="0" dirty="0" smtClean="0"/>
              <a:t>High </a:t>
            </a:r>
            <a:r>
              <a:rPr lang="de-DE" sz="1600" baseline="0" dirty="0" err="1" smtClean="0"/>
              <a:t>precision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measurements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of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sin2Theta_w </a:t>
            </a:r>
            <a:r>
              <a:rPr lang="de-DE" sz="1600" baseline="0" dirty="0" err="1" smtClean="0"/>
              <a:t>and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they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would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identifiy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effects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of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this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knd</a:t>
            </a:r>
            <a:r>
              <a:rPr lang="de-DE" sz="1600" baseline="0" dirty="0" smtClean="0"/>
              <a:t>.</a:t>
            </a:r>
          </a:p>
          <a:p>
            <a:pPr eaLnBrk="1" hangingPunct="1"/>
            <a:r>
              <a:rPr lang="de-DE" sz="1600" baseline="0" dirty="0" smtClean="0"/>
              <a:t>Kurt </a:t>
            </a:r>
            <a:r>
              <a:rPr lang="de-DE" sz="1600" baseline="0" dirty="0" err="1" smtClean="0"/>
              <a:t>Aulenbacher</a:t>
            </a:r>
            <a:r>
              <a:rPr lang="de-DE" sz="1600" baseline="0" dirty="0" smtClean="0"/>
              <a:t> will </a:t>
            </a:r>
            <a:r>
              <a:rPr lang="de-DE" sz="1600" baseline="0" dirty="0" err="1" smtClean="0"/>
              <a:t>present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this</a:t>
            </a:r>
            <a:r>
              <a:rPr lang="de-DE" sz="1600" baseline="0" dirty="0" smtClean="0"/>
              <a:t> on </a:t>
            </a:r>
            <a:r>
              <a:rPr lang="de-DE" sz="1600" baseline="0" dirty="0" err="1" smtClean="0"/>
              <a:t>Saturday</a:t>
            </a:r>
            <a:r>
              <a:rPr lang="de-DE" sz="1600" baseline="0" dirty="0" smtClean="0"/>
              <a:t> in </a:t>
            </a:r>
            <a:r>
              <a:rPr lang="de-DE" sz="1600" baseline="0" dirty="0" err="1" smtClean="0"/>
              <a:t>his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talk</a:t>
            </a:r>
            <a:r>
              <a:rPr lang="de-DE" sz="1600" baseline="0" dirty="0" smtClean="0"/>
              <a:t>.</a:t>
            </a:r>
          </a:p>
          <a:p>
            <a:pPr eaLnBrk="1" hangingPunct="1"/>
            <a:endParaRPr lang="de-DE" sz="1600" baseline="0" dirty="0" smtClean="0"/>
          </a:p>
          <a:p>
            <a:pPr eaLnBrk="1" hangingPunct="1"/>
            <a:r>
              <a:rPr lang="de-DE" sz="1600" baseline="0" dirty="0" err="1" smtClean="0"/>
              <a:t>Let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me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dwell</a:t>
            </a:r>
            <a:r>
              <a:rPr lang="de-DE" sz="1600" baseline="0" dirty="0" smtClean="0"/>
              <a:t> in </a:t>
            </a:r>
            <a:r>
              <a:rPr lang="de-DE" sz="1600" baseline="0" dirty="0" err="1" smtClean="0"/>
              <a:t>more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detail</a:t>
            </a:r>
            <a:r>
              <a:rPr lang="de-DE" sz="1600" baseline="0" dirty="0" smtClean="0"/>
              <a:t> on a 2nd </a:t>
            </a:r>
            <a:r>
              <a:rPr lang="de-DE" sz="1600" baseline="0" dirty="0" err="1" smtClean="0"/>
              <a:t>model</a:t>
            </a:r>
            <a:r>
              <a:rPr lang="de-DE" sz="1600" baseline="0" dirty="0" smtClean="0"/>
              <a:t>, </a:t>
            </a:r>
            <a:r>
              <a:rPr lang="de-DE" sz="1600" baseline="0" dirty="0" err="1" smtClean="0"/>
              <a:t>whcih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is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getting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more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and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more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popular</a:t>
            </a:r>
            <a:r>
              <a:rPr lang="de-DE" sz="1600" baseline="0" dirty="0" smtClean="0"/>
              <a:t> in</a:t>
            </a:r>
          </a:p>
          <a:p>
            <a:pPr eaLnBrk="1" hangingPunct="1"/>
            <a:r>
              <a:rPr lang="de-DE" sz="1600" baseline="0" dirty="0" smtClean="0"/>
              <a:t>The DP </a:t>
            </a:r>
            <a:r>
              <a:rPr lang="de-DE" sz="1600" baseline="0" dirty="0" err="1" smtClean="0"/>
              <a:t>community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and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which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has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already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lead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to</a:t>
            </a:r>
            <a:r>
              <a:rPr lang="de-DE" sz="1600" baseline="0" dirty="0" smtClean="0"/>
              <a:t> a large </a:t>
            </a:r>
            <a:r>
              <a:rPr lang="de-DE" sz="1600" baseline="0" dirty="0" err="1" smtClean="0"/>
              <a:t>number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of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expt</a:t>
            </a:r>
            <a:r>
              <a:rPr lang="de-DE" sz="1600" baseline="0" dirty="0" smtClean="0"/>
              <a:t>. </a:t>
            </a:r>
            <a:r>
              <a:rPr lang="de-DE" sz="1600" baseline="0" dirty="0" err="1" smtClean="0"/>
              <a:t>Proposals</a:t>
            </a:r>
            <a:r>
              <a:rPr lang="de-DE" sz="1600" baseline="0" dirty="0" smtClean="0"/>
              <a:t>, </a:t>
            </a:r>
            <a:r>
              <a:rPr lang="de-DE" sz="1600" baseline="0" dirty="0" err="1" smtClean="0"/>
              <a:t>namely</a:t>
            </a:r>
            <a:endParaRPr lang="de-DE" sz="1600" baseline="0" dirty="0" smtClean="0"/>
          </a:p>
          <a:p>
            <a:pPr eaLnBrk="1" hangingPunct="1"/>
            <a:r>
              <a:rPr lang="de-DE" sz="1600" baseline="0" dirty="0" smtClean="0"/>
              <a:t>The invisible DP </a:t>
            </a:r>
            <a:r>
              <a:rPr lang="de-DE" sz="1600" baseline="0" dirty="0" err="1" smtClean="0"/>
              <a:t>model</a:t>
            </a:r>
            <a:endParaRPr lang="de-DE" sz="1600" baseline="0" dirty="0" smtClean="0"/>
          </a:p>
          <a:p>
            <a:pPr eaLnBrk="1" hangingPunct="1"/>
            <a:endParaRPr lang="de-DE" sz="1600" baseline="0" dirty="0" smtClean="0"/>
          </a:p>
          <a:p>
            <a:pPr eaLnBrk="1" hangingPunct="1"/>
            <a:endParaRPr lang="de-DE" sz="1600" baseline="0" dirty="0" smtClean="0"/>
          </a:p>
          <a:p>
            <a:pPr eaLnBrk="1" hangingPunct="1"/>
            <a:endParaRPr lang="de-DE" sz="1600" baseline="0" dirty="0" smtClean="0"/>
          </a:p>
          <a:p>
            <a:pPr eaLnBrk="1" hangingPunct="1"/>
            <a:endParaRPr lang="de-DE" sz="160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2791579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In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kinetic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mixing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model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discussed</a:t>
            </a:r>
            <a:r>
              <a:rPr lang="de-DE" baseline="0" dirty="0" smtClean="0"/>
              <a:t> so </a:t>
            </a:r>
            <a:r>
              <a:rPr lang="de-DE" baseline="0" dirty="0" err="1" smtClean="0"/>
              <a:t>far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assumption</a:t>
            </a:r>
            <a:r>
              <a:rPr lang="de-DE" baseline="0" dirty="0" smtClean="0"/>
              <a:t> was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dark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photon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lighter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Dark Matter </a:t>
            </a:r>
            <a:r>
              <a:rPr lang="de-DE" baseline="0" dirty="0" err="1" smtClean="0"/>
              <a:t>particle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itself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consider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opposite</a:t>
            </a:r>
            <a:r>
              <a:rPr lang="de-DE" baseline="0" dirty="0" smtClean="0"/>
              <a:t>: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DM </a:t>
            </a:r>
            <a:r>
              <a:rPr lang="de-DE" baseline="0" dirty="0" err="1" smtClean="0"/>
              <a:t>particle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lighter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DP, so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discussing</a:t>
            </a:r>
            <a:r>
              <a:rPr lang="de-DE" baseline="0" dirty="0" smtClean="0"/>
              <a:t> Sub-</a:t>
            </a:r>
            <a:r>
              <a:rPr lang="de-DE" baseline="0" dirty="0" err="1" smtClean="0"/>
              <a:t>GeV</a:t>
            </a:r>
            <a:r>
              <a:rPr lang="de-DE" baseline="0" dirty="0" smtClean="0"/>
              <a:t> Dark Matter.</a:t>
            </a:r>
          </a:p>
          <a:p>
            <a:r>
              <a:rPr lang="de-DE" baseline="0" dirty="0" smtClean="0"/>
              <a:t>The Dark Matter </a:t>
            </a:r>
            <a:r>
              <a:rPr lang="de-DE" baseline="0" dirty="0" err="1" smtClean="0"/>
              <a:t>searches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carried</a:t>
            </a:r>
            <a:r>
              <a:rPr lang="de-DE" baseline="0" dirty="0" smtClean="0"/>
              <a:t> out so </a:t>
            </a:r>
            <a:r>
              <a:rPr lang="de-DE" baseline="0" dirty="0" err="1" smtClean="0"/>
              <a:t>far</a:t>
            </a:r>
            <a:r>
              <a:rPr lang="de-DE" baseline="0" dirty="0" smtClean="0"/>
              <a:t>, so CDMS. LUX, Xenon etc. </a:t>
            </a:r>
            <a:r>
              <a:rPr lang="de-DE" baseline="0" dirty="0" err="1" smtClean="0"/>
              <a:t>have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sensitivity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endParaRPr lang="de-DE" baseline="0" dirty="0" smtClean="0"/>
          </a:p>
          <a:p>
            <a:r>
              <a:rPr lang="de-DE" baseline="0" dirty="0" smtClean="0"/>
              <a:t>Light Dark Matter. These </a:t>
            </a:r>
            <a:r>
              <a:rPr lang="de-DE" baseline="0" dirty="0" err="1" smtClean="0"/>
              <a:t>experiments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looking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cosmic</a:t>
            </a:r>
            <a:r>
              <a:rPr lang="de-DE" baseline="0" dirty="0" smtClean="0"/>
              <a:t> wind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Dark Matter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scattering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this</a:t>
            </a:r>
            <a:endParaRPr lang="de-DE" baseline="0" dirty="0" smtClean="0"/>
          </a:p>
          <a:p>
            <a:r>
              <a:rPr lang="de-DE" baseline="0" dirty="0" smtClean="0"/>
              <a:t>Wind in a </a:t>
            </a:r>
            <a:r>
              <a:rPr lang="de-DE" baseline="0" dirty="0" err="1" smtClean="0"/>
              <a:t>detector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Current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sensitivities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underground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detectors</a:t>
            </a:r>
            <a:r>
              <a:rPr lang="de-DE" baseline="0" dirty="0" smtClean="0"/>
              <a:t> do not </a:t>
            </a:r>
            <a:r>
              <a:rPr lang="de-DE" baseline="0" dirty="0" err="1" smtClean="0"/>
              <a:t>allow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look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GeV-scale</a:t>
            </a:r>
            <a:r>
              <a:rPr lang="de-DE" baseline="0" dirty="0" smtClean="0"/>
              <a:t> Dark Matter </a:t>
            </a:r>
            <a:r>
              <a:rPr lang="de-DE" baseline="0" dirty="0" err="1" smtClean="0"/>
              <a:t>particles</a:t>
            </a:r>
            <a:r>
              <a:rPr lang="de-DE" baseline="0" dirty="0" smtClean="0"/>
              <a:t>!</a:t>
            </a:r>
          </a:p>
          <a:p>
            <a:endParaRPr lang="de-DE" baseline="0" dirty="0" smtClean="0"/>
          </a:p>
          <a:p>
            <a:r>
              <a:rPr lang="de-DE" baseline="0" dirty="0" smtClean="0"/>
              <a:t>So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indeed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terra</a:t>
            </a:r>
            <a:r>
              <a:rPr lang="de-DE" baseline="0" dirty="0" smtClean="0"/>
              <a:t> incognita!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56271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This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same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kind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plot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shown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before</a:t>
            </a:r>
            <a:r>
              <a:rPr lang="de-DE" baseline="0" dirty="0" smtClean="0"/>
              <a:t>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273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2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z="1600" dirty="0" smtClean="0"/>
              <a:t>So, </a:t>
            </a:r>
            <a:r>
              <a:rPr lang="de-DE" sz="1600" dirty="0" err="1" smtClean="0"/>
              <a:t>what</a:t>
            </a:r>
            <a:r>
              <a:rPr lang="de-DE" sz="1600" dirty="0" smtClean="0"/>
              <a:t> </a:t>
            </a:r>
            <a:r>
              <a:rPr lang="de-DE" sz="1600" dirty="0" err="1" smtClean="0"/>
              <a:t>is</a:t>
            </a:r>
            <a:r>
              <a:rPr lang="de-DE" sz="1600" dirty="0" smtClean="0"/>
              <a:t> a Dark Photon?</a:t>
            </a:r>
          </a:p>
          <a:p>
            <a:pPr eaLnBrk="1" hangingPunct="1"/>
            <a:r>
              <a:rPr lang="de-DE" sz="1600" dirty="0" err="1" smtClean="0"/>
              <a:t>Let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me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remind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you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that</a:t>
            </a:r>
            <a:r>
              <a:rPr lang="de-DE" sz="1600" baseline="0" dirty="0" smtClean="0"/>
              <a:t> a Dark Photon </a:t>
            </a:r>
            <a:r>
              <a:rPr lang="de-DE" sz="1600" baseline="0" dirty="0" err="1" smtClean="0"/>
              <a:t>is</a:t>
            </a:r>
            <a:r>
              <a:rPr lang="de-DE" sz="1600" baseline="0" dirty="0" smtClean="0"/>
              <a:t> an extra U(1) </a:t>
            </a:r>
            <a:r>
              <a:rPr lang="de-DE" sz="1600" baseline="0" dirty="0" err="1" smtClean="0"/>
              <a:t>gauge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particle</a:t>
            </a:r>
            <a:endParaRPr lang="de-DE" sz="1600" baseline="0" dirty="0" smtClean="0"/>
          </a:p>
          <a:p>
            <a:pPr eaLnBrk="1" hangingPunct="1"/>
            <a:r>
              <a:rPr lang="de-DE" sz="1600" baseline="0" dirty="0" smtClean="0"/>
              <a:t>Dark </a:t>
            </a:r>
            <a:r>
              <a:rPr lang="de-DE" sz="1600" baseline="0" dirty="0" err="1" smtClean="0"/>
              <a:t>photons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are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indeed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predicted</a:t>
            </a:r>
            <a:r>
              <a:rPr lang="de-DE" sz="1600" baseline="0" dirty="0" smtClean="0"/>
              <a:t> in </a:t>
            </a:r>
            <a:r>
              <a:rPr lang="de-DE" sz="1600" baseline="0" dirty="0" err="1" smtClean="0"/>
              <a:t>essentially</a:t>
            </a:r>
            <a:r>
              <a:rPr lang="de-DE" sz="1600" baseline="0" dirty="0" smtClean="0"/>
              <a:t> all </a:t>
            </a:r>
            <a:r>
              <a:rPr lang="de-DE" sz="1600" baseline="0" dirty="0" err="1" smtClean="0"/>
              <a:t>string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compactifications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without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however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making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predictions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for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mass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of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those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g</a:t>
            </a:r>
            <a:r>
              <a:rPr lang="de-DE" sz="1600" baseline="0" dirty="0" smtClean="0"/>
              <a:t>‘ </a:t>
            </a:r>
            <a:r>
              <a:rPr lang="de-DE" sz="1600" baseline="0" dirty="0" err="1" smtClean="0"/>
              <a:t>particles</a:t>
            </a:r>
            <a:endParaRPr lang="de-DE" sz="1600" baseline="0" dirty="0" smtClean="0"/>
          </a:p>
          <a:p>
            <a:pPr eaLnBrk="1" hangingPunct="1"/>
            <a:endParaRPr lang="de-DE" sz="1600" baseline="0" dirty="0" smtClean="0"/>
          </a:p>
          <a:p>
            <a:pPr eaLnBrk="1" hangingPunct="1"/>
            <a:r>
              <a:rPr lang="de-DE" sz="1600" baseline="0" dirty="0" err="1" smtClean="0"/>
              <a:t>Now</a:t>
            </a:r>
            <a:r>
              <a:rPr lang="de-DE" sz="1600" baseline="0" dirty="0" smtClean="0"/>
              <a:t>, </a:t>
            </a:r>
            <a:r>
              <a:rPr lang="de-DE" sz="1600" baseline="0" dirty="0" err="1" smtClean="0"/>
              <a:t>recently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focus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of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searches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concentrated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very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much</a:t>
            </a:r>
            <a:r>
              <a:rPr lang="de-DE" sz="1600" baseline="0" dirty="0" smtClean="0"/>
              <a:t> on </a:t>
            </a:r>
            <a:r>
              <a:rPr lang="de-DE" sz="1600" baseline="0" dirty="0" err="1" smtClean="0"/>
              <a:t>GeV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particles</a:t>
            </a:r>
            <a:r>
              <a:rPr lang="de-DE" sz="1600" baseline="0" dirty="0" smtClean="0"/>
              <a:t>, </a:t>
            </a:r>
            <a:r>
              <a:rPr lang="de-DE" sz="1600" baseline="0" dirty="0" err="1" smtClean="0"/>
              <a:t>motivated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essentially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by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two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phenomenological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motivations</a:t>
            </a:r>
            <a:r>
              <a:rPr lang="de-DE" sz="1600" baseline="0" dirty="0" smtClean="0"/>
              <a:t>:</a:t>
            </a:r>
          </a:p>
          <a:p>
            <a:pPr eaLnBrk="1" hangingPunct="1"/>
            <a:endParaRPr lang="de-DE" sz="1600" baseline="0" dirty="0" smtClean="0"/>
          </a:p>
          <a:p>
            <a:pPr eaLnBrk="1" hangingPunct="1">
              <a:buFontTx/>
              <a:buChar char="-"/>
            </a:pPr>
            <a:r>
              <a:rPr lang="de-DE" sz="1600" baseline="0" dirty="0" smtClean="0"/>
              <a:t> </a:t>
            </a:r>
            <a:r>
              <a:rPr lang="de-DE" sz="1600" baseline="0" dirty="0" err="1" smtClean="0"/>
              <a:t>Arkani</a:t>
            </a:r>
            <a:r>
              <a:rPr lang="de-DE" sz="1600" baseline="0" dirty="0" smtClean="0"/>
              <a:t>-Hamed et al. </a:t>
            </a:r>
            <a:r>
              <a:rPr lang="de-DE" sz="1600" baseline="0" dirty="0" err="1" smtClean="0"/>
              <a:t>realized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that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coupling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of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GeV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scale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particles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could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explain</a:t>
            </a:r>
            <a:r>
              <a:rPr lang="de-DE" sz="1600" baseline="0" dirty="0" smtClean="0"/>
              <a:t> a </a:t>
            </a:r>
            <a:r>
              <a:rPr lang="de-DE" sz="1600" baseline="0" dirty="0" err="1" smtClean="0"/>
              <a:t>surprisingly</a:t>
            </a:r>
            <a:r>
              <a:rPr lang="de-DE" sz="1600" baseline="0" dirty="0" smtClean="0"/>
              <a:t> large </a:t>
            </a:r>
            <a:r>
              <a:rPr lang="de-DE" sz="1600" baseline="0" dirty="0" err="1" smtClean="0"/>
              <a:t>number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of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astrophysical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anomalies</a:t>
            </a:r>
            <a:r>
              <a:rPr lang="de-DE" sz="1600" baseline="0" dirty="0" smtClean="0"/>
              <a:t>.</a:t>
            </a:r>
          </a:p>
          <a:p>
            <a:pPr eaLnBrk="1" hangingPunct="1">
              <a:buFontTx/>
              <a:buChar char="-"/>
            </a:pPr>
            <a:r>
              <a:rPr lang="de-DE" sz="1600" baseline="0" dirty="0" smtClean="0"/>
              <a:t> </a:t>
            </a:r>
            <a:r>
              <a:rPr lang="de-DE" sz="1600" baseline="0" dirty="0" err="1" smtClean="0"/>
              <a:t>Furthermore</a:t>
            </a:r>
            <a:r>
              <a:rPr lang="de-DE" sz="1600" baseline="0" dirty="0" smtClean="0"/>
              <a:t>,  a </a:t>
            </a:r>
            <a:r>
              <a:rPr lang="de-DE" sz="1600" baseline="0" dirty="0" err="1" smtClean="0"/>
              <a:t>dark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photon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os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similar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mass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and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coupling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alpha</a:t>
            </a:r>
            <a:r>
              <a:rPr lang="de-DE" sz="1600" baseline="0" dirty="0" smtClean="0"/>
              <a:t>‘ </a:t>
            </a:r>
            <a:r>
              <a:rPr lang="de-DE" sz="1600" baseline="0" dirty="0" err="1" smtClean="0"/>
              <a:t>to</a:t>
            </a:r>
            <a:r>
              <a:rPr lang="de-DE" sz="1600" baseline="0" dirty="0" smtClean="0"/>
              <a:t> SM matter </a:t>
            </a:r>
            <a:r>
              <a:rPr lang="de-DE" sz="1600" baseline="0" dirty="0" err="1" smtClean="0"/>
              <a:t>could</a:t>
            </a:r>
            <a:r>
              <a:rPr lang="de-DE" sz="1600" baseline="0" dirty="0" smtClean="0"/>
              <a:t> also </a:t>
            </a:r>
            <a:r>
              <a:rPr lang="de-DE" sz="1600" baseline="0" dirty="0" err="1" smtClean="0"/>
              <a:t>explain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presently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seen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deviation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of</a:t>
            </a:r>
            <a:r>
              <a:rPr lang="de-DE" sz="1600" baseline="0" dirty="0" smtClean="0"/>
              <a:t> 3.6 </a:t>
            </a:r>
            <a:r>
              <a:rPr lang="de-DE" sz="1600" baseline="0" dirty="0" err="1" smtClean="0"/>
              <a:t>standard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deviations</a:t>
            </a:r>
            <a:r>
              <a:rPr lang="de-DE" sz="1600" baseline="0" dirty="0" smtClean="0"/>
              <a:t> ....</a:t>
            </a:r>
            <a:endParaRPr lang="de-DE" sz="1600" dirty="0" smtClean="0"/>
          </a:p>
          <a:p>
            <a:pPr eaLnBrk="1" hangingPunct="1"/>
            <a:endParaRPr lang="de-DE" sz="1600" dirty="0" smtClean="0"/>
          </a:p>
          <a:p>
            <a:pPr eaLnBrk="1" hangingPunct="1"/>
            <a:endParaRPr lang="de-DE" sz="1600" dirty="0" smtClean="0"/>
          </a:p>
          <a:p>
            <a:pPr eaLnBrk="1" hangingPunct="1"/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4149845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This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same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kind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plot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shown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before</a:t>
            </a:r>
            <a:r>
              <a:rPr lang="de-DE" baseline="0" dirty="0" smtClean="0"/>
              <a:t>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07708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now</a:t>
            </a:r>
            <a:r>
              <a:rPr lang="de-DE" dirty="0" smtClean="0"/>
              <a:t>, </a:t>
            </a:r>
            <a:r>
              <a:rPr lang="de-DE" dirty="0" err="1" smtClean="0"/>
              <a:t>if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would</a:t>
            </a:r>
            <a:r>
              <a:rPr lang="de-DE" dirty="0" smtClean="0"/>
              <a:t> </a:t>
            </a:r>
            <a:r>
              <a:rPr lang="de-DE" dirty="0" err="1" smtClean="0"/>
              <a:t>try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look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Dark</a:t>
            </a:r>
            <a:r>
              <a:rPr lang="de-DE" baseline="0" dirty="0" smtClean="0"/>
              <a:t> Matter </a:t>
            </a:r>
            <a:r>
              <a:rPr lang="de-DE" baseline="0" dirty="0" err="1" smtClean="0"/>
              <a:t>particle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directly</a:t>
            </a:r>
            <a:r>
              <a:rPr lang="de-DE" baseline="0" dirty="0" smtClean="0"/>
              <a:t> ?</a:t>
            </a:r>
          </a:p>
          <a:p>
            <a:endParaRPr lang="de-DE" baseline="0" dirty="0" smtClean="0"/>
          </a:p>
          <a:p>
            <a:r>
              <a:rPr lang="de-DE" baseline="0" dirty="0" smtClean="0">
                <a:sym typeface="Wingdings"/>
              </a:rPr>
              <a:t> This </a:t>
            </a:r>
            <a:r>
              <a:rPr lang="de-DE" baseline="0" dirty="0" err="1" smtClean="0">
                <a:sym typeface="Wingdings"/>
              </a:rPr>
              <a:t>is</a:t>
            </a:r>
            <a:r>
              <a:rPr lang="de-DE" baseline="0" dirty="0" smtClean="0">
                <a:sym typeface="Wingdings"/>
              </a:rPr>
              <a:t> an </a:t>
            </a:r>
            <a:r>
              <a:rPr lang="de-DE" baseline="0" dirty="0" err="1" smtClean="0">
                <a:sym typeface="Wingdings"/>
              </a:rPr>
              <a:t>approach</a:t>
            </a:r>
            <a:r>
              <a:rPr lang="de-DE" baseline="0" dirty="0" smtClean="0">
                <a:sym typeface="Wingdings"/>
              </a:rPr>
              <a:t> </a:t>
            </a:r>
            <a:r>
              <a:rPr lang="de-DE" baseline="0" dirty="0" err="1" smtClean="0">
                <a:sym typeface="Wingdings"/>
              </a:rPr>
              <a:t>currently</a:t>
            </a:r>
            <a:r>
              <a:rPr lang="de-DE" baseline="0" dirty="0" smtClean="0">
                <a:sym typeface="Wingdings"/>
              </a:rPr>
              <a:t> </a:t>
            </a:r>
            <a:r>
              <a:rPr lang="de-DE" baseline="0" dirty="0" err="1" smtClean="0">
                <a:sym typeface="Wingdings"/>
              </a:rPr>
              <a:t>worked</a:t>
            </a:r>
            <a:r>
              <a:rPr lang="de-DE" baseline="0" dirty="0" smtClean="0">
                <a:sym typeface="Wingdings"/>
              </a:rPr>
              <a:t> out </a:t>
            </a:r>
            <a:r>
              <a:rPr lang="de-DE" baseline="0" dirty="0" err="1" smtClean="0">
                <a:sym typeface="Wingdings"/>
              </a:rPr>
              <a:t>by</a:t>
            </a:r>
            <a:r>
              <a:rPr lang="de-DE" baseline="0" dirty="0" smtClean="0">
                <a:sym typeface="Wingdings"/>
              </a:rPr>
              <a:t> </a:t>
            </a:r>
            <a:r>
              <a:rPr lang="de-DE" baseline="0" dirty="0" err="1" smtClean="0">
                <a:sym typeface="Wingdings"/>
              </a:rPr>
              <a:t>the</a:t>
            </a:r>
            <a:r>
              <a:rPr lang="de-DE" baseline="0" dirty="0" smtClean="0">
                <a:sym typeface="Wingdings"/>
              </a:rPr>
              <a:t> BDX </a:t>
            </a:r>
            <a:r>
              <a:rPr lang="de-DE" baseline="0" dirty="0" err="1" smtClean="0">
                <a:sym typeface="Wingdings"/>
              </a:rPr>
              <a:t>collaboration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21088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81622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26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z="1600" dirty="0" err="1" smtClean="0"/>
              <a:t>Let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me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remind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you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that</a:t>
            </a:r>
            <a:r>
              <a:rPr lang="de-DE" sz="1600" baseline="0" dirty="0" smtClean="0"/>
              <a:t> a </a:t>
            </a:r>
            <a:r>
              <a:rPr lang="de-DE" sz="1600" baseline="0" dirty="0" err="1" smtClean="0"/>
              <a:t>Dark</a:t>
            </a:r>
            <a:r>
              <a:rPr lang="de-DE" sz="1600" baseline="0" dirty="0" smtClean="0"/>
              <a:t> Photon </a:t>
            </a:r>
            <a:r>
              <a:rPr lang="de-DE" sz="1600" baseline="0" dirty="0" err="1" smtClean="0"/>
              <a:t>is</a:t>
            </a:r>
            <a:r>
              <a:rPr lang="de-DE" sz="1600" baseline="0" dirty="0" smtClean="0"/>
              <a:t> an extra U(1) </a:t>
            </a:r>
            <a:r>
              <a:rPr lang="de-DE" sz="1600" baseline="0" dirty="0" err="1" smtClean="0"/>
              <a:t>gauge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particle</a:t>
            </a:r>
            <a:endParaRPr lang="de-DE" sz="1600" baseline="0" dirty="0" smtClean="0"/>
          </a:p>
          <a:p>
            <a:pPr eaLnBrk="1" hangingPunct="1"/>
            <a:r>
              <a:rPr lang="de-DE" sz="1600" baseline="0" dirty="0" err="1" smtClean="0"/>
              <a:t>Dark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photons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are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indeed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predicted</a:t>
            </a:r>
            <a:r>
              <a:rPr lang="de-DE" sz="1600" baseline="0" dirty="0" smtClean="0"/>
              <a:t> in </a:t>
            </a:r>
            <a:r>
              <a:rPr lang="de-DE" sz="1600" baseline="0" dirty="0" err="1" smtClean="0"/>
              <a:t>essentially</a:t>
            </a:r>
            <a:r>
              <a:rPr lang="de-DE" sz="1600" baseline="0" dirty="0" smtClean="0"/>
              <a:t> all </a:t>
            </a:r>
            <a:r>
              <a:rPr lang="de-DE" sz="1600" baseline="0" dirty="0" err="1" smtClean="0"/>
              <a:t>string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compactifications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without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however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making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predictions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for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mass</a:t>
            </a:r>
            <a:r>
              <a:rPr lang="de-DE" sz="1600" baseline="0" dirty="0" smtClean="0"/>
              <a:t> of </a:t>
            </a:r>
            <a:r>
              <a:rPr lang="de-DE" sz="1600" baseline="0" dirty="0" err="1" smtClean="0"/>
              <a:t>those</a:t>
            </a:r>
            <a:r>
              <a:rPr lang="de-DE" sz="1600" baseline="0" dirty="0" smtClean="0"/>
              <a:t> g‘ </a:t>
            </a:r>
            <a:r>
              <a:rPr lang="de-DE" sz="1600" baseline="0" dirty="0" err="1" smtClean="0"/>
              <a:t>particles</a:t>
            </a:r>
            <a:endParaRPr lang="de-DE" sz="1600" baseline="0" dirty="0" smtClean="0"/>
          </a:p>
          <a:p>
            <a:pPr eaLnBrk="1" hangingPunct="1"/>
            <a:endParaRPr lang="de-DE" sz="1600" baseline="0" dirty="0" smtClean="0"/>
          </a:p>
          <a:p>
            <a:pPr eaLnBrk="1" hangingPunct="1"/>
            <a:r>
              <a:rPr lang="de-DE" sz="1600" baseline="0" dirty="0" err="1" smtClean="0"/>
              <a:t>Now</a:t>
            </a:r>
            <a:r>
              <a:rPr lang="de-DE" sz="1600" baseline="0" dirty="0" smtClean="0"/>
              <a:t>, </a:t>
            </a:r>
            <a:r>
              <a:rPr lang="de-DE" sz="1600" baseline="0" dirty="0" err="1" smtClean="0"/>
              <a:t>recently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focus</a:t>
            </a:r>
            <a:r>
              <a:rPr lang="de-DE" sz="1600" baseline="0" dirty="0" smtClean="0"/>
              <a:t> of </a:t>
            </a:r>
            <a:r>
              <a:rPr lang="de-DE" sz="1600" baseline="0" dirty="0" err="1" smtClean="0"/>
              <a:t>searches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concentrated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very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much</a:t>
            </a:r>
            <a:r>
              <a:rPr lang="de-DE" sz="1600" baseline="0" dirty="0" smtClean="0"/>
              <a:t> on </a:t>
            </a:r>
            <a:r>
              <a:rPr lang="de-DE" sz="1600" baseline="0" dirty="0" err="1" smtClean="0"/>
              <a:t>GeV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particles</a:t>
            </a:r>
            <a:r>
              <a:rPr lang="de-DE" sz="1600" baseline="0" dirty="0" smtClean="0"/>
              <a:t>, </a:t>
            </a:r>
            <a:r>
              <a:rPr lang="de-DE" sz="1600" baseline="0" dirty="0" err="1" smtClean="0"/>
              <a:t>motivated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essentially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by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two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phenomenological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motivations</a:t>
            </a:r>
            <a:r>
              <a:rPr lang="de-DE" sz="1600" baseline="0" dirty="0" smtClean="0"/>
              <a:t>:</a:t>
            </a:r>
          </a:p>
          <a:p>
            <a:pPr eaLnBrk="1" hangingPunct="1"/>
            <a:endParaRPr lang="de-DE" sz="1600" baseline="0" dirty="0" smtClean="0"/>
          </a:p>
          <a:p>
            <a:pPr eaLnBrk="1" hangingPunct="1">
              <a:buFontTx/>
              <a:buChar char="-"/>
            </a:pPr>
            <a:r>
              <a:rPr lang="de-DE" sz="1600" baseline="0" dirty="0" smtClean="0"/>
              <a:t> </a:t>
            </a:r>
            <a:r>
              <a:rPr lang="de-DE" sz="1600" baseline="0" dirty="0" err="1" smtClean="0"/>
              <a:t>Arkani-Hamed</a:t>
            </a:r>
            <a:r>
              <a:rPr lang="de-DE" sz="1600" baseline="0" dirty="0" smtClean="0"/>
              <a:t> et al. </a:t>
            </a:r>
            <a:r>
              <a:rPr lang="de-DE" sz="1600" baseline="0" dirty="0" err="1" smtClean="0"/>
              <a:t>realized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that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coupling</a:t>
            </a:r>
            <a:r>
              <a:rPr lang="de-DE" sz="1600" baseline="0" dirty="0" smtClean="0"/>
              <a:t> of </a:t>
            </a:r>
            <a:r>
              <a:rPr lang="de-DE" sz="1600" baseline="0" dirty="0" err="1" smtClean="0"/>
              <a:t>GeV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scale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particles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could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explain</a:t>
            </a:r>
            <a:r>
              <a:rPr lang="de-DE" sz="1600" baseline="0" dirty="0" smtClean="0"/>
              <a:t> a </a:t>
            </a:r>
            <a:r>
              <a:rPr lang="de-DE" sz="1600" baseline="0" dirty="0" err="1" smtClean="0"/>
              <a:t>surprisingly</a:t>
            </a:r>
            <a:r>
              <a:rPr lang="de-DE" sz="1600" baseline="0" dirty="0" smtClean="0"/>
              <a:t> large </a:t>
            </a:r>
            <a:r>
              <a:rPr lang="de-DE" sz="1600" baseline="0" dirty="0" err="1" smtClean="0"/>
              <a:t>number</a:t>
            </a:r>
            <a:r>
              <a:rPr lang="de-DE" sz="1600" baseline="0" dirty="0" smtClean="0"/>
              <a:t> of </a:t>
            </a:r>
            <a:r>
              <a:rPr lang="de-DE" sz="1600" baseline="0" dirty="0" err="1" smtClean="0"/>
              <a:t>astrophysical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anomalies</a:t>
            </a:r>
            <a:r>
              <a:rPr lang="de-DE" sz="1600" baseline="0" dirty="0" smtClean="0"/>
              <a:t>.</a:t>
            </a:r>
          </a:p>
          <a:p>
            <a:pPr eaLnBrk="1" hangingPunct="1">
              <a:buFontTx/>
              <a:buChar char="-"/>
            </a:pPr>
            <a:r>
              <a:rPr lang="de-DE" sz="1600" baseline="0" dirty="0" smtClean="0"/>
              <a:t> </a:t>
            </a:r>
            <a:r>
              <a:rPr lang="de-DE" sz="1600" baseline="0" dirty="0" err="1" smtClean="0"/>
              <a:t>Furthermore</a:t>
            </a:r>
            <a:r>
              <a:rPr lang="de-DE" sz="1600" baseline="0" dirty="0" smtClean="0"/>
              <a:t>,  a </a:t>
            </a:r>
            <a:r>
              <a:rPr lang="de-DE" sz="1600" baseline="0" dirty="0" err="1" smtClean="0"/>
              <a:t>dark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photon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os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similar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mass</a:t>
            </a:r>
            <a:r>
              <a:rPr lang="de-DE" sz="1600" baseline="0" dirty="0" smtClean="0"/>
              <a:t> and </a:t>
            </a:r>
            <a:r>
              <a:rPr lang="de-DE" sz="1600" baseline="0" dirty="0" err="1" smtClean="0"/>
              <a:t>coupling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alpha</a:t>
            </a:r>
            <a:r>
              <a:rPr lang="de-DE" sz="1600" baseline="0" dirty="0" smtClean="0"/>
              <a:t>‘ to SM matter </a:t>
            </a:r>
            <a:r>
              <a:rPr lang="de-DE" sz="1600" baseline="0" dirty="0" err="1" smtClean="0"/>
              <a:t>could</a:t>
            </a:r>
            <a:r>
              <a:rPr lang="de-DE" sz="1600" baseline="0" dirty="0" smtClean="0"/>
              <a:t> also </a:t>
            </a:r>
            <a:r>
              <a:rPr lang="de-DE" sz="1600" baseline="0" dirty="0" err="1" smtClean="0"/>
              <a:t>explain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presently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seen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deviation</a:t>
            </a:r>
            <a:r>
              <a:rPr lang="de-DE" sz="1600" baseline="0" dirty="0" smtClean="0"/>
              <a:t> of 3.6 </a:t>
            </a:r>
            <a:r>
              <a:rPr lang="de-DE" sz="1600" baseline="0" dirty="0" err="1" smtClean="0"/>
              <a:t>standard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deviations</a:t>
            </a:r>
            <a:r>
              <a:rPr lang="de-DE" sz="1600" baseline="0" dirty="0" smtClean="0"/>
              <a:t> ....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487746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16004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16004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00468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29408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33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following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suggestion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Bjoerken,Essig</a:t>
            </a:r>
            <a:r>
              <a:rPr lang="de-DE" dirty="0" smtClean="0"/>
              <a:t>,</a:t>
            </a:r>
            <a:r>
              <a:rPr lang="de-DE" baseline="0" dirty="0" smtClean="0"/>
              <a:t> Schuster and </a:t>
            </a:r>
            <a:r>
              <a:rPr lang="de-DE" baseline="0" dirty="0" err="1" smtClean="0"/>
              <a:t>Toro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pointed</a:t>
            </a:r>
            <a:r>
              <a:rPr lang="de-DE" baseline="0" dirty="0" smtClean="0"/>
              <a:t> out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fixed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target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experiments</a:t>
            </a:r>
            <a:r>
              <a:rPr lang="de-DE" baseline="0" dirty="0" smtClean="0"/>
              <a:t> at </a:t>
            </a:r>
            <a:r>
              <a:rPr lang="de-DE" baseline="0" dirty="0" err="1" smtClean="0"/>
              <a:t>low-energy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electron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accelerators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indeed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ideally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suited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dark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photon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searches</a:t>
            </a:r>
            <a:endParaRPr lang="de-DE" baseline="0" dirty="0" smtClean="0"/>
          </a:p>
          <a:p>
            <a:pPr eaLnBrk="1" hangingPunct="1"/>
            <a:endParaRPr lang="de-DE" baseline="0" dirty="0" smtClean="0"/>
          </a:p>
          <a:p>
            <a:pPr eaLnBrk="1" hangingPunct="1"/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concept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displayed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here</a:t>
            </a:r>
            <a:r>
              <a:rPr lang="de-DE" baseline="0" dirty="0" smtClean="0"/>
              <a:t>: </a:t>
            </a:r>
            <a:r>
              <a:rPr lang="de-DE" baseline="0" dirty="0" err="1" smtClean="0"/>
              <a:t>dark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photons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produced</a:t>
            </a:r>
            <a:r>
              <a:rPr lang="de-DE" baseline="0" dirty="0" smtClean="0"/>
              <a:t> in ISR </a:t>
            </a:r>
            <a:r>
              <a:rPr lang="de-DE" baseline="0" dirty="0" err="1" smtClean="0"/>
              <a:t>or</a:t>
            </a:r>
            <a:r>
              <a:rPr lang="de-DE" baseline="0" dirty="0" smtClean="0"/>
              <a:t> FSR </a:t>
            </a:r>
            <a:r>
              <a:rPr lang="de-DE" baseline="0" dirty="0" err="1" smtClean="0"/>
              <a:t>processes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coupling</a:t>
            </a:r>
            <a:r>
              <a:rPr lang="de-DE" baseline="0" dirty="0" smtClean="0"/>
              <a:t> to e+ e- </a:t>
            </a:r>
            <a:r>
              <a:rPr lang="de-DE" baseline="0" dirty="0" err="1" smtClean="0"/>
              <a:t>pairs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detected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experimental </a:t>
            </a:r>
            <a:r>
              <a:rPr lang="de-DE" baseline="0" dirty="0" err="1" smtClean="0"/>
              <a:t>setups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goal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to </a:t>
            </a:r>
            <a:r>
              <a:rPr lang="de-DE" baseline="0" dirty="0" err="1" smtClean="0"/>
              <a:t>perform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bump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hunting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search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over</a:t>
            </a:r>
            <a:r>
              <a:rPr lang="de-DE" baseline="0" dirty="0" smtClean="0"/>
              <a:t> </a:t>
            </a:r>
          </a:p>
          <a:p>
            <a:pPr eaLnBrk="1" hangingPunct="1"/>
            <a:r>
              <a:rPr lang="de-DE" baseline="0" dirty="0" smtClean="0"/>
              <a:t>Background, 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actually</a:t>
            </a:r>
            <a:r>
              <a:rPr lang="de-DE" baseline="0" dirty="0" smtClean="0"/>
              <a:t> QED </a:t>
            </a:r>
            <a:r>
              <a:rPr lang="de-DE" baseline="0" dirty="0" err="1" smtClean="0"/>
              <a:t>processes</a:t>
            </a:r>
            <a:r>
              <a:rPr lang="de-DE" baseline="0" dirty="0" smtClean="0"/>
              <a:t>, in 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dark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photon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replaced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an </a:t>
            </a:r>
            <a:r>
              <a:rPr lang="de-DE" baseline="0" dirty="0" err="1" smtClean="0"/>
              <a:t>ordinary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photon</a:t>
            </a:r>
            <a:r>
              <a:rPr lang="de-DE" baseline="0" dirty="0" smtClean="0"/>
              <a:t>.</a:t>
            </a:r>
          </a:p>
          <a:p>
            <a:pPr eaLnBrk="1" hangingPunct="1"/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two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most</a:t>
            </a:r>
            <a:r>
              <a:rPr lang="de-DE" baseline="0" dirty="0" smtClean="0"/>
              <a:t> relevant </a:t>
            </a:r>
            <a:r>
              <a:rPr lang="de-DE" baseline="0" dirty="0" err="1" smtClean="0"/>
              <a:t>processes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indeed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</a:p>
          <a:p>
            <a:pPr eaLnBrk="1" hangingPunct="1">
              <a:buFontTx/>
              <a:buNone/>
            </a:pPr>
            <a:endParaRPr lang="de-DE" baseline="0" dirty="0" smtClean="0"/>
          </a:p>
          <a:p>
            <a:pPr eaLnBrk="1" hangingPunct="1">
              <a:buFontTx/>
              <a:buNone/>
            </a:pPr>
            <a:endParaRPr lang="de-DE" baseline="0" dirty="0" smtClean="0"/>
          </a:p>
          <a:p>
            <a:pPr eaLnBrk="1" hangingPunct="1"/>
            <a:endParaRPr lang="de-DE" baseline="0" dirty="0" smtClean="0"/>
          </a:p>
          <a:p>
            <a:pPr eaLnBrk="1" hangingPunct="1"/>
            <a:r>
              <a:rPr lang="de-DE" baseline="0" dirty="0" smtClean="0"/>
              <a:t> 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0291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6505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3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z="1600" dirty="0" err="1" smtClean="0"/>
              <a:t>GeV</a:t>
            </a:r>
            <a:r>
              <a:rPr lang="de-DE" sz="1600" dirty="0" smtClean="0"/>
              <a:t> </a:t>
            </a:r>
            <a:r>
              <a:rPr lang="de-DE" sz="1600" dirty="0" err="1" smtClean="0"/>
              <a:t>scale</a:t>
            </a:r>
            <a:r>
              <a:rPr lang="de-DE" sz="1600" dirty="0" smtClean="0"/>
              <a:t> Dark Photons </a:t>
            </a:r>
            <a:r>
              <a:rPr lang="de-DE" sz="1600" dirty="0" err="1" smtClean="0"/>
              <a:t>can</a:t>
            </a:r>
            <a:r>
              <a:rPr lang="de-DE" sz="1600" dirty="0" smtClean="0"/>
              <a:t> </a:t>
            </a:r>
            <a:r>
              <a:rPr lang="de-DE" sz="1600" dirty="0" err="1" smtClean="0"/>
              <a:t>be</a:t>
            </a:r>
            <a:r>
              <a:rPr lang="de-DE" sz="1600" dirty="0" smtClean="0"/>
              <a:t> </a:t>
            </a:r>
            <a:r>
              <a:rPr lang="de-DE" sz="1600" dirty="0" err="1" smtClean="0"/>
              <a:t>formulated</a:t>
            </a:r>
            <a:r>
              <a:rPr lang="de-DE" sz="1600" baseline="0" dirty="0" smtClean="0"/>
              <a:t> in </a:t>
            </a:r>
            <a:r>
              <a:rPr lang="de-DE" sz="1600" baseline="0" dirty="0" err="1" smtClean="0"/>
              <a:t>various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theoretical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scenarios</a:t>
            </a:r>
            <a:r>
              <a:rPr lang="de-DE" sz="1600" baseline="0" dirty="0" smtClean="0"/>
              <a:t>, </a:t>
            </a:r>
            <a:r>
              <a:rPr lang="de-DE" sz="1600" baseline="0" dirty="0" err="1" smtClean="0"/>
              <a:t>for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instance</a:t>
            </a:r>
            <a:r>
              <a:rPr lang="de-DE" sz="1600" baseline="0" dirty="0" smtClean="0"/>
              <a:t> also in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context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of</a:t>
            </a:r>
            <a:r>
              <a:rPr lang="de-DE" sz="1600" baseline="0" dirty="0" smtClean="0"/>
              <a:t> a light </a:t>
            </a:r>
            <a:r>
              <a:rPr lang="de-DE" sz="1600" baseline="0" dirty="0" err="1" smtClean="0"/>
              <a:t>Higgs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particle</a:t>
            </a:r>
            <a:r>
              <a:rPr lang="de-DE" sz="1600" baseline="0" dirty="0" smtClean="0"/>
              <a:t>.</a:t>
            </a:r>
          </a:p>
          <a:p>
            <a:pPr eaLnBrk="1" hangingPunct="1"/>
            <a:r>
              <a:rPr lang="de-DE" sz="1600" baseline="0" dirty="0" smtClean="0"/>
              <a:t>I </a:t>
            </a:r>
            <a:r>
              <a:rPr lang="de-DE" sz="1600" baseline="0" dirty="0" err="1" smtClean="0"/>
              <a:t>would</a:t>
            </a:r>
            <a:r>
              <a:rPr lang="de-DE" sz="1600" baseline="0" dirty="0" smtClean="0"/>
              <a:t> like </a:t>
            </a:r>
            <a:r>
              <a:rPr lang="de-DE" sz="1600" baseline="0" dirty="0" err="1" smtClean="0"/>
              <a:t>to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discuss</a:t>
            </a:r>
            <a:r>
              <a:rPr lang="de-DE" sz="1600" baseline="0" dirty="0" smtClean="0"/>
              <a:t> in </a:t>
            </a:r>
            <a:r>
              <a:rPr lang="de-DE" sz="1600" baseline="0" dirty="0" err="1" smtClean="0"/>
              <a:t>this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talk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only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2 </a:t>
            </a:r>
            <a:r>
              <a:rPr lang="de-DE" sz="1600" baseline="0" dirty="0" err="1" smtClean="0"/>
              <a:t>most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topical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scenarios</a:t>
            </a:r>
            <a:r>
              <a:rPr lang="de-DE" sz="1600" baseline="0" dirty="0" smtClean="0"/>
              <a:t>, </a:t>
            </a:r>
            <a:r>
              <a:rPr lang="de-DE" sz="1600" baseline="0" dirty="0" err="1" smtClean="0"/>
              <a:t>let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me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start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with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simplest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model</a:t>
            </a:r>
            <a:r>
              <a:rPr lang="de-DE" sz="1600" baseline="0" dirty="0" smtClean="0"/>
              <a:t>, </a:t>
            </a:r>
            <a:r>
              <a:rPr lang="de-DE" sz="1600" baseline="0" dirty="0" err="1" smtClean="0"/>
              <a:t>which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is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so-</a:t>
            </a:r>
            <a:r>
              <a:rPr lang="de-DE" sz="1600" baseline="0" dirty="0" err="1" smtClean="0"/>
              <a:t>called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kinetic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mixing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model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4030123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35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z="1600" dirty="0" err="1" smtClean="0"/>
              <a:t>Let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me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remind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you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that</a:t>
            </a:r>
            <a:r>
              <a:rPr lang="de-DE" sz="1600" baseline="0" dirty="0" smtClean="0"/>
              <a:t> a </a:t>
            </a:r>
            <a:r>
              <a:rPr lang="de-DE" sz="1600" baseline="0" dirty="0" err="1" smtClean="0"/>
              <a:t>Dark</a:t>
            </a:r>
            <a:r>
              <a:rPr lang="de-DE" sz="1600" baseline="0" dirty="0" smtClean="0"/>
              <a:t> Photon </a:t>
            </a:r>
            <a:r>
              <a:rPr lang="de-DE" sz="1600" baseline="0" dirty="0" err="1" smtClean="0"/>
              <a:t>is</a:t>
            </a:r>
            <a:r>
              <a:rPr lang="de-DE" sz="1600" baseline="0" dirty="0" smtClean="0"/>
              <a:t> an extra U(1) </a:t>
            </a:r>
            <a:r>
              <a:rPr lang="de-DE" sz="1600" baseline="0" dirty="0" err="1" smtClean="0"/>
              <a:t>gauge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particle</a:t>
            </a:r>
            <a:endParaRPr lang="de-DE" sz="1600" baseline="0" dirty="0" smtClean="0"/>
          </a:p>
          <a:p>
            <a:pPr eaLnBrk="1" hangingPunct="1"/>
            <a:r>
              <a:rPr lang="de-DE" sz="1600" baseline="0" dirty="0" err="1" smtClean="0"/>
              <a:t>Dark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photons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are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indeed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predicted</a:t>
            </a:r>
            <a:r>
              <a:rPr lang="de-DE" sz="1600" baseline="0" dirty="0" smtClean="0"/>
              <a:t> in </a:t>
            </a:r>
            <a:r>
              <a:rPr lang="de-DE" sz="1600" baseline="0" dirty="0" err="1" smtClean="0"/>
              <a:t>essentially</a:t>
            </a:r>
            <a:r>
              <a:rPr lang="de-DE" sz="1600" baseline="0" dirty="0" smtClean="0"/>
              <a:t> all </a:t>
            </a:r>
            <a:r>
              <a:rPr lang="de-DE" sz="1600" baseline="0" dirty="0" err="1" smtClean="0"/>
              <a:t>string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compactifications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without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however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making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predictions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for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mass</a:t>
            </a:r>
            <a:r>
              <a:rPr lang="de-DE" sz="1600" baseline="0" dirty="0" smtClean="0"/>
              <a:t> of </a:t>
            </a:r>
            <a:r>
              <a:rPr lang="de-DE" sz="1600" baseline="0" dirty="0" err="1" smtClean="0"/>
              <a:t>those</a:t>
            </a:r>
            <a:r>
              <a:rPr lang="de-DE" sz="1600" baseline="0" dirty="0" smtClean="0"/>
              <a:t> g‘ </a:t>
            </a:r>
            <a:r>
              <a:rPr lang="de-DE" sz="1600" baseline="0" dirty="0" err="1" smtClean="0"/>
              <a:t>particles</a:t>
            </a:r>
            <a:endParaRPr lang="de-DE" sz="1600" baseline="0" dirty="0" smtClean="0"/>
          </a:p>
          <a:p>
            <a:pPr eaLnBrk="1" hangingPunct="1"/>
            <a:endParaRPr lang="de-DE" sz="1600" baseline="0" dirty="0" smtClean="0"/>
          </a:p>
          <a:p>
            <a:pPr eaLnBrk="1" hangingPunct="1"/>
            <a:r>
              <a:rPr lang="de-DE" sz="1600" baseline="0" dirty="0" err="1" smtClean="0"/>
              <a:t>Now</a:t>
            </a:r>
            <a:r>
              <a:rPr lang="de-DE" sz="1600" baseline="0" dirty="0" smtClean="0"/>
              <a:t>, </a:t>
            </a:r>
            <a:r>
              <a:rPr lang="de-DE" sz="1600" baseline="0" dirty="0" err="1" smtClean="0"/>
              <a:t>recently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focus</a:t>
            </a:r>
            <a:r>
              <a:rPr lang="de-DE" sz="1600" baseline="0" dirty="0" smtClean="0"/>
              <a:t> of </a:t>
            </a:r>
            <a:r>
              <a:rPr lang="de-DE" sz="1600" baseline="0" dirty="0" err="1" smtClean="0"/>
              <a:t>searches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concentrated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very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much</a:t>
            </a:r>
            <a:r>
              <a:rPr lang="de-DE" sz="1600" baseline="0" dirty="0" smtClean="0"/>
              <a:t> on </a:t>
            </a:r>
            <a:r>
              <a:rPr lang="de-DE" sz="1600" baseline="0" dirty="0" err="1" smtClean="0"/>
              <a:t>GeV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particles</a:t>
            </a:r>
            <a:r>
              <a:rPr lang="de-DE" sz="1600" baseline="0" dirty="0" smtClean="0"/>
              <a:t>, </a:t>
            </a:r>
            <a:r>
              <a:rPr lang="de-DE" sz="1600" baseline="0" dirty="0" err="1" smtClean="0"/>
              <a:t>motivated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essentially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by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two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phenomenological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motivations</a:t>
            </a:r>
            <a:r>
              <a:rPr lang="de-DE" sz="1600" baseline="0" dirty="0" smtClean="0"/>
              <a:t>:</a:t>
            </a:r>
          </a:p>
          <a:p>
            <a:pPr eaLnBrk="1" hangingPunct="1"/>
            <a:endParaRPr lang="de-DE" sz="1600" baseline="0" dirty="0" smtClean="0"/>
          </a:p>
          <a:p>
            <a:pPr eaLnBrk="1" hangingPunct="1">
              <a:buFontTx/>
              <a:buChar char="-"/>
            </a:pPr>
            <a:r>
              <a:rPr lang="de-DE" sz="1600" baseline="0" dirty="0" smtClean="0"/>
              <a:t> </a:t>
            </a:r>
            <a:r>
              <a:rPr lang="de-DE" sz="1600" baseline="0" dirty="0" err="1" smtClean="0"/>
              <a:t>Arkani-Hamed</a:t>
            </a:r>
            <a:r>
              <a:rPr lang="de-DE" sz="1600" baseline="0" dirty="0" smtClean="0"/>
              <a:t> et al. </a:t>
            </a:r>
            <a:r>
              <a:rPr lang="de-DE" sz="1600" baseline="0" dirty="0" err="1" smtClean="0"/>
              <a:t>realized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that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coupling</a:t>
            </a:r>
            <a:r>
              <a:rPr lang="de-DE" sz="1600" baseline="0" dirty="0" smtClean="0"/>
              <a:t> of </a:t>
            </a:r>
            <a:r>
              <a:rPr lang="de-DE" sz="1600" baseline="0" dirty="0" err="1" smtClean="0"/>
              <a:t>GeV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scale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particles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could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explain</a:t>
            </a:r>
            <a:r>
              <a:rPr lang="de-DE" sz="1600" baseline="0" dirty="0" smtClean="0"/>
              <a:t> a </a:t>
            </a:r>
            <a:r>
              <a:rPr lang="de-DE" sz="1600" baseline="0" dirty="0" err="1" smtClean="0"/>
              <a:t>surprisingly</a:t>
            </a:r>
            <a:r>
              <a:rPr lang="de-DE" sz="1600" baseline="0" dirty="0" smtClean="0"/>
              <a:t> large </a:t>
            </a:r>
            <a:r>
              <a:rPr lang="de-DE" sz="1600" baseline="0" dirty="0" err="1" smtClean="0"/>
              <a:t>number</a:t>
            </a:r>
            <a:r>
              <a:rPr lang="de-DE" sz="1600" baseline="0" dirty="0" smtClean="0"/>
              <a:t> of </a:t>
            </a:r>
            <a:r>
              <a:rPr lang="de-DE" sz="1600" baseline="0" dirty="0" err="1" smtClean="0"/>
              <a:t>astrophysical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anomalies</a:t>
            </a:r>
            <a:r>
              <a:rPr lang="de-DE" sz="1600" baseline="0" dirty="0" smtClean="0"/>
              <a:t>.</a:t>
            </a:r>
          </a:p>
          <a:p>
            <a:pPr eaLnBrk="1" hangingPunct="1">
              <a:buFontTx/>
              <a:buChar char="-"/>
            </a:pPr>
            <a:r>
              <a:rPr lang="de-DE" sz="1600" baseline="0" dirty="0" smtClean="0"/>
              <a:t> </a:t>
            </a:r>
            <a:r>
              <a:rPr lang="de-DE" sz="1600" baseline="0" dirty="0" err="1" smtClean="0"/>
              <a:t>Furthermore</a:t>
            </a:r>
            <a:r>
              <a:rPr lang="de-DE" sz="1600" baseline="0" dirty="0" smtClean="0"/>
              <a:t>,  a </a:t>
            </a:r>
            <a:r>
              <a:rPr lang="de-DE" sz="1600" baseline="0" dirty="0" err="1" smtClean="0"/>
              <a:t>dark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photon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os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similar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mass</a:t>
            </a:r>
            <a:r>
              <a:rPr lang="de-DE" sz="1600" baseline="0" dirty="0" smtClean="0"/>
              <a:t> and </a:t>
            </a:r>
            <a:r>
              <a:rPr lang="de-DE" sz="1600" baseline="0" dirty="0" err="1" smtClean="0"/>
              <a:t>coupling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alpha</a:t>
            </a:r>
            <a:r>
              <a:rPr lang="de-DE" sz="1600" baseline="0" dirty="0" smtClean="0"/>
              <a:t>‘ to SM matter </a:t>
            </a:r>
            <a:r>
              <a:rPr lang="de-DE" sz="1600" baseline="0" dirty="0" err="1" smtClean="0"/>
              <a:t>could</a:t>
            </a:r>
            <a:r>
              <a:rPr lang="de-DE" sz="1600" baseline="0" dirty="0" smtClean="0"/>
              <a:t> also </a:t>
            </a:r>
            <a:r>
              <a:rPr lang="de-DE" sz="1600" baseline="0" dirty="0" err="1" smtClean="0"/>
              <a:t>explain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presently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seen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deviation</a:t>
            </a:r>
            <a:r>
              <a:rPr lang="de-DE" sz="1600" baseline="0" dirty="0" smtClean="0"/>
              <a:t> of 3.6 </a:t>
            </a:r>
            <a:r>
              <a:rPr lang="de-DE" sz="1600" baseline="0" dirty="0" err="1" smtClean="0"/>
              <a:t>standard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deviations</a:t>
            </a:r>
            <a:r>
              <a:rPr lang="de-DE" sz="1600" baseline="0" dirty="0" smtClean="0"/>
              <a:t> ....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831296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16004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37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89247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38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217602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39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04699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40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32893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57171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42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6076698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43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265241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44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29092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This is the scenario</a:t>
            </a:r>
            <a:r>
              <a:rPr lang="en-GB" baseline="0" dirty="0" smtClean="0"/>
              <a:t>, which had been used by </a:t>
            </a:r>
            <a:r>
              <a:rPr lang="en-GB" baseline="0" dirty="0" err="1" smtClean="0"/>
              <a:t>Arkani</a:t>
            </a:r>
            <a:r>
              <a:rPr lang="en-GB" baseline="0" dirty="0" smtClean="0"/>
              <a:t> Hamad to link the DP with the </a:t>
            </a:r>
            <a:r>
              <a:rPr lang="en-GB" baseline="0" dirty="0" err="1" smtClean="0"/>
              <a:t>astrophsical</a:t>
            </a:r>
            <a:r>
              <a:rPr lang="en-GB" baseline="0" dirty="0" smtClean="0"/>
              <a:t> scenarios mentioned before.</a:t>
            </a:r>
          </a:p>
          <a:p>
            <a:endParaRPr lang="en-GB" baseline="0" dirty="0" smtClean="0"/>
          </a:p>
          <a:p>
            <a:r>
              <a:rPr lang="en-GB" baseline="0" dirty="0" smtClean="0"/>
              <a:t>The idea here is that the Dark Photon is a gauge particle of a Dark Sector, similar to the ordinary photon as the gauge particle of </a:t>
            </a:r>
            <a:r>
              <a:rPr lang="en-GB" baseline="0" dirty="0" err="1" smtClean="0"/>
              <a:t>EMism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40402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16004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46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z="1600" dirty="0" err="1" smtClean="0"/>
              <a:t>Let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me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remind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you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that</a:t>
            </a:r>
            <a:r>
              <a:rPr lang="de-DE" sz="1600" baseline="0" dirty="0" smtClean="0"/>
              <a:t> a </a:t>
            </a:r>
            <a:r>
              <a:rPr lang="de-DE" sz="1600" baseline="0" dirty="0" err="1" smtClean="0"/>
              <a:t>Dark</a:t>
            </a:r>
            <a:r>
              <a:rPr lang="de-DE" sz="1600" baseline="0" dirty="0" smtClean="0"/>
              <a:t> Photon </a:t>
            </a:r>
            <a:r>
              <a:rPr lang="de-DE" sz="1600" baseline="0" dirty="0" err="1" smtClean="0"/>
              <a:t>is</a:t>
            </a:r>
            <a:r>
              <a:rPr lang="de-DE" sz="1600" baseline="0" dirty="0" smtClean="0"/>
              <a:t> an extra U(1) </a:t>
            </a:r>
            <a:r>
              <a:rPr lang="de-DE" sz="1600" baseline="0" dirty="0" err="1" smtClean="0"/>
              <a:t>gauge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particle</a:t>
            </a:r>
            <a:endParaRPr lang="de-DE" sz="1600" baseline="0" dirty="0" smtClean="0"/>
          </a:p>
          <a:p>
            <a:pPr eaLnBrk="1" hangingPunct="1"/>
            <a:r>
              <a:rPr lang="de-DE" sz="1600" baseline="0" dirty="0" err="1" smtClean="0"/>
              <a:t>Dark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photons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are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indeed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predicted</a:t>
            </a:r>
            <a:r>
              <a:rPr lang="de-DE" sz="1600" baseline="0" dirty="0" smtClean="0"/>
              <a:t> in </a:t>
            </a:r>
            <a:r>
              <a:rPr lang="de-DE" sz="1600" baseline="0" dirty="0" err="1" smtClean="0"/>
              <a:t>essentially</a:t>
            </a:r>
            <a:r>
              <a:rPr lang="de-DE" sz="1600" baseline="0" dirty="0" smtClean="0"/>
              <a:t> all </a:t>
            </a:r>
            <a:r>
              <a:rPr lang="de-DE" sz="1600" baseline="0" dirty="0" err="1" smtClean="0"/>
              <a:t>string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compactifications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without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however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making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predictions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for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mass</a:t>
            </a:r>
            <a:r>
              <a:rPr lang="de-DE" sz="1600" baseline="0" dirty="0" smtClean="0"/>
              <a:t> of </a:t>
            </a:r>
            <a:r>
              <a:rPr lang="de-DE" sz="1600" baseline="0" dirty="0" err="1" smtClean="0"/>
              <a:t>those</a:t>
            </a:r>
            <a:r>
              <a:rPr lang="de-DE" sz="1600" baseline="0" dirty="0" smtClean="0"/>
              <a:t> g‘ </a:t>
            </a:r>
            <a:r>
              <a:rPr lang="de-DE" sz="1600" baseline="0" dirty="0" err="1" smtClean="0"/>
              <a:t>particles</a:t>
            </a:r>
            <a:endParaRPr lang="de-DE" sz="1600" baseline="0" dirty="0" smtClean="0"/>
          </a:p>
          <a:p>
            <a:pPr eaLnBrk="1" hangingPunct="1"/>
            <a:endParaRPr lang="de-DE" sz="1600" baseline="0" dirty="0" smtClean="0"/>
          </a:p>
          <a:p>
            <a:pPr eaLnBrk="1" hangingPunct="1"/>
            <a:r>
              <a:rPr lang="de-DE" sz="1600" baseline="0" dirty="0" err="1" smtClean="0"/>
              <a:t>Now</a:t>
            </a:r>
            <a:r>
              <a:rPr lang="de-DE" sz="1600" baseline="0" dirty="0" smtClean="0"/>
              <a:t>, </a:t>
            </a:r>
            <a:r>
              <a:rPr lang="de-DE" sz="1600" baseline="0" dirty="0" err="1" smtClean="0"/>
              <a:t>recently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focus</a:t>
            </a:r>
            <a:r>
              <a:rPr lang="de-DE" sz="1600" baseline="0" dirty="0" smtClean="0"/>
              <a:t> of </a:t>
            </a:r>
            <a:r>
              <a:rPr lang="de-DE" sz="1600" baseline="0" dirty="0" err="1" smtClean="0"/>
              <a:t>searches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concentrated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very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much</a:t>
            </a:r>
            <a:r>
              <a:rPr lang="de-DE" sz="1600" baseline="0" dirty="0" smtClean="0"/>
              <a:t> on </a:t>
            </a:r>
            <a:r>
              <a:rPr lang="de-DE" sz="1600" baseline="0" dirty="0" err="1" smtClean="0"/>
              <a:t>GeV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particles</a:t>
            </a:r>
            <a:r>
              <a:rPr lang="de-DE" sz="1600" baseline="0" dirty="0" smtClean="0"/>
              <a:t>, </a:t>
            </a:r>
            <a:r>
              <a:rPr lang="de-DE" sz="1600" baseline="0" dirty="0" err="1" smtClean="0"/>
              <a:t>motivated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essentially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by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two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phenomenological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motivations</a:t>
            </a:r>
            <a:r>
              <a:rPr lang="de-DE" sz="1600" baseline="0" dirty="0" smtClean="0"/>
              <a:t>:</a:t>
            </a:r>
          </a:p>
          <a:p>
            <a:pPr eaLnBrk="1" hangingPunct="1"/>
            <a:endParaRPr lang="de-DE" sz="1600" baseline="0" dirty="0" smtClean="0"/>
          </a:p>
          <a:p>
            <a:pPr eaLnBrk="1" hangingPunct="1">
              <a:buFontTx/>
              <a:buChar char="-"/>
            </a:pPr>
            <a:r>
              <a:rPr lang="de-DE" sz="1600" baseline="0" dirty="0" smtClean="0"/>
              <a:t> </a:t>
            </a:r>
            <a:r>
              <a:rPr lang="de-DE" sz="1600" baseline="0" dirty="0" err="1" smtClean="0"/>
              <a:t>Arkani-Hamed</a:t>
            </a:r>
            <a:r>
              <a:rPr lang="de-DE" sz="1600" baseline="0" dirty="0" smtClean="0"/>
              <a:t> et al. </a:t>
            </a:r>
            <a:r>
              <a:rPr lang="de-DE" sz="1600" baseline="0" dirty="0" err="1" smtClean="0"/>
              <a:t>realized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that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coupling</a:t>
            </a:r>
            <a:r>
              <a:rPr lang="de-DE" sz="1600" baseline="0" dirty="0" smtClean="0"/>
              <a:t> of </a:t>
            </a:r>
            <a:r>
              <a:rPr lang="de-DE" sz="1600" baseline="0" dirty="0" err="1" smtClean="0"/>
              <a:t>GeV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scale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particles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could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explain</a:t>
            </a:r>
            <a:r>
              <a:rPr lang="de-DE" sz="1600" baseline="0" dirty="0" smtClean="0"/>
              <a:t> a </a:t>
            </a:r>
            <a:r>
              <a:rPr lang="de-DE" sz="1600" baseline="0" dirty="0" err="1" smtClean="0"/>
              <a:t>surprisingly</a:t>
            </a:r>
            <a:r>
              <a:rPr lang="de-DE" sz="1600" baseline="0" dirty="0" smtClean="0"/>
              <a:t> large </a:t>
            </a:r>
            <a:r>
              <a:rPr lang="de-DE" sz="1600" baseline="0" dirty="0" err="1" smtClean="0"/>
              <a:t>number</a:t>
            </a:r>
            <a:r>
              <a:rPr lang="de-DE" sz="1600" baseline="0" dirty="0" smtClean="0"/>
              <a:t> of </a:t>
            </a:r>
            <a:r>
              <a:rPr lang="de-DE" sz="1600" baseline="0" dirty="0" err="1" smtClean="0"/>
              <a:t>astrophysical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anomalies</a:t>
            </a:r>
            <a:r>
              <a:rPr lang="de-DE" sz="1600" baseline="0" dirty="0" smtClean="0"/>
              <a:t>.</a:t>
            </a:r>
          </a:p>
          <a:p>
            <a:pPr eaLnBrk="1" hangingPunct="1">
              <a:buFontTx/>
              <a:buChar char="-"/>
            </a:pPr>
            <a:r>
              <a:rPr lang="de-DE" sz="1600" baseline="0" dirty="0" smtClean="0"/>
              <a:t> </a:t>
            </a:r>
            <a:r>
              <a:rPr lang="de-DE" sz="1600" baseline="0" dirty="0" err="1" smtClean="0"/>
              <a:t>Furthermore</a:t>
            </a:r>
            <a:r>
              <a:rPr lang="de-DE" sz="1600" baseline="0" dirty="0" smtClean="0"/>
              <a:t>,  a </a:t>
            </a:r>
            <a:r>
              <a:rPr lang="de-DE" sz="1600" baseline="0" dirty="0" err="1" smtClean="0"/>
              <a:t>dark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photon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os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similar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mass</a:t>
            </a:r>
            <a:r>
              <a:rPr lang="de-DE" sz="1600" baseline="0" dirty="0" smtClean="0"/>
              <a:t> and </a:t>
            </a:r>
            <a:r>
              <a:rPr lang="de-DE" sz="1600" baseline="0" dirty="0" err="1" smtClean="0"/>
              <a:t>coupling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alpha</a:t>
            </a:r>
            <a:r>
              <a:rPr lang="de-DE" sz="1600" baseline="0" dirty="0" smtClean="0"/>
              <a:t>‘ to SM matter </a:t>
            </a:r>
            <a:r>
              <a:rPr lang="de-DE" sz="1600" baseline="0" dirty="0" err="1" smtClean="0"/>
              <a:t>could</a:t>
            </a:r>
            <a:r>
              <a:rPr lang="de-DE" sz="1600" baseline="0" dirty="0" smtClean="0"/>
              <a:t> also </a:t>
            </a:r>
            <a:r>
              <a:rPr lang="de-DE" sz="1600" baseline="0" dirty="0" err="1" smtClean="0"/>
              <a:t>explain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presently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seen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deviation</a:t>
            </a:r>
            <a:r>
              <a:rPr lang="de-DE" sz="1600" baseline="0" dirty="0" smtClean="0"/>
              <a:t> of 3.6 </a:t>
            </a:r>
            <a:r>
              <a:rPr lang="de-DE" sz="1600" baseline="0" dirty="0" err="1" smtClean="0"/>
              <a:t>standard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deviations</a:t>
            </a:r>
            <a:r>
              <a:rPr lang="de-DE" sz="1600" baseline="0" dirty="0" smtClean="0"/>
              <a:t> ....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0472744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47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dirty="0" err="1" smtClean="0"/>
              <a:t>Some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exptl</a:t>
            </a:r>
            <a:r>
              <a:rPr lang="de-DE" dirty="0" smtClean="0"/>
              <a:t>.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details</a:t>
            </a:r>
            <a:r>
              <a:rPr lang="de-DE" baseline="0" dirty="0" smtClean="0"/>
              <a:t>:</a:t>
            </a:r>
            <a:endParaRPr lang="de-DE" dirty="0" smtClean="0"/>
          </a:p>
          <a:p>
            <a:pPr eaLnBrk="1" hangingPunct="1"/>
            <a:endParaRPr lang="de-DE" dirty="0" smtClean="0"/>
          </a:p>
          <a:p>
            <a:pPr eaLnBrk="1" hangingPunct="1"/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had</a:t>
            </a:r>
            <a:r>
              <a:rPr lang="de-DE" dirty="0" smtClean="0"/>
              <a:t> a </a:t>
            </a:r>
            <a:r>
              <a:rPr lang="de-DE" dirty="0" err="1" smtClean="0"/>
              <a:t>very</a:t>
            </a:r>
            <a:r>
              <a:rPr lang="de-DE" dirty="0" smtClean="0"/>
              <a:t> </a:t>
            </a:r>
            <a:r>
              <a:rPr lang="de-DE" dirty="0" err="1" smtClean="0"/>
              <a:t>successful</a:t>
            </a:r>
            <a:r>
              <a:rPr lang="de-DE" dirty="0" smtClean="0"/>
              <a:t> 4-days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pilot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run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about</a:t>
            </a:r>
            <a:r>
              <a:rPr lang="de-DE" baseline="0" dirty="0" smtClean="0"/>
              <a:t> 3 </a:t>
            </a:r>
            <a:r>
              <a:rPr lang="de-DE" baseline="0" dirty="0" err="1" smtClean="0"/>
              <a:t>years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ago</a:t>
            </a:r>
            <a:r>
              <a:rPr lang="de-DE" baseline="0" dirty="0" smtClean="0"/>
              <a:t> to </a:t>
            </a:r>
            <a:r>
              <a:rPr lang="de-DE" baseline="0" dirty="0" err="1" smtClean="0"/>
              <a:t>verify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experimental </a:t>
            </a:r>
            <a:r>
              <a:rPr lang="de-DE" baseline="0" dirty="0" err="1" smtClean="0"/>
              <a:t>concept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outlined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before</a:t>
            </a:r>
            <a:r>
              <a:rPr lang="de-DE" baseline="0" dirty="0" smtClean="0"/>
              <a:t>.</a:t>
            </a:r>
          </a:p>
          <a:p>
            <a:pPr eaLnBrk="1" hangingPunct="1"/>
            <a:endParaRPr lang="de-DE" baseline="0" dirty="0" smtClean="0"/>
          </a:p>
          <a:p>
            <a:pPr eaLnBrk="1" hangingPunct="1"/>
            <a:r>
              <a:rPr lang="de-DE" baseline="0" dirty="0" smtClean="0"/>
              <a:t>For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run</a:t>
            </a:r>
            <a:r>
              <a:rPr lang="de-DE" baseline="0" dirty="0" smtClean="0"/>
              <a:t> :</a:t>
            </a:r>
          </a:p>
          <a:p>
            <a:pPr eaLnBrk="1" hangingPunct="1"/>
            <a:r>
              <a:rPr lang="de-DE" baseline="0" dirty="0" smtClean="0"/>
              <a:t>-</a:t>
            </a:r>
          </a:p>
          <a:p>
            <a:pPr eaLnBrk="1" hangingPunct="1"/>
            <a:r>
              <a:rPr lang="de-DE" baseline="0" dirty="0" smtClean="0"/>
              <a:t>-</a:t>
            </a:r>
          </a:p>
          <a:p>
            <a:pPr eaLnBrk="1" hangingPunct="1"/>
            <a:r>
              <a:rPr lang="de-DE" baseline="0" dirty="0" smtClean="0"/>
              <a:t>-</a:t>
            </a:r>
          </a:p>
          <a:p>
            <a:pPr eaLnBrk="1" hangingPunct="1"/>
            <a:endParaRPr lang="de-DE" baseline="0" dirty="0" smtClean="0"/>
          </a:p>
          <a:p>
            <a:pPr eaLnBrk="1" hangingPunct="1"/>
            <a:r>
              <a:rPr lang="de-DE" baseline="0" dirty="0" smtClean="0"/>
              <a:t>- </a:t>
            </a:r>
            <a:r>
              <a:rPr lang="de-DE" baseline="0" dirty="0" err="1" smtClean="0"/>
              <a:t>Shown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very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nice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delta-T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spectrum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btw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2 </a:t>
            </a:r>
            <a:r>
              <a:rPr lang="de-DE" baseline="0" dirty="0" err="1" smtClean="0"/>
              <a:t>spectrometers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indicating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coincident</a:t>
            </a:r>
            <a:r>
              <a:rPr lang="de-DE" baseline="0" dirty="0" smtClean="0"/>
              <a:t> time </a:t>
            </a:r>
            <a:r>
              <a:rPr lang="de-DE" baseline="0" dirty="0" err="1" smtClean="0"/>
              <a:t>resolution</a:t>
            </a:r>
            <a:r>
              <a:rPr lang="de-DE" baseline="0" dirty="0" smtClean="0"/>
              <a:t> of &lt; 1 ns</a:t>
            </a:r>
          </a:p>
          <a:p>
            <a:pPr eaLnBrk="1" hangingPunct="1">
              <a:buFontTx/>
              <a:buChar char="-"/>
            </a:pP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plot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right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showin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invariant </a:t>
            </a:r>
            <a:r>
              <a:rPr lang="de-DE" baseline="0" dirty="0" err="1" smtClean="0"/>
              <a:t>e+e-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mass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Given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very</a:t>
            </a:r>
            <a:r>
              <a:rPr lang="de-DE" baseline="0" dirty="0" smtClean="0"/>
              <a:t> high </a:t>
            </a:r>
            <a:r>
              <a:rPr lang="de-DE" baseline="0" dirty="0" err="1" smtClean="0"/>
              <a:t>mass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resolution</a:t>
            </a:r>
            <a:r>
              <a:rPr lang="de-DE" baseline="0" dirty="0" smtClean="0"/>
              <a:t> of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spectrometers</a:t>
            </a:r>
            <a:r>
              <a:rPr lang="de-DE" baseline="0" dirty="0" smtClean="0"/>
              <a:t>, s </a:t>
            </a:r>
            <a:r>
              <a:rPr lang="de-DE" baseline="0" dirty="0" err="1" smtClean="0"/>
              <a:t>hypotheticl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dark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photon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signal</a:t>
            </a:r>
            <a:endParaRPr lang="de-DE" baseline="0" dirty="0" smtClean="0"/>
          </a:p>
          <a:p>
            <a:pPr eaLnBrk="1" hangingPunct="1">
              <a:buFontTx/>
              <a:buNone/>
            </a:pPr>
            <a:r>
              <a:rPr lang="de-DE" baseline="0" dirty="0" smtClean="0"/>
              <a:t>  </a:t>
            </a:r>
            <a:r>
              <a:rPr lang="de-DE" baseline="0" dirty="0" err="1" smtClean="0"/>
              <a:t>would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actually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show</a:t>
            </a:r>
            <a:r>
              <a:rPr lang="de-DE" baseline="0" dirty="0" smtClean="0"/>
              <a:t> up as a </a:t>
            </a:r>
            <a:r>
              <a:rPr lang="de-DE" baseline="0" dirty="0" err="1" smtClean="0"/>
              <a:t>bump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one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single</a:t>
            </a:r>
            <a:r>
              <a:rPr lang="de-DE" baseline="0" dirty="0" smtClean="0"/>
              <a:t> bin.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distribution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shown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dominated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QED </a:t>
            </a:r>
            <a:r>
              <a:rPr lang="de-DE" baseline="0" dirty="0" err="1" smtClean="0"/>
              <a:t>bkg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no </a:t>
            </a:r>
            <a:r>
              <a:rPr lang="de-DE" baseline="0" dirty="0" err="1" smtClean="0"/>
              <a:t>obvious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signal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dark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photon</a:t>
            </a:r>
            <a:r>
              <a:rPr lang="de-DE" baseline="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31872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847999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436942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458770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3354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999460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994952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0470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5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z="1600" dirty="0" err="1" smtClean="0"/>
              <a:t>Independently</a:t>
            </a:r>
            <a:r>
              <a:rPr lang="de-DE" sz="1600" dirty="0" smtClean="0"/>
              <a:t> </a:t>
            </a:r>
            <a:r>
              <a:rPr lang="de-DE" sz="1600" dirty="0" err="1" smtClean="0"/>
              <a:t>from</a:t>
            </a:r>
            <a:r>
              <a:rPr lang="de-DE" sz="1600" dirty="0" smtClean="0"/>
              <a:t> </a:t>
            </a:r>
            <a:r>
              <a:rPr lang="de-DE" sz="1600" dirty="0" err="1" smtClean="0"/>
              <a:t>any</a:t>
            </a:r>
            <a:r>
              <a:rPr lang="de-DE" sz="1600" dirty="0" smtClean="0"/>
              <a:t> Dark Matter </a:t>
            </a:r>
            <a:r>
              <a:rPr lang="de-DE" sz="1600" dirty="0" err="1" smtClean="0"/>
              <a:t>relation</a:t>
            </a:r>
            <a:r>
              <a:rPr lang="de-DE" sz="1600" dirty="0" smtClean="0"/>
              <a:t>,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kinetic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mixing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model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had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been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proposed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already</a:t>
            </a:r>
            <a:r>
              <a:rPr lang="de-DE" sz="1600" baseline="0" dirty="0" smtClean="0"/>
              <a:t> 30 </a:t>
            </a:r>
            <a:r>
              <a:rPr lang="de-DE" sz="1600" baseline="0" dirty="0" err="1" smtClean="0"/>
              <a:t>years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ago</a:t>
            </a:r>
            <a:r>
              <a:rPr lang="de-DE" sz="1600" baseline="0" dirty="0" smtClean="0"/>
              <a:t>.</a:t>
            </a:r>
          </a:p>
          <a:p>
            <a:pPr eaLnBrk="1" hangingPunct="1"/>
            <a:r>
              <a:rPr lang="de-DE" sz="1600" baseline="0" dirty="0" err="1" smtClean="0"/>
              <a:t>One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actually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has</a:t>
            </a:r>
            <a:r>
              <a:rPr lang="de-DE" sz="1600" baseline="0" dirty="0" smtClean="0"/>
              <a:t> a </a:t>
            </a:r>
            <a:r>
              <a:rPr lang="de-DE" sz="1600" baseline="0" dirty="0" err="1" smtClean="0"/>
              <a:t>modification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of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photon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coupling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by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two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of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these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loops</a:t>
            </a:r>
            <a:r>
              <a:rPr lang="de-DE" sz="1600" baseline="0" dirty="0" smtClean="0"/>
              <a:t>. </a:t>
            </a:r>
            <a:r>
              <a:rPr lang="de-DE" sz="1600" baseline="0" dirty="0" err="1" smtClean="0"/>
              <a:t>For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simplicity</a:t>
            </a:r>
            <a:r>
              <a:rPr lang="de-DE" sz="1600" baseline="0" dirty="0" smtClean="0"/>
              <a:t>, </a:t>
            </a:r>
            <a:r>
              <a:rPr lang="de-DE" sz="1600" baseline="0" dirty="0" err="1" smtClean="0"/>
              <a:t>we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typically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write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this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diagram</a:t>
            </a:r>
            <a:r>
              <a:rPr lang="de-DE" sz="1600" baseline="0" dirty="0" smtClean="0"/>
              <a:t> like </a:t>
            </a:r>
            <a:r>
              <a:rPr lang="de-DE" sz="1600" baseline="0" dirty="0" err="1" smtClean="0"/>
              <a:t>this</a:t>
            </a:r>
            <a:r>
              <a:rPr lang="de-DE" sz="1600" baseline="0" dirty="0" smtClean="0"/>
              <a:t>!</a:t>
            </a:r>
          </a:p>
          <a:p>
            <a:pPr eaLnBrk="1" hangingPunct="1"/>
            <a:r>
              <a:rPr lang="de-DE" sz="1600" baseline="0" dirty="0" err="1" smtClean="0"/>
              <a:t>Essentially</a:t>
            </a:r>
            <a:r>
              <a:rPr lang="de-DE" sz="1600" baseline="0" dirty="0" smtClean="0"/>
              <a:t>, </a:t>
            </a:r>
            <a:r>
              <a:rPr lang="de-DE" sz="1600" baseline="0" dirty="0" err="1" smtClean="0"/>
              <a:t>it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leaves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to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fact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that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Dark Photon </a:t>
            </a:r>
            <a:r>
              <a:rPr lang="de-DE" sz="1600" baseline="0" dirty="0" err="1" smtClean="0"/>
              <a:t>behaves</a:t>
            </a:r>
            <a:r>
              <a:rPr lang="de-DE" sz="1600" baseline="0" dirty="0" smtClean="0"/>
              <a:t> EXACTLY </a:t>
            </a:r>
            <a:r>
              <a:rPr lang="de-DE" sz="1600" baseline="0" dirty="0" err="1" smtClean="0"/>
              <a:t>as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ordinary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photon</a:t>
            </a:r>
            <a:r>
              <a:rPr lang="de-DE" sz="1600" baseline="0" dirty="0" smtClean="0"/>
              <a:t>, but </a:t>
            </a:r>
            <a:r>
              <a:rPr lang="de-DE" sz="1600" baseline="0" dirty="0" err="1" smtClean="0"/>
              <a:t>that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Dark Photon </a:t>
            </a:r>
            <a:r>
              <a:rPr lang="de-DE" sz="1600" baseline="0" dirty="0" err="1" smtClean="0"/>
              <a:t>couples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very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weakly</a:t>
            </a:r>
            <a:r>
              <a:rPr lang="de-DE" sz="1600" baseline="0" dirty="0" smtClean="0"/>
              <a:t>, </a:t>
            </a:r>
            <a:r>
              <a:rPr lang="de-DE" sz="1600" baseline="0" dirty="0" err="1" smtClean="0"/>
              <a:t>expressed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by</a:t>
            </a:r>
            <a:r>
              <a:rPr lang="de-DE" sz="1600" baseline="0" dirty="0" smtClean="0"/>
              <a:t> a </a:t>
            </a:r>
            <a:r>
              <a:rPr lang="de-DE" sz="1600" baseline="0" dirty="0" err="1" smtClean="0"/>
              <a:t>factor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epsilon</a:t>
            </a:r>
            <a:r>
              <a:rPr lang="de-DE" sz="1600" baseline="0" dirty="0" smtClean="0"/>
              <a:t>!</a:t>
            </a:r>
          </a:p>
          <a:p>
            <a:pPr eaLnBrk="1" hangingPunct="1"/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71369556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56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80289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48935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58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489356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60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4378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6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z="1600" baseline="0" dirty="0" smtClean="0"/>
              <a:t>I </a:t>
            </a:r>
            <a:r>
              <a:rPr lang="de-DE" sz="1600" baseline="0" dirty="0" err="1" smtClean="0"/>
              <a:t>had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mentioned</a:t>
            </a:r>
            <a:r>
              <a:rPr lang="de-DE" sz="1600" baseline="0" dirty="0" smtClean="0"/>
              <a:t> also </a:t>
            </a:r>
            <a:r>
              <a:rPr lang="de-DE" sz="1600" baseline="0" dirty="0" err="1" smtClean="0"/>
              <a:t>before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relation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to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g</a:t>
            </a:r>
            <a:r>
              <a:rPr lang="de-DE" sz="1600" baseline="0" dirty="0" smtClean="0"/>
              <a:t> – 2 </a:t>
            </a:r>
            <a:r>
              <a:rPr lang="de-DE" sz="1600" baseline="0" dirty="0" err="1" smtClean="0"/>
              <a:t>of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muon</a:t>
            </a:r>
            <a:r>
              <a:rPr lang="de-DE" sz="1600" baseline="0" dirty="0" smtClean="0"/>
              <a:t>.</a:t>
            </a:r>
          </a:p>
          <a:p>
            <a:pPr eaLnBrk="1" hangingPunct="1"/>
            <a:r>
              <a:rPr lang="de-DE" sz="1600" baseline="0" dirty="0" smtClean="0"/>
              <a:t>Christoph </a:t>
            </a:r>
            <a:r>
              <a:rPr lang="de-DE" sz="1600" baseline="0" dirty="0" err="1" smtClean="0"/>
              <a:t>Redmer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is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going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to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review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situation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here</a:t>
            </a:r>
            <a:r>
              <a:rPr lang="de-DE" sz="1600" baseline="0" dirty="0" smtClean="0"/>
              <a:t>, </a:t>
            </a:r>
            <a:r>
              <a:rPr lang="de-DE" sz="1600" baseline="0" dirty="0" err="1" smtClean="0"/>
              <a:t>let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me</a:t>
            </a:r>
            <a:r>
              <a:rPr lang="de-DE" sz="1600" baseline="0" dirty="0" smtClean="0"/>
              <a:t> just </a:t>
            </a:r>
            <a:r>
              <a:rPr lang="de-DE" sz="1600" baseline="0" dirty="0" err="1" smtClean="0"/>
              <a:t>remind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you</a:t>
            </a:r>
            <a:r>
              <a:rPr lang="de-DE" sz="1600" baseline="0" dirty="0" smtClean="0"/>
              <a:t> at </a:t>
            </a:r>
            <a:r>
              <a:rPr lang="de-DE" sz="1600" baseline="0" dirty="0" err="1" smtClean="0"/>
              <a:t>this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point</a:t>
            </a:r>
            <a:endParaRPr lang="de-DE" sz="1600" baseline="0" dirty="0" smtClean="0"/>
          </a:p>
          <a:p>
            <a:pPr eaLnBrk="1" hangingPunct="1"/>
            <a:r>
              <a:rPr lang="de-DE" sz="1600" baseline="0" dirty="0" err="1" smtClean="0"/>
              <a:t>That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gyromagnetic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factor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of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muon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differs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slightly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from</a:t>
            </a:r>
            <a:r>
              <a:rPr lang="de-DE" sz="1600" baseline="0" dirty="0" smtClean="0"/>
              <a:t> 2 due </a:t>
            </a:r>
            <a:r>
              <a:rPr lang="de-DE" sz="1600" baseline="0" dirty="0" err="1" smtClean="0"/>
              <a:t>to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quantum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corrections</a:t>
            </a:r>
            <a:r>
              <a:rPr lang="de-DE" sz="1600" baseline="0" dirty="0" smtClean="0"/>
              <a:t>, like </a:t>
            </a:r>
            <a:r>
              <a:rPr lang="de-DE" sz="1600" baseline="0" dirty="0" err="1" smtClean="0"/>
              <a:t>shown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here</a:t>
            </a:r>
            <a:r>
              <a:rPr lang="de-DE" sz="1600" baseline="0" dirty="0" smtClean="0"/>
              <a:t> in LO,</a:t>
            </a:r>
          </a:p>
          <a:p>
            <a:pPr eaLnBrk="1" hangingPunct="1"/>
            <a:r>
              <a:rPr lang="de-DE" sz="1600" baseline="0" dirty="0" err="1" smtClean="0"/>
              <a:t>Which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makes</a:t>
            </a:r>
            <a:r>
              <a:rPr lang="de-DE" sz="1600" baseline="0" dirty="0" smtClean="0"/>
              <a:t> g-2 a </a:t>
            </a:r>
            <a:r>
              <a:rPr lang="de-DE" sz="1600" baseline="0" dirty="0" err="1" smtClean="0"/>
              <a:t>unique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precision</a:t>
            </a:r>
            <a:r>
              <a:rPr lang="de-DE" sz="1600" baseline="0" dirty="0" smtClean="0"/>
              <a:t> observable </a:t>
            </a:r>
            <a:r>
              <a:rPr lang="de-DE" sz="1600" baseline="0" dirty="0" err="1" smtClean="0"/>
              <a:t>for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testing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SM. </a:t>
            </a:r>
            <a:r>
              <a:rPr lang="de-DE" sz="1600" baseline="0" dirty="0" err="1" smtClean="0"/>
              <a:t>There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is</a:t>
            </a:r>
            <a:r>
              <a:rPr lang="de-DE" sz="1600" baseline="0" dirty="0" smtClean="0"/>
              <a:t> a </a:t>
            </a:r>
            <a:r>
              <a:rPr lang="de-DE" sz="1600" baseline="0" dirty="0" err="1" smtClean="0"/>
              <a:t>striking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discrepancy</a:t>
            </a:r>
            <a:endParaRPr lang="de-DE" sz="1600" baseline="0" dirty="0" smtClean="0"/>
          </a:p>
          <a:p>
            <a:pPr eaLnBrk="1" hangingPunct="1"/>
            <a:r>
              <a:rPr lang="de-DE" sz="1600" baseline="0" dirty="0" err="1" smtClean="0"/>
              <a:t>Btw</a:t>
            </a:r>
            <a:r>
              <a:rPr lang="de-DE" sz="1600" baseline="0" dirty="0" smtClean="0"/>
              <a:t>. The SM </a:t>
            </a:r>
            <a:r>
              <a:rPr lang="de-DE" sz="1600" baseline="0" dirty="0" err="1" smtClean="0"/>
              <a:t>prediction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and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direct</a:t>
            </a:r>
            <a:r>
              <a:rPr lang="de-DE" sz="1600" baseline="0" dirty="0" smtClean="0"/>
              <a:t> BNL </a:t>
            </a:r>
            <a:r>
              <a:rPr lang="de-DE" sz="1600" baseline="0" dirty="0" err="1" smtClean="0"/>
              <a:t>measurement</a:t>
            </a:r>
            <a:r>
              <a:rPr lang="de-DE" sz="1600" baseline="0" dirty="0" smtClean="0"/>
              <a:t>, </a:t>
            </a:r>
            <a:r>
              <a:rPr lang="de-DE" sz="1600" baseline="0" dirty="0" err="1" smtClean="0"/>
              <a:t>which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amount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to</a:t>
            </a:r>
            <a:r>
              <a:rPr lang="de-DE" sz="1600" baseline="0" dirty="0" smtClean="0"/>
              <a:t> 3-4 </a:t>
            </a:r>
            <a:r>
              <a:rPr lang="de-DE" sz="1600" baseline="0" dirty="0" err="1" smtClean="0"/>
              <a:t>sigma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and</a:t>
            </a:r>
            <a:endParaRPr lang="de-DE" sz="1600" baseline="0" dirty="0" smtClean="0"/>
          </a:p>
          <a:p>
            <a:pPr eaLnBrk="1" hangingPunct="1"/>
            <a:r>
              <a:rPr lang="de-DE" sz="1600" baseline="0" dirty="0" err="1" smtClean="0"/>
              <a:t>Which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is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seen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since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many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years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despite</a:t>
            </a:r>
            <a:r>
              <a:rPr lang="de-DE" sz="1600" baseline="0" dirty="0" smtClean="0"/>
              <a:t> an </a:t>
            </a:r>
            <a:r>
              <a:rPr lang="de-DE" sz="1600" baseline="0" dirty="0" err="1" smtClean="0"/>
              <a:t>enourmous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effort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to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understand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situation</a:t>
            </a:r>
            <a:r>
              <a:rPr lang="de-DE" sz="1600" baseline="0" dirty="0" smtClean="0"/>
              <a:t>.</a:t>
            </a:r>
          </a:p>
          <a:p>
            <a:pPr eaLnBrk="1" hangingPunct="1"/>
            <a:endParaRPr lang="de-DE" sz="1600" baseline="0" dirty="0" smtClean="0"/>
          </a:p>
          <a:p>
            <a:pPr eaLnBrk="1" hangingPunct="1"/>
            <a:r>
              <a:rPr lang="de-DE" sz="1600" baseline="0" dirty="0" err="1" smtClean="0"/>
              <a:t>HEPiscists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want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to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explain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this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by</a:t>
            </a:r>
            <a:r>
              <a:rPr lang="de-DE" sz="1600" baseline="0" dirty="0" smtClean="0"/>
              <a:t> a </a:t>
            </a:r>
            <a:r>
              <a:rPr lang="de-DE" sz="1600" baseline="0" dirty="0" err="1" smtClean="0"/>
              <a:t>missing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contibution</a:t>
            </a:r>
            <a:r>
              <a:rPr lang="de-DE" sz="1600" baseline="0" dirty="0" smtClean="0"/>
              <a:t> in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SM </a:t>
            </a:r>
            <a:r>
              <a:rPr lang="de-DE" sz="1600" baseline="0" dirty="0" err="1" smtClean="0"/>
              <a:t>calculation</a:t>
            </a:r>
            <a:r>
              <a:rPr lang="de-DE" sz="1600" baseline="0" dirty="0" smtClean="0"/>
              <a:t> due </a:t>
            </a:r>
            <a:r>
              <a:rPr lang="de-DE" sz="1600" baseline="0" dirty="0" err="1" smtClean="0"/>
              <a:t>to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supersymmetry</a:t>
            </a:r>
            <a:r>
              <a:rPr lang="de-DE" sz="1600" baseline="0" dirty="0" smtClean="0"/>
              <a:t>,</a:t>
            </a:r>
          </a:p>
          <a:p>
            <a:pPr eaLnBrk="1" hangingPunct="1"/>
            <a:r>
              <a:rPr lang="de-DE" sz="1600" baseline="0" dirty="0" smtClean="0"/>
              <a:t> </a:t>
            </a:r>
            <a:r>
              <a:rPr lang="de-DE" sz="1600" baseline="0" dirty="0" err="1" smtClean="0"/>
              <a:t>and</a:t>
            </a:r>
            <a:r>
              <a:rPr lang="de-DE" sz="1600" baseline="0" dirty="0" smtClean="0"/>
              <a:t> in </a:t>
            </a:r>
            <a:r>
              <a:rPr lang="de-DE" sz="1600" baseline="0" dirty="0" err="1" smtClean="0"/>
              <a:t>fact</a:t>
            </a:r>
            <a:r>
              <a:rPr lang="de-DE" sz="1600" baseline="0" dirty="0" smtClean="0"/>
              <a:t> in </a:t>
            </a:r>
            <a:r>
              <a:rPr lang="de-DE" sz="1600" baseline="0" dirty="0" err="1" smtClean="0"/>
              <a:t>principle</a:t>
            </a:r>
            <a:r>
              <a:rPr lang="de-DE" sz="1600" baseline="0" dirty="0" smtClean="0"/>
              <a:t> SUSY </a:t>
            </a:r>
            <a:r>
              <a:rPr lang="de-DE" sz="1600" baseline="0" dirty="0" err="1" smtClean="0"/>
              <a:t>would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be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Perfectly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be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suited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to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match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this</a:t>
            </a:r>
            <a:r>
              <a:rPr lang="de-DE" sz="1600" baseline="0" dirty="0" smtClean="0"/>
              <a:t>. On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other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hand</a:t>
            </a:r>
            <a:r>
              <a:rPr lang="de-DE" sz="1600" baseline="0" dirty="0" smtClean="0"/>
              <a:t>,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</a:t>
            </a:r>
          </a:p>
          <a:p>
            <a:pPr eaLnBrk="1" hangingPunct="1"/>
            <a:r>
              <a:rPr lang="de-DE" sz="1600" baseline="0" dirty="0" smtClean="0"/>
              <a:t>LHC </a:t>
            </a:r>
            <a:r>
              <a:rPr lang="de-DE" sz="1600" baseline="0" dirty="0" err="1" smtClean="0"/>
              <a:t>limits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for</a:t>
            </a:r>
            <a:r>
              <a:rPr lang="de-DE" sz="1600" baseline="0" dirty="0" smtClean="0"/>
              <a:t> SUSY </a:t>
            </a:r>
            <a:r>
              <a:rPr lang="de-DE" sz="1600" baseline="0" dirty="0" err="1" smtClean="0"/>
              <a:t>particles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are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now</a:t>
            </a:r>
            <a:r>
              <a:rPr lang="de-DE" sz="1600" baseline="0" dirty="0" smtClean="0"/>
              <a:t> on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order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of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few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TeV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or</a:t>
            </a:r>
            <a:r>
              <a:rPr lang="de-DE" sz="1600" baseline="0" dirty="0" smtClean="0"/>
              <a:t> so, </a:t>
            </a:r>
            <a:r>
              <a:rPr lang="de-DE" sz="1600" baseline="0" dirty="0" err="1" smtClean="0"/>
              <a:t>which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largely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challenges</a:t>
            </a:r>
            <a:r>
              <a:rPr lang="de-DE" sz="1600" baseline="0" dirty="0" smtClean="0"/>
              <a:t> such</a:t>
            </a:r>
          </a:p>
          <a:p>
            <a:pPr eaLnBrk="1" hangingPunct="1"/>
            <a:r>
              <a:rPr lang="de-DE" sz="1600" baseline="0" dirty="0" smtClean="0"/>
              <a:t>An </a:t>
            </a:r>
            <a:r>
              <a:rPr lang="de-DE" sz="1600" baseline="0" dirty="0" err="1" smtClean="0"/>
              <a:t>explanation</a:t>
            </a:r>
            <a:r>
              <a:rPr lang="de-DE" sz="1600" baseline="0" dirty="0" smtClean="0"/>
              <a:t>, </a:t>
            </a:r>
            <a:r>
              <a:rPr lang="de-DE" sz="1600" baseline="0" dirty="0" err="1" smtClean="0"/>
              <a:t>although</a:t>
            </a:r>
            <a:r>
              <a:rPr lang="de-DE" sz="1600" baseline="0" dirty="0" smtClean="0"/>
              <a:t> – </a:t>
            </a:r>
            <a:r>
              <a:rPr lang="de-DE" sz="1600" baseline="0" dirty="0" err="1" smtClean="0"/>
              <a:t>as</a:t>
            </a:r>
            <a:r>
              <a:rPr lang="de-DE" sz="1600" baseline="0" dirty="0" smtClean="0"/>
              <a:t> I </a:t>
            </a:r>
            <a:r>
              <a:rPr lang="de-DE" sz="1600" baseline="0" dirty="0" err="1" smtClean="0"/>
              <a:t>understand</a:t>
            </a:r>
            <a:r>
              <a:rPr lang="de-DE" sz="1600" baseline="0" dirty="0" smtClean="0"/>
              <a:t> –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final </a:t>
            </a:r>
            <a:r>
              <a:rPr lang="de-DE" sz="1600" baseline="0" dirty="0" err="1" smtClean="0"/>
              <a:t>word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is</a:t>
            </a:r>
            <a:r>
              <a:rPr lang="de-DE" sz="1600" baseline="0" dirty="0" smtClean="0"/>
              <a:t> not </a:t>
            </a:r>
            <a:r>
              <a:rPr lang="de-DE" sz="1600" baseline="0" dirty="0" err="1" smtClean="0"/>
              <a:t>spoken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yet</a:t>
            </a:r>
            <a:r>
              <a:rPr lang="de-DE" sz="1600" baseline="0" dirty="0" smtClean="0"/>
              <a:t>.</a:t>
            </a:r>
          </a:p>
          <a:p>
            <a:pPr eaLnBrk="1" hangingPunct="1"/>
            <a:endParaRPr lang="de-DE" sz="1600" baseline="0" dirty="0" smtClean="0"/>
          </a:p>
          <a:p>
            <a:pPr eaLnBrk="1" hangingPunct="1"/>
            <a:r>
              <a:rPr lang="de-DE" sz="1600" baseline="0" dirty="0" smtClean="0"/>
              <a:t>The non-</a:t>
            </a:r>
            <a:r>
              <a:rPr lang="de-DE" sz="1600" baseline="0" dirty="0" err="1" smtClean="0"/>
              <a:t>appearance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of</a:t>
            </a:r>
            <a:r>
              <a:rPr lang="de-DE" sz="1600" baseline="0" dirty="0" smtClean="0"/>
              <a:t> New </a:t>
            </a:r>
            <a:r>
              <a:rPr lang="de-DE" sz="1600" baseline="0" dirty="0" err="1" smtClean="0"/>
              <a:t>Physics</a:t>
            </a:r>
            <a:r>
              <a:rPr lang="de-DE" sz="1600" baseline="0" dirty="0" smtClean="0"/>
              <a:t> at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LHC so </a:t>
            </a:r>
            <a:r>
              <a:rPr lang="de-DE" sz="1600" baseline="0" dirty="0" err="1" smtClean="0"/>
              <a:t>far</a:t>
            </a:r>
            <a:r>
              <a:rPr lang="de-DE" sz="1600" baseline="0" dirty="0" smtClean="0"/>
              <a:t>, </a:t>
            </a:r>
            <a:r>
              <a:rPr lang="de-DE" sz="1600" baseline="0" dirty="0" err="1" smtClean="0"/>
              <a:t>well</a:t>
            </a:r>
            <a:r>
              <a:rPr lang="de-DE" sz="1600" baseline="0" dirty="0" smtClean="0"/>
              <a:t>, </a:t>
            </a:r>
            <a:r>
              <a:rPr lang="de-DE" sz="1600" baseline="0" dirty="0" err="1" smtClean="0"/>
              <a:t>if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we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neglect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750 </a:t>
            </a:r>
            <a:r>
              <a:rPr lang="de-DE" sz="1600" baseline="0" dirty="0" err="1" smtClean="0"/>
              <a:t>GeV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bump</a:t>
            </a:r>
            <a:r>
              <a:rPr lang="de-DE" sz="1600" baseline="0" dirty="0" smtClean="0"/>
              <a:t>, ...</a:t>
            </a:r>
          </a:p>
          <a:p>
            <a:pPr eaLnBrk="1" hangingPunct="1"/>
            <a:endParaRPr lang="de-DE" sz="1600" baseline="0" dirty="0" smtClean="0"/>
          </a:p>
          <a:p>
            <a:pPr eaLnBrk="1" hangingPunct="1"/>
            <a:endParaRPr lang="de-DE" sz="1600" baseline="0" dirty="0" smtClean="0"/>
          </a:p>
          <a:p>
            <a:pPr eaLnBrk="1" hangingPunct="1"/>
            <a:r>
              <a:rPr lang="de-DE" sz="1600" baseline="0" dirty="0" err="1" smtClean="0"/>
              <a:t>The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statistical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significance</a:t>
            </a:r>
            <a:r>
              <a:rPr lang="de-DE" sz="1600" baseline="0" dirty="0" smtClean="0"/>
              <a:t> of </a:t>
            </a:r>
            <a:r>
              <a:rPr lang="de-DE" sz="1600" baseline="0" dirty="0" err="1" smtClean="0"/>
              <a:t>this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deviation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is</a:t>
            </a:r>
            <a:r>
              <a:rPr lang="de-DE" sz="1600" baseline="0" dirty="0" smtClean="0"/>
              <a:t> on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level</a:t>
            </a:r>
            <a:r>
              <a:rPr lang="de-DE" sz="1600" baseline="0" dirty="0" smtClean="0"/>
              <a:t> of 3-4 </a:t>
            </a:r>
            <a:r>
              <a:rPr lang="de-DE" sz="1600" baseline="0" dirty="0" err="1" smtClean="0"/>
              <a:t>sigma</a:t>
            </a:r>
            <a:r>
              <a:rPr lang="de-DE" sz="1600" baseline="0" dirty="0" smtClean="0"/>
              <a:t>.</a:t>
            </a:r>
          </a:p>
          <a:p>
            <a:pPr eaLnBrk="1" hangingPunct="1"/>
            <a:r>
              <a:rPr lang="de-DE" sz="1600" baseline="0" dirty="0" err="1" smtClean="0"/>
              <a:t>The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question</a:t>
            </a:r>
            <a:r>
              <a:rPr lang="de-DE" sz="1600" baseline="0" dirty="0" smtClean="0"/>
              <a:t> of </a:t>
            </a:r>
            <a:r>
              <a:rPr lang="de-DE" sz="1600" baseline="0" dirty="0" err="1" smtClean="0"/>
              <a:t>course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is</a:t>
            </a:r>
            <a:r>
              <a:rPr lang="de-DE" sz="1600" baseline="0" dirty="0" smtClean="0"/>
              <a:t>: </a:t>
            </a:r>
            <a:r>
              <a:rPr lang="de-DE" sz="1600" baseline="0" dirty="0" err="1" smtClean="0"/>
              <a:t>are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these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mistakes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or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is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this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deviation</a:t>
            </a:r>
            <a:r>
              <a:rPr lang="de-DE" sz="1600" baseline="0" dirty="0" smtClean="0"/>
              <a:t> an </a:t>
            </a:r>
            <a:r>
              <a:rPr lang="de-DE" sz="1600" baseline="0" dirty="0" err="1" smtClean="0"/>
              <a:t>indication</a:t>
            </a:r>
            <a:r>
              <a:rPr lang="de-DE" sz="1600" baseline="0" dirty="0" smtClean="0"/>
              <a:t> of New </a:t>
            </a:r>
            <a:r>
              <a:rPr lang="de-DE" sz="1600" baseline="0" dirty="0" err="1" smtClean="0"/>
              <a:t>Physics</a:t>
            </a:r>
            <a:r>
              <a:rPr lang="de-DE" sz="1600" baseline="0" dirty="0" smtClean="0"/>
              <a:t>? </a:t>
            </a:r>
          </a:p>
          <a:p>
            <a:pPr eaLnBrk="1" hangingPunct="1"/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0653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8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following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suggestion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Bjoerken,Essig</a:t>
            </a:r>
            <a:r>
              <a:rPr lang="de-DE" dirty="0" smtClean="0"/>
              <a:t>,</a:t>
            </a:r>
            <a:r>
              <a:rPr lang="de-DE" baseline="0" dirty="0" smtClean="0"/>
              <a:t> Schuster and </a:t>
            </a:r>
            <a:r>
              <a:rPr lang="de-DE" baseline="0" dirty="0" err="1" smtClean="0"/>
              <a:t>Toro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pointed</a:t>
            </a:r>
            <a:r>
              <a:rPr lang="de-DE" baseline="0" dirty="0" smtClean="0"/>
              <a:t> out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fixed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target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experiments</a:t>
            </a:r>
            <a:r>
              <a:rPr lang="de-DE" baseline="0" dirty="0" smtClean="0"/>
              <a:t> at </a:t>
            </a:r>
            <a:r>
              <a:rPr lang="de-DE" baseline="0" dirty="0" err="1" smtClean="0"/>
              <a:t>low-energy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electron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accelerators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indeed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ideally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suited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dark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photon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searches</a:t>
            </a:r>
            <a:endParaRPr lang="de-DE" baseline="0" dirty="0" smtClean="0"/>
          </a:p>
          <a:p>
            <a:pPr eaLnBrk="1" hangingPunct="1"/>
            <a:endParaRPr lang="de-DE" baseline="0" dirty="0" smtClean="0"/>
          </a:p>
          <a:p>
            <a:pPr eaLnBrk="1" hangingPunct="1"/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concept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displayed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here</a:t>
            </a:r>
            <a:r>
              <a:rPr lang="de-DE" baseline="0" dirty="0" smtClean="0"/>
              <a:t>: </a:t>
            </a:r>
            <a:r>
              <a:rPr lang="de-DE" baseline="0" dirty="0" err="1" smtClean="0"/>
              <a:t>dark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photons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produced</a:t>
            </a:r>
            <a:r>
              <a:rPr lang="de-DE" baseline="0" dirty="0" smtClean="0"/>
              <a:t> in ISR </a:t>
            </a:r>
            <a:r>
              <a:rPr lang="de-DE" baseline="0" dirty="0" err="1" smtClean="0"/>
              <a:t>or</a:t>
            </a:r>
            <a:r>
              <a:rPr lang="de-DE" baseline="0" dirty="0" smtClean="0"/>
              <a:t> FSR </a:t>
            </a:r>
            <a:r>
              <a:rPr lang="de-DE" baseline="0" dirty="0" err="1" smtClean="0"/>
              <a:t>processes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coupling</a:t>
            </a:r>
            <a:r>
              <a:rPr lang="de-DE" baseline="0" dirty="0" smtClean="0"/>
              <a:t> to e+ e- </a:t>
            </a:r>
            <a:r>
              <a:rPr lang="de-DE" baseline="0" dirty="0" err="1" smtClean="0"/>
              <a:t>pairs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detected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experimental </a:t>
            </a:r>
            <a:r>
              <a:rPr lang="de-DE" baseline="0" dirty="0" err="1" smtClean="0"/>
              <a:t>setups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goal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to </a:t>
            </a:r>
            <a:r>
              <a:rPr lang="de-DE" baseline="0" dirty="0" err="1" smtClean="0"/>
              <a:t>perform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bump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hunting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search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over</a:t>
            </a:r>
            <a:r>
              <a:rPr lang="de-DE" baseline="0" dirty="0" smtClean="0"/>
              <a:t> </a:t>
            </a:r>
          </a:p>
          <a:p>
            <a:pPr eaLnBrk="1" hangingPunct="1"/>
            <a:r>
              <a:rPr lang="de-DE" baseline="0" dirty="0" smtClean="0"/>
              <a:t>Background, 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actually</a:t>
            </a:r>
            <a:r>
              <a:rPr lang="de-DE" baseline="0" dirty="0" smtClean="0"/>
              <a:t> QED </a:t>
            </a:r>
            <a:r>
              <a:rPr lang="de-DE" baseline="0" dirty="0" err="1" smtClean="0"/>
              <a:t>processes</a:t>
            </a:r>
            <a:r>
              <a:rPr lang="de-DE" baseline="0" dirty="0" smtClean="0"/>
              <a:t>, in 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dark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photon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replaced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an </a:t>
            </a:r>
            <a:r>
              <a:rPr lang="de-DE" baseline="0" dirty="0" err="1" smtClean="0"/>
              <a:t>ordinary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photon</a:t>
            </a:r>
            <a:r>
              <a:rPr lang="de-DE" baseline="0" dirty="0" smtClean="0"/>
              <a:t>.</a:t>
            </a:r>
          </a:p>
          <a:p>
            <a:pPr eaLnBrk="1" hangingPunct="1"/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two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most</a:t>
            </a:r>
            <a:r>
              <a:rPr lang="de-DE" baseline="0" dirty="0" smtClean="0"/>
              <a:t> relevant </a:t>
            </a:r>
            <a:r>
              <a:rPr lang="de-DE" baseline="0" dirty="0" err="1" smtClean="0"/>
              <a:t>processes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indeed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</a:p>
          <a:p>
            <a:pPr eaLnBrk="1" hangingPunct="1">
              <a:buFontTx/>
              <a:buNone/>
            </a:pPr>
            <a:endParaRPr lang="de-DE" baseline="0" dirty="0" smtClean="0"/>
          </a:p>
          <a:p>
            <a:pPr eaLnBrk="1" hangingPunct="1">
              <a:buFontTx/>
              <a:buNone/>
            </a:pPr>
            <a:endParaRPr lang="de-DE" baseline="0" dirty="0" smtClean="0"/>
          </a:p>
          <a:p>
            <a:pPr eaLnBrk="1" hangingPunct="1"/>
            <a:endParaRPr lang="de-DE" baseline="0" dirty="0" smtClean="0"/>
          </a:p>
          <a:p>
            <a:pPr eaLnBrk="1" hangingPunct="1"/>
            <a:r>
              <a:rPr lang="de-DE" baseline="0" dirty="0" smtClean="0"/>
              <a:t> 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5745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9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using</a:t>
            </a:r>
            <a:r>
              <a:rPr lang="de-DE" dirty="0" smtClean="0"/>
              <a:t> </a:t>
            </a:r>
            <a:r>
              <a:rPr lang="de-DE" dirty="0" err="1" smtClean="0"/>
              <a:t>two</a:t>
            </a:r>
            <a:r>
              <a:rPr lang="de-DE" dirty="0" smtClean="0"/>
              <a:t> out of </a:t>
            </a:r>
            <a:r>
              <a:rPr lang="de-DE" dirty="0" err="1" smtClean="0"/>
              <a:t>three</a:t>
            </a:r>
            <a:r>
              <a:rPr lang="de-DE" dirty="0" smtClean="0"/>
              <a:t> </a:t>
            </a:r>
            <a:r>
              <a:rPr lang="de-DE" dirty="0" err="1" smtClean="0"/>
              <a:t>spectrometers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detection</a:t>
            </a:r>
            <a:r>
              <a:rPr lang="de-DE" dirty="0" smtClean="0"/>
              <a:t> of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hypothetical</a:t>
            </a:r>
            <a:r>
              <a:rPr lang="de-DE" dirty="0" smtClean="0"/>
              <a:t> </a:t>
            </a:r>
            <a:r>
              <a:rPr lang="de-DE" dirty="0" err="1" smtClean="0"/>
              <a:t>decay</a:t>
            </a:r>
            <a:r>
              <a:rPr lang="de-DE" dirty="0" smtClean="0"/>
              <a:t> of a </a:t>
            </a:r>
            <a:r>
              <a:rPr lang="de-DE" dirty="0" err="1" smtClean="0"/>
              <a:t>dark</a:t>
            </a:r>
            <a:r>
              <a:rPr lang="de-DE" dirty="0" smtClean="0"/>
              <a:t> </a:t>
            </a:r>
            <a:r>
              <a:rPr lang="de-DE" dirty="0" err="1" smtClean="0"/>
              <a:t>photo</a:t>
            </a:r>
            <a:r>
              <a:rPr lang="de-DE" dirty="0" smtClean="0"/>
              <a:t> </a:t>
            </a:r>
            <a:r>
              <a:rPr lang="de-DE" dirty="0" err="1" smtClean="0"/>
              <a:t>ninto</a:t>
            </a:r>
            <a:r>
              <a:rPr lang="de-DE" dirty="0" smtClean="0"/>
              <a:t>  e+</a:t>
            </a:r>
            <a:r>
              <a:rPr lang="de-DE" baseline="0" dirty="0" smtClean="0"/>
              <a:t> e- .</a:t>
            </a:r>
          </a:p>
          <a:p>
            <a:pPr eaLnBrk="1" hangingPunct="1"/>
            <a:r>
              <a:rPr lang="de-DE" baseline="0" dirty="0" err="1" smtClean="0"/>
              <a:t>The</a:t>
            </a:r>
            <a:r>
              <a:rPr lang="de-DE" baseline="0" dirty="0" smtClean="0"/>
              <a:t> A1 </a:t>
            </a:r>
            <a:r>
              <a:rPr lang="de-DE" baseline="0" dirty="0" err="1" smtClean="0"/>
              <a:t>spectrometers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featuring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extremely</a:t>
            </a:r>
            <a:r>
              <a:rPr lang="de-DE" baseline="0" dirty="0" smtClean="0"/>
              <a:t> high </a:t>
            </a:r>
            <a:r>
              <a:rPr lang="de-DE" baseline="0" dirty="0" err="1" smtClean="0"/>
              <a:t>momentum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resolution</a:t>
            </a:r>
            <a:r>
              <a:rPr lang="de-DE" baseline="0" dirty="0" smtClean="0"/>
              <a:t> of ~10-4 and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thus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ideally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suited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channel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looking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287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10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0469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533400" y="838200"/>
            <a:ext cx="822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30225" y="6367463"/>
            <a:ext cx="80851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de-DE" sz="1200"/>
              <a:t>Physik mit KLOE                                                                                                                                               </a:t>
            </a:r>
            <a:r>
              <a:rPr lang="en-US" sz="1200"/>
              <a:t>DPG 2003 T</a:t>
            </a:r>
            <a:r>
              <a:rPr lang="en-US" sz="1400"/>
              <a:t>übingen</a:t>
            </a:r>
            <a:endParaRPr lang="de-DE" sz="1200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533400" y="6329363"/>
            <a:ext cx="822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436563" y="6373547"/>
            <a:ext cx="83947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z="2000" i="0" smtClean="0">
                <a:ea typeface="Arial" charset="0"/>
                <a:cs typeface="Arial" charset="0"/>
              </a:rPr>
              <a:t>Achim Denig       Search for New Physics at        the Low-Energy Frontier </a:t>
            </a:r>
            <a:endParaRPr lang="de-DE" sz="2000" i="0">
              <a:ea typeface="Arial" charset="0"/>
              <a:cs typeface="Arial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38C87-C13C-4D46-92A4-271D9BDF396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436FC-3A27-8149-B236-B09A60C0F01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436563" y="6373547"/>
            <a:ext cx="83947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z="2000" i="0" smtClean="0">
                <a:ea typeface="Arial" charset="0"/>
                <a:cs typeface="Arial" charset="0"/>
              </a:rPr>
              <a:t>Achim Denig       Search for New Physics at        the Low-Energy Frontier </a:t>
            </a:r>
            <a:endParaRPr lang="de-DE" sz="2000" i="0">
              <a:ea typeface="Arial" charset="0"/>
              <a:cs typeface="Arial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FD98E-8D6D-FB4C-A0CF-552223A6FE0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436563" y="6373547"/>
            <a:ext cx="83947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ea typeface="Arial" charset="0"/>
              </a:rPr>
              <a:t>Achim Denig       Search for New Physics at        the Low-Energy Frontier </a:t>
            </a:r>
            <a:endParaRPr lang="de-DE" dirty="0">
              <a:ea typeface="Arial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9A0E237-F39D-2C43-8E2E-6721B01A3627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6563" y="6373547"/>
            <a:ext cx="8394700" cy="4572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/>
          <a:p>
            <a:fld id="{890371E3-B68D-374B-92F6-F537F8480A3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436563" y="6373547"/>
            <a:ext cx="83947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z="2000" i="0" smtClean="0">
                <a:ea typeface="Arial" charset="0"/>
                <a:cs typeface="Arial" charset="0"/>
              </a:rPr>
              <a:t>Achim Denig       Search for New Physics at        the Low-Energy Frontier </a:t>
            </a:r>
            <a:endParaRPr lang="de-DE" sz="2000" i="0">
              <a:ea typeface="Arial" charset="0"/>
              <a:cs typeface="Arial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69092-DF65-E645-B2B1-45162A66397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  <p:transition spd="med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  <p:transition spd="med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  <p:transition spd="med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  <p:transition spd="med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  <p:transition spd="med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436563" y="6373547"/>
            <a:ext cx="83947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z="2000" i="0" smtClean="0">
                <a:ea typeface="Arial" charset="0"/>
                <a:cs typeface="Arial" charset="0"/>
              </a:rPr>
              <a:t>Achim Denig       Search for New Physics at        the Low-Energy Frontier </a:t>
            </a:r>
            <a:endParaRPr lang="de-DE" sz="2000" i="0">
              <a:ea typeface="Arial" charset="0"/>
              <a:cs typeface="Arial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B7F806-DC9A-BF40-8735-2800BC30267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  <p:transition spd="med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  <p:transition spd="med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  <p:transition spd="med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  <p:transition spd="med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  <p:transition spd="med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  <p:transition spd="med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  <p:transition spd="med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  <p:transition spd="med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  <p:transition spd="med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436563" y="6373547"/>
            <a:ext cx="83947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z="2000" i="0" smtClean="0">
                <a:ea typeface="Arial" charset="0"/>
                <a:cs typeface="Arial" charset="0"/>
              </a:rPr>
              <a:t>Achim Denig       Search for New Physics at        the Low-Energy Frontier </a:t>
            </a:r>
            <a:endParaRPr lang="de-DE" sz="2000" i="0">
              <a:ea typeface="Arial" charset="0"/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32B43-91D0-AA4D-883E-C537B1821B8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  <p:transition spd="med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  <p:transition spd="med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  <p:transition spd="med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  <p:transition spd="med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  <p:transition spd="med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  <p:transition spd="med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  <p:transition spd="med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  <p:transition spd="med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  <p:transition spd="med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>
          <a:xfrm>
            <a:off x="436563" y="6373547"/>
            <a:ext cx="83947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z="2000" i="0" smtClean="0">
                <a:ea typeface="Arial" charset="0"/>
                <a:cs typeface="Arial" charset="0"/>
              </a:rPr>
              <a:t>Achim Denig       Search for New Physics at        the Low-Energy Frontier </a:t>
            </a:r>
            <a:endParaRPr lang="de-DE" sz="2000" i="0">
              <a:ea typeface="Arial" charset="0"/>
              <a:cs typeface="Arial" charset="0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323A2-51B9-6240-8C8C-090F786B6C8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  <p:transition spd="med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  <p:transition spd="med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  <p:transition spd="med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  <p:transition spd="med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  <p:transition spd="med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  <p:transition spd="med">
    <p:pull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  <p:transition spd="med">
    <p:pull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436563" y="6373547"/>
            <a:ext cx="83947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z="2000" i="0" smtClean="0">
                <a:ea typeface="Arial" charset="0"/>
                <a:cs typeface="Arial" charset="0"/>
              </a:rPr>
              <a:t>Achim Denig       Search for New Physics at        the Low-Energy Frontier </a:t>
            </a:r>
            <a:endParaRPr lang="de-DE" sz="2000" i="0">
              <a:ea typeface="Arial" charset="0"/>
              <a:cs typeface="Arial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91F0C9-D1D6-8445-9D8F-CC6A88AD06F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6BA9A-CE76-FB4B-96D9-8F588A220DB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15B82-FFDC-4242-A14A-D32B2EFD6C3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436563" y="6373547"/>
            <a:ext cx="83947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z="2000" i="0" smtClean="0">
                <a:ea typeface="Arial" charset="0"/>
                <a:cs typeface="Arial" charset="0"/>
              </a:rPr>
              <a:t>Achim Denig       Search for New Physics at        the Low-Energy Frontier </a:t>
            </a:r>
            <a:endParaRPr lang="de-DE" sz="2000" i="0">
              <a:ea typeface="Arial" charset="0"/>
              <a:cs typeface="Arial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4951B-457E-3645-BC84-3D7F2D1F0C4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305D5-6308-B34D-8E4C-15C48214892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72F85-4C83-BE47-8C08-9E8FE963AAD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0F21A-DD19-EF4D-97DF-F4FF84F8544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7DAB4-761F-B54D-A35A-D84A8641F8A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69506-1191-7F44-9496-E9A639618CC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00A53-FB72-7A4C-9A2F-17E6B5A592E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073DA-24A0-C04A-A275-B4E6C032D22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C2D50-18DA-3D47-B5C7-0658AD38108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77931-AD0F-694D-9BE3-F823D3681B8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80899-0072-C54E-8EE4-5E0AA977E66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436563" y="6373547"/>
            <a:ext cx="83947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z="2000" i="0" smtClean="0">
                <a:ea typeface="Arial" charset="0"/>
                <a:cs typeface="Arial" charset="0"/>
              </a:rPr>
              <a:t>Achim Denig       Search for New Physics at        the Low-Energy Frontier </a:t>
            </a:r>
            <a:endParaRPr lang="de-DE" sz="2000" i="0">
              <a:ea typeface="Arial" charset="0"/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71A16-454F-484E-A0AE-E3549393228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EE560-773D-6445-BBEB-D254B1445A8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FF0CF-1E0D-6747-B4DE-18F2D42DDD4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60932-912E-C942-94EE-B970F8B8CD8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C7F2E-1E33-2049-9D6E-457A5D72079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AC4F1-43F0-FA41-A198-9E3B36C9F3B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FB578-06C4-004F-8559-CD4B118FB2C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6698F-348A-A047-AD72-B4FC1CC590D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FB83A-EF68-2D45-B9A3-C756AD73896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47232-DA97-3D46-B187-6BBB81C46F3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831D2-4757-E54E-B03E-297FDD98A7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436563" y="6373547"/>
            <a:ext cx="83947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z="2000" i="0" smtClean="0">
                <a:ea typeface="Arial" charset="0"/>
                <a:cs typeface="Arial" charset="0"/>
              </a:rPr>
              <a:t>Achim Denig       Search for New Physics at        the Low-Energy Frontier </a:t>
            </a:r>
            <a:endParaRPr lang="de-DE" sz="2000" i="0">
              <a:ea typeface="Arial" charset="0"/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FFC8D-E137-4147-82F2-7A0E3041A6C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B328D-11B3-C548-8E37-61913D75EC0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E6570-5605-884C-A0F7-98E18DF7361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9E8F7-5BAD-9C41-B50B-439F1EE7A55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E5A87-679B-244F-9DAE-65F3C356CAF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13E1F-BBDE-1A48-9C4A-A865D3FBC16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A59A8-B8B4-9D47-ACDE-7B9493A8D9F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644EB-5EE8-7B45-B94A-F37EDEE6B19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7FF1C-0801-6640-82B7-A73BF08A2CC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9A01A-0766-0D40-8206-195018F9C57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7D84C-5EDA-1F47-BD7D-FF2C1B9368D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0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90.xml"/><Relationship Id="rId2" Type="http://schemas.openxmlformats.org/officeDocument/2006/relationships/slideLayout" Target="../slideLayouts/slideLayout91.xml"/><Relationship Id="rId3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6.xml"/><Relationship Id="rId8" Type="http://schemas.openxmlformats.org/officeDocument/2006/relationships/slideLayout" Target="../slideLayouts/slideLayout97.xml"/><Relationship Id="rId9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533400" y="838200"/>
            <a:ext cx="822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/>
          </a:p>
        </p:txBody>
      </p:sp>
      <p:sp>
        <p:nvSpPr>
          <p:cNvPr id="1036" name="Line 12"/>
          <p:cNvSpPr>
            <a:spLocks noChangeShapeType="1"/>
          </p:cNvSpPr>
          <p:nvPr userDrawn="1"/>
        </p:nvSpPr>
        <p:spPr bwMode="auto">
          <a:xfrm>
            <a:off x="533400" y="6329363"/>
            <a:ext cx="822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/>
          </a:p>
        </p:txBody>
      </p:sp>
      <p:sp>
        <p:nvSpPr>
          <p:cNvPr id="5" name="Textfeld 4"/>
          <p:cNvSpPr txBox="1"/>
          <p:nvPr userDrawn="1"/>
        </p:nvSpPr>
        <p:spPr>
          <a:xfrm>
            <a:off x="522569" y="6366216"/>
            <a:ext cx="8466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Achim</a:t>
            </a:r>
            <a:r>
              <a:rPr lang="en-GB" sz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 Denig					                                             Review of Dark Photon Searches</a:t>
            </a:r>
            <a:endParaRPr lang="en-GB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33" r:id="rId13"/>
    <p:sldLayoutId id="2147483747" r:id="rId14"/>
    <p:sldLayoutId id="2147483748" r:id="rId15"/>
    <p:sldLayoutId id="2147483749" r:id="rId16"/>
    <p:sldLayoutId id="2147483751" r:id="rId17"/>
    <p:sldLayoutId id="2147483752" r:id="rId18"/>
    <p:sldLayoutId id="2147483753" r:id="rId19"/>
    <p:sldLayoutId id="2147483754" r:id="rId20"/>
    <p:sldLayoutId id="2147483755" r:id="rId21"/>
    <p:sldLayoutId id="2147483756" r:id="rId22"/>
    <p:sldLayoutId id="2147483758" r:id="rId23"/>
  </p:sldLayoutIdLst>
  <p:transition spd="med">
    <p:pull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53229-A18F-7E4A-A9FD-A790D868D33B}" type="slidenum">
              <a:rPr lang="en-GB" smtClean="0"/>
              <a:pPr/>
              <a:t>‹Nr.›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ransition spd="med">
    <p:pull/>
  </p:transition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DDBED-70E7-474C-9CC1-BE0F982AE216}" type="slidenum">
              <a:rPr lang="en-GB" smtClean="0"/>
              <a:pPr/>
              <a:t>‹Nr.›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med">
    <p:pull/>
  </p:transition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EB460-DAC2-9F4A-8EC3-3D991DA0B371}" type="slidenum">
              <a:rPr lang="en-GB" smtClean="0"/>
              <a:pPr/>
              <a:t>‹Nr.›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med">
    <p:pull/>
  </p:transition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26004-F234-FD4F-B389-7EE66E7AC50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med">
    <p:pull/>
  </p:transition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07DB0C1-AF18-6B44-B273-B944AA62A9E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Rectangle 14"/>
          <p:cNvSpPr txBox="1">
            <a:spLocks noChangeArrowheads="1"/>
          </p:cNvSpPr>
          <p:nvPr userDrawn="1"/>
        </p:nvSpPr>
        <p:spPr bwMode="auto">
          <a:xfrm>
            <a:off x="436563" y="6405563"/>
            <a:ext cx="8394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>
            <a:lvl1pPr algn="l">
              <a:defRPr sz="1400" i="1"/>
            </a:lvl1pPr>
          </a:lstStyle>
          <a:p>
            <a:pPr>
              <a:defRPr/>
            </a:pPr>
            <a:r>
              <a:rPr lang="en-US" smtClean="0"/>
              <a:t>Achim Denig 	                                                                                        gamma-gamma physics at BaBar</a:t>
            </a:r>
            <a:endParaRPr lang="de-DE" dirty="0">
              <a:ea typeface="Arial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med">
    <p:pull/>
  </p:transition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2560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3A9156-55CE-E642-81BA-482DE11D660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 spd="med">
    <p:pull/>
  </p:transition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7891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91AA295-276B-B249-A6E3-06AAD04E1F4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ransition spd="med">
    <p:pull/>
  </p:transition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3.png"/><Relationship Id="rId5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1.png"/><Relationship Id="rId5" Type="http://schemas.openxmlformats.org/officeDocument/2006/relationships/image" Target="../media/image30.emf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emf"/><Relationship Id="rId5" Type="http://schemas.openxmlformats.org/officeDocument/2006/relationships/image" Target="../media/image33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35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17.png"/><Relationship Id="rId5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9.xml"/><Relationship Id="rId5" Type="http://schemas.openxmlformats.org/officeDocument/2006/relationships/image" Target="../media/image51.png"/><Relationship Id="rId6" Type="http://schemas.openxmlformats.org/officeDocument/2006/relationships/image" Target="../media/image1.png"/><Relationship Id="rId1" Type="http://schemas.microsoft.com/office/2007/relationships/media" Target="file://localhost/Users/adenig/Dropbox/DarkSector_SLAC_16/Exzellenzcluster%20PRISMA%20Auf%20der%20Suche%20nach%20neuer%20Physik.mp4" TargetMode="External"/><Relationship Id="rId2" Type="http://schemas.openxmlformats.org/officeDocument/2006/relationships/video" Target="file://localhost/Users/adenig/Dropbox/DarkSector_SLAC_16/Exzellenzcluster%20PRISMA%20Auf%20der%20Suche%20nach%20neuer%20Physik.mp4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49.png"/><Relationship Id="rId5" Type="http://schemas.openxmlformats.org/officeDocument/2006/relationships/image" Target="../media/image1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49.png"/><Relationship Id="rId5" Type="http://schemas.openxmlformats.org/officeDocument/2006/relationships/image" Target="../media/image1.png"/><Relationship Id="rId6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3.png"/><Relationship Id="rId5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63.png"/><Relationship Id="rId5" Type="http://schemas.openxmlformats.org/officeDocument/2006/relationships/image" Target="../media/image53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66.emf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.png"/><Relationship Id="rId7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71.emf"/><Relationship Id="rId5" Type="http://schemas.openxmlformats.org/officeDocument/2006/relationships/image" Target="../media/image72.png"/><Relationship Id="rId6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emf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4" Type="http://schemas.openxmlformats.org/officeDocument/2006/relationships/image" Target="../media/image70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63.png"/><Relationship Id="rId5" Type="http://schemas.openxmlformats.org/officeDocument/2006/relationships/image" Target="../media/image53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4.png"/><Relationship Id="rId3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4" Type="http://schemas.openxmlformats.org/officeDocument/2006/relationships/image" Target="../media/image86.jpeg"/><Relationship Id="rId5" Type="http://schemas.openxmlformats.org/officeDocument/2006/relationships/image" Target="../media/image87.jpe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8" Type="http://schemas.openxmlformats.org/officeDocument/2006/relationships/image" Target="../media/image1.png"/><Relationship Id="rId9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5.emf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 bwMode="auto">
          <a:xfrm>
            <a:off x="-198783" y="-13252"/>
            <a:ext cx="9528313" cy="6997148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" name="Rechteck 2"/>
          <p:cNvSpPr/>
          <p:nvPr/>
        </p:nvSpPr>
        <p:spPr bwMode="auto">
          <a:xfrm>
            <a:off x="812374" y="5704526"/>
            <a:ext cx="4605123" cy="73303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97116" name="Rectangle 60"/>
          <p:cNvSpPr>
            <a:spLocks noChangeArrowheads="1"/>
          </p:cNvSpPr>
          <p:nvPr/>
        </p:nvSpPr>
        <p:spPr bwMode="auto">
          <a:xfrm>
            <a:off x="335920" y="2677779"/>
            <a:ext cx="8515350" cy="2431435"/>
          </a:xfrm>
          <a:prstGeom prst="rect">
            <a:avLst/>
          </a:prstGeom>
          <a:noFill/>
          <a:ln>
            <a:noFill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302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en-GB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 </a:t>
            </a:r>
            <a:endParaRPr lang="en-GB" sz="800" b="1" dirty="0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/>
              <a:cs typeface="Calibri"/>
            </a:endParaRPr>
          </a:p>
          <a:p>
            <a:pPr>
              <a:spcAft>
                <a:spcPts val="0"/>
              </a:spcAft>
              <a:defRPr/>
            </a:pPr>
            <a:r>
              <a:rPr lang="en-GB" sz="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 </a:t>
            </a:r>
          </a:p>
          <a:p>
            <a:pPr>
              <a:spcAft>
                <a:spcPts val="0"/>
              </a:spcAft>
              <a:defRPr/>
            </a:pPr>
            <a:r>
              <a:rPr lang="en-GB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Review of </a:t>
            </a:r>
          </a:p>
          <a:p>
            <a:pPr>
              <a:spcAft>
                <a:spcPts val="0"/>
              </a:spcAft>
              <a:defRPr/>
            </a:pPr>
            <a:r>
              <a:rPr lang="en-GB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Dark Photon Searches</a:t>
            </a:r>
          </a:p>
          <a:p>
            <a:pPr>
              <a:spcAft>
                <a:spcPts val="0"/>
              </a:spcAft>
              <a:defRPr/>
            </a:pPr>
            <a:r>
              <a:rPr lang="en-GB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 </a:t>
            </a:r>
          </a:p>
          <a:p>
            <a:pPr>
              <a:spcAft>
                <a:spcPts val="0"/>
              </a:spcAft>
              <a:defRPr/>
            </a:pPr>
            <a:r>
              <a:rPr lang="en-GB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 </a:t>
            </a:r>
          </a:p>
        </p:txBody>
      </p:sp>
      <p:sp>
        <p:nvSpPr>
          <p:cNvPr id="24" name="Rechteck 23"/>
          <p:cNvSpPr/>
          <p:nvPr/>
        </p:nvSpPr>
        <p:spPr bwMode="auto">
          <a:xfrm>
            <a:off x="510284" y="589691"/>
            <a:ext cx="8633716" cy="77113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4641449" y="5701226"/>
            <a:ext cx="49007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en-US" b="1" i="1" dirty="0" err="1" smtClean="0">
                <a:solidFill>
                  <a:srgbClr val="FFFF00"/>
                </a:solidFill>
                <a:latin typeface="Calibri"/>
                <a:cs typeface="Calibri"/>
              </a:rPr>
              <a:t>Achim</a:t>
            </a:r>
            <a:r>
              <a:rPr lang="en-US" b="1" i="1" dirty="0" smtClean="0">
                <a:solidFill>
                  <a:srgbClr val="FFFF00"/>
                </a:solidFill>
                <a:latin typeface="Calibri"/>
                <a:cs typeface="Calibri"/>
              </a:rPr>
              <a:t> Denig</a:t>
            </a:r>
          </a:p>
          <a:p>
            <a:pPr>
              <a:spcAft>
                <a:spcPts val="0"/>
              </a:spcAft>
              <a:defRPr/>
            </a:pPr>
            <a:r>
              <a:rPr lang="en-US" b="1" i="1" dirty="0" smtClean="0">
                <a:solidFill>
                  <a:srgbClr val="FFFF00"/>
                </a:solidFill>
                <a:latin typeface="Calibri"/>
                <a:cs typeface="Calibri"/>
              </a:rPr>
              <a:t>JGU Mainz   </a:t>
            </a:r>
            <a:endParaRPr lang="en-US" b="1" i="1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pic>
        <p:nvPicPr>
          <p:cNvPr id="52234" name="Picture 16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6017" y="5702813"/>
            <a:ext cx="695592" cy="71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Bild 18" descr="Logo_Final_ohne_Zusatz_Variante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0826" y="5806675"/>
            <a:ext cx="1556470" cy="899293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5325583" y="5784653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026" name="Picture 2" descr="ttp://www.prisma.uni-mainz.de/Bilder_allgemein/PRISMA_rgb_pos_400px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86" y="5685574"/>
            <a:ext cx="2079260" cy="117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 bwMode="auto">
          <a:xfrm>
            <a:off x="590390" y="6468771"/>
            <a:ext cx="5227086" cy="556225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</a:endParaRPr>
          </a:p>
        </p:txBody>
      </p:sp>
      <p:pic>
        <p:nvPicPr>
          <p:cNvPr id="16" name="Bild 15" descr="Bildschirmfoto 2016-05-26 um 22.13.1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111" y="713567"/>
            <a:ext cx="2914924" cy="1163211"/>
          </a:xfrm>
          <a:prstGeom prst="rect">
            <a:avLst/>
          </a:prstGeom>
        </p:spPr>
      </p:pic>
      <p:sp>
        <p:nvSpPr>
          <p:cNvPr id="25" name="Abgerundetes Rechteck 24"/>
          <p:cNvSpPr/>
          <p:nvPr/>
        </p:nvSpPr>
        <p:spPr bwMode="auto">
          <a:xfrm>
            <a:off x="158754" y="235373"/>
            <a:ext cx="8833577" cy="6456593"/>
          </a:xfrm>
          <a:prstGeom prst="round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955625" y="1860181"/>
            <a:ext cx="49007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0"/>
              </a:spcAft>
              <a:defRPr/>
            </a:pPr>
            <a:r>
              <a:rPr lang="en-US" b="1" i="1" dirty="0" smtClean="0">
                <a:solidFill>
                  <a:srgbClr val="FFFF00"/>
                </a:solidFill>
                <a:latin typeface="Calibri"/>
                <a:cs typeface="Calibri"/>
              </a:rPr>
              <a:t>Krakow, June 2</a:t>
            </a:r>
            <a:r>
              <a:rPr lang="en-US" b="1" i="1" baseline="30000" dirty="0" smtClean="0">
                <a:solidFill>
                  <a:srgbClr val="FFFF00"/>
                </a:solidFill>
                <a:latin typeface="Calibri"/>
                <a:cs typeface="Calibri"/>
              </a:rPr>
              <a:t>nd</a:t>
            </a:r>
            <a:r>
              <a:rPr lang="en-US" b="1" i="1" dirty="0" smtClean="0">
                <a:solidFill>
                  <a:srgbClr val="FFFF00"/>
                </a:solidFill>
                <a:latin typeface="Calibri"/>
                <a:cs typeface="Calibri"/>
              </a:rPr>
              <a:t>, 2016</a:t>
            </a:r>
            <a:endParaRPr lang="en-US" b="1" i="1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7627" y="713567"/>
            <a:ext cx="3251200" cy="18288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34073" y="178933"/>
            <a:ext cx="32619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Results from A1</a:t>
            </a:r>
            <a:endParaRPr lang="en-US" sz="3600" i="1" dirty="0"/>
          </a:p>
        </p:txBody>
      </p:sp>
      <p:sp>
        <p:nvSpPr>
          <p:cNvPr id="23" name="Rechteck 22"/>
          <p:cNvSpPr/>
          <p:nvPr/>
        </p:nvSpPr>
        <p:spPr bwMode="auto">
          <a:xfrm>
            <a:off x="8235950" y="422320"/>
            <a:ext cx="88900" cy="15875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7" name="Picture 16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1234" y="0"/>
            <a:ext cx="762766" cy="78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Bild 58" descr="Bildschirmfoto 2016-04-24 um 19.26.3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292" y="896123"/>
            <a:ext cx="6390427" cy="4524551"/>
          </a:xfrm>
          <a:prstGeom prst="rect">
            <a:avLst/>
          </a:prstGeom>
        </p:spPr>
      </p:pic>
      <p:pic>
        <p:nvPicPr>
          <p:cNvPr id="97" name="Bild 96" descr="DP_2014_linear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8470" y="977773"/>
            <a:ext cx="6424213" cy="4350790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190458" y="3753589"/>
            <a:ext cx="880803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>
                <a:srgbClr val="36526E"/>
              </a:buClr>
              <a:buFontTx/>
              <a:buChar char="-"/>
            </a:pPr>
            <a:r>
              <a:rPr lang="de-DE" sz="1800" dirty="0" smtClean="0">
                <a:solidFill>
                  <a:srgbClr val="4C4C4C"/>
                </a:solidFill>
                <a:latin typeface="Calibri"/>
                <a:cs typeface="Calibri"/>
              </a:rPr>
              <a:t>  </a:t>
            </a:r>
            <a:r>
              <a:rPr lang="de-DE" sz="1800" dirty="0" err="1" smtClean="0">
                <a:solidFill>
                  <a:srgbClr val="4C4C4C"/>
                </a:solidFill>
                <a:latin typeface="Calibri"/>
                <a:cs typeface="Calibri"/>
              </a:rPr>
              <a:t>E</a:t>
            </a:r>
            <a:r>
              <a:rPr lang="de-DE" sz="1800" baseline="-25000" dirty="0" err="1" smtClean="0">
                <a:solidFill>
                  <a:srgbClr val="4C4C4C"/>
                </a:solidFill>
                <a:latin typeface="Calibri"/>
                <a:cs typeface="Calibri"/>
              </a:rPr>
              <a:t>beam</a:t>
            </a:r>
            <a:r>
              <a:rPr lang="de-DE" sz="1800" dirty="0" smtClean="0">
                <a:solidFill>
                  <a:srgbClr val="4C4C4C"/>
                </a:solidFill>
                <a:latin typeface="Calibri"/>
                <a:cs typeface="Calibri"/>
              </a:rPr>
              <a:t> 180 - 855 MeV</a:t>
            </a:r>
          </a:p>
          <a:p>
            <a:pPr algn="l">
              <a:buClr>
                <a:srgbClr val="36526E"/>
              </a:buClr>
              <a:buFontTx/>
              <a:buChar char="-"/>
            </a:pPr>
            <a:r>
              <a:rPr lang="de-DE" sz="1800" dirty="0" smtClean="0">
                <a:solidFill>
                  <a:srgbClr val="4C4C4C"/>
                </a:solidFill>
                <a:latin typeface="Calibri"/>
                <a:cs typeface="Calibri"/>
              </a:rPr>
              <a:t>  100 µA beam </a:t>
            </a:r>
            <a:r>
              <a:rPr lang="de-DE" sz="1800" dirty="0" err="1" smtClean="0">
                <a:solidFill>
                  <a:srgbClr val="4C4C4C"/>
                </a:solidFill>
                <a:latin typeface="Calibri"/>
                <a:cs typeface="Calibri"/>
              </a:rPr>
              <a:t>current</a:t>
            </a:r>
            <a:r>
              <a:rPr lang="de-DE" sz="1800" dirty="0" smtClean="0">
                <a:solidFill>
                  <a:srgbClr val="4C4C4C"/>
                </a:solidFill>
                <a:latin typeface="Calibri"/>
                <a:cs typeface="Calibri"/>
              </a:rPr>
              <a:t> </a:t>
            </a:r>
          </a:p>
          <a:p>
            <a:pPr algn="l">
              <a:buClr>
                <a:srgbClr val="36526E"/>
              </a:buClr>
              <a:buFontTx/>
              <a:buChar char="-"/>
            </a:pPr>
            <a:r>
              <a:rPr lang="de-DE" sz="1800" dirty="0" smtClean="0">
                <a:solidFill>
                  <a:srgbClr val="4C4C4C"/>
                </a:solidFill>
                <a:latin typeface="Calibri"/>
                <a:cs typeface="Calibri"/>
              </a:rPr>
              <a:t>  </a:t>
            </a:r>
            <a:r>
              <a:rPr lang="de-DE" sz="1800" dirty="0" err="1" smtClean="0">
                <a:solidFill>
                  <a:srgbClr val="4C4C4C"/>
                </a:solidFill>
                <a:latin typeface="Calibri"/>
                <a:cs typeface="Calibri"/>
              </a:rPr>
              <a:t>Stack</a:t>
            </a:r>
            <a:r>
              <a:rPr lang="de-DE" sz="1800" dirty="0" smtClean="0">
                <a:solidFill>
                  <a:srgbClr val="4C4C4C"/>
                </a:solidFill>
                <a:latin typeface="Calibri"/>
                <a:cs typeface="Calibri"/>
              </a:rPr>
              <a:t> of Ta </a:t>
            </a:r>
            <a:r>
              <a:rPr lang="de-DE" sz="1800" dirty="0" err="1" smtClean="0">
                <a:solidFill>
                  <a:srgbClr val="4C4C4C"/>
                </a:solidFill>
                <a:latin typeface="Calibri"/>
                <a:cs typeface="Calibri"/>
              </a:rPr>
              <a:t>targets</a:t>
            </a:r>
            <a:endParaRPr lang="de-DE" sz="1800" dirty="0" smtClean="0">
              <a:solidFill>
                <a:srgbClr val="4C4C4C"/>
              </a:solidFill>
              <a:latin typeface="Calibri"/>
              <a:cs typeface="Calibri"/>
            </a:endParaRPr>
          </a:p>
          <a:p>
            <a:pPr algn="l">
              <a:buClr>
                <a:srgbClr val="36526E"/>
              </a:buClr>
              <a:buFontTx/>
              <a:buChar char="-"/>
            </a:pPr>
            <a:r>
              <a:rPr lang="de-DE" sz="1800" dirty="0" smtClean="0">
                <a:solidFill>
                  <a:srgbClr val="4C4C4C"/>
                </a:solidFill>
                <a:latin typeface="Calibri"/>
                <a:cs typeface="Calibri"/>
              </a:rPr>
              <a:t>  22 </a:t>
            </a:r>
            <a:r>
              <a:rPr lang="de-DE" sz="1800" dirty="0" err="1" smtClean="0">
                <a:solidFill>
                  <a:srgbClr val="4C4C4C"/>
                </a:solidFill>
                <a:latin typeface="Calibri"/>
                <a:cs typeface="Calibri"/>
              </a:rPr>
              <a:t>kinematic</a:t>
            </a:r>
            <a:r>
              <a:rPr lang="de-DE" sz="1800" dirty="0" smtClean="0">
                <a:solidFill>
                  <a:srgbClr val="4C4C4C"/>
                </a:solidFill>
                <a:latin typeface="Calibri"/>
                <a:cs typeface="Calibri"/>
              </a:rPr>
              <a:t> </a:t>
            </a:r>
            <a:r>
              <a:rPr lang="de-DE" sz="1800" dirty="0" err="1" smtClean="0">
                <a:solidFill>
                  <a:srgbClr val="4C4C4C"/>
                </a:solidFill>
                <a:latin typeface="Calibri"/>
                <a:cs typeface="Calibri"/>
              </a:rPr>
              <a:t>settings</a:t>
            </a:r>
            <a:endParaRPr lang="de-DE" sz="1800" dirty="0" smtClean="0">
              <a:solidFill>
                <a:srgbClr val="4C4C4C"/>
              </a:solidFill>
              <a:latin typeface="Calibri"/>
              <a:cs typeface="Calibri"/>
            </a:endParaRPr>
          </a:p>
          <a:p>
            <a:pPr algn="l">
              <a:buClr>
                <a:srgbClr val="36526E"/>
              </a:buClr>
              <a:buFontTx/>
              <a:buChar char="-"/>
            </a:pPr>
            <a:r>
              <a:rPr lang="de-DE" sz="1800" dirty="0">
                <a:solidFill>
                  <a:srgbClr val="4C4C4C"/>
                </a:solidFill>
                <a:latin typeface="Calibri"/>
                <a:cs typeface="Calibri"/>
              </a:rPr>
              <a:t> </a:t>
            </a:r>
            <a:r>
              <a:rPr lang="de-DE" sz="1800" dirty="0" smtClean="0">
                <a:solidFill>
                  <a:srgbClr val="4C4C4C"/>
                </a:solidFill>
                <a:latin typeface="Calibri"/>
                <a:cs typeface="Calibri"/>
              </a:rPr>
              <a:t> O(1 </a:t>
            </a:r>
            <a:r>
              <a:rPr lang="de-DE" sz="1800" dirty="0" err="1" smtClean="0">
                <a:solidFill>
                  <a:srgbClr val="4C4C4C"/>
                </a:solidFill>
                <a:latin typeface="Calibri"/>
                <a:cs typeface="Calibri"/>
              </a:rPr>
              <a:t>month</a:t>
            </a:r>
            <a:r>
              <a:rPr lang="de-DE" sz="1800" dirty="0" smtClean="0">
                <a:solidFill>
                  <a:srgbClr val="4C4C4C"/>
                </a:solidFill>
                <a:latin typeface="Calibri"/>
                <a:cs typeface="Calibri"/>
              </a:rPr>
              <a:t>) </a:t>
            </a:r>
            <a:r>
              <a:rPr lang="de-DE" sz="1800" dirty="0" err="1" smtClean="0">
                <a:solidFill>
                  <a:srgbClr val="4C4C4C"/>
                </a:solidFill>
                <a:latin typeface="Calibri"/>
                <a:cs typeface="Calibri"/>
              </a:rPr>
              <a:t>of</a:t>
            </a:r>
            <a:r>
              <a:rPr lang="de-DE" sz="1800" dirty="0" smtClean="0">
                <a:solidFill>
                  <a:srgbClr val="4C4C4C"/>
                </a:solidFill>
                <a:latin typeface="Calibri"/>
                <a:cs typeface="Calibri"/>
              </a:rPr>
              <a:t> beam time</a:t>
            </a:r>
          </a:p>
          <a:p>
            <a:pPr algn="l">
              <a:buClr>
                <a:srgbClr val="36526E"/>
              </a:buClr>
            </a:pPr>
            <a:endParaRPr lang="de-DE" b="1" dirty="0" smtClean="0">
              <a:solidFill>
                <a:srgbClr val="B50000"/>
              </a:solidFill>
              <a:latin typeface="Calibri"/>
              <a:cs typeface="Calibri"/>
              <a:sym typeface="Wingdings"/>
            </a:endParaRPr>
          </a:p>
          <a:p>
            <a:pPr algn="l">
              <a:buClr>
                <a:srgbClr val="36526E"/>
              </a:buClr>
            </a:pP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 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at time of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publication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most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stringent</a:t>
            </a:r>
          </a:p>
          <a:p>
            <a:pPr algn="l">
              <a:buClr>
                <a:srgbClr val="36526E"/>
              </a:buClr>
            </a:pP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    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limit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ruling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out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major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part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of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the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parameter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range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motivated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by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(g-2)</a:t>
            </a:r>
            <a:r>
              <a:rPr lang="de-DE" b="1" baseline="-25000" dirty="0" smtClean="0">
                <a:solidFill>
                  <a:srgbClr val="B50000"/>
                </a:solidFill>
                <a:latin typeface="Calibri"/>
                <a:cs typeface="Calibri"/>
              </a:rPr>
              <a:t>µ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65919" y="963350"/>
            <a:ext cx="14442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C700EB"/>
                </a:solidFill>
                <a:latin typeface="Calibri"/>
                <a:cs typeface="Calibri"/>
              </a:rPr>
              <a:t>Merkel et al. [A1] </a:t>
            </a:r>
          </a:p>
          <a:p>
            <a:r>
              <a:rPr lang="en-GB" sz="1400" dirty="0" smtClean="0">
                <a:solidFill>
                  <a:srgbClr val="C700EB"/>
                </a:solidFill>
                <a:latin typeface="Calibri"/>
                <a:cs typeface="Calibri"/>
              </a:rPr>
              <a:t>PRL ‘11</a:t>
            </a:r>
          </a:p>
          <a:p>
            <a:r>
              <a:rPr lang="en-GB" sz="1400" dirty="0" smtClean="0">
                <a:solidFill>
                  <a:srgbClr val="C700EB"/>
                </a:solidFill>
                <a:latin typeface="Calibri"/>
                <a:cs typeface="Calibri"/>
              </a:rPr>
              <a:t>PRL ‘14</a:t>
            </a:r>
            <a:endParaRPr lang="en-GB" sz="1400" dirty="0">
              <a:solidFill>
                <a:srgbClr val="C700EB"/>
              </a:solidFill>
              <a:latin typeface="Calibri"/>
              <a:cs typeface="Calibri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926904" y="6389238"/>
            <a:ext cx="3056922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dirty="0" smtClean="0">
                <a:latin typeface="Calibri"/>
                <a:cs typeface="Calibri"/>
              </a:rPr>
              <a:t>to come (2018?) APEX/JLAB</a:t>
            </a:r>
            <a:endParaRPr lang="en-GB" dirty="0">
              <a:latin typeface="Calibri"/>
              <a:cs typeface="Calibri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556753" y="240097"/>
            <a:ext cx="73524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Data Mining using Existing Data Sets</a:t>
            </a:r>
            <a:endParaRPr lang="en-US" sz="3600" i="1" dirty="0"/>
          </a:p>
        </p:txBody>
      </p:sp>
      <p:sp>
        <p:nvSpPr>
          <p:cNvPr id="11" name="Textfeld 10"/>
          <p:cNvSpPr txBox="1"/>
          <p:nvPr/>
        </p:nvSpPr>
        <p:spPr>
          <a:xfrm>
            <a:off x="470682" y="3894665"/>
            <a:ext cx="4129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b="1" dirty="0" smtClean="0">
                <a:solidFill>
                  <a:srgbClr val="0000FF"/>
                </a:solidFill>
                <a:latin typeface="Calibri"/>
                <a:cs typeface="Calibri"/>
              </a:rPr>
              <a:t>Initial State Radiation </a:t>
            </a:r>
            <a:r>
              <a:rPr lang="en-GB" sz="2800" b="1" dirty="0" err="1" smtClean="0">
                <a:solidFill>
                  <a:srgbClr val="0000FF"/>
                </a:solidFill>
                <a:latin typeface="Calibri"/>
                <a:cs typeface="Calibri"/>
              </a:rPr>
              <a:t>e+e</a:t>
            </a:r>
            <a:r>
              <a:rPr lang="en-GB" sz="2800" b="1" dirty="0" smtClean="0">
                <a:solidFill>
                  <a:srgbClr val="0000FF"/>
                </a:solidFill>
                <a:latin typeface="Calibri"/>
                <a:cs typeface="Calibri"/>
              </a:rPr>
              <a:t>- 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42460" y="1027290"/>
            <a:ext cx="4270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b="1" dirty="0" err="1" smtClean="0">
                <a:solidFill>
                  <a:srgbClr val="0000FF"/>
                </a:solidFill>
                <a:latin typeface="Calibri"/>
                <a:cs typeface="Calibri"/>
              </a:rPr>
              <a:t>Dalitz</a:t>
            </a:r>
            <a:r>
              <a:rPr lang="en-GB" sz="2800" b="1" dirty="0" smtClean="0">
                <a:solidFill>
                  <a:srgbClr val="0000FF"/>
                </a:solidFill>
                <a:latin typeface="Calibri"/>
                <a:cs typeface="Calibri"/>
              </a:rPr>
              <a:t> and </a:t>
            </a:r>
            <a:r>
              <a:rPr lang="en-GB" sz="2800" b="1" dirty="0" err="1" smtClean="0">
                <a:solidFill>
                  <a:srgbClr val="0000FF"/>
                </a:solidFill>
                <a:latin typeface="Calibri"/>
                <a:cs typeface="Calibri"/>
              </a:rPr>
              <a:t>Radiative</a:t>
            </a:r>
            <a:r>
              <a:rPr lang="en-GB" sz="2800" b="1" dirty="0" smtClean="0">
                <a:solidFill>
                  <a:srgbClr val="0000FF"/>
                </a:solidFill>
                <a:latin typeface="Calibri"/>
                <a:cs typeface="Calibri"/>
              </a:rPr>
              <a:t> Decays 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446433" y="1580445"/>
            <a:ext cx="442941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GB" dirty="0" smtClean="0">
                <a:solidFill>
                  <a:srgbClr val="0000FF"/>
                </a:solidFill>
                <a:latin typeface="Calibri"/>
                <a:cs typeface="Calibri"/>
              </a:rPr>
              <a:t>- BABAR/2009:  </a:t>
            </a:r>
            <a:r>
              <a:rPr lang="en-GB" dirty="0" smtClean="0">
                <a:solidFill>
                  <a:srgbClr val="0000FF"/>
                </a:solidFill>
                <a:latin typeface="+mj-lt"/>
                <a:ea typeface="Lucida Grande"/>
                <a:cs typeface="Lucida Grande"/>
              </a:rPr>
              <a:t>ϒ</a:t>
            </a:r>
            <a:r>
              <a:rPr lang="en-GB" dirty="0" smtClean="0">
                <a:solidFill>
                  <a:srgbClr val="0000FF"/>
                </a:solidFill>
                <a:latin typeface="+mj-lt"/>
                <a:cs typeface="Calibri"/>
              </a:rPr>
              <a:t>(3S) </a:t>
            </a:r>
            <a:r>
              <a:rPr lang="de-DE" dirty="0" smtClean="0">
                <a:solidFill>
                  <a:srgbClr val="0000FF"/>
                </a:solidFill>
                <a:sym typeface="Symbol"/>
              </a:rPr>
              <a:t> </a:t>
            </a:r>
            <a:r>
              <a:rPr lang="de-DE" dirty="0" smtClean="0">
                <a:solidFill>
                  <a:srgbClr val="0000FF"/>
                </a:solidFill>
                <a:latin typeface="Symbol" charset="2"/>
                <a:cs typeface="Symbol" charset="2"/>
                <a:sym typeface="Symbol"/>
              </a:rPr>
              <a:t>g </a:t>
            </a:r>
            <a:r>
              <a:rPr lang="de-DE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Symbol"/>
              </a:rPr>
              <a:t>g</a:t>
            </a:r>
            <a:r>
              <a:rPr lang="de-DE" dirty="0" err="1" smtClean="0">
                <a:sym typeface="Symbol"/>
              </a:rPr>
              <a:t></a:t>
            </a:r>
            <a:r>
              <a:rPr lang="de-DE" dirty="0" smtClean="0">
                <a:sym typeface="Symbol"/>
              </a:rPr>
              <a:t> </a:t>
            </a:r>
            <a:r>
              <a:rPr lang="de-DE" dirty="0" smtClean="0">
                <a:solidFill>
                  <a:srgbClr val="0000FF"/>
                </a:solidFill>
                <a:sym typeface="Symbol"/>
              </a:rPr>
              <a:t> </a:t>
            </a:r>
            <a:r>
              <a:rPr lang="de-DE" dirty="0" smtClean="0">
                <a:solidFill>
                  <a:srgbClr val="0000FF"/>
                </a:solidFill>
                <a:latin typeface="Symbol" charset="2"/>
                <a:cs typeface="Symbol" charset="2"/>
                <a:sym typeface="Symbol"/>
              </a:rPr>
              <a:t>g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Symbol"/>
              </a:rPr>
              <a:t>m+m-</a:t>
            </a:r>
            <a:endParaRPr lang="en-GB" dirty="0" smtClean="0">
              <a:solidFill>
                <a:srgbClr val="0000FF"/>
              </a:solidFill>
              <a:latin typeface="Symbol" charset="2"/>
              <a:cs typeface="Symbol" charset="2"/>
            </a:endParaRPr>
          </a:p>
          <a:p>
            <a:pPr algn="l">
              <a:spcAft>
                <a:spcPts val="1200"/>
              </a:spcAft>
            </a:pPr>
            <a:r>
              <a:rPr lang="en-GB" dirty="0" smtClean="0">
                <a:solidFill>
                  <a:srgbClr val="0000FF"/>
                </a:solidFill>
                <a:latin typeface="Calibri"/>
                <a:cs typeface="Calibri"/>
              </a:rPr>
              <a:t>- KLOE/2012+2013:  </a:t>
            </a:r>
            <a:r>
              <a:rPr lang="en-GB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f</a:t>
            </a:r>
            <a:r>
              <a:rPr lang="en-GB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 </a:t>
            </a:r>
            <a:r>
              <a:rPr lang="de-DE" dirty="0" smtClean="0">
                <a:solidFill>
                  <a:srgbClr val="0000FF"/>
                </a:solidFill>
                <a:sym typeface="Symbol"/>
              </a:rPr>
              <a:t> </a:t>
            </a:r>
            <a:r>
              <a:rPr lang="de-DE" dirty="0" smtClean="0">
                <a:solidFill>
                  <a:srgbClr val="0000FF"/>
                </a:solidFill>
                <a:latin typeface="Symbol" charset="2"/>
                <a:cs typeface="Symbol" charset="2"/>
                <a:sym typeface="Symbol"/>
              </a:rPr>
              <a:t>h </a:t>
            </a:r>
            <a:r>
              <a:rPr lang="de-DE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Symbol"/>
              </a:rPr>
              <a:t>g</a:t>
            </a:r>
            <a:r>
              <a:rPr lang="de-DE" dirty="0" err="1" smtClean="0">
                <a:sym typeface="Symbol"/>
              </a:rPr>
              <a:t></a:t>
            </a:r>
            <a:r>
              <a:rPr lang="de-DE" dirty="0" smtClean="0">
                <a:sym typeface="Symbol"/>
              </a:rPr>
              <a:t> </a:t>
            </a:r>
            <a:r>
              <a:rPr lang="de-DE" dirty="0" smtClean="0">
                <a:solidFill>
                  <a:srgbClr val="0000FF"/>
                </a:solidFill>
                <a:sym typeface="Symbol"/>
              </a:rPr>
              <a:t> </a:t>
            </a:r>
            <a:r>
              <a:rPr lang="de-DE" dirty="0" smtClean="0">
                <a:solidFill>
                  <a:srgbClr val="0000FF"/>
                </a:solidFill>
                <a:latin typeface="Symbol" charset="2"/>
                <a:cs typeface="Symbol" charset="2"/>
                <a:sym typeface="Symbol"/>
              </a:rPr>
              <a:t>h </a:t>
            </a:r>
            <a:r>
              <a:rPr lang="de-DE" dirty="0" err="1" smtClean="0">
                <a:solidFill>
                  <a:srgbClr val="0000FF"/>
                </a:solidFill>
                <a:latin typeface="+mj-lt"/>
                <a:cs typeface="Calibri"/>
                <a:sym typeface="Symbol"/>
              </a:rPr>
              <a:t>e+e</a:t>
            </a:r>
            <a:r>
              <a:rPr lang="de-DE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Symbol"/>
              </a:rPr>
              <a:t>-</a:t>
            </a:r>
            <a:r>
              <a:rPr lang="de-DE" dirty="0" smtClean="0">
                <a:sym typeface="Symbol"/>
              </a:rPr>
              <a:t> </a:t>
            </a:r>
            <a:r>
              <a:rPr lang="de-DE" dirty="0" smtClean="0">
                <a:solidFill>
                  <a:srgbClr val="0000FF"/>
                </a:solidFill>
                <a:latin typeface="Symbol" charset="2"/>
                <a:cs typeface="Symbol" charset="2"/>
                <a:sym typeface="Symbol"/>
              </a:rPr>
              <a:t> </a:t>
            </a:r>
            <a:endParaRPr lang="en-GB" dirty="0" smtClean="0">
              <a:solidFill>
                <a:srgbClr val="0000FF"/>
              </a:solidFill>
              <a:latin typeface="Symbol" charset="2"/>
              <a:cs typeface="Symbol" charset="2"/>
            </a:endParaRPr>
          </a:p>
          <a:p>
            <a:pPr algn="l">
              <a:spcAft>
                <a:spcPts val="1200"/>
              </a:spcAft>
            </a:pPr>
            <a:r>
              <a:rPr lang="en-GB" dirty="0" smtClean="0">
                <a:solidFill>
                  <a:srgbClr val="0000FF"/>
                </a:solidFill>
                <a:latin typeface="Calibri"/>
                <a:cs typeface="Calibri"/>
              </a:rPr>
              <a:t>- WASA/2014:  </a:t>
            </a:r>
            <a:r>
              <a:rPr lang="en-GB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GB" baseline="30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0 </a:t>
            </a:r>
            <a:r>
              <a:rPr lang="de-DE" dirty="0" smtClean="0">
                <a:solidFill>
                  <a:srgbClr val="0000FF"/>
                </a:solidFill>
                <a:sym typeface="Symbol"/>
              </a:rPr>
              <a:t> </a:t>
            </a:r>
            <a:r>
              <a:rPr lang="de-DE" dirty="0" smtClean="0">
                <a:solidFill>
                  <a:srgbClr val="0000FF"/>
                </a:solidFill>
                <a:latin typeface="Symbol" charset="2"/>
                <a:cs typeface="Symbol" charset="2"/>
                <a:sym typeface="Symbol"/>
              </a:rPr>
              <a:t>g </a:t>
            </a:r>
            <a:r>
              <a:rPr lang="de-DE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Symbol"/>
              </a:rPr>
              <a:t>g</a:t>
            </a:r>
            <a:r>
              <a:rPr lang="de-DE" dirty="0" err="1" smtClean="0">
                <a:sym typeface="Symbol"/>
              </a:rPr>
              <a:t></a:t>
            </a:r>
            <a:r>
              <a:rPr lang="de-DE" dirty="0" smtClean="0">
                <a:sym typeface="Symbol"/>
              </a:rPr>
              <a:t> </a:t>
            </a:r>
            <a:r>
              <a:rPr lang="de-DE" dirty="0" smtClean="0">
                <a:solidFill>
                  <a:srgbClr val="0000FF"/>
                </a:solidFill>
                <a:sym typeface="Symbol"/>
              </a:rPr>
              <a:t> </a:t>
            </a:r>
            <a:r>
              <a:rPr lang="de-DE" dirty="0" smtClean="0">
                <a:solidFill>
                  <a:srgbClr val="0000FF"/>
                </a:solidFill>
                <a:latin typeface="Symbol" charset="2"/>
                <a:cs typeface="Symbol" charset="2"/>
                <a:sym typeface="Symbol"/>
              </a:rPr>
              <a:t> g </a:t>
            </a:r>
            <a:r>
              <a:rPr lang="de-DE" dirty="0" err="1" smtClean="0">
                <a:solidFill>
                  <a:srgbClr val="0000FF"/>
                </a:solidFill>
                <a:cs typeface="Calibri"/>
                <a:sym typeface="Symbol"/>
              </a:rPr>
              <a:t>e+e</a:t>
            </a:r>
            <a:r>
              <a:rPr lang="de-DE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Symbol"/>
              </a:rPr>
              <a:t>-</a:t>
            </a:r>
            <a:r>
              <a:rPr lang="en-GB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 </a:t>
            </a:r>
          </a:p>
          <a:p>
            <a:pPr algn="l">
              <a:spcAft>
                <a:spcPts val="1200"/>
              </a:spcAft>
            </a:pPr>
            <a:r>
              <a:rPr lang="en-GB" dirty="0" smtClean="0">
                <a:solidFill>
                  <a:srgbClr val="0000FF"/>
                </a:solidFill>
                <a:latin typeface="Calibri"/>
                <a:cs typeface="Calibri"/>
              </a:rPr>
              <a:t>- PHENIX/2015:  </a:t>
            </a:r>
            <a:r>
              <a:rPr lang="en-GB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GB" baseline="30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0 </a:t>
            </a:r>
            <a:r>
              <a:rPr lang="de-DE" dirty="0" smtClean="0">
                <a:solidFill>
                  <a:srgbClr val="0000FF"/>
                </a:solidFill>
                <a:sym typeface="Symbol"/>
              </a:rPr>
              <a:t> </a:t>
            </a:r>
            <a:r>
              <a:rPr lang="de-DE" dirty="0" smtClean="0">
                <a:solidFill>
                  <a:srgbClr val="0000FF"/>
                </a:solidFill>
                <a:latin typeface="Symbol" charset="2"/>
                <a:cs typeface="Symbol" charset="2"/>
                <a:sym typeface="Symbol"/>
              </a:rPr>
              <a:t>g </a:t>
            </a:r>
            <a:r>
              <a:rPr lang="de-DE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Symbol"/>
              </a:rPr>
              <a:t>g</a:t>
            </a:r>
            <a:r>
              <a:rPr lang="de-DE" dirty="0" err="1" smtClean="0">
                <a:sym typeface="Symbol"/>
              </a:rPr>
              <a:t></a:t>
            </a:r>
            <a:r>
              <a:rPr lang="de-DE" dirty="0" smtClean="0">
                <a:sym typeface="Symbol"/>
              </a:rPr>
              <a:t> </a:t>
            </a:r>
            <a:r>
              <a:rPr lang="de-DE" dirty="0" smtClean="0">
                <a:solidFill>
                  <a:srgbClr val="0000FF"/>
                </a:solidFill>
                <a:sym typeface="Symbol"/>
              </a:rPr>
              <a:t> </a:t>
            </a:r>
            <a:r>
              <a:rPr lang="de-DE" dirty="0" smtClean="0">
                <a:solidFill>
                  <a:srgbClr val="0000FF"/>
                </a:solidFill>
                <a:latin typeface="Symbol" charset="2"/>
                <a:cs typeface="Symbol" charset="2"/>
                <a:sym typeface="Symbol"/>
              </a:rPr>
              <a:t> g </a:t>
            </a:r>
            <a:r>
              <a:rPr lang="de-DE" dirty="0" err="1" smtClean="0">
                <a:solidFill>
                  <a:srgbClr val="0000FF"/>
                </a:solidFill>
                <a:cs typeface="Calibri"/>
                <a:sym typeface="Symbol"/>
              </a:rPr>
              <a:t>e+e</a:t>
            </a:r>
            <a:r>
              <a:rPr lang="de-DE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Symbol"/>
              </a:rPr>
              <a:t>-</a:t>
            </a:r>
            <a:r>
              <a:rPr lang="en-GB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 </a:t>
            </a:r>
            <a:endParaRPr lang="en-GB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algn="l">
              <a:spcAft>
                <a:spcPts val="1200"/>
              </a:spcAft>
            </a:pPr>
            <a:r>
              <a:rPr lang="en-GB" dirty="0" smtClean="0">
                <a:solidFill>
                  <a:srgbClr val="0000FF"/>
                </a:solidFill>
                <a:latin typeface="Calibri"/>
                <a:cs typeface="Calibri"/>
              </a:rPr>
              <a:t>- NA48/2015:  </a:t>
            </a:r>
            <a:r>
              <a:rPr lang="en-GB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GB" baseline="30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0 </a:t>
            </a:r>
            <a:r>
              <a:rPr lang="de-DE" dirty="0" smtClean="0">
                <a:solidFill>
                  <a:srgbClr val="0000FF"/>
                </a:solidFill>
                <a:sym typeface="Symbol"/>
              </a:rPr>
              <a:t> </a:t>
            </a:r>
            <a:r>
              <a:rPr lang="de-DE" dirty="0" smtClean="0">
                <a:solidFill>
                  <a:srgbClr val="0000FF"/>
                </a:solidFill>
                <a:latin typeface="Symbol" charset="2"/>
                <a:cs typeface="Symbol" charset="2"/>
                <a:sym typeface="Symbol"/>
              </a:rPr>
              <a:t>g </a:t>
            </a:r>
            <a:r>
              <a:rPr lang="de-DE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Symbol"/>
              </a:rPr>
              <a:t>g</a:t>
            </a:r>
            <a:r>
              <a:rPr lang="de-DE" dirty="0" err="1" smtClean="0">
                <a:sym typeface="Symbol"/>
              </a:rPr>
              <a:t></a:t>
            </a:r>
            <a:r>
              <a:rPr lang="de-DE" dirty="0" smtClean="0">
                <a:sym typeface="Symbol"/>
              </a:rPr>
              <a:t> </a:t>
            </a:r>
            <a:r>
              <a:rPr lang="de-DE" dirty="0" smtClean="0">
                <a:solidFill>
                  <a:srgbClr val="0000FF"/>
                </a:solidFill>
                <a:sym typeface="Symbol"/>
              </a:rPr>
              <a:t> </a:t>
            </a:r>
            <a:r>
              <a:rPr lang="de-DE" dirty="0" smtClean="0">
                <a:solidFill>
                  <a:srgbClr val="0000FF"/>
                </a:solidFill>
                <a:latin typeface="Symbol" charset="2"/>
                <a:cs typeface="Symbol" charset="2"/>
                <a:sym typeface="Symbol"/>
              </a:rPr>
              <a:t> g </a:t>
            </a:r>
            <a:r>
              <a:rPr lang="de-DE" dirty="0" err="1" smtClean="0">
                <a:solidFill>
                  <a:srgbClr val="0000FF"/>
                </a:solidFill>
                <a:cs typeface="Calibri"/>
                <a:sym typeface="Symbol"/>
              </a:rPr>
              <a:t>e+e</a:t>
            </a:r>
            <a:r>
              <a:rPr lang="de-DE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Symbol"/>
              </a:rPr>
              <a:t>-</a:t>
            </a:r>
            <a:r>
              <a:rPr lang="en-GB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 </a:t>
            </a:r>
            <a:endParaRPr lang="en-GB" dirty="0" smtClean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443611" y="4456010"/>
            <a:ext cx="551127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GB" dirty="0" smtClean="0">
                <a:solidFill>
                  <a:srgbClr val="0000FF"/>
                </a:solidFill>
                <a:latin typeface="Calibri"/>
                <a:cs typeface="Calibri"/>
              </a:rPr>
              <a:t>- BABAR/2014:  </a:t>
            </a:r>
            <a:r>
              <a:rPr lang="en-GB" dirty="0" err="1" smtClean="0">
                <a:solidFill>
                  <a:srgbClr val="0000FF"/>
                </a:solidFill>
                <a:cs typeface="Calibri"/>
              </a:rPr>
              <a:t>e+e</a:t>
            </a:r>
            <a:r>
              <a:rPr lang="en-GB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-</a:t>
            </a:r>
            <a:r>
              <a:rPr lang="en-GB" dirty="0" smtClean="0">
                <a:solidFill>
                  <a:srgbClr val="0000FF"/>
                </a:solidFill>
                <a:cs typeface="Calibri"/>
              </a:rPr>
              <a:t> </a:t>
            </a:r>
            <a:r>
              <a:rPr lang="de-DE" dirty="0" smtClean="0">
                <a:solidFill>
                  <a:srgbClr val="0000FF"/>
                </a:solidFill>
                <a:sym typeface="Symbol"/>
              </a:rPr>
              <a:t> </a:t>
            </a:r>
            <a:r>
              <a:rPr lang="de-DE" dirty="0" smtClean="0">
                <a:solidFill>
                  <a:srgbClr val="0000FF"/>
                </a:solidFill>
                <a:latin typeface="Symbol" charset="2"/>
                <a:cs typeface="Symbol" charset="2"/>
                <a:sym typeface="Symbol"/>
              </a:rPr>
              <a:t>g </a:t>
            </a:r>
            <a:r>
              <a:rPr lang="de-DE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Symbol"/>
              </a:rPr>
              <a:t>g</a:t>
            </a:r>
            <a:r>
              <a:rPr lang="de-DE" dirty="0" err="1" smtClean="0">
                <a:sym typeface="Symbol"/>
              </a:rPr>
              <a:t></a:t>
            </a:r>
            <a:r>
              <a:rPr lang="de-DE" dirty="0" smtClean="0">
                <a:sym typeface="Symbol"/>
              </a:rPr>
              <a:t> </a:t>
            </a:r>
            <a:r>
              <a:rPr lang="de-DE" dirty="0" smtClean="0">
                <a:solidFill>
                  <a:srgbClr val="0000FF"/>
                </a:solidFill>
                <a:sym typeface="Symbol"/>
              </a:rPr>
              <a:t> </a:t>
            </a:r>
            <a:r>
              <a:rPr lang="de-DE" dirty="0" smtClean="0">
                <a:solidFill>
                  <a:srgbClr val="0000FF"/>
                </a:solidFill>
                <a:latin typeface="Symbol" charset="2"/>
                <a:cs typeface="Symbol" charset="2"/>
                <a:sym typeface="Symbol"/>
              </a:rPr>
              <a:t> g </a:t>
            </a:r>
            <a:r>
              <a:rPr lang="de-DE" dirty="0" err="1" smtClean="0">
                <a:solidFill>
                  <a:srgbClr val="0000FF"/>
                </a:solidFill>
                <a:cs typeface="Calibri"/>
                <a:sym typeface="Symbol"/>
              </a:rPr>
              <a:t>e+e</a:t>
            </a:r>
            <a:r>
              <a:rPr lang="de-DE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Symbol"/>
              </a:rPr>
              <a:t>-</a:t>
            </a:r>
            <a:r>
              <a:rPr lang="en-GB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 /</a:t>
            </a:r>
            <a:r>
              <a:rPr lang="de-DE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Symbol"/>
              </a:rPr>
              <a:t>m+m-</a:t>
            </a:r>
            <a:endParaRPr lang="en-GB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algn="l">
              <a:spcAft>
                <a:spcPts val="1200"/>
              </a:spcAft>
            </a:pPr>
            <a:r>
              <a:rPr lang="en-GB" dirty="0" smtClean="0">
                <a:solidFill>
                  <a:srgbClr val="0000FF"/>
                </a:solidFill>
                <a:latin typeface="Calibri"/>
                <a:cs typeface="Calibri"/>
              </a:rPr>
              <a:t>- KLOE/2014+2015:  </a:t>
            </a:r>
            <a:r>
              <a:rPr lang="en-GB" dirty="0" err="1" smtClean="0">
                <a:solidFill>
                  <a:srgbClr val="0000FF"/>
                </a:solidFill>
                <a:cs typeface="Calibri"/>
              </a:rPr>
              <a:t>e+e</a:t>
            </a:r>
            <a:r>
              <a:rPr lang="en-GB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-</a:t>
            </a:r>
            <a:r>
              <a:rPr lang="en-GB" dirty="0" smtClean="0">
                <a:solidFill>
                  <a:srgbClr val="0000FF"/>
                </a:solidFill>
                <a:cs typeface="Calibri"/>
              </a:rPr>
              <a:t> </a:t>
            </a:r>
            <a:r>
              <a:rPr lang="de-DE" dirty="0" smtClean="0">
                <a:solidFill>
                  <a:srgbClr val="0000FF"/>
                </a:solidFill>
                <a:sym typeface="Symbol"/>
              </a:rPr>
              <a:t> </a:t>
            </a:r>
            <a:r>
              <a:rPr lang="de-DE" dirty="0" smtClean="0">
                <a:solidFill>
                  <a:srgbClr val="0000FF"/>
                </a:solidFill>
                <a:latin typeface="Symbol" charset="2"/>
                <a:cs typeface="Symbol" charset="2"/>
                <a:sym typeface="Symbol"/>
              </a:rPr>
              <a:t>g </a:t>
            </a:r>
            <a:r>
              <a:rPr lang="de-DE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Symbol"/>
              </a:rPr>
              <a:t>g</a:t>
            </a:r>
            <a:r>
              <a:rPr lang="de-DE" dirty="0" err="1" smtClean="0">
                <a:sym typeface="Symbol"/>
              </a:rPr>
              <a:t></a:t>
            </a:r>
            <a:r>
              <a:rPr lang="de-DE" dirty="0" smtClean="0">
                <a:sym typeface="Symbol"/>
              </a:rPr>
              <a:t> </a:t>
            </a:r>
            <a:r>
              <a:rPr lang="de-DE" dirty="0" smtClean="0">
                <a:solidFill>
                  <a:srgbClr val="0000FF"/>
                </a:solidFill>
                <a:sym typeface="Symbol"/>
              </a:rPr>
              <a:t> </a:t>
            </a:r>
            <a:r>
              <a:rPr lang="de-DE" dirty="0" smtClean="0">
                <a:solidFill>
                  <a:srgbClr val="0000FF"/>
                </a:solidFill>
                <a:latin typeface="Symbol" charset="2"/>
                <a:cs typeface="Symbol" charset="2"/>
                <a:sym typeface="Symbol"/>
              </a:rPr>
              <a:t> g </a:t>
            </a:r>
            <a:r>
              <a:rPr lang="de-DE" dirty="0" err="1" smtClean="0">
                <a:solidFill>
                  <a:srgbClr val="0000FF"/>
                </a:solidFill>
                <a:cs typeface="Calibri"/>
                <a:sym typeface="Symbol"/>
              </a:rPr>
              <a:t>e+e</a:t>
            </a:r>
            <a:r>
              <a:rPr lang="de-DE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Symbol"/>
              </a:rPr>
              <a:t>-</a:t>
            </a:r>
            <a:r>
              <a:rPr lang="en-GB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 /</a:t>
            </a:r>
            <a:r>
              <a:rPr lang="de-DE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Symbol"/>
              </a:rPr>
              <a:t>m+m-</a:t>
            </a:r>
            <a:endParaRPr lang="en-GB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algn="l">
              <a:spcAft>
                <a:spcPts val="1200"/>
              </a:spcAft>
            </a:pPr>
            <a:r>
              <a:rPr lang="en-GB" dirty="0" smtClean="0">
                <a:solidFill>
                  <a:srgbClr val="0000FF"/>
                </a:solidFill>
                <a:latin typeface="Calibri"/>
                <a:cs typeface="Calibri"/>
              </a:rPr>
              <a:t>- KLOE/2014+2015:  </a:t>
            </a:r>
            <a:r>
              <a:rPr lang="en-GB" dirty="0" err="1" smtClean="0">
                <a:solidFill>
                  <a:srgbClr val="0000FF"/>
                </a:solidFill>
                <a:cs typeface="Calibri"/>
              </a:rPr>
              <a:t>e+e</a:t>
            </a:r>
            <a:r>
              <a:rPr lang="en-GB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-</a:t>
            </a:r>
            <a:r>
              <a:rPr lang="en-GB" dirty="0" smtClean="0">
                <a:solidFill>
                  <a:srgbClr val="0000FF"/>
                </a:solidFill>
                <a:cs typeface="Calibri"/>
              </a:rPr>
              <a:t> </a:t>
            </a:r>
            <a:r>
              <a:rPr lang="de-DE" dirty="0" smtClean="0">
                <a:solidFill>
                  <a:srgbClr val="0000FF"/>
                </a:solidFill>
                <a:sym typeface="Symbol"/>
              </a:rPr>
              <a:t> </a:t>
            </a:r>
            <a:r>
              <a:rPr lang="de-DE" dirty="0" smtClean="0">
                <a:solidFill>
                  <a:srgbClr val="0000FF"/>
                </a:solidFill>
                <a:latin typeface="Symbol" charset="2"/>
                <a:cs typeface="Symbol" charset="2"/>
                <a:sym typeface="Symbol"/>
              </a:rPr>
              <a:t>g </a:t>
            </a:r>
            <a:r>
              <a:rPr lang="de-DE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Symbol"/>
              </a:rPr>
              <a:t>g</a:t>
            </a:r>
            <a:r>
              <a:rPr lang="de-DE" dirty="0" err="1" smtClean="0">
                <a:sym typeface="Symbol"/>
              </a:rPr>
              <a:t></a:t>
            </a:r>
            <a:r>
              <a:rPr lang="de-DE" dirty="0" smtClean="0">
                <a:sym typeface="Symbol"/>
              </a:rPr>
              <a:t> </a:t>
            </a:r>
            <a:r>
              <a:rPr lang="de-DE" dirty="0" smtClean="0">
                <a:solidFill>
                  <a:srgbClr val="0000FF"/>
                </a:solidFill>
                <a:sym typeface="Symbol"/>
              </a:rPr>
              <a:t> </a:t>
            </a:r>
            <a:r>
              <a:rPr lang="de-DE" dirty="0" smtClean="0">
                <a:solidFill>
                  <a:srgbClr val="0000FF"/>
                </a:solidFill>
                <a:latin typeface="Symbol" charset="2"/>
                <a:cs typeface="Symbol" charset="2"/>
                <a:sym typeface="Symbol"/>
              </a:rPr>
              <a:t> g </a:t>
            </a:r>
            <a:r>
              <a:rPr lang="de-DE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Symbol"/>
              </a:rPr>
              <a:t>p+p-</a:t>
            </a:r>
            <a:endParaRPr lang="en-GB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algn="l">
              <a:spcAft>
                <a:spcPts val="1200"/>
              </a:spcAft>
            </a:pPr>
            <a:r>
              <a:rPr lang="en-GB" dirty="0" smtClean="0">
                <a:solidFill>
                  <a:srgbClr val="0000FF"/>
                </a:solidFill>
                <a:latin typeface="Calibri"/>
                <a:cs typeface="Calibri"/>
              </a:rPr>
              <a:t>- BES III / 2016 </a:t>
            </a:r>
            <a:r>
              <a:rPr lang="en-GB" dirty="0" err="1" smtClean="0">
                <a:solidFill>
                  <a:srgbClr val="0000FF"/>
                </a:solidFill>
                <a:latin typeface="Calibri"/>
                <a:cs typeface="Calibri"/>
              </a:rPr>
              <a:t>prel</a:t>
            </a:r>
            <a:r>
              <a:rPr lang="en-GB" dirty="0" smtClean="0">
                <a:solidFill>
                  <a:srgbClr val="0000FF"/>
                </a:solidFill>
                <a:latin typeface="Calibri"/>
                <a:cs typeface="Calibri"/>
              </a:rPr>
              <a:t>.:  </a:t>
            </a:r>
            <a:r>
              <a:rPr lang="en-GB" dirty="0" err="1" smtClean="0">
                <a:solidFill>
                  <a:srgbClr val="0000FF"/>
                </a:solidFill>
                <a:cs typeface="Calibri"/>
              </a:rPr>
              <a:t>e+e</a:t>
            </a:r>
            <a:r>
              <a:rPr lang="en-GB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-</a:t>
            </a:r>
            <a:r>
              <a:rPr lang="en-GB" dirty="0" smtClean="0">
                <a:solidFill>
                  <a:srgbClr val="0000FF"/>
                </a:solidFill>
                <a:cs typeface="Calibri"/>
              </a:rPr>
              <a:t> </a:t>
            </a:r>
            <a:r>
              <a:rPr lang="de-DE" dirty="0" smtClean="0">
                <a:solidFill>
                  <a:srgbClr val="0000FF"/>
                </a:solidFill>
                <a:sym typeface="Symbol"/>
              </a:rPr>
              <a:t> </a:t>
            </a:r>
            <a:r>
              <a:rPr lang="de-DE" dirty="0" smtClean="0">
                <a:solidFill>
                  <a:srgbClr val="0000FF"/>
                </a:solidFill>
                <a:latin typeface="Symbol" charset="2"/>
                <a:cs typeface="Symbol" charset="2"/>
                <a:sym typeface="Symbol"/>
              </a:rPr>
              <a:t>g </a:t>
            </a:r>
            <a:r>
              <a:rPr lang="de-DE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Symbol"/>
              </a:rPr>
              <a:t>g</a:t>
            </a:r>
            <a:r>
              <a:rPr lang="de-DE" dirty="0" err="1" smtClean="0">
                <a:sym typeface="Symbol"/>
              </a:rPr>
              <a:t></a:t>
            </a:r>
            <a:r>
              <a:rPr lang="de-DE" dirty="0" smtClean="0">
                <a:sym typeface="Symbol"/>
              </a:rPr>
              <a:t> </a:t>
            </a:r>
            <a:r>
              <a:rPr lang="de-DE" dirty="0" smtClean="0">
                <a:solidFill>
                  <a:srgbClr val="0000FF"/>
                </a:solidFill>
                <a:sym typeface="Symbol"/>
              </a:rPr>
              <a:t> </a:t>
            </a:r>
            <a:r>
              <a:rPr lang="de-DE" dirty="0" smtClean="0">
                <a:solidFill>
                  <a:srgbClr val="0000FF"/>
                </a:solidFill>
                <a:latin typeface="Symbol" charset="2"/>
                <a:cs typeface="Symbol" charset="2"/>
                <a:sym typeface="Symbol"/>
              </a:rPr>
              <a:t> g </a:t>
            </a:r>
            <a:r>
              <a:rPr lang="de-DE" dirty="0" err="1" smtClean="0">
                <a:solidFill>
                  <a:srgbClr val="0000FF"/>
                </a:solidFill>
                <a:cs typeface="Calibri"/>
                <a:sym typeface="Symbol"/>
              </a:rPr>
              <a:t>e+e</a:t>
            </a:r>
            <a:r>
              <a:rPr lang="de-DE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Symbol"/>
              </a:rPr>
              <a:t>-</a:t>
            </a:r>
            <a:r>
              <a:rPr lang="en-GB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 /</a:t>
            </a:r>
            <a:r>
              <a:rPr lang="de-DE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Symbol"/>
              </a:rPr>
              <a:t>m+m-</a:t>
            </a:r>
            <a:endParaRPr lang="en-GB" dirty="0" smtClean="0">
              <a:solidFill>
                <a:srgbClr val="0000FF"/>
              </a:solidFill>
              <a:latin typeface="Calibri"/>
              <a:cs typeface="Calibri"/>
            </a:endParaRPr>
          </a:p>
        </p:txBody>
      </p:sp>
      <p:grpSp>
        <p:nvGrpSpPr>
          <p:cNvPr id="22" name="Gruppierung 66"/>
          <p:cNvGrpSpPr/>
          <p:nvPr/>
        </p:nvGrpSpPr>
        <p:grpSpPr>
          <a:xfrm>
            <a:off x="5559425" y="3795889"/>
            <a:ext cx="3809997" cy="2628013"/>
            <a:chOff x="6023643" y="2809988"/>
            <a:chExt cx="2816376" cy="2148927"/>
          </a:xfrm>
        </p:grpSpPr>
        <p:grpSp>
          <p:nvGrpSpPr>
            <p:cNvPr id="23" name="Group 27"/>
            <p:cNvGrpSpPr>
              <a:grpSpLocks/>
            </p:cNvGrpSpPr>
            <p:nvPr/>
          </p:nvGrpSpPr>
          <p:grpSpPr bwMode="auto">
            <a:xfrm>
              <a:off x="6023643" y="2809988"/>
              <a:ext cx="2816376" cy="2148927"/>
              <a:chOff x="589" y="2661"/>
              <a:chExt cx="2102" cy="1494"/>
            </a:xfrm>
          </p:grpSpPr>
          <p:grpSp>
            <p:nvGrpSpPr>
              <p:cNvPr id="26" name="Group 28"/>
              <p:cNvGrpSpPr>
                <a:grpSpLocks/>
              </p:cNvGrpSpPr>
              <p:nvPr/>
            </p:nvGrpSpPr>
            <p:grpSpPr bwMode="auto">
              <a:xfrm>
                <a:off x="597" y="3434"/>
                <a:ext cx="1174" cy="721"/>
                <a:chOff x="240" y="1680"/>
                <a:chExt cx="1392" cy="824"/>
              </a:xfrm>
            </p:grpSpPr>
            <p:sp>
              <p:nvSpPr>
                <p:cNvPr id="56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1153" y="1680"/>
                  <a:ext cx="479" cy="82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8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 charset="0"/>
                  </a:endParaRPr>
                </a:p>
              </p:txBody>
            </p:sp>
            <p:sp>
              <p:nvSpPr>
                <p:cNvPr id="57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240" y="1919"/>
                  <a:ext cx="387" cy="2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Tahoma" charset="0"/>
                    </a:rPr>
                    <a:t>e</a:t>
                  </a:r>
                  <a:r>
                    <a:rPr kumimoji="0" lang="en-US" sz="2000" b="1" i="0" u="none" strike="noStrike" kern="0" cap="none" spc="0" normalizeH="0" baseline="3000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Tahoma" charset="0"/>
                    </a:rPr>
                    <a:t>-</a:t>
                  </a:r>
                </a:p>
              </p:txBody>
            </p:sp>
          </p:grpSp>
          <p:sp>
            <p:nvSpPr>
              <p:cNvPr id="27" name="Text Box 31"/>
              <p:cNvSpPr txBox="1">
                <a:spLocks noChangeArrowheads="1"/>
              </p:cNvSpPr>
              <p:nvPr/>
            </p:nvSpPr>
            <p:spPr bwMode="auto">
              <a:xfrm>
                <a:off x="589" y="2764"/>
                <a:ext cx="413" cy="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 charset="0"/>
                  </a:rPr>
                  <a:t>e</a:t>
                </a:r>
                <a:r>
                  <a:rPr kumimoji="0" lang="en-US" sz="2000" b="1" i="0" u="none" strike="noStrike" kern="0" cap="none" spc="0" normalizeH="0" baseline="30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 charset="0"/>
                  </a:rPr>
                  <a:t>+</a:t>
                </a:r>
              </a:p>
            </p:txBody>
          </p:sp>
          <p:sp>
            <p:nvSpPr>
              <p:cNvPr id="28" name="Line 32"/>
              <p:cNvSpPr>
                <a:spLocks noChangeShapeType="1"/>
              </p:cNvSpPr>
              <p:nvPr/>
            </p:nvSpPr>
            <p:spPr bwMode="auto">
              <a:xfrm flipV="1">
                <a:off x="853" y="3329"/>
                <a:ext cx="382" cy="383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Line 33"/>
              <p:cNvSpPr>
                <a:spLocks noChangeShapeType="1"/>
              </p:cNvSpPr>
              <p:nvPr/>
            </p:nvSpPr>
            <p:spPr bwMode="auto">
              <a:xfrm>
                <a:off x="807" y="2973"/>
                <a:ext cx="437" cy="356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31" name="Group 34"/>
              <p:cNvGrpSpPr>
                <a:grpSpLocks/>
              </p:cNvGrpSpPr>
              <p:nvPr/>
            </p:nvGrpSpPr>
            <p:grpSpPr bwMode="auto">
              <a:xfrm rot="-1150740">
                <a:off x="969" y="2958"/>
                <a:ext cx="651" cy="55"/>
                <a:chOff x="2256" y="2928"/>
                <a:chExt cx="4486" cy="462"/>
              </a:xfrm>
            </p:grpSpPr>
            <p:sp>
              <p:nvSpPr>
                <p:cNvPr id="47" name="Bogen 35"/>
                <p:cNvSpPr>
                  <a:spLocks/>
                </p:cNvSpPr>
                <p:nvPr/>
              </p:nvSpPr>
              <p:spPr bwMode="auto">
                <a:xfrm>
                  <a:off x="2256" y="2930"/>
                  <a:ext cx="510" cy="344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" name="Bogen 36"/>
                <p:cNvSpPr>
                  <a:spLocks/>
                </p:cNvSpPr>
                <p:nvPr/>
              </p:nvSpPr>
              <p:spPr bwMode="auto">
                <a:xfrm rot="10800000">
                  <a:off x="2754" y="3016"/>
                  <a:ext cx="509" cy="344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" name="Bogen 37"/>
                <p:cNvSpPr>
                  <a:spLocks/>
                </p:cNvSpPr>
                <p:nvPr/>
              </p:nvSpPr>
              <p:spPr bwMode="auto">
                <a:xfrm>
                  <a:off x="3250" y="2928"/>
                  <a:ext cx="510" cy="344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" name="Bogen 38"/>
                <p:cNvSpPr>
                  <a:spLocks/>
                </p:cNvSpPr>
                <p:nvPr/>
              </p:nvSpPr>
              <p:spPr bwMode="auto">
                <a:xfrm rot="10800000">
                  <a:off x="3746" y="3010"/>
                  <a:ext cx="510" cy="345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" name="Bogen 39"/>
                <p:cNvSpPr>
                  <a:spLocks/>
                </p:cNvSpPr>
                <p:nvPr/>
              </p:nvSpPr>
              <p:spPr bwMode="auto">
                <a:xfrm>
                  <a:off x="4242" y="2933"/>
                  <a:ext cx="510" cy="345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" name="Bogen 40"/>
                <p:cNvSpPr>
                  <a:spLocks/>
                </p:cNvSpPr>
                <p:nvPr/>
              </p:nvSpPr>
              <p:spPr bwMode="auto">
                <a:xfrm rot="10800000">
                  <a:off x="4744" y="3046"/>
                  <a:ext cx="509" cy="344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" name="Bogen 41"/>
                <p:cNvSpPr>
                  <a:spLocks/>
                </p:cNvSpPr>
                <p:nvPr/>
              </p:nvSpPr>
              <p:spPr bwMode="auto">
                <a:xfrm>
                  <a:off x="5240" y="2958"/>
                  <a:ext cx="510" cy="344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" name="Bogen 42"/>
                <p:cNvSpPr>
                  <a:spLocks/>
                </p:cNvSpPr>
                <p:nvPr/>
              </p:nvSpPr>
              <p:spPr bwMode="auto">
                <a:xfrm rot="10800000">
                  <a:off x="5736" y="3040"/>
                  <a:ext cx="510" cy="345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" name="Bogen 43"/>
                <p:cNvSpPr>
                  <a:spLocks/>
                </p:cNvSpPr>
                <p:nvPr/>
              </p:nvSpPr>
              <p:spPr bwMode="auto">
                <a:xfrm>
                  <a:off x="6232" y="2963"/>
                  <a:ext cx="510" cy="345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" name="Group 44"/>
              <p:cNvGrpSpPr>
                <a:grpSpLocks/>
              </p:cNvGrpSpPr>
              <p:nvPr/>
            </p:nvGrpSpPr>
            <p:grpSpPr bwMode="auto">
              <a:xfrm>
                <a:off x="1244" y="3140"/>
                <a:ext cx="930" cy="384"/>
                <a:chOff x="2494" y="2688"/>
                <a:chExt cx="2594" cy="864"/>
              </a:xfrm>
            </p:grpSpPr>
            <p:sp>
              <p:nvSpPr>
                <p:cNvPr id="36" name="Bogen 45"/>
                <p:cNvSpPr>
                  <a:spLocks/>
                </p:cNvSpPr>
                <p:nvPr/>
              </p:nvSpPr>
              <p:spPr bwMode="auto">
                <a:xfrm flipH="1">
                  <a:off x="4413" y="2688"/>
                  <a:ext cx="675" cy="864"/>
                </a:xfrm>
                <a:custGeom>
                  <a:avLst/>
                  <a:gdLst>
                    <a:gd name="G0" fmla="+- 287 0 0"/>
                    <a:gd name="G1" fmla="+- 21600 0 0"/>
                    <a:gd name="G2" fmla="+- 21600 0 0"/>
                    <a:gd name="T0" fmla="*/ 287 w 21887"/>
                    <a:gd name="T1" fmla="*/ 0 h 43200"/>
                    <a:gd name="T2" fmla="*/ 0 w 21887"/>
                    <a:gd name="T3" fmla="*/ 43198 h 43200"/>
                    <a:gd name="T4" fmla="*/ 287 w 21887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887" h="43200" fill="none" extrusionOk="0">
                      <a:moveTo>
                        <a:pt x="287" y="-1"/>
                      </a:moveTo>
                      <a:cubicBezTo>
                        <a:pt x="12216" y="0"/>
                        <a:pt x="21887" y="9670"/>
                        <a:pt x="21887" y="21600"/>
                      </a:cubicBezTo>
                      <a:cubicBezTo>
                        <a:pt x="21887" y="33529"/>
                        <a:pt x="12216" y="43200"/>
                        <a:pt x="287" y="43200"/>
                      </a:cubicBezTo>
                      <a:cubicBezTo>
                        <a:pt x="191" y="43199"/>
                        <a:pt x="95" y="43199"/>
                        <a:pt x="-1" y="43198"/>
                      </a:cubicBezTo>
                    </a:path>
                    <a:path w="21887" h="43200" stroke="0" extrusionOk="0">
                      <a:moveTo>
                        <a:pt x="287" y="-1"/>
                      </a:moveTo>
                      <a:cubicBezTo>
                        <a:pt x="12216" y="0"/>
                        <a:pt x="21887" y="9670"/>
                        <a:pt x="21887" y="21600"/>
                      </a:cubicBezTo>
                      <a:cubicBezTo>
                        <a:pt x="21887" y="33529"/>
                        <a:pt x="12216" y="43200"/>
                        <a:pt x="287" y="43200"/>
                      </a:cubicBezTo>
                      <a:cubicBezTo>
                        <a:pt x="191" y="43199"/>
                        <a:pt x="95" y="43199"/>
                        <a:pt x="-1" y="43198"/>
                      </a:cubicBezTo>
                      <a:lnTo>
                        <a:pt x="287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37" name="Group 46"/>
                <p:cNvGrpSpPr>
                  <a:grpSpLocks/>
                </p:cNvGrpSpPr>
                <p:nvPr/>
              </p:nvGrpSpPr>
              <p:grpSpPr bwMode="auto">
                <a:xfrm>
                  <a:off x="2494" y="2994"/>
                  <a:ext cx="1916" cy="241"/>
                  <a:chOff x="2256" y="2928"/>
                  <a:chExt cx="4486" cy="462"/>
                </a:xfrm>
              </p:grpSpPr>
              <p:sp>
                <p:nvSpPr>
                  <p:cNvPr id="38" name="Bogen 47"/>
                  <p:cNvSpPr>
                    <a:spLocks/>
                  </p:cNvSpPr>
                  <p:nvPr/>
                </p:nvSpPr>
                <p:spPr bwMode="auto">
                  <a:xfrm>
                    <a:off x="2256" y="2930"/>
                    <a:ext cx="510" cy="344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square"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9" name="Bogen 48"/>
                  <p:cNvSpPr>
                    <a:spLocks/>
                  </p:cNvSpPr>
                  <p:nvPr/>
                </p:nvSpPr>
                <p:spPr bwMode="auto">
                  <a:xfrm rot="10800000">
                    <a:off x="2754" y="3016"/>
                    <a:ext cx="509" cy="344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square"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0" name="Bogen 49"/>
                  <p:cNvSpPr>
                    <a:spLocks/>
                  </p:cNvSpPr>
                  <p:nvPr/>
                </p:nvSpPr>
                <p:spPr bwMode="auto">
                  <a:xfrm>
                    <a:off x="3250" y="2928"/>
                    <a:ext cx="510" cy="344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square"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1" name="Bogen 50"/>
                  <p:cNvSpPr>
                    <a:spLocks/>
                  </p:cNvSpPr>
                  <p:nvPr/>
                </p:nvSpPr>
                <p:spPr bwMode="auto">
                  <a:xfrm rot="10800000">
                    <a:off x="3746" y="3010"/>
                    <a:ext cx="510" cy="345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square"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2" name="Bogen 51"/>
                  <p:cNvSpPr>
                    <a:spLocks/>
                  </p:cNvSpPr>
                  <p:nvPr/>
                </p:nvSpPr>
                <p:spPr bwMode="auto">
                  <a:xfrm>
                    <a:off x="4242" y="2933"/>
                    <a:ext cx="510" cy="345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square"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3" name="Bogen 52"/>
                  <p:cNvSpPr>
                    <a:spLocks/>
                  </p:cNvSpPr>
                  <p:nvPr/>
                </p:nvSpPr>
                <p:spPr bwMode="auto">
                  <a:xfrm rot="10800000">
                    <a:off x="4744" y="3046"/>
                    <a:ext cx="509" cy="344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square"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4" name="Bogen 53"/>
                  <p:cNvSpPr>
                    <a:spLocks/>
                  </p:cNvSpPr>
                  <p:nvPr/>
                </p:nvSpPr>
                <p:spPr bwMode="auto">
                  <a:xfrm>
                    <a:off x="5240" y="2958"/>
                    <a:ext cx="510" cy="344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square"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5" name="Bogen 54"/>
                  <p:cNvSpPr>
                    <a:spLocks/>
                  </p:cNvSpPr>
                  <p:nvPr/>
                </p:nvSpPr>
                <p:spPr bwMode="auto">
                  <a:xfrm rot="10800000">
                    <a:off x="5736" y="3040"/>
                    <a:ext cx="510" cy="345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square"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6" name="Bogen 55"/>
                  <p:cNvSpPr>
                    <a:spLocks/>
                  </p:cNvSpPr>
                  <p:nvPr/>
                </p:nvSpPr>
                <p:spPr bwMode="auto">
                  <a:xfrm>
                    <a:off x="6232" y="2963"/>
                    <a:ext cx="510" cy="345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square"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sp>
            <p:nvSpPr>
              <p:cNvPr id="34" name="Text Box 56"/>
              <p:cNvSpPr txBox="1">
                <a:spLocks noChangeArrowheads="1"/>
              </p:cNvSpPr>
              <p:nvPr/>
            </p:nvSpPr>
            <p:spPr bwMode="auto">
              <a:xfrm>
                <a:off x="1622" y="2661"/>
                <a:ext cx="656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eaLnBrk="1" fontAlgn="auto" latinLnBrk="0" hangingPunct="1">
                  <a:lnSpc>
                    <a:spcPct val="8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ymbol" charset="2"/>
                  </a:rPr>
                  <a:t>g</a:t>
                </a:r>
                <a:r>
                  <a:rPr kumimoji="0" lang="en-US" sz="2800" b="1" i="0" u="none" strike="noStrike" kern="0" cap="none" spc="0" normalizeH="0" baseline="-2500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</a:rPr>
                  <a:t>ISR</a:t>
                </a:r>
                <a:endParaRPr kumimoji="0" lang="en-US" sz="2800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5" name="Text Box 57"/>
              <p:cNvSpPr txBox="1">
                <a:spLocks noChangeArrowheads="1"/>
              </p:cNvSpPr>
              <p:nvPr/>
            </p:nvSpPr>
            <p:spPr bwMode="auto">
              <a:xfrm>
                <a:off x="1818" y="3566"/>
                <a:ext cx="873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sp>
          <p:nvSpPr>
            <p:cNvPr id="24" name="Textfeld 23"/>
            <p:cNvSpPr txBox="1"/>
            <p:nvPr/>
          </p:nvSpPr>
          <p:spPr>
            <a:xfrm>
              <a:off x="8118731" y="3212409"/>
              <a:ext cx="607463" cy="327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latin typeface="Calibri"/>
                  <a:cs typeface="Calibri"/>
                </a:rPr>
                <a:t>e+/µ+</a:t>
              </a:r>
              <a:endParaRPr lang="en-GB" b="1" dirty="0">
                <a:latin typeface="Calibri"/>
                <a:cs typeface="Calibri"/>
              </a:endParaRPr>
            </a:p>
          </p:txBody>
        </p:sp>
      </p:grpSp>
      <p:sp>
        <p:nvSpPr>
          <p:cNvPr id="90" name="Text Box 29"/>
          <p:cNvSpPr txBox="1">
            <a:spLocks noChangeArrowheads="1"/>
          </p:cNvSpPr>
          <p:nvPr/>
        </p:nvSpPr>
        <p:spPr bwMode="auto">
          <a:xfrm rot="20668611">
            <a:off x="6743366" y="1762641"/>
            <a:ext cx="541280" cy="1037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charset="0"/>
            </a:endParaRPr>
          </a:p>
        </p:txBody>
      </p:sp>
      <p:sp>
        <p:nvSpPr>
          <p:cNvPr id="64" name="Line 32"/>
          <p:cNvSpPr>
            <a:spLocks noChangeShapeType="1"/>
          </p:cNvSpPr>
          <p:nvPr/>
        </p:nvSpPr>
        <p:spPr bwMode="auto">
          <a:xfrm rot="20668611">
            <a:off x="5368165" y="1509874"/>
            <a:ext cx="1015393" cy="288286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66" name="Group 34"/>
          <p:cNvGrpSpPr>
            <a:grpSpLocks/>
          </p:cNvGrpSpPr>
          <p:nvPr/>
        </p:nvGrpSpPr>
        <p:grpSpPr bwMode="auto">
          <a:xfrm rot="2192739">
            <a:off x="6326123" y="2046615"/>
            <a:ext cx="1279920" cy="137719"/>
            <a:chOff x="2256" y="2928"/>
            <a:chExt cx="4486" cy="462"/>
          </a:xfrm>
        </p:grpSpPr>
        <p:sp>
          <p:nvSpPr>
            <p:cNvPr id="81" name="Bogen 35"/>
            <p:cNvSpPr>
              <a:spLocks/>
            </p:cNvSpPr>
            <p:nvPr/>
          </p:nvSpPr>
          <p:spPr bwMode="auto">
            <a:xfrm>
              <a:off x="2256" y="2930"/>
              <a:ext cx="510" cy="344"/>
            </a:xfrm>
            <a:custGeom>
              <a:avLst/>
              <a:gdLst>
                <a:gd name="G0" fmla="+- 20422 0 0"/>
                <a:gd name="G1" fmla="+- 21600 0 0"/>
                <a:gd name="G2" fmla="+- 21600 0 0"/>
                <a:gd name="T0" fmla="*/ 0 w 40979"/>
                <a:gd name="T1" fmla="*/ 14564 h 21600"/>
                <a:gd name="T2" fmla="*/ 40979 w 40979"/>
                <a:gd name="T3" fmla="*/ 14968 h 21600"/>
                <a:gd name="T4" fmla="*/ 20422 w 4097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979" h="21600" fill="none" extrusionOk="0">
                  <a:moveTo>
                    <a:pt x="0" y="14564"/>
                  </a:moveTo>
                  <a:cubicBezTo>
                    <a:pt x="3002" y="5849"/>
                    <a:pt x="11204" y="-1"/>
                    <a:pt x="20422" y="-1"/>
                  </a:cubicBezTo>
                  <a:cubicBezTo>
                    <a:pt x="29796" y="-1"/>
                    <a:pt x="38100" y="6046"/>
                    <a:pt x="40978" y="14968"/>
                  </a:cubicBezTo>
                </a:path>
                <a:path w="40979" h="21600" stroke="0" extrusionOk="0">
                  <a:moveTo>
                    <a:pt x="0" y="14564"/>
                  </a:moveTo>
                  <a:cubicBezTo>
                    <a:pt x="3002" y="5849"/>
                    <a:pt x="11204" y="-1"/>
                    <a:pt x="20422" y="-1"/>
                  </a:cubicBezTo>
                  <a:cubicBezTo>
                    <a:pt x="29796" y="-1"/>
                    <a:pt x="38100" y="6046"/>
                    <a:pt x="40978" y="14968"/>
                  </a:cubicBezTo>
                  <a:lnTo>
                    <a:pt x="20422" y="2160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Bogen 36"/>
            <p:cNvSpPr>
              <a:spLocks/>
            </p:cNvSpPr>
            <p:nvPr/>
          </p:nvSpPr>
          <p:spPr bwMode="auto">
            <a:xfrm rot="10800000">
              <a:off x="2754" y="3016"/>
              <a:ext cx="509" cy="344"/>
            </a:xfrm>
            <a:custGeom>
              <a:avLst/>
              <a:gdLst>
                <a:gd name="G0" fmla="+- 20422 0 0"/>
                <a:gd name="G1" fmla="+- 21600 0 0"/>
                <a:gd name="G2" fmla="+- 21600 0 0"/>
                <a:gd name="T0" fmla="*/ 0 w 40979"/>
                <a:gd name="T1" fmla="*/ 14564 h 21600"/>
                <a:gd name="T2" fmla="*/ 40979 w 40979"/>
                <a:gd name="T3" fmla="*/ 14968 h 21600"/>
                <a:gd name="T4" fmla="*/ 20422 w 4097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979" h="21600" fill="none" extrusionOk="0">
                  <a:moveTo>
                    <a:pt x="0" y="14564"/>
                  </a:moveTo>
                  <a:cubicBezTo>
                    <a:pt x="3002" y="5849"/>
                    <a:pt x="11204" y="-1"/>
                    <a:pt x="20422" y="-1"/>
                  </a:cubicBezTo>
                  <a:cubicBezTo>
                    <a:pt x="29796" y="-1"/>
                    <a:pt x="38100" y="6046"/>
                    <a:pt x="40978" y="14968"/>
                  </a:cubicBezTo>
                </a:path>
                <a:path w="40979" h="21600" stroke="0" extrusionOk="0">
                  <a:moveTo>
                    <a:pt x="0" y="14564"/>
                  </a:moveTo>
                  <a:cubicBezTo>
                    <a:pt x="3002" y="5849"/>
                    <a:pt x="11204" y="-1"/>
                    <a:pt x="20422" y="-1"/>
                  </a:cubicBezTo>
                  <a:cubicBezTo>
                    <a:pt x="29796" y="-1"/>
                    <a:pt x="38100" y="6046"/>
                    <a:pt x="40978" y="14968"/>
                  </a:cubicBezTo>
                  <a:lnTo>
                    <a:pt x="20422" y="2160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Bogen 37"/>
            <p:cNvSpPr>
              <a:spLocks/>
            </p:cNvSpPr>
            <p:nvPr/>
          </p:nvSpPr>
          <p:spPr bwMode="auto">
            <a:xfrm>
              <a:off x="3250" y="2928"/>
              <a:ext cx="510" cy="344"/>
            </a:xfrm>
            <a:custGeom>
              <a:avLst/>
              <a:gdLst>
                <a:gd name="G0" fmla="+- 20422 0 0"/>
                <a:gd name="G1" fmla="+- 21600 0 0"/>
                <a:gd name="G2" fmla="+- 21600 0 0"/>
                <a:gd name="T0" fmla="*/ 0 w 40979"/>
                <a:gd name="T1" fmla="*/ 14564 h 21600"/>
                <a:gd name="T2" fmla="*/ 40979 w 40979"/>
                <a:gd name="T3" fmla="*/ 14968 h 21600"/>
                <a:gd name="T4" fmla="*/ 20422 w 4097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979" h="21600" fill="none" extrusionOk="0">
                  <a:moveTo>
                    <a:pt x="0" y="14564"/>
                  </a:moveTo>
                  <a:cubicBezTo>
                    <a:pt x="3002" y="5849"/>
                    <a:pt x="11204" y="-1"/>
                    <a:pt x="20422" y="-1"/>
                  </a:cubicBezTo>
                  <a:cubicBezTo>
                    <a:pt x="29796" y="-1"/>
                    <a:pt x="38100" y="6046"/>
                    <a:pt x="40978" y="14968"/>
                  </a:cubicBezTo>
                </a:path>
                <a:path w="40979" h="21600" stroke="0" extrusionOk="0">
                  <a:moveTo>
                    <a:pt x="0" y="14564"/>
                  </a:moveTo>
                  <a:cubicBezTo>
                    <a:pt x="3002" y="5849"/>
                    <a:pt x="11204" y="-1"/>
                    <a:pt x="20422" y="-1"/>
                  </a:cubicBezTo>
                  <a:cubicBezTo>
                    <a:pt x="29796" y="-1"/>
                    <a:pt x="38100" y="6046"/>
                    <a:pt x="40978" y="14968"/>
                  </a:cubicBezTo>
                  <a:lnTo>
                    <a:pt x="20422" y="2160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Bogen 38"/>
            <p:cNvSpPr>
              <a:spLocks/>
            </p:cNvSpPr>
            <p:nvPr/>
          </p:nvSpPr>
          <p:spPr bwMode="auto">
            <a:xfrm rot="10800000">
              <a:off x="3746" y="3010"/>
              <a:ext cx="510" cy="345"/>
            </a:xfrm>
            <a:custGeom>
              <a:avLst/>
              <a:gdLst>
                <a:gd name="G0" fmla="+- 20422 0 0"/>
                <a:gd name="G1" fmla="+- 21600 0 0"/>
                <a:gd name="G2" fmla="+- 21600 0 0"/>
                <a:gd name="T0" fmla="*/ 0 w 40979"/>
                <a:gd name="T1" fmla="*/ 14564 h 21600"/>
                <a:gd name="T2" fmla="*/ 40979 w 40979"/>
                <a:gd name="T3" fmla="*/ 14968 h 21600"/>
                <a:gd name="T4" fmla="*/ 20422 w 4097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979" h="21600" fill="none" extrusionOk="0">
                  <a:moveTo>
                    <a:pt x="0" y="14564"/>
                  </a:moveTo>
                  <a:cubicBezTo>
                    <a:pt x="3002" y="5849"/>
                    <a:pt x="11204" y="-1"/>
                    <a:pt x="20422" y="-1"/>
                  </a:cubicBezTo>
                  <a:cubicBezTo>
                    <a:pt x="29796" y="-1"/>
                    <a:pt x="38100" y="6046"/>
                    <a:pt x="40978" y="14968"/>
                  </a:cubicBezTo>
                </a:path>
                <a:path w="40979" h="21600" stroke="0" extrusionOk="0">
                  <a:moveTo>
                    <a:pt x="0" y="14564"/>
                  </a:moveTo>
                  <a:cubicBezTo>
                    <a:pt x="3002" y="5849"/>
                    <a:pt x="11204" y="-1"/>
                    <a:pt x="20422" y="-1"/>
                  </a:cubicBezTo>
                  <a:cubicBezTo>
                    <a:pt x="29796" y="-1"/>
                    <a:pt x="38100" y="6046"/>
                    <a:pt x="40978" y="14968"/>
                  </a:cubicBezTo>
                  <a:lnTo>
                    <a:pt x="20422" y="2160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Bogen 39"/>
            <p:cNvSpPr>
              <a:spLocks/>
            </p:cNvSpPr>
            <p:nvPr/>
          </p:nvSpPr>
          <p:spPr bwMode="auto">
            <a:xfrm>
              <a:off x="4242" y="2933"/>
              <a:ext cx="510" cy="345"/>
            </a:xfrm>
            <a:custGeom>
              <a:avLst/>
              <a:gdLst>
                <a:gd name="G0" fmla="+- 20422 0 0"/>
                <a:gd name="G1" fmla="+- 21600 0 0"/>
                <a:gd name="G2" fmla="+- 21600 0 0"/>
                <a:gd name="T0" fmla="*/ 0 w 40979"/>
                <a:gd name="T1" fmla="*/ 14564 h 21600"/>
                <a:gd name="T2" fmla="*/ 40979 w 40979"/>
                <a:gd name="T3" fmla="*/ 14968 h 21600"/>
                <a:gd name="T4" fmla="*/ 20422 w 4097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979" h="21600" fill="none" extrusionOk="0">
                  <a:moveTo>
                    <a:pt x="0" y="14564"/>
                  </a:moveTo>
                  <a:cubicBezTo>
                    <a:pt x="3002" y="5849"/>
                    <a:pt x="11204" y="-1"/>
                    <a:pt x="20422" y="-1"/>
                  </a:cubicBezTo>
                  <a:cubicBezTo>
                    <a:pt x="29796" y="-1"/>
                    <a:pt x="38100" y="6046"/>
                    <a:pt x="40978" y="14968"/>
                  </a:cubicBezTo>
                </a:path>
                <a:path w="40979" h="21600" stroke="0" extrusionOk="0">
                  <a:moveTo>
                    <a:pt x="0" y="14564"/>
                  </a:moveTo>
                  <a:cubicBezTo>
                    <a:pt x="3002" y="5849"/>
                    <a:pt x="11204" y="-1"/>
                    <a:pt x="20422" y="-1"/>
                  </a:cubicBezTo>
                  <a:cubicBezTo>
                    <a:pt x="29796" y="-1"/>
                    <a:pt x="38100" y="6046"/>
                    <a:pt x="40978" y="14968"/>
                  </a:cubicBezTo>
                  <a:lnTo>
                    <a:pt x="20422" y="2160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Bogen 40"/>
            <p:cNvSpPr>
              <a:spLocks/>
            </p:cNvSpPr>
            <p:nvPr/>
          </p:nvSpPr>
          <p:spPr bwMode="auto">
            <a:xfrm rot="10800000">
              <a:off x="4744" y="3046"/>
              <a:ext cx="509" cy="344"/>
            </a:xfrm>
            <a:custGeom>
              <a:avLst/>
              <a:gdLst>
                <a:gd name="G0" fmla="+- 20422 0 0"/>
                <a:gd name="G1" fmla="+- 21600 0 0"/>
                <a:gd name="G2" fmla="+- 21600 0 0"/>
                <a:gd name="T0" fmla="*/ 0 w 40979"/>
                <a:gd name="T1" fmla="*/ 14564 h 21600"/>
                <a:gd name="T2" fmla="*/ 40979 w 40979"/>
                <a:gd name="T3" fmla="*/ 14968 h 21600"/>
                <a:gd name="T4" fmla="*/ 20422 w 4097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979" h="21600" fill="none" extrusionOk="0">
                  <a:moveTo>
                    <a:pt x="0" y="14564"/>
                  </a:moveTo>
                  <a:cubicBezTo>
                    <a:pt x="3002" y="5849"/>
                    <a:pt x="11204" y="-1"/>
                    <a:pt x="20422" y="-1"/>
                  </a:cubicBezTo>
                  <a:cubicBezTo>
                    <a:pt x="29796" y="-1"/>
                    <a:pt x="38100" y="6046"/>
                    <a:pt x="40978" y="14968"/>
                  </a:cubicBezTo>
                </a:path>
                <a:path w="40979" h="21600" stroke="0" extrusionOk="0">
                  <a:moveTo>
                    <a:pt x="0" y="14564"/>
                  </a:moveTo>
                  <a:cubicBezTo>
                    <a:pt x="3002" y="5849"/>
                    <a:pt x="11204" y="-1"/>
                    <a:pt x="20422" y="-1"/>
                  </a:cubicBezTo>
                  <a:cubicBezTo>
                    <a:pt x="29796" y="-1"/>
                    <a:pt x="38100" y="6046"/>
                    <a:pt x="40978" y="14968"/>
                  </a:cubicBezTo>
                  <a:lnTo>
                    <a:pt x="20422" y="2160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Bogen 41"/>
            <p:cNvSpPr>
              <a:spLocks/>
            </p:cNvSpPr>
            <p:nvPr/>
          </p:nvSpPr>
          <p:spPr bwMode="auto">
            <a:xfrm>
              <a:off x="5240" y="2958"/>
              <a:ext cx="510" cy="344"/>
            </a:xfrm>
            <a:custGeom>
              <a:avLst/>
              <a:gdLst>
                <a:gd name="G0" fmla="+- 20422 0 0"/>
                <a:gd name="G1" fmla="+- 21600 0 0"/>
                <a:gd name="G2" fmla="+- 21600 0 0"/>
                <a:gd name="T0" fmla="*/ 0 w 40979"/>
                <a:gd name="T1" fmla="*/ 14564 h 21600"/>
                <a:gd name="T2" fmla="*/ 40979 w 40979"/>
                <a:gd name="T3" fmla="*/ 14968 h 21600"/>
                <a:gd name="T4" fmla="*/ 20422 w 4097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979" h="21600" fill="none" extrusionOk="0">
                  <a:moveTo>
                    <a:pt x="0" y="14564"/>
                  </a:moveTo>
                  <a:cubicBezTo>
                    <a:pt x="3002" y="5849"/>
                    <a:pt x="11204" y="-1"/>
                    <a:pt x="20422" y="-1"/>
                  </a:cubicBezTo>
                  <a:cubicBezTo>
                    <a:pt x="29796" y="-1"/>
                    <a:pt x="38100" y="6046"/>
                    <a:pt x="40978" y="14968"/>
                  </a:cubicBezTo>
                </a:path>
                <a:path w="40979" h="21600" stroke="0" extrusionOk="0">
                  <a:moveTo>
                    <a:pt x="0" y="14564"/>
                  </a:moveTo>
                  <a:cubicBezTo>
                    <a:pt x="3002" y="5849"/>
                    <a:pt x="11204" y="-1"/>
                    <a:pt x="20422" y="-1"/>
                  </a:cubicBezTo>
                  <a:cubicBezTo>
                    <a:pt x="29796" y="-1"/>
                    <a:pt x="38100" y="6046"/>
                    <a:pt x="40978" y="14968"/>
                  </a:cubicBezTo>
                  <a:lnTo>
                    <a:pt x="20422" y="2160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Bogen 42"/>
            <p:cNvSpPr>
              <a:spLocks/>
            </p:cNvSpPr>
            <p:nvPr/>
          </p:nvSpPr>
          <p:spPr bwMode="auto">
            <a:xfrm rot="10800000">
              <a:off x="5736" y="3040"/>
              <a:ext cx="510" cy="345"/>
            </a:xfrm>
            <a:custGeom>
              <a:avLst/>
              <a:gdLst>
                <a:gd name="G0" fmla="+- 20422 0 0"/>
                <a:gd name="G1" fmla="+- 21600 0 0"/>
                <a:gd name="G2" fmla="+- 21600 0 0"/>
                <a:gd name="T0" fmla="*/ 0 w 40979"/>
                <a:gd name="T1" fmla="*/ 14564 h 21600"/>
                <a:gd name="T2" fmla="*/ 40979 w 40979"/>
                <a:gd name="T3" fmla="*/ 14968 h 21600"/>
                <a:gd name="T4" fmla="*/ 20422 w 4097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979" h="21600" fill="none" extrusionOk="0">
                  <a:moveTo>
                    <a:pt x="0" y="14564"/>
                  </a:moveTo>
                  <a:cubicBezTo>
                    <a:pt x="3002" y="5849"/>
                    <a:pt x="11204" y="-1"/>
                    <a:pt x="20422" y="-1"/>
                  </a:cubicBezTo>
                  <a:cubicBezTo>
                    <a:pt x="29796" y="-1"/>
                    <a:pt x="38100" y="6046"/>
                    <a:pt x="40978" y="14968"/>
                  </a:cubicBezTo>
                </a:path>
                <a:path w="40979" h="21600" stroke="0" extrusionOk="0">
                  <a:moveTo>
                    <a:pt x="0" y="14564"/>
                  </a:moveTo>
                  <a:cubicBezTo>
                    <a:pt x="3002" y="5849"/>
                    <a:pt x="11204" y="-1"/>
                    <a:pt x="20422" y="-1"/>
                  </a:cubicBezTo>
                  <a:cubicBezTo>
                    <a:pt x="29796" y="-1"/>
                    <a:pt x="38100" y="6046"/>
                    <a:pt x="40978" y="14968"/>
                  </a:cubicBezTo>
                  <a:lnTo>
                    <a:pt x="20422" y="2160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Bogen 43"/>
            <p:cNvSpPr>
              <a:spLocks/>
            </p:cNvSpPr>
            <p:nvPr/>
          </p:nvSpPr>
          <p:spPr bwMode="auto">
            <a:xfrm>
              <a:off x="6232" y="2963"/>
              <a:ext cx="510" cy="345"/>
            </a:xfrm>
            <a:custGeom>
              <a:avLst/>
              <a:gdLst>
                <a:gd name="G0" fmla="+- 20422 0 0"/>
                <a:gd name="G1" fmla="+- 21600 0 0"/>
                <a:gd name="G2" fmla="+- 21600 0 0"/>
                <a:gd name="T0" fmla="*/ 0 w 40979"/>
                <a:gd name="T1" fmla="*/ 14564 h 21600"/>
                <a:gd name="T2" fmla="*/ 40979 w 40979"/>
                <a:gd name="T3" fmla="*/ 14968 h 21600"/>
                <a:gd name="T4" fmla="*/ 20422 w 4097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979" h="21600" fill="none" extrusionOk="0">
                  <a:moveTo>
                    <a:pt x="0" y="14564"/>
                  </a:moveTo>
                  <a:cubicBezTo>
                    <a:pt x="3002" y="5849"/>
                    <a:pt x="11204" y="-1"/>
                    <a:pt x="20422" y="-1"/>
                  </a:cubicBezTo>
                  <a:cubicBezTo>
                    <a:pt x="29796" y="-1"/>
                    <a:pt x="38100" y="6046"/>
                    <a:pt x="40978" y="14968"/>
                  </a:cubicBezTo>
                </a:path>
                <a:path w="40979" h="21600" stroke="0" extrusionOk="0">
                  <a:moveTo>
                    <a:pt x="0" y="14564"/>
                  </a:moveTo>
                  <a:cubicBezTo>
                    <a:pt x="3002" y="5849"/>
                    <a:pt x="11204" y="-1"/>
                    <a:pt x="20422" y="-1"/>
                  </a:cubicBezTo>
                  <a:cubicBezTo>
                    <a:pt x="29796" y="-1"/>
                    <a:pt x="38100" y="6046"/>
                    <a:pt x="40978" y="14968"/>
                  </a:cubicBezTo>
                  <a:lnTo>
                    <a:pt x="20422" y="2160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7" name="Group 44"/>
          <p:cNvGrpSpPr>
            <a:grpSpLocks/>
          </p:cNvGrpSpPr>
          <p:nvPr/>
        </p:nvGrpSpPr>
        <p:grpSpPr bwMode="auto">
          <a:xfrm rot="20668611">
            <a:off x="6386524" y="1261457"/>
            <a:ext cx="1637432" cy="552335"/>
            <a:chOff x="2494" y="2688"/>
            <a:chExt cx="2594" cy="864"/>
          </a:xfrm>
        </p:grpSpPr>
        <p:sp>
          <p:nvSpPr>
            <p:cNvPr id="70" name="Bogen 45"/>
            <p:cNvSpPr>
              <a:spLocks/>
            </p:cNvSpPr>
            <p:nvPr/>
          </p:nvSpPr>
          <p:spPr bwMode="auto">
            <a:xfrm flipH="1">
              <a:off x="4413" y="2688"/>
              <a:ext cx="675" cy="864"/>
            </a:xfrm>
            <a:custGeom>
              <a:avLst/>
              <a:gdLst>
                <a:gd name="G0" fmla="+- 287 0 0"/>
                <a:gd name="G1" fmla="+- 21600 0 0"/>
                <a:gd name="G2" fmla="+- 21600 0 0"/>
                <a:gd name="T0" fmla="*/ 287 w 21887"/>
                <a:gd name="T1" fmla="*/ 0 h 43200"/>
                <a:gd name="T2" fmla="*/ 0 w 21887"/>
                <a:gd name="T3" fmla="*/ 43198 h 43200"/>
                <a:gd name="T4" fmla="*/ 287 w 21887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887" h="43200" fill="none" extrusionOk="0">
                  <a:moveTo>
                    <a:pt x="287" y="-1"/>
                  </a:moveTo>
                  <a:cubicBezTo>
                    <a:pt x="12216" y="0"/>
                    <a:pt x="21887" y="9670"/>
                    <a:pt x="21887" y="21600"/>
                  </a:cubicBezTo>
                  <a:cubicBezTo>
                    <a:pt x="21887" y="33529"/>
                    <a:pt x="12216" y="43200"/>
                    <a:pt x="287" y="43200"/>
                  </a:cubicBezTo>
                  <a:cubicBezTo>
                    <a:pt x="191" y="43199"/>
                    <a:pt x="95" y="43199"/>
                    <a:pt x="-1" y="43198"/>
                  </a:cubicBezTo>
                </a:path>
                <a:path w="21887" h="43200" stroke="0" extrusionOk="0">
                  <a:moveTo>
                    <a:pt x="287" y="-1"/>
                  </a:moveTo>
                  <a:cubicBezTo>
                    <a:pt x="12216" y="0"/>
                    <a:pt x="21887" y="9670"/>
                    <a:pt x="21887" y="21600"/>
                  </a:cubicBezTo>
                  <a:cubicBezTo>
                    <a:pt x="21887" y="33529"/>
                    <a:pt x="12216" y="43200"/>
                    <a:pt x="287" y="43200"/>
                  </a:cubicBezTo>
                  <a:cubicBezTo>
                    <a:pt x="191" y="43199"/>
                    <a:pt x="95" y="43199"/>
                    <a:pt x="-1" y="43198"/>
                  </a:cubicBezTo>
                  <a:lnTo>
                    <a:pt x="287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71" name="Group 46"/>
            <p:cNvGrpSpPr>
              <a:grpSpLocks/>
            </p:cNvGrpSpPr>
            <p:nvPr/>
          </p:nvGrpSpPr>
          <p:grpSpPr bwMode="auto">
            <a:xfrm>
              <a:off x="2494" y="2994"/>
              <a:ext cx="1916" cy="241"/>
              <a:chOff x="2256" y="2928"/>
              <a:chExt cx="4486" cy="462"/>
            </a:xfrm>
          </p:grpSpPr>
          <p:sp>
            <p:nvSpPr>
              <p:cNvPr id="72" name="Bogen 47"/>
              <p:cNvSpPr>
                <a:spLocks/>
              </p:cNvSpPr>
              <p:nvPr/>
            </p:nvSpPr>
            <p:spPr bwMode="auto">
              <a:xfrm>
                <a:off x="2256" y="2930"/>
                <a:ext cx="510" cy="344"/>
              </a:xfrm>
              <a:custGeom>
                <a:avLst/>
                <a:gdLst>
                  <a:gd name="G0" fmla="+- 20422 0 0"/>
                  <a:gd name="G1" fmla="+- 21600 0 0"/>
                  <a:gd name="G2" fmla="+- 21600 0 0"/>
                  <a:gd name="T0" fmla="*/ 0 w 40979"/>
                  <a:gd name="T1" fmla="*/ 14564 h 21600"/>
                  <a:gd name="T2" fmla="*/ 40979 w 40979"/>
                  <a:gd name="T3" fmla="*/ 14968 h 21600"/>
                  <a:gd name="T4" fmla="*/ 20422 w 4097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979" h="21600" fill="none" extrusionOk="0">
                    <a:moveTo>
                      <a:pt x="0" y="14564"/>
                    </a:moveTo>
                    <a:cubicBezTo>
                      <a:pt x="3002" y="5849"/>
                      <a:pt x="11204" y="-1"/>
                      <a:pt x="20422" y="-1"/>
                    </a:cubicBezTo>
                    <a:cubicBezTo>
                      <a:pt x="29796" y="-1"/>
                      <a:pt x="38100" y="6046"/>
                      <a:pt x="40978" y="14968"/>
                    </a:cubicBezTo>
                  </a:path>
                  <a:path w="40979" h="21600" stroke="0" extrusionOk="0">
                    <a:moveTo>
                      <a:pt x="0" y="14564"/>
                    </a:moveTo>
                    <a:cubicBezTo>
                      <a:pt x="3002" y="5849"/>
                      <a:pt x="11204" y="-1"/>
                      <a:pt x="20422" y="-1"/>
                    </a:cubicBezTo>
                    <a:cubicBezTo>
                      <a:pt x="29796" y="-1"/>
                      <a:pt x="38100" y="6046"/>
                      <a:pt x="40978" y="14968"/>
                    </a:cubicBezTo>
                    <a:lnTo>
                      <a:pt x="20422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" name="Bogen 48"/>
              <p:cNvSpPr>
                <a:spLocks/>
              </p:cNvSpPr>
              <p:nvPr/>
            </p:nvSpPr>
            <p:spPr bwMode="auto">
              <a:xfrm rot="10800000">
                <a:off x="2754" y="3016"/>
                <a:ext cx="509" cy="344"/>
              </a:xfrm>
              <a:custGeom>
                <a:avLst/>
                <a:gdLst>
                  <a:gd name="G0" fmla="+- 20422 0 0"/>
                  <a:gd name="G1" fmla="+- 21600 0 0"/>
                  <a:gd name="G2" fmla="+- 21600 0 0"/>
                  <a:gd name="T0" fmla="*/ 0 w 40979"/>
                  <a:gd name="T1" fmla="*/ 14564 h 21600"/>
                  <a:gd name="T2" fmla="*/ 40979 w 40979"/>
                  <a:gd name="T3" fmla="*/ 14968 h 21600"/>
                  <a:gd name="T4" fmla="*/ 20422 w 4097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979" h="21600" fill="none" extrusionOk="0">
                    <a:moveTo>
                      <a:pt x="0" y="14564"/>
                    </a:moveTo>
                    <a:cubicBezTo>
                      <a:pt x="3002" y="5849"/>
                      <a:pt x="11204" y="-1"/>
                      <a:pt x="20422" y="-1"/>
                    </a:cubicBezTo>
                    <a:cubicBezTo>
                      <a:pt x="29796" y="-1"/>
                      <a:pt x="38100" y="6046"/>
                      <a:pt x="40978" y="14968"/>
                    </a:cubicBezTo>
                  </a:path>
                  <a:path w="40979" h="21600" stroke="0" extrusionOk="0">
                    <a:moveTo>
                      <a:pt x="0" y="14564"/>
                    </a:moveTo>
                    <a:cubicBezTo>
                      <a:pt x="3002" y="5849"/>
                      <a:pt x="11204" y="-1"/>
                      <a:pt x="20422" y="-1"/>
                    </a:cubicBezTo>
                    <a:cubicBezTo>
                      <a:pt x="29796" y="-1"/>
                      <a:pt x="38100" y="6046"/>
                      <a:pt x="40978" y="14968"/>
                    </a:cubicBezTo>
                    <a:lnTo>
                      <a:pt x="20422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Bogen 49"/>
              <p:cNvSpPr>
                <a:spLocks/>
              </p:cNvSpPr>
              <p:nvPr/>
            </p:nvSpPr>
            <p:spPr bwMode="auto">
              <a:xfrm>
                <a:off x="3250" y="2928"/>
                <a:ext cx="510" cy="344"/>
              </a:xfrm>
              <a:custGeom>
                <a:avLst/>
                <a:gdLst>
                  <a:gd name="G0" fmla="+- 20422 0 0"/>
                  <a:gd name="G1" fmla="+- 21600 0 0"/>
                  <a:gd name="G2" fmla="+- 21600 0 0"/>
                  <a:gd name="T0" fmla="*/ 0 w 40979"/>
                  <a:gd name="T1" fmla="*/ 14564 h 21600"/>
                  <a:gd name="T2" fmla="*/ 40979 w 40979"/>
                  <a:gd name="T3" fmla="*/ 14968 h 21600"/>
                  <a:gd name="T4" fmla="*/ 20422 w 4097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979" h="21600" fill="none" extrusionOk="0">
                    <a:moveTo>
                      <a:pt x="0" y="14564"/>
                    </a:moveTo>
                    <a:cubicBezTo>
                      <a:pt x="3002" y="5849"/>
                      <a:pt x="11204" y="-1"/>
                      <a:pt x="20422" y="-1"/>
                    </a:cubicBezTo>
                    <a:cubicBezTo>
                      <a:pt x="29796" y="-1"/>
                      <a:pt x="38100" y="6046"/>
                      <a:pt x="40978" y="14968"/>
                    </a:cubicBezTo>
                  </a:path>
                  <a:path w="40979" h="21600" stroke="0" extrusionOk="0">
                    <a:moveTo>
                      <a:pt x="0" y="14564"/>
                    </a:moveTo>
                    <a:cubicBezTo>
                      <a:pt x="3002" y="5849"/>
                      <a:pt x="11204" y="-1"/>
                      <a:pt x="20422" y="-1"/>
                    </a:cubicBezTo>
                    <a:cubicBezTo>
                      <a:pt x="29796" y="-1"/>
                      <a:pt x="38100" y="6046"/>
                      <a:pt x="40978" y="14968"/>
                    </a:cubicBezTo>
                    <a:lnTo>
                      <a:pt x="20422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Bogen 50"/>
              <p:cNvSpPr>
                <a:spLocks/>
              </p:cNvSpPr>
              <p:nvPr/>
            </p:nvSpPr>
            <p:spPr bwMode="auto">
              <a:xfrm rot="10800000">
                <a:off x="3746" y="3010"/>
                <a:ext cx="510" cy="345"/>
              </a:xfrm>
              <a:custGeom>
                <a:avLst/>
                <a:gdLst>
                  <a:gd name="G0" fmla="+- 20422 0 0"/>
                  <a:gd name="G1" fmla="+- 21600 0 0"/>
                  <a:gd name="G2" fmla="+- 21600 0 0"/>
                  <a:gd name="T0" fmla="*/ 0 w 40979"/>
                  <a:gd name="T1" fmla="*/ 14564 h 21600"/>
                  <a:gd name="T2" fmla="*/ 40979 w 40979"/>
                  <a:gd name="T3" fmla="*/ 14968 h 21600"/>
                  <a:gd name="T4" fmla="*/ 20422 w 4097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979" h="21600" fill="none" extrusionOk="0">
                    <a:moveTo>
                      <a:pt x="0" y="14564"/>
                    </a:moveTo>
                    <a:cubicBezTo>
                      <a:pt x="3002" y="5849"/>
                      <a:pt x="11204" y="-1"/>
                      <a:pt x="20422" y="-1"/>
                    </a:cubicBezTo>
                    <a:cubicBezTo>
                      <a:pt x="29796" y="-1"/>
                      <a:pt x="38100" y="6046"/>
                      <a:pt x="40978" y="14968"/>
                    </a:cubicBezTo>
                  </a:path>
                  <a:path w="40979" h="21600" stroke="0" extrusionOk="0">
                    <a:moveTo>
                      <a:pt x="0" y="14564"/>
                    </a:moveTo>
                    <a:cubicBezTo>
                      <a:pt x="3002" y="5849"/>
                      <a:pt x="11204" y="-1"/>
                      <a:pt x="20422" y="-1"/>
                    </a:cubicBezTo>
                    <a:cubicBezTo>
                      <a:pt x="29796" y="-1"/>
                      <a:pt x="38100" y="6046"/>
                      <a:pt x="40978" y="14968"/>
                    </a:cubicBezTo>
                    <a:lnTo>
                      <a:pt x="20422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6" name="Bogen 51"/>
              <p:cNvSpPr>
                <a:spLocks/>
              </p:cNvSpPr>
              <p:nvPr/>
            </p:nvSpPr>
            <p:spPr bwMode="auto">
              <a:xfrm>
                <a:off x="4242" y="2933"/>
                <a:ext cx="510" cy="345"/>
              </a:xfrm>
              <a:custGeom>
                <a:avLst/>
                <a:gdLst>
                  <a:gd name="G0" fmla="+- 20422 0 0"/>
                  <a:gd name="G1" fmla="+- 21600 0 0"/>
                  <a:gd name="G2" fmla="+- 21600 0 0"/>
                  <a:gd name="T0" fmla="*/ 0 w 40979"/>
                  <a:gd name="T1" fmla="*/ 14564 h 21600"/>
                  <a:gd name="T2" fmla="*/ 40979 w 40979"/>
                  <a:gd name="T3" fmla="*/ 14968 h 21600"/>
                  <a:gd name="T4" fmla="*/ 20422 w 4097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979" h="21600" fill="none" extrusionOk="0">
                    <a:moveTo>
                      <a:pt x="0" y="14564"/>
                    </a:moveTo>
                    <a:cubicBezTo>
                      <a:pt x="3002" y="5849"/>
                      <a:pt x="11204" y="-1"/>
                      <a:pt x="20422" y="-1"/>
                    </a:cubicBezTo>
                    <a:cubicBezTo>
                      <a:pt x="29796" y="-1"/>
                      <a:pt x="38100" y="6046"/>
                      <a:pt x="40978" y="14968"/>
                    </a:cubicBezTo>
                  </a:path>
                  <a:path w="40979" h="21600" stroke="0" extrusionOk="0">
                    <a:moveTo>
                      <a:pt x="0" y="14564"/>
                    </a:moveTo>
                    <a:cubicBezTo>
                      <a:pt x="3002" y="5849"/>
                      <a:pt x="11204" y="-1"/>
                      <a:pt x="20422" y="-1"/>
                    </a:cubicBezTo>
                    <a:cubicBezTo>
                      <a:pt x="29796" y="-1"/>
                      <a:pt x="38100" y="6046"/>
                      <a:pt x="40978" y="14968"/>
                    </a:cubicBezTo>
                    <a:lnTo>
                      <a:pt x="20422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7" name="Bogen 52"/>
              <p:cNvSpPr>
                <a:spLocks/>
              </p:cNvSpPr>
              <p:nvPr/>
            </p:nvSpPr>
            <p:spPr bwMode="auto">
              <a:xfrm rot="10800000">
                <a:off x="4744" y="3046"/>
                <a:ext cx="509" cy="344"/>
              </a:xfrm>
              <a:custGeom>
                <a:avLst/>
                <a:gdLst>
                  <a:gd name="G0" fmla="+- 20422 0 0"/>
                  <a:gd name="G1" fmla="+- 21600 0 0"/>
                  <a:gd name="G2" fmla="+- 21600 0 0"/>
                  <a:gd name="T0" fmla="*/ 0 w 40979"/>
                  <a:gd name="T1" fmla="*/ 14564 h 21600"/>
                  <a:gd name="T2" fmla="*/ 40979 w 40979"/>
                  <a:gd name="T3" fmla="*/ 14968 h 21600"/>
                  <a:gd name="T4" fmla="*/ 20422 w 4097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979" h="21600" fill="none" extrusionOk="0">
                    <a:moveTo>
                      <a:pt x="0" y="14564"/>
                    </a:moveTo>
                    <a:cubicBezTo>
                      <a:pt x="3002" y="5849"/>
                      <a:pt x="11204" y="-1"/>
                      <a:pt x="20422" y="-1"/>
                    </a:cubicBezTo>
                    <a:cubicBezTo>
                      <a:pt x="29796" y="-1"/>
                      <a:pt x="38100" y="6046"/>
                      <a:pt x="40978" y="14968"/>
                    </a:cubicBezTo>
                  </a:path>
                  <a:path w="40979" h="21600" stroke="0" extrusionOk="0">
                    <a:moveTo>
                      <a:pt x="0" y="14564"/>
                    </a:moveTo>
                    <a:cubicBezTo>
                      <a:pt x="3002" y="5849"/>
                      <a:pt x="11204" y="-1"/>
                      <a:pt x="20422" y="-1"/>
                    </a:cubicBezTo>
                    <a:cubicBezTo>
                      <a:pt x="29796" y="-1"/>
                      <a:pt x="38100" y="6046"/>
                      <a:pt x="40978" y="14968"/>
                    </a:cubicBezTo>
                    <a:lnTo>
                      <a:pt x="20422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8" name="Bogen 53"/>
              <p:cNvSpPr>
                <a:spLocks/>
              </p:cNvSpPr>
              <p:nvPr/>
            </p:nvSpPr>
            <p:spPr bwMode="auto">
              <a:xfrm>
                <a:off x="5240" y="2958"/>
                <a:ext cx="510" cy="344"/>
              </a:xfrm>
              <a:custGeom>
                <a:avLst/>
                <a:gdLst>
                  <a:gd name="G0" fmla="+- 20422 0 0"/>
                  <a:gd name="G1" fmla="+- 21600 0 0"/>
                  <a:gd name="G2" fmla="+- 21600 0 0"/>
                  <a:gd name="T0" fmla="*/ 0 w 40979"/>
                  <a:gd name="T1" fmla="*/ 14564 h 21600"/>
                  <a:gd name="T2" fmla="*/ 40979 w 40979"/>
                  <a:gd name="T3" fmla="*/ 14968 h 21600"/>
                  <a:gd name="T4" fmla="*/ 20422 w 4097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979" h="21600" fill="none" extrusionOk="0">
                    <a:moveTo>
                      <a:pt x="0" y="14564"/>
                    </a:moveTo>
                    <a:cubicBezTo>
                      <a:pt x="3002" y="5849"/>
                      <a:pt x="11204" y="-1"/>
                      <a:pt x="20422" y="-1"/>
                    </a:cubicBezTo>
                    <a:cubicBezTo>
                      <a:pt x="29796" y="-1"/>
                      <a:pt x="38100" y="6046"/>
                      <a:pt x="40978" y="14968"/>
                    </a:cubicBezTo>
                  </a:path>
                  <a:path w="40979" h="21600" stroke="0" extrusionOk="0">
                    <a:moveTo>
                      <a:pt x="0" y="14564"/>
                    </a:moveTo>
                    <a:cubicBezTo>
                      <a:pt x="3002" y="5849"/>
                      <a:pt x="11204" y="-1"/>
                      <a:pt x="20422" y="-1"/>
                    </a:cubicBezTo>
                    <a:cubicBezTo>
                      <a:pt x="29796" y="-1"/>
                      <a:pt x="38100" y="6046"/>
                      <a:pt x="40978" y="14968"/>
                    </a:cubicBezTo>
                    <a:lnTo>
                      <a:pt x="20422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9" name="Bogen 54"/>
              <p:cNvSpPr>
                <a:spLocks/>
              </p:cNvSpPr>
              <p:nvPr/>
            </p:nvSpPr>
            <p:spPr bwMode="auto">
              <a:xfrm rot="10800000">
                <a:off x="5736" y="3040"/>
                <a:ext cx="510" cy="345"/>
              </a:xfrm>
              <a:custGeom>
                <a:avLst/>
                <a:gdLst>
                  <a:gd name="G0" fmla="+- 20422 0 0"/>
                  <a:gd name="G1" fmla="+- 21600 0 0"/>
                  <a:gd name="G2" fmla="+- 21600 0 0"/>
                  <a:gd name="T0" fmla="*/ 0 w 40979"/>
                  <a:gd name="T1" fmla="*/ 14564 h 21600"/>
                  <a:gd name="T2" fmla="*/ 40979 w 40979"/>
                  <a:gd name="T3" fmla="*/ 14968 h 21600"/>
                  <a:gd name="T4" fmla="*/ 20422 w 4097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979" h="21600" fill="none" extrusionOk="0">
                    <a:moveTo>
                      <a:pt x="0" y="14564"/>
                    </a:moveTo>
                    <a:cubicBezTo>
                      <a:pt x="3002" y="5849"/>
                      <a:pt x="11204" y="-1"/>
                      <a:pt x="20422" y="-1"/>
                    </a:cubicBezTo>
                    <a:cubicBezTo>
                      <a:pt x="29796" y="-1"/>
                      <a:pt x="38100" y="6046"/>
                      <a:pt x="40978" y="14968"/>
                    </a:cubicBezTo>
                  </a:path>
                  <a:path w="40979" h="21600" stroke="0" extrusionOk="0">
                    <a:moveTo>
                      <a:pt x="0" y="14564"/>
                    </a:moveTo>
                    <a:cubicBezTo>
                      <a:pt x="3002" y="5849"/>
                      <a:pt x="11204" y="-1"/>
                      <a:pt x="20422" y="-1"/>
                    </a:cubicBezTo>
                    <a:cubicBezTo>
                      <a:pt x="29796" y="-1"/>
                      <a:pt x="38100" y="6046"/>
                      <a:pt x="40978" y="14968"/>
                    </a:cubicBezTo>
                    <a:lnTo>
                      <a:pt x="20422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Bogen 55"/>
              <p:cNvSpPr>
                <a:spLocks/>
              </p:cNvSpPr>
              <p:nvPr/>
            </p:nvSpPr>
            <p:spPr bwMode="auto">
              <a:xfrm>
                <a:off x="6232" y="2963"/>
                <a:ext cx="510" cy="345"/>
              </a:xfrm>
              <a:custGeom>
                <a:avLst/>
                <a:gdLst>
                  <a:gd name="G0" fmla="+- 20422 0 0"/>
                  <a:gd name="G1" fmla="+- 21600 0 0"/>
                  <a:gd name="G2" fmla="+- 21600 0 0"/>
                  <a:gd name="T0" fmla="*/ 0 w 40979"/>
                  <a:gd name="T1" fmla="*/ 14564 h 21600"/>
                  <a:gd name="T2" fmla="*/ 40979 w 40979"/>
                  <a:gd name="T3" fmla="*/ 14968 h 21600"/>
                  <a:gd name="T4" fmla="*/ 20422 w 4097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979" h="21600" fill="none" extrusionOk="0">
                    <a:moveTo>
                      <a:pt x="0" y="14564"/>
                    </a:moveTo>
                    <a:cubicBezTo>
                      <a:pt x="3002" y="5849"/>
                      <a:pt x="11204" y="-1"/>
                      <a:pt x="20422" y="-1"/>
                    </a:cubicBezTo>
                    <a:cubicBezTo>
                      <a:pt x="29796" y="-1"/>
                      <a:pt x="38100" y="6046"/>
                      <a:pt x="40978" y="14968"/>
                    </a:cubicBezTo>
                  </a:path>
                  <a:path w="40979" h="21600" stroke="0" extrusionOk="0">
                    <a:moveTo>
                      <a:pt x="0" y="14564"/>
                    </a:moveTo>
                    <a:cubicBezTo>
                      <a:pt x="3002" y="5849"/>
                      <a:pt x="11204" y="-1"/>
                      <a:pt x="20422" y="-1"/>
                    </a:cubicBezTo>
                    <a:cubicBezTo>
                      <a:pt x="29796" y="-1"/>
                      <a:pt x="38100" y="6046"/>
                      <a:pt x="40978" y="14968"/>
                    </a:cubicBezTo>
                    <a:lnTo>
                      <a:pt x="20422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69" name="Text Box 57"/>
          <p:cNvSpPr txBox="1">
            <a:spLocks noChangeArrowheads="1"/>
          </p:cNvSpPr>
          <p:nvPr/>
        </p:nvSpPr>
        <p:spPr bwMode="auto">
          <a:xfrm rot="20668611">
            <a:off x="7275621" y="1711947"/>
            <a:ext cx="1169694" cy="369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0" name="Textfeld 59"/>
          <p:cNvSpPr txBox="1"/>
          <p:nvPr/>
        </p:nvSpPr>
        <p:spPr>
          <a:xfrm rot="20781607">
            <a:off x="7907478" y="864580"/>
            <a:ext cx="3989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>
                <a:latin typeface="Calibri"/>
                <a:cs typeface="Calibri"/>
              </a:rPr>
              <a:t>e</a:t>
            </a:r>
            <a:r>
              <a:rPr lang="en-GB" b="1" baseline="30000" dirty="0" smtClean="0">
                <a:latin typeface="Calibri"/>
                <a:cs typeface="Calibri"/>
              </a:rPr>
              <a:t>+</a:t>
            </a:r>
            <a:endParaRPr lang="en-GB" b="1" baseline="30000" dirty="0">
              <a:latin typeface="Calibri"/>
              <a:cs typeface="Calibri"/>
            </a:endParaRPr>
          </a:p>
        </p:txBody>
      </p:sp>
      <p:sp>
        <p:nvSpPr>
          <p:cNvPr id="61" name="Textfeld 60"/>
          <p:cNvSpPr txBox="1"/>
          <p:nvPr/>
        </p:nvSpPr>
        <p:spPr>
          <a:xfrm rot="20781607">
            <a:off x="8024184" y="1317531"/>
            <a:ext cx="366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>
                <a:latin typeface="Calibri"/>
                <a:cs typeface="Calibri"/>
              </a:rPr>
              <a:t>e</a:t>
            </a:r>
            <a:r>
              <a:rPr lang="en-GB" b="1" baseline="30000" dirty="0" smtClean="0">
                <a:latin typeface="Calibri"/>
                <a:cs typeface="Calibri"/>
              </a:rPr>
              <a:t>-</a:t>
            </a:r>
            <a:endParaRPr lang="en-GB" b="1" baseline="30000" dirty="0">
              <a:latin typeface="Calibri"/>
              <a:cs typeface="Calibri"/>
            </a:endParaRPr>
          </a:p>
        </p:txBody>
      </p:sp>
      <p:sp>
        <p:nvSpPr>
          <p:cNvPr id="92" name="Text Box 56"/>
          <p:cNvSpPr txBox="1">
            <a:spLocks noChangeArrowheads="1"/>
          </p:cNvSpPr>
          <p:nvPr/>
        </p:nvSpPr>
        <p:spPr bwMode="auto">
          <a:xfrm>
            <a:off x="7497200" y="2310713"/>
            <a:ext cx="878945" cy="45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ymbol" charset="2"/>
              </a:rPr>
              <a:t>g</a:t>
            </a:r>
            <a:endParaRPr kumimoji="0" lang="en-US" sz="2800" b="1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3" name="Line 32"/>
          <p:cNvSpPr>
            <a:spLocks noChangeShapeType="1"/>
          </p:cNvSpPr>
          <p:nvPr/>
        </p:nvSpPr>
        <p:spPr bwMode="auto">
          <a:xfrm rot="20668611">
            <a:off x="5365344" y="1605830"/>
            <a:ext cx="1015393" cy="288286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4" name="Oval 93"/>
          <p:cNvSpPr/>
          <p:nvPr/>
        </p:nvSpPr>
        <p:spPr bwMode="auto">
          <a:xfrm>
            <a:off x="6335886" y="1524005"/>
            <a:ext cx="338666" cy="33866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5" name="Text Box 56"/>
          <p:cNvSpPr txBox="1">
            <a:spLocks noChangeArrowheads="1"/>
          </p:cNvSpPr>
          <p:nvPr/>
        </p:nvSpPr>
        <p:spPr bwMode="auto">
          <a:xfrm>
            <a:off x="6802933" y="1023780"/>
            <a:ext cx="878945" cy="45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ymbol" charset="2"/>
              </a:rPr>
              <a:t>g</a:t>
            </a:r>
            <a:r>
              <a:rPr kumimoji="0" lang="en-US" sz="2800" b="1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ymbol" charset="2"/>
              </a:rPr>
              <a:t>*</a:t>
            </a:r>
            <a:endParaRPr kumimoji="0" lang="en-US" sz="2800" b="1" i="0" u="none" strike="noStrike" kern="0" cap="none" spc="0" normalizeH="0" baseline="30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6" name="Textfeld 95"/>
          <p:cNvSpPr txBox="1"/>
          <p:nvPr/>
        </p:nvSpPr>
        <p:spPr>
          <a:xfrm>
            <a:off x="4915393" y="1340564"/>
            <a:ext cx="4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π</a:t>
            </a:r>
            <a:r>
              <a:rPr lang="en-GB" sz="2800" baseline="30000" dirty="0" smtClean="0"/>
              <a:t>0</a:t>
            </a:r>
            <a:endParaRPr lang="en-GB" sz="2800" baseline="30000" dirty="0"/>
          </a:p>
        </p:txBody>
      </p:sp>
      <p:sp>
        <p:nvSpPr>
          <p:cNvPr id="91" name="Textfeld 90"/>
          <p:cNvSpPr txBox="1"/>
          <p:nvPr/>
        </p:nvSpPr>
        <p:spPr>
          <a:xfrm>
            <a:off x="8391781" y="5081436"/>
            <a:ext cx="821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Calibri"/>
                <a:cs typeface="Calibri"/>
              </a:rPr>
              <a:t>e-/µ</a:t>
            </a:r>
            <a:r>
              <a:rPr lang="en-GB" b="1" dirty="0">
                <a:latin typeface="Calibri"/>
                <a:cs typeface="Calibri"/>
              </a:rPr>
              <a:t>-</a:t>
            </a:r>
          </a:p>
        </p:txBody>
      </p:sp>
      <p:pic>
        <p:nvPicPr>
          <p:cNvPr id="97" name="Picture 16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1234" y="0"/>
            <a:ext cx="762766" cy="78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 13" descr="DP_BES-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057" y="1347315"/>
            <a:ext cx="7184671" cy="4865809"/>
          </a:xfrm>
          <a:prstGeom prst="rect">
            <a:avLst/>
          </a:prstGeom>
        </p:spPr>
      </p:pic>
      <p:sp>
        <p:nvSpPr>
          <p:cNvPr id="23" name="Rechteck 22"/>
          <p:cNvSpPr/>
          <p:nvPr/>
        </p:nvSpPr>
        <p:spPr bwMode="auto">
          <a:xfrm>
            <a:off x="8235950" y="422320"/>
            <a:ext cx="88900" cy="15875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36" name="Picture 16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1234" y="0"/>
            <a:ext cx="762766" cy="78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534073" y="178933"/>
            <a:ext cx="691727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smtClean="0"/>
              <a:t>2016 Dark </a:t>
            </a:r>
            <a:r>
              <a:rPr lang="en-US" sz="3600" i="1" dirty="0" smtClean="0"/>
              <a:t>Photon Exclusion Limits</a:t>
            </a:r>
            <a:endParaRPr lang="en-US" sz="3600" i="1" dirty="0"/>
          </a:p>
        </p:txBody>
      </p:sp>
      <p:sp>
        <p:nvSpPr>
          <p:cNvPr id="12" name="Textfeld 11"/>
          <p:cNvSpPr txBox="1"/>
          <p:nvPr/>
        </p:nvSpPr>
        <p:spPr>
          <a:xfrm>
            <a:off x="7210515" y="990873"/>
            <a:ext cx="120908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alibri"/>
                <a:cs typeface="Calibri"/>
              </a:rPr>
              <a:t>Year 2016</a:t>
            </a:r>
            <a:endParaRPr lang="en-GB" dirty="0">
              <a:latin typeface="Calibri"/>
              <a:cs typeface="Calibri"/>
            </a:endParaRPr>
          </a:p>
        </p:txBody>
      </p:sp>
      <p:sp>
        <p:nvSpPr>
          <p:cNvPr id="2" name="Textfeld 1"/>
          <p:cNvSpPr txBox="1"/>
          <p:nvPr/>
        </p:nvSpPr>
        <p:spPr>
          <a:xfrm rot="20855993">
            <a:off x="5855794" y="3626331"/>
            <a:ext cx="15472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rPr>
              <a:t>preliminary</a:t>
            </a:r>
            <a:endParaRPr lang="de-DE" dirty="0" smtClean="0">
              <a:solidFill>
                <a:schemeClr val="accent2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de-DE" dirty="0" smtClean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rPr>
              <a:t>√s =3.77 </a:t>
            </a:r>
            <a:r>
              <a:rPr lang="de-DE" dirty="0" err="1" smtClean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rPr>
              <a:t>GeV</a:t>
            </a:r>
            <a:endParaRPr lang="de-DE" dirty="0">
              <a:solidFill>
                <a:schemeClr val="accent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945456" y="4336940"/>
            <a:ext cx="34531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Parameter </a:t>
            </a:r>
            <a:r>
              <a:rPr lang="de-DE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range</a:t>
            </a:r>
            <a:r>
              <a:rPr lang="de-DE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suggested</a:t>
            </a:r>
            <a:r>
              <a:rPr lang="de-DE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by</a:t>
            </a:r>
            <a:r>
              <a:rPr lang="de-DE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r>
              <a:rPr lang="de-DE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(g-2)</a:t>
            </a:r>
            <a:r>
              <a:rPr lang="de-DE" b="1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µ</a:t>
            </a:r>
            <a:r>
              <a:rPr lang="de-DE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in </a:t>
            </a:r>
            <a:r>
              <a:rPr lang="de-DE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kinetic</a:t>
            </a:r>
            <a:r>
              <a:rPr lang="de-DE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mixing</a:t>
            </a:r>
            <a:r>
              <a:rPr lang="de-DE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model</a:t>
            </a:r>
            <a:endParaRPr lang="de-DE" b="1" dirty="0" smtClean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de-DE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entirely</a:t>
            </a:r>
            <a:r>
              <a:rPr lang="de-DE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ruled</a:t>
            </a:r>
            <a:r>
              <a:rPr lang="de-DE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out !</a:t>
            </a:r>
            <a:endParaRPr lang="de-DE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5052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/>
          <p:cNvSpPr/>
          <p:nvPr/>
        </p:nvSpPr>
        <p:spPr bwMode="auto">
          <a:xfrm>
            <a:off x="8235950" y="422320"/>
            <a:ext cx="88900" cy="15875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7" name="Picture 16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1234" y="0"/>
            <a:ext cx="762766" cy="78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Bild 8" descr="DP_BES_Projection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327" y="1329266"/>
            <a:ext cx="7200900" cy="4876800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34073" y="178933"/>
            <a:ext cx="52338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The Next 10 Years or so </a:t>
            </a:r>
            <a:r>
              <a:rPr lang="is-IS" sz="3600" i="1" dirty="0" smtClean="0"/>
              <a:t>….</a:t>
            </a:r>
            <a:endParaRPr lang="en-US" sz="3600" i="1" dirty="0"/>
          </a:p>
        </p:txBody>
      </p:sp>
      <p:sp>
        <p:nvSpPr>
          <p:cNvPr id="35" name="Textfeld 34"/>
          <p:cNvSpPr txBox="1"/>
          <p:nvPr/>
        </p:nvSpPr>
        <p:spPr>
          <a:xfrm>
            <a:off x="5923785" y="4257672"/>
            <a:ext cx="1439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existing</a:t>
            </a:r>
            <a:r>
              <a:rPr lang="de-DE" sz="1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600" b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data</a:t>
            </a:r>
            <a:endParaRPr lang="de-DE" sz="16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47" name="Gruppierung 46"/>
          <p:cNvGrpSpPr/>
          <p:nvPr/>
        </p:nvGrpSpPr>
        <p:grpSpPr>
          <a:xfrm>
            <a:off x="3049136" y="2800351"/>
            <a:ext cx="4684574" cy="2373096"/>
            <a:chOff x="2949120" y="2800351"/>
            <a:chExt cx="4684574" cy="2373096"/>
          </a:xfrm>
        </p:grpSpPr>
        <p:sp>
          <p:nvSpPr>
            <p:cNvPr id="48" name="Rechteck 47"/>
            <p:cNvSpPr/>
            <p:nvPr/>
          </p:nvSpPr>
          <p:spPr bwMode="auto">
            <a:xfrm>
              <a:off x="5843585" y="4129088"/>
              <a:ext cx="1643063" cy="50896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grpSp>
          <p:nvGrpSpPr>
            <p:cNvPr id="49" name="Gruppierung 48"/>
            <p:cNvGrpSpPr/>
            <p:nvPr/>
          </p:nvGrpSpPr>
          <p:grpSpPr>
            <a:xfrm>
              <a:off x="2949120" y="2800351"/>
              <a:ext cx="4684574" cy="2373096"/>
              <a:chOff x="2949120" y="2800351"/>
              <a:chExt cx="4684574" cy="2373096"/>
            </a:xfrm>
          </p:grpSpPr>
          <p:grpSp>
            <p:nvGrpSpPr>
              <p:cNvPr id="50" name="Gruppierung 49"/>
              <p:cNvGrpSpPr/>
              <p:nvPr/>
            </p:nvGrpSpPr>
            <p:grpSpPr>
              <a:xfrm rot="2586231">
                <a:off x="3204572" y="3804408"/>
                <a:ext cx="4429122" cy="1369039"/>
                <a:chOff x="2082289" y="3963606"/>
                <a:chExt cx="3013134" cy="896856"/>
              </a:xfrm>
            </p:grpSpPr>
            <p:grpSp>
              <p:nvGrpSpPr>
                <p:cNvPr id="52" name="Gruppierung 51"/>
                <p:cNvGrpSpPr/>
                <p:nvPr/>
              </p:nvGrpSpPr>
              <p:grpSpPr>
                <a:xfrm>
                  <a:off x="2082289" y="3963606"/>
                  <a:ext cx="3013134" cy="321344"/>
                  <a:chOff x="2082289" y="3963606"/>
                  <a:chExt cx="3013134" cy="321344"/>
                </a:xfrm>
              </p:grpSpPr>
              <p:cxnSp>
                <p:nvCxnSpPr>
                  <p:cNvPr id="55" name="Gerade Verbindung 54"/>
                  <p:cNvCxnSpPr/>
                  <p:nvPr/>
                </p:nvCxnSpPr>
                <p:spPr bwMode="auto">
                  <a:xfrm rot="19013769">
                    <a:off x="2082289" y="4108805"/>
                    <a:ext cx="3013134" cy="176145"/>
                  </a:xfrm>
                  <a:prstGeom prst="line">
                    <a:avLst/>
                  </a:prstGeom>
                  <a:solidFill>
                    <a:schemeClr val="tx1"/>
                  </a:solidFill>
                  <a:ln w="5715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56" name="Gerade Verbindung 55"/>
                  <p:cNvCxnSpPr/>
                  <p:nvPr/>
                </p:nvCxnSpPr>
                <p:spPr bwMode="auto">
                  <a:xfrm rot="19013769" flipH="1" flipV="1">
                    <a:off x="3509079" y="3963606"/>
                    <a:ext cx="7312" cy="254786"/>
                  </a:xfrm>
                  <a:prstGeom prst="line">
                    <a:avLst/>
                  </a:prstGeom>
                  <a:solidFill>
                    <a:schemeClr val="tx1"/>
                  </a:solidFill>
                  <a:ln w="5715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</p:cxnSp>
            </p:grpSp>
            <p:sp>
              <p:nvSpPr>
                <p:cNvPr id="53" name="Textfeld 52"/>
                <p:cNvSpPr txBox="1"/>
                <p:nvPr/>
              </p:nvSpPr>
              <p:spPr>
                <a:xfrm rot="19013769">
                  <a:off x="2907413" y="4195102"/>
                  <a:ext cx="1952867" cy="66536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GB" b="1" dirty="0">
                      <a:solidFill>
                        <a:srgbClr val="FF0000"/>
                      </a:solidFill>
                      <a:latin typeface="Calibri"/>
                      <a:cs typeface="Calibri"/>
                    </a:rPr>
                    <a:t>n</a:t>
                  </a:r>
                  <a:r>
                    <a:rPr lang="en-GB" b="1" dirty="0" smtClean="0">
                      <a:solidFill>
                        <a:srgbClr val="FF0000"/>
                      </a:solidFill>
                      <a:latin typeface="Calibri"/>
                      <a:cs typeface="Calibri"/>
                    </a:rPr>
                    <a:t>eeds high-energy </a:t>
                  </a:r>
                </a:p>
                <a:p>
                  <a:r>
                    <a:rPr lang="en-GB" b="1" dirty="0" smtClean="0">
                      <a:solidFill>
                        <a:srgbClr val="FF0000"/>
                      </a:solidFill>
                      <a:latin typeface="Calibri"/>
                      <a:cs typeface="Calibri"/>
                    </a:rPr>
                    <a:t>accelerators</a:t>
                  </a:r>
                </a:p>
                <a:p>
                  <a:r>
                    <a:rPr lang="en-GB" b="1" dirty="0" smtClean="0">
                      <a:solidFill>
                        <a:srgbClr val="FF0000"/>
                      </a:solidFill>
                      <a:latin typeface="Calibri"/>
                      <a:cs typeface="Calibri"/>
                    </a:rPr>
                    <a:t>(BESIII, BELLE II, </a:t>
                  </a:r>
                  <a:r>
                    <a:rPr lang="en-GB" b="1" dirty="0" err="1" smtClean="0">
                      <a:solidFill>
                        <a:srgbClr val="FF0000"/>
                      </a:solidFill>
                      <a:latin typeface="Calibri"/>
                      <a:cs typeface="Calibri"/>
                    </a:rPr>
                    <a:t>LHCb</a:t>
                  </a:r>
                  <a:r>
                    <a:rPr lang="en-GB" b="1" dirty="0" smtClean="0">
                      <a:solidFill>
                        <a:srgbClr val="FF0000"/>
                      </a:solidFill>
                      <a:latin typeface="Calibri"/>
                      <a:cs typeface="Calibri"/>
                    </a:rPr>
                    <a:t>, </a:t>
                  </a:r>
                  <a:r>
                    <a:rPr lang="is-IS" b="1" dirty="0" smtClean="0">
                      <a:solidFill>
                        <a:srgbClr val="FF0000"/>
                      </a:solidFill>
                      <a:latin typeface="Calibri"/>
                      <a:cs typeface="Calibri"/>
                    </a:rPr>
                    <a:t>…</a:t>
                  </a:r>
                  <a:r>
                    <a:rPr lang="en-GB" b="1" dirty="0" smtClean="0">
                      <a:solidFill>
                        <a:srgbClr val="FF0000"/>
                      </a:solidFill>
                      <a:latin typeface="Calibri"/>
                      <a:cs typeface="Calibri"/>
                    </a:rPr>
                    <a:t>)</a:t>
                  </a:r>
                  <a:endParaRPr lang="en-GB" b="1" dirty="0">
                    <a:solidFill>
                      <a:srgbClr val="FF0000"/>
                    </a:solidFill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51" name="Gerade Verbindung 50"/>
              <p:cNvCxnSpPr/>
              <p:nvPr/>
            </p:nvCxnSpPr>
            <p:spPr bwMode="auto">
              <a:xfrm>
                <a:off x="2949120" y="2800351"/>
                <a:ext cx="479882" cy="1317647"/>
              </a:xfrm>
              <a:prstGeom prst="line">
                <a:avLst/>
              </a:prstGeom>
              <a:solidFill>
                <a:schemeClr val="tx1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34073" y="164645"/>
            <a:ext cx="52338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The Next 10 Years or so </a:t>
            </a:r>
            <a:r>
              <a:rPr lang="is-IS" sz="3600" i="1" dirty="0" smtClean="0"/>
              <a:t>….</a:t>
            </a:r>
            <a:endParaRPr lang="en-US" sz="3600" i="1" dirty="0"/>
          </a:p>
        </p:txBody>
      </p:sp>
      <p:sp>
        <p:nvSpPr>
          <p:cNvPr id="23" name="Rechteck 22"/>
          <p:cNvSpPr/>
          <p:nvPr/>
        </p:nvSpPr>
        <p:spPr bwMode="auto">
          <a:xfrm>
            <a:off x="8235950" y="422320"/>
            <a:ext cx="88900" cy="15875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7" name="Picture 16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1234" y="0"/>
            <a:ext cx="762766" cy="78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62" y="1219200"/>
            <a:ext cx="7200900" cy="4876800"/>
          </a:xfrm>
          <a:prstGeom prst="rect">
            <a:avLst/>
          </a:prstGeom>
        </p:spPr>
      </p:pic>
      <p:grpSp>
        <p:nvGrpSpPr>
          <p:cNvPr id="14" name="Gruppierung 13"/>
          <p:cNvGrpSpPr/>
          <p:nvPr/>
        </p:nvGrpSpPr>
        <p:grpSpPr>
          <a:xfrm>
            <a:off x="2906888" y="3203222"/>
            <a:ext cx="2172473" cy="1792112"/>
            <a:chOff x="2808111" y="3231444"/>
            <a:chExt cx="2172473" cy="1792112"/>
          </a:xfrm>
        </p:grpSpPr>
        <p:grpSp>
          <p:nvGrpSpPr>
            <p:cNvPr id="15" name="Gruppierung 11"/>
            <p:cNvGrpSpPr/>
            <p:nvPr/>
          </p:nvGrpSpPr>
          <p:grpSpPr>
            <a:xfrm>
              <a:off x="2808111" y="3231444"/>
              <a:ext cx="1947333" cy="1792112"/>
              <a:chOff x="2808111" y="3231444"/>
              <a:chExt cx="1947333" cy="1792112"/>
            </a:xfrm>
          </p:grpSpPr>
          <p:cxnSp>
            <p:nvCxnSpPr>
              <p:cNvPr id="17" name="Gerade Verbindung 16"/>
              <p:cNvCxnSpPr/>
              <p:nvPr/>
            </p:nvCxnSpPr>
            <p:spPr bwMode="auto">
              <a:xfrm flipV="1">
                <a:off x="2808111" y="3231444"/>
                <a:ext cx="1947333" cy="1792112"/>
              </a:xfrm>
              <a:prstGeom prst="line">
                <a:avLst/>
              </a:prstGeom>
              <a:solidFill>
                <a:schemeClr val="tx1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" name="Gerade Verbindung 17"/>
              <p:cNvCxnSpPr/>
              <p:nvPr/>
            </p:nvCxnSpPr>
            <p:spPr bwMode="auto">
              <a:xfrm rot="16200000" flipV="1">
                <a:off x="2949223" y="3795889"/>
                <a:ext cx="618067" cy="505178"/>
              </a:xfrm>
              <a:prstGeom prst="line">
                <a:avLst/>
              </a:prstGeom>
              <a:solidFill>
                <a:schemeClr val="tx1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16" name="Textfeld 15"/>
            <p:cNvSpPr txBox="1"/>
            <p:nvPr/>
          </p:nvSpPr>
          <p:spPr>
            <a:xfrm rot="19090309">
              <a:off x="2908758" y="4079444"/>
              <a:ext cx="2071826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  <a:latin typeface="Calibri"/>
                  <a:cs typeface="Calibri"/>
                </a:rPr>
                <a:t>needs low-energy </a:t>
              </a:r>
            </a:p>
            <a:p>
              <a:r>
                <a:rPr lang="en-GB" b="1" dirty="0" smtClean="0">
                  <a:solidFill>
                    <a:srgbClr val="FF0000"/>
                  </a:solidFill>
                  <a:latin typeface="Calibri"/>
                  <a:cs typeface="Calibri"/>
                </a:rPr>
                <a:t>accelerators</a:t>
              </a:r>
              <a:endParaRPr lang="en-GB" b="1" dirty="0">
                <a:solidFill>
                  <a:srgbClr val="FF0000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99606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39897" y="178933"/>
            <a:ext cx="51312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MAGIX @ MESA / Mainz</a:t>
            </a:r>
            <a:endParaRPr lang="en-US" sz="3600" i="1" dirty="0"/>
          </a:p>
        </p:txBody>
      </p:sp>
      <p:pic>
        <p:nvPicPr>
          <p:cNvPr id="14" name="Bild 13" descr="DP_BES_MESA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999" y="891823"/>
            <a:ext cx="4842337" cy="3499271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4296015" y="4644611"/>
            <a:ext cx="3869869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High resolution spectrometers MAGIX:</a:t>
            </a:r>
          </a:p>
          <a:p>
            <a:pPr algn="l">
              <a:buClr>
                <a:schemeClr val="tx2"/>
              </a:buClr>
              <a:buFont typeface="Wingdings" charset="2"/>
              <a:buChar char="§"/>
            </a:pPr>
            <a:r>
              <a:rPr lang="en-GB" sz="1800" dirty="0" smtClean="0">
                <a:solidFill>
                  <a:srgbClr val="000090"/>
                </a:solidFill>
                <a:latin typeface="Calibri"/>
                <a:cs typeface="Calibri"/>
              </a:rPr>
              <a:t> double arm, compact design</a:t>
            </a:r>
          </a:p>
          <a:p>
            <a:pPr algn="l">
              <a:buClr>
                <a:schemeClr val="tx2"/>
              </a:buClr>
              <a:buFont typeface="Wingdings" charset="2"/>
              <a:buChar char="§"/>
            </a:pPr>
            <a:r>
              <a:rPr lang="en-GB" sz="1800" dirty="0" smtClean="0">
                <a:solidFill>
                  <a:srgbClr val="000090"/>
                </a:solidFill>
                <a:latin typeface="Calibri"/>
                <a:cs typeface="Calibri"/>
              </a:rPr>
              <a:t> momentum resolution: </a:t>
            </a:r>
            <a:r>
              <a:rPr lang="en-GB" sz="1800" dirty="0" err="1" smtClean="0">
                <a:solidFill>
                  <a:srgbClr val="000090"/>
                </a:solidFill>
                <a:latin typeface="Calibri"/>
                <a:cs typeface="Calibri"/>
              </a:rPr>
              <a:t>Δp/p</a:t>
            </a:r>
            <a:r>
              <a:rPr lang="en-GB" sz="1800" dirty="0" smtClean="0">
                <a:solidFill>
                  <a:srgbClr val="000090"/>
                </a:solidFill>
                <a:latin typeface="Calibri"/>
                <a:cs typeface="Calibri"/>
              </a:rPr>
              <a:t> &lt; 10</a:t>
            </a:r>
            <a:r>
              <a:rPr lang="en-GB" sz="1800" baseline="30000" dirty="0" smtClean="0">
                <a:solidFill>
                  <a:srgbClr val="000090"/>
                </a:solidFill>
                <a:latin typeface="Calibri"/>
                <a:cs typeface="Calibri"/>
              </a:rPr>
              <a:t>-4</a:t>
            </a:r>
          </a:p>
          <a:p>
            <a:pPr algn="l">
              <a:spcAft>
                <a:spcPts val="0"/>
              </a:spcAft>
              <a:buClr>
                <a:schemeClr val="tx2"/>
              </a:buClr>
              <a:buFont typeface="Wingdings" charset="2"/>
              <a:buChar char="§"/>
            </a:pPr>
            <a:r>
              <a:rPr lang="en-GB" sz="1800" dirty="0" smtClean="0">
                <a:solidFill>
                  <a:srgbClr val="000090"/>
                </a:solidFill>
                <a:latin typeface="Calibri"/>
                <a:cs typeface="Calibri"/>
              </a:rPr>
              <a:t> GEM-based focal plane detectors</a:t>
            </a:r>
          </a:p>
          <a:p>
            <a:pPr algn="l">
              <a:spcAft>
                <a:spcPts val="600"/>
              </a:spcAft>
              <a:buClr>
                <a:schemeClr val="tx2"/>
              </a:buClr>
              <a:buFont typeface="Wingdings" charset="2"/>
              <a:buChar char="§"/>
            </a:pPr>
            <a:r>
              <a:rPr lang="en-GB" sz="1800" dirty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GB" sz="1800" dirty="0" smtClean="0">
                <a:solidFill>
                  <a:srgbClr val="000090"/>
                </a:solidFill>
                <a:latin typeface="Calibri"/>
                <a:cs typeface="Calibri"/>
              </a:rPr>
              <a:t>Gas Jet target</a:t>
            </a:r>
          </a:p>
          <a:p>
            <a:pPr algn="l">
              <a:spcAft>
                <a:spcPts val="600"/>
              </a:spcAft>
              <a:buClr>
                <a:srgbClr val="0000FF"/>
              </a:buClr>
            </a:pPr>
            <a:endParaRPr lang="en-GB" sz="18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algn="l">
              <a:buClr>
                <a:srgbClr val="0000FF"/>
              </a:buClr>
            </a:pPr>
            <a:endParaRPr lang="en-GB" sz="1800" dirty="0" smtClean="0">
              <a:solidFill>
                <a:srgbClr val="000090"/>
              </a:solidFill>
              <a:latin typeface="Calibri"/>
              <a:cs typeface="Calibri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55" y="2868963"/>
            <a:ext cx="3581867" cy="321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Gerade Verbindung mit Pfeil 10"/>
          <p:cNvCxnSpPr/>
          <p:nvPr/>
        </p:nvCxnSpPr>
        <p:spPr>
          <a:xfrm rot="5400000">
            <a:off x="2473654" y="4007352"/>
            <a:ext cx="753679" cy="216822"/>
          </a:xfrm>
          <a:prstGeom prst="straightConnector1">
            <a:avLst/>
          </a:prstGeom>
          <a:ln w="12700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feld 11"/>
          <p:cNvSpPr txBox="1"/>
          <p:nvPr/>
        </p:nvSpPr>
        <p:spPr>
          <a:xfrm>
            <a:off x="1895582" y="3088928"/>
            <a:ext cx="2511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4C4C4C"/>
                </a:solidFill>
                <a:latin typeface="Calibri"/>
                <a:cs typeface="Calibri"/>
              </a:rPr>
              <a:t>      windowless</a:t>
            </a:r>
          </a:p>
          <a:p>
            <a:pPr algn="l"/>
            <a:r>
              <a:rPr lang="en-US" sz="1600" dirty="0" smtClean="0">
                <a:solidFill>
                  <a:srgbClr val="4C4C4C"/>
                </a:solidFill>
                <a:latin typeface="Calibri"/>
                <a:cs typeface="Calibri"/>
              </a:rPr>
              <a:t>      internal gas</a:t>
            </a:r>
          </a:p>
          <a:p>
            <a:pPr algn="l"/>
            <a:r>
              <a:rPr lang="en-US" sz="1600" dirty="0" smtClean="0">
                <a:solidFill>
                  <a:srgbClr val="4C4C4C"/>
                </a:solidFill>
                <a:latin typeface="Calibri"/>
                <a:cs typeface="Calibri"/>
              </a:rPr>
              <a:t>        target</a:t>
            </a:r>
            <a:endParaRPr lang="en-US" sz="1600" dirty="0">
              <a:solidFill>
                <a:srgbClr val="4C4C4C"/>
              </a:solidFill>
              <a:latin typeface="Calibri"/>
              <a:cs typeface="Calibri"/>
            </a:endParaRPr>
          </a:p>
        </p:txBody>
      </p:sp>
      <p:cxnSp>
        <p:nvCxnSpPr>
          <p:cNvPr id="19" name="Gerade Verbindung mit Pfeil 18"/>
          <p:cNvCxnSpPr/>
          <p:nvPr/>
        </p:nvCxnSpPr>
        <p:spPr bwMode="auto">
          <a:xfrm flipV="1">
            <a:off x="460657" y="5167038"/>
            <a:ext cx="864347" cy="440958"/>
          </a:xfrm>
          <a:prstGeom prst="straightConnector1">
            <a:avLst/>
          </a:prstGeom>
          <a:solidFill>
            <a:schemeClr val="tx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feld 19"/>
          <p:cNvSpPr txBox="1"/>
          <p:nvPr/>
        </p:nvSpPr>
        <p:spPr>
          <a:xfrm>
            <a:off x="36233" y="5613730"/>
            <a:ext cx="1430200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2400" b="1" dirty="0" smtClean="0">
                <a:solidFill>
                  <a:schemeClr val="accent2"/>
                </a:solidFill>
                <a:latin typeface="Calibri"/>
                <a:cs typeface="Calibri"/>
              </a:rPr>
              <a:t>1mA </a:t>
            </a:r>
          </a:p>
          <a:p>
            <a:pPr algn="l"/>
            <a:r>
              <a:rPr lang="en-GB" sz="2400" b="1" dirty="0" smtClean="0">
                <a:solidFill>
                  <a:schemeClr val="accent2"/>
                </a:solidFill>
                <a:latin typeface="Calibri"/>
                <a:cs typeface="Calibri"/>
              </a:rPr>
              <a:t>ERL beam</a:t>
            </a:r>
          </a:p>
          <a:p>
            <a:pPr algn="l"/>
            <a:r>
              <a:rPr lang="en-GB" sz="2400" b="1" dirty="0" smtClean="0">
                <a:solidFill>
                  <a:schemeClr val="accent2"/>
                </a:solidFill>
                <a:latin typeface="Calibri"/>
                <a:cs typeface="Calibri"/>
              </a:rPr>
              <a:t>105 MeV</a:t>
            </a:r>
            <a:endParaRPr lang="en-GB" sz="2400" b="1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461040" y="1247098"/>
            <a:ext cx="3333540" cy="1323439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GB" b="1" u="sng" dirty="0" smtClean="0">
                <a:solidFill>
                  <a:srgbClr val="FF0000"/>
                </a:solidFill>
                <a:latin typeface="Calibri"/>
                <a:cs typeface="Calibri"/>
              </a:rPr>
              <a:t>NEW:</a:t>
            </a:r>
          </a:p>
          <a:p>
            <a:r>
              <a:rPr lang="en-GB" b="1" dirty="0" smtClean="0">
                <a:solidFill>
                  <a:srgbClr val="FF0000"/>
                </a:solidFill>
                <a:latin typeface="Calibri"/>
                <a:cs typeface="Calibri"/>
              </a:rPr>
              <a:t>Operation of a high-intensity </a:t>
            </a:r>
          </a:p>
          <a:p>
            <a:r>
              <a:rPr lang="en-GB" b="1" dirty="0" smtClean="0">
                <a:solidFill>
                  <a:srgbClr val="FF0000"/>
                </a:solidFill>
                <a:latin typeface="Calibri"/>
                <a:cs typeface="Calibri"/>
              </a:rPr>
              <a:t>ERL beam in conjunction with</a:t>
            </a:r>
          </a:p>
          <a:p>
            <a:r>
              <a:rPr lang="en-GB" b="1" dirty="0" smtClean="0">
                <a:solidFill>
                  <a:srgbClr val="FF0000"/>
                </a:solidFill>
                <a:latin typeface="Calibri"/>
                <a:cs typeface="Calibri"/>
              </a:rPr>
              <a:t> light internal target</a:t>
            </a:r>
          </a:p>
        </p:txBody>
      </p:sp>
      <p:sp>
        <p:nvSpPr>
          <p:cNvPr id="11" name="Freihandform 10"/>
          <p:cNvSpPr/>
          <p:nvPr/>
        </p:nvSpPr>
        <p:spPr bwMode="auto">
          <a:xfrm>
            <a:off x="5045361" y="1910800"/>
            <a:ext cx="1132632" cy="2002336"/>
          </a:xfrm>
          <a:custGeom>
            <a:avLst/>
            <a:gdLst>
              <a:gd name="connsiteX0" fmla="*/ 0 w 1041106"/>
              <a:gd name="connsiteY0" fmla="*/ 205955 h 1922243"/>
              <a:gd name="connsiteX1" fmla="*/ 11441 w 1041106"/>
              <a:gd name="connsiteY1" fmla="*/ 1292937 h 1922243"/>
              <a:gd name="connsiteX2" fmla="*/ 194492 w 1041106"/>
              <a:gd name="connsiteY2" fmla="*/ 1887917 h 1922243"/>
              <a:gd name="connsiteX3" fmla="*/ 263137 w 1041106"/>
              <a:gd name="connsiteY3" fmla="*/ 1922243 h 1922243"/>
              <a:gd name="connsiteX4" fmla="*/ 617799 w 1041106"/>
              <a:gd name="connsiteY4" fmla="*/ 1750614 h 1922243"/>
              <a:gd name="connsiteX5" fmla="*/ 892377 w 1041106"/>
              <a:gd name="connsiteY5" fmla="*/ 1270053 h 1922243"/>
              <a:gd name="connsiteX6" fmla="*/ 1041106 w 1041106"/>
              <a:gd name="connsiteY6" fmla="*/ 389026 h 1922243"/>
              <a:gd name="connsiteX7" fmla="*/ 1029665 w 1041106"/>
              <a:gd name="connsiteY7" fmla="*/ 0 h 1922243"/>
              <a:gd name="connsiteX8" fmla="*/ 0 w 1041106"/>
              <a:gd name="connsiteY8" fmla="*/ 205955 h 1922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106" h="1922243">
                <a:moveTo>
                  <a:pt x="0" y="205955"/>
                </a:moveTo>
                <a:lnTo>
                  <a:pt x="11441" y="1292937"/>
                </a:lnTo>
                <a:lnTo>
                  <a:pt x="194492" y="1887917"/>
                </a:lnTo>
                <a:lnTo>
                  <a:pt x="263137" y="1922243"/>
                </a:lnTo>
                <a:lnTo>
                  <a:pt x="617799" y="1750614"/>
                </a:lnTo>
                <a:lnTo>
                  <a:pt x="892377" y="1270053"/>
                </a:lnTo>
                <a:lnTo>
                  <a:pt x="1041106" y="389026"/>
                </a:lnTo>
                <a:lnTo>
                  <a:pt x="1029665" y="0"/>
                </a:lnTo>
                <a:lnTo>
                  <a:pt x="0" y="205955"/>
                </a:lnTo>
                <a:close/>
              </a:path>
            </a:pathLst>
          </a:cu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b="1" dirty="0" smtClean="0">
                <a:latin typeface="Calibri"/>
                <a:cs typeface="Calibri"/>
              </a:rPr>
              <a:t>MAGIX</a:t>
            </a:r>
            <a:endParaRPr kumimoji="0" lang="en-GB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12" name="Freihandform 11"/>
          <p:cNvSpPr/>
          <p:nvPr/>
        </p:nvSpPr>
        <p:spPr bwMode="auto">
          <a:xfrm>
            <a:off x="5789007" y="3375366"/>
            <a:ext cx="629240" cy="274606"/>
          </a:xfrm>
          <a:custGeom>
            <a:avLst/>
            <a:gdLst>
              <a:gd name="connsiteX0" fmla="*/ 0 w 629240"/>
              <a:gd name="connsiteY0" fmla="*/ 228838 h 274606"/>
              <a:gd name="connsiteX1" fmla="*/ 171611 w 629240"/>
              <a:gd name="connsiteY1" fmla="*/ 0 h 274606"/>
              <a:gd name="connsiteX2" fmla="*/ 629240 w 629240"/>
              <a:gd name="connsiteY2" fmla="*/ 80093 h 274606"/>
              <a:gd name="connsiteX3" fmla="*/ 480511 w 629240"/>
              <a:gd name="connsiteY3" fmla="*/ 274606 h 274606"/>
              <a:gd name="connsiteX4" fmla="*/ 0 w 629240"/>
              <a:gd name="connsiteY4" fmla="*/ 228838 h 27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240" h="274606">
                <a:moveTo>
                  <a:pt x="0" y="228838"/>
                </a:moveTo>
                <a:lnTo>
                  <a:pt x="171611" y="0"/>
                </a:lnTo>
                <a:lnTo>
                  <a:pt x="629240" y="80093"/>
                </a:lnTo>
                <a:lnTo>
                  <a:pt x="480511" y="274606"/>
                </a:lnTo>
                <a:lnTo>
                  <a:pt x="0" y="228838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672263" y="6060626"/>
            <a:ext cx="2415533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dirty="0" smtClean="0">
                <a:latin typeface="Calibri"/>
                <a:cs typeface="Calibri"/>
              </a:rPr>
              <a:t>also   APEX/JLAB</a:t>
            </a:r>
          </a:p>
          <a:p>
            <a:pPr algn="l"/>
            <a:r>
              <a:rPr lang="en-GB" dirty="0" smtClean="0">
                <a:latin typeface="Calibri"/>
                <a:cs typeface="Calibri"/>
              </a:rPr>
              <a:t>          </a:t>
            </a:r>
            <a:r>
              <a:rPr lang="en-GB" dirty="0" err="1" smtClean="0">
                <a:latin typeface="Calibri"/>
                <a:cs typeface="Calibri"/>
              </a:rPr>
              <a:t>DarkLight</a:t>
            </a:r>
            <a:r>
              <a:rPr lang="en-GB" dirty="0" smtClean="0">
                <a:latin typeface="Calibri"/>
                <a:cs typeface="Calibri"/>
              </a:rPr>
              <a:t>/JLAB</a:t>
            </a:r>
            <a:endParaRPr lang="en-GB" dirty="0">
              <a:latin typeface="Calibri"/>
              <a:cs typeface="Calibri"/>
            </a:endParaRPr>
          </a:p>
        </p:txBody>
      </p:sp>
      <p:pic>
        <p:nvPicPr>
          <p:cNvPr id="22" name="Picture 16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1234" y="0"/>
            <a:ext cx="762766" cy="78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82093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 13" descr="DP_BES-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329" y="1089377"/>
            <a:ext cx="7523340" cy="5095172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34073" y="178933"/>
            <a:ext cx="557548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The Next Ten Years or so ….</a:t>
            </a:r>
            <a:endParaRPr lang="en-US" sz="3600" i="1" dirty="0"/>
          </a:p>
        </p:txBody>
      </p:sp>
      <p:sp>
        <p:nvSpPr>
          <p:cNvPr id="23" name="Rechteck 22"/>
          <p:cNvSpPr/>
          <p:nvPr/>
        </p:nvSpPr>
        <p:spPr bwMode="auto">
          <a:xfrm>
            <a:off x="8235950" y="422320"/>
            <a:ext cx="88900" cy="15875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36" name="Picture 16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1234" y="0"/>
            <a:ext cx="762766" cy="78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Bild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9710" y="4097711"/>
            <a:ext cx="5189159" cy="6457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8" name="Textfeld 37"/>
          <p:cNvSpPr txBox="1"/>
          <p:nvPr/>
        </p:nvSpPr>
        <p:spPr>
          <a:xfrm>
            <a:off x="2702108" y="3873797"/>
            <a:ext cx="2513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Dark Photon </a:t>
            </a:r>
            <a:r>
              <a:rPr lang="de-DE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Lifetime</a:t>
            </a:r>
            <a:r>
              <a:rPr lang="de-DE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:</a:t>
            </a:r>
          </a:p>
        </p:txBody>
      </p:sp>
      <p:sp>
        <p:nvSpPr>
          <p:cNvPr id="51" name="Rechteck 50"/>
          <p:cNvSpPr/>
          <p:nvPr/>
        </p:nvSpPr>
        <p:spPr bwMode="auto">
          <a:xfrm rot="763538">
            <a:off x="2747981" y="4932182"/>
            <a:ext cx="2977444" cy="1307947"/>
          </a:xfrm>
          <a:prstGeom prst="rect">
            <a:avLst/>
          </a:prstGeom>
          <a:solidFill>
            <a:schemeClr val="bg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cs typeface="Calibri"/>
              </a:rPr>
              <a:t>needs</a:t>
            </a:r>
            <a:r>
              <a:rPr lang="en-GB" b="1" dirty="0" smtClean="0">
                <a:solidFill>
                  <a:srgbClr val="FF0000"/>
                </a:solidFill>
                <a:latin typeface="Calibri"/>
                <a:cs typeface="Calibri"/>
              </a:rPr>
              <a:t> vertex resolution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b="1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 </a:t>
            </a:r>
            <a:r>
              <a:rPr lang="de-DE" b="1" dirty="0" err="1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displayed</a:t>
            </a:r>
            <a:r>
              <a:rPr lang="de-DE" b="1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kumimoji="0" lang="de-DE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cs typeface="Calibri"/>
                <a:sym typeface="Wingdings"/>
              </a:rPr>
              <a:t>vertex</a:t>
            </a:r>
            <a:endParaRPr kumimoji="0" lang="de-DE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libri"/>
              <a:cs typeface="Calibri"/>
              <a:sym typeface="Wingdings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b="1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Beam Dump Experiments</a:t>
            </a:r>
            <a:endParaRPr kumimoji="0" lang="de-DE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libri"/>
              <a:cs typeface="Calibri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1459484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34073" y="178933"/>
            <a:ext cx="729658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Heavy Photon Search (HPS) @ JLAB</a:t>
            </a:r>
            <a:endParaRPr lang="en-US" sz="3600" i="1" dirty="0"/>
          </a:p>
        </p:txBody>
      </p:sp>
      <p:sp>
        <p:nvSpPr>
          <p:cNvPr id="23" name="Rechteck 22"/>
          <p:cNvSpPr/>
          <p:nvPr/>
        </p:nvSpPr>
        <p:spPr bwMode="auto">
          <a:xfrm>
            <a:off x="8235950" y="422320"/>
            <a:ext cx="88900" cy="15875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10" name="Bild 9" descr="Bildschirmfoto 2013-10-29 um 15.33.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311" y="4613850"/>
            <a:ext cx="5272087" cy="2244150"/>
          </a:xfrm>
          <a:prstGeom prst="rect">
            <a:avLst/>
          </a:prstGeom>
        </p:spPr>
      </p:pic>
      <p:pic>
        <p:nvPicPr>
          <p:cNvPr id="13" name="Bild 12" descr="DP_BES-2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883" y="920045"/>
            <a:ext cx="4701117" cy="3412067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329105" y="5223261"/>
            <a:ext cx="3007639" cy="284693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l">
              <a:lnSpc>
                <a:spcPts val="1480"/>
              </a:lnSpc>
            </a:pPr>
            <a:r>
              <a:rPr lang="de-DE" sz="1400" dirty="0" smtClean="0">
                <a:latin typeface="Calibri"/>
                <a:cs typeface="Calibri"/>
              </a:rPr>
              <a:t>Si </a:t>
            </a:r>
            <a:r>
              <a:rPr lang="de-DE" sz="1400" dirty="0" err="1" smtClean="0">
                <a:latin typeface="Calibri"/>
                <a:cs typeface="Calibri"/>
              </a:rPr>
              <a:t>microstrip</a:t>
            </a:r>
            <a:r>
              <a:rPr lang="de-DE" sz="1400" dirty="0" smtClean="0">
                <a:latin typeface="Calibri"/>
                <a:cs typeface="Calibri"/>
              </a:rPr>
              <a:t> </a:t>
            </a:r>
            <a:r>
              <a:rPr lang="de-DE" sz="1400" dirty="0" err="1" smtClean="0">
                <a:latin typeface="Calibri"/>
                <a:cs typeface="Calibri"/>
              </a:rPr>
              <a:t>sensors</a:t>
            </a:r>
            <a:r>
              <a:rPr lang="de-DE" sz="1400" dirty="0" smtClean="0">
                <a:latin typeface="Calibri"/>
                <a:cs typeface="Calibri"/>
              </a:rPr>
              <a:t>, 40 MHz   </a:t>
            </a:r>
            <a:r>
              <a:rPr lang="de-DE" sz="1400" dirty="0" err="1" smtClean="0">
                <a:latin typeface="Calibri"/>
                <a:cs typeface="Calibri"/>
              </a:rPr>
              <a:t>readout</a:t>
            </a:r>
            <a:endParaRPr lang="de-DE" sz="1400" dirty="0" smtClean="0">
              <a:latin typeface="Calibri"/>
              <a:cs typeface="Calibri"/>
            </a:endParaRPr>
          </a:p>
        </p:txBody>
      </p:sp>
      <p:pic>
        <p:nvPicPr>
          <p:cNvPr id="15" name="Bild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498" y="3661633"/>
            <a:ext cx="2901246" cy="1557204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>
          <a:xfrm>
            <a:off x="329105" y="2619677"/>
            <a:ext cx="3948397" cy="1015663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l"/>
            <a:r>
              <a:rPr lang="en-GB" dirty="0" smtClean="0">
                <a:latin typeface="Calibri"/>
                <a:cs typeface="Calibri"/>
              </a:rPr>
              <a:t>Mini HEP detector, </a:t>
            </a:r>
          </a:p>
          <a:p>
            <a:pPr algn="l"/>
            <a:r>
              <a:rPr lang="en-GB" dirty="0" err="1" smtClean="0">
                <a:latin typeface="Calibri"/>
                <a:cs typeface="Calibri"/>
              </a:rPr>
              <a:t>E</a:t>
            </a:r>
            <a:r>
              <a:rPr lang="en-GB" baseline="-25000" dirty="0" err="1" smtClean="0">
                <a:latin typeface="Calibri"/>
                <a:cs typeface="Calibri"/>
              </a:rPr>
              <a:t>beam</a:t>
            </a:r>
            <a:r>
              <a:rPr lang="en-GB" dirty="0" smtClean="0">
                <a:latin typeface="Calibri"/>
                <a:cs typeface="Calibri"/>
              </a:rPr>
              <a:t> = 2.2 </a:t>
            </a:r>
            <a:r>
              <a:rPr lang="en-GB" dirty="0" err="1" smtClean="0">
                <a:latin typeface="Calibri"/>
                <a:cs typeface="Calibri"/>
              </a:rPr>
              <a:t>GeV</a:t>
            </a:r>
            <a:r>
              <a:rPr lang="en-GB" dirty="0" smtClean="0">
                <a:latin typeface="Calibri"/>
                <a:cs typeface="Calibri"/>
              </a:rPr>
              <a:t>, 6.6 </a:t>
            </a:r>
            <a:r>
              <a:rPr lang="en-GB" dirty="0" err="1" smtClean="0">
                <a:latin typeface="Calibri"/>
                <a:cs typeface="Calibri"/>
              </a:rPr>
              <a:t>GeV</a:t>
            </a:r>
            <a:endParaRPr lang="en-GB" dirty="0" smtClean="0">
              <a:latin typeface="Calibri"/>
              <a:cs typeface="Calibri"/>
            </a:endParaRPr>
          </a:p>
          <a:p>
            <a:pPr algn="l">
              <a:spcAft>
                <a:spcPts val="0"/>
              </a:spcAft>
            </a:pPr>
            <a:r>
              <a:rPr lang="en-GB" dirty="0" smtClean="0">
                <a:latin typeface="Calibri"/>
                <a:cs typeface="Calibri"/>
              </a:rPr>
              <a:t>first data taking in 04/2016</a:t>
            </a:r>
          </a:p>
        </p:txBody>
      </p:sp>
      <p:sp>
        <p:nvSpPr>
          <p:cNvPr id="18" name="Oval 17"/>
          <p:cNvSpPr/>
          <p:nvPr/>
        </p:nvSpPr>
        <p:spPr bwMode="auto">
          <a:xfrm rot="864496">
            <a:off x="5444970" y="3252744"/>
            <a:ext cx="1590804" cy="107046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 rot="1117563">
            <a:off x="5939328" y="3625499"/>
            <a:ext cx="6042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Calibri"/>
                <a:cs typeface="Calibri"/>
              </a:rPr>
              <a:t>HPS</a:t>
            </a:r>
            <a:endParaRPr lang="en-GB" b="1" dirty="0">
              <a:latin typeface="Calibri"/>
              <a:cs typeface="Calibri"/>
            </a:endParaRPr>
          </a:p>
        </p:txBody>
      </p:sp>
      <p:pic>
        <p:nvPicPr>
          <p:cNvPr id="19" name="Picture 16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81234" y="0"/>
            <a:ext cx="762766" cy="78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hteck 2"/>
          <p:cNvSpPr/>
          <p:nvPr/>
        </p:nvSpPr>
        <p:spPr>
          <a:xfrm>
            <a:off x="149766" y="1168607"/>
            <a:ext cx="41524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Aft>
                <a:spcPts val="0"/>
              </a:spcAft>
            </a:pPr>
            <a:r>
              <a:rPr lang="en-GB" sz="2400" b="1" u="sng" dirty="0" smtClean="0">
                <a:solidFill>
                  <a:srgbClr val="FF0000"/>
                </a:solidFill>
                <a:latin typeface="Calibri"/>
                <a:cs typeface="Calibri"/>
              </a:rPr>
              <a:t>New approach:</a:t>
            </a:r>
          </a:p>
          <a:p>
            <a:pPr algn="l">
              <a:spcAft>
                <a:spcPts val="0"/>
              </a:spcAft>
            </a:pPr>
            <a:r>
              <a:rPr lang="en-GB" sz="2400" b="1" dirty="0" smtClean="0">
                <a:solidFill>
                  <a:srgbClr val="FF0000"/>
                </a:solidFill>
                <a:latin typeface="Calibri"/>
                <a:cs typeface="Calibri"/>
              </a:rPr>
              <a:t>Looking for a displaced vertex </a:t>
            </a:r>
            <a:r>
              <a:rPr lang="en-GB" sz="2400" b="1" dirty="0">
                <a:solidFill>
                  <a:srgbClr val="FF0000"/>
                </a:solidFill>
                <a:latin typeface="Calibri"/>
                <a:cs typeface="Calibri"/>
              </a:rPr>
              <a:t>!</a:t>
            </a:r>
          </a:p>
        </p:txBody>
      </p:sp>
      <p:sp>
        <p:nvSpPr>
          <p:cNvPr id="17" name="Oval 16"/>
          <p:cNvSpPr/>
          <p:nvPr/>
        </p:nvSpPr>
        <p:spPr bwMode="auto">
          <a:xfrm rot="864496">
            <a:off x="5954559" y="1729853"/>
            <a:ext cx="1590804" cy="107046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 rot="1117563">
            <a:off x="6461751" y="2120553"/>
            <a:ext cx="6042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Calibri"/>
                <a:cs typeface="Calibri"/>
              </a:rPr>
              <a:t>HPS</a:t>
            </a:r>
            <a:endParaRPr lang="en-GB" b="1" dirty="0">
              <a:latin typeface="Calibri"/>
              <a:cs typeface="Calibri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 13" descr="DP_BES-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329" y="1089377"/>
            <a:ext cx="7523340" cy="5095172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34073" y="178933"/>
            <a:ext cx="557548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The Next Ten Years or so ….</a:t>
            </a:r>
            <a:endParaRPr lang="en-US" sz="3600" i="1" dirty="0"/>
          </a:p>
        </p:txBody>
      </p:sp>
      <p:sp>
        <p:nvSpPr>
          <p:cNvPr id="23" name="Rechteck 22"/>
          <p:cNvSpPr/>
          <p:nvPr/>
        </p:nvSpPr>
        <p:spPr bwMode="auto">
          <a:xfrm>
            <a:off x="8235950" y="422320"/>
            <a:ext cx="88900" cy="15875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36" name="Picture 16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1234" y="0"/>
            <a:ext cx="762766" cy="78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uppierung 2"/>
          <p:cNvGrpSpPr/>
          <p:nvPr/>
        </p:nvGrpSpPr>
        <p:grpSpPr>
          <a:xfrm>
            <a:off x="1975556" y="2525889"/>
            <a:ext cx="6251221" cy="4136903"/>
            <a:chOff x="1975556" y="2525889"/>
            <a:chExt cx="6251221" cy="4136903"/>
          </a:xfrm>
        </p:grpSpPr>
        <p:sp>
          <p:nvSpPr>
            <p:cNvPr id="2" name="Freihandform 1"/>
            <p:cNvSpPr/>
            <p:nvPr/>
          </p:nvSpPr>
          <p:spPr bwMode="auto">
            <a:xfrm rot="21227091">
              <a:off x="3843336" y="3671889"/>
              <a:ext cx="1114425" cy="628650"/>
            </a:xfrm>
            <a:custGeom>
              <a:avLst/>
              <a:gdLst>
                <a:gd name="connsiteX0" fmla="*/ 942975 w 1114425"/>
                <a:gd name="connsiteY0" fmla="*/ 600075 h 628650"/>
                <a:gd name="connsiteX1" fmla="*/ 0 w 1114425"/>
                <a:gd name="connsiteY1" fmla="*/ 357188 h 628650"/>
                <a:gd name="connsiteX2" fmla="*/ 214312 w 1114425"/>
                <a:gd name="connsiteY2" fmla="*/ 0 h 628650"/>
                <a:gd name="connsiteX3" fmla="*/ 1114425 w 1114425"/>
                <a:gd name="connsiteY3" fmla="*/ 242888 h 628650"/>
                <a:gd name="connsiteX4" fmla="*/ 1071562 w 1114425"/>
                <a:gd name="connsiteY4" fmla="*/ 628650 h 628650"/>
                <a:gd name="connsiteX5" fmla="*/ 942975 w 1114425"/>
                <a:gd name="connsiteY5" fmla="*/ 600075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4425" h="628650">
                  <a:moveTo>
                    <a:pt x="942975" y="600075"/>
                  </a:moveTo>
                  <a:lnTo>
                    <a:pt x="0" y="357188"/>
                  </a:lnTo>
                  <a:lnTo>
                    <a:pt x="214312" y="0"/>
                  </a:lnTo>
                  <a:lnTo>
                    <a:pt x="1114425" y="242888"/>
                  </a:lnTo>
                  <a:lnTo>
                    <a:pt x="1071562" y="628650"/>
                  </a:lnTo>
                  <a:lnTo>
                    <a:pt x="942975" y="600075"/>
                  </a:lnTo>
                  <a:close/>
                </a:path>
              </a:pathLst>
            </a:cu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grpSp>
          <p:nvGrpSpPr>
            <p:cNvPr id="37" name="Gruppierung 36"/>
            <p:cNvGrpSpPr/>
            <p:nvPr/>
          </p:nvGrpSpPr>
          <p:grpSpPr>
            <a:xfrm>
              <a:off x="1975556" y="2525889"/>
              <a:ext cx="6251221" cy="4136903"/>
              <a:chOff x="1975556" y="2525889"/>
              <a:chExt cx="6251221" cy="4136903"/>
            </a:xfrm>
          </p:grpSpPr>
          <p:grpSp>
            <p:nvGrpSpPr>
              <p:cNvPr id="38" name="Gruppierung 51"/>
              <p:cNvGrpSpPr/>
              <p:nvPr/>
            </p:nvGrpSpPr>
            <p:grpSpPr>
              <a:xfrm>
                <a:off x="1975556" y="2525889"/>
                <a:ext cx="6251221" cy="3701156"/>
                <a:chOff x="1975556" y="2525889"/>
                <a:chExt cx="6251221" cy="3701156"/>
              </a:xfrm>
            </p:grpSpPr>
            <p:sp>
              <p:nvSpPr>
                <p:cNvPr id="40" name="Rechteck 39"/>
                <p:cNvSpPr/>
                <p:nvPr/>
              </p:nvSpPr>
              <p:spPr bwMode="auto">
                <a:xfrm rot="763538">
                  <a:off x="2742463" y="4810696"/>
                  <a:ext cx="3031795" cy="1416349"/>
                </a:xfrm>
                <a:prstGeom prst="rect">
                  <a:avLst/>
                </a:prstGeom>
                <a:solidFill>
                  <a:srgbClr val="FF0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charset="0"/>
                  </a:endParaRPr>
                </a:p>
              </p:txBody>
            </p:sp>
            <p:sp>
              <p:nvSpPr>
                <p:cNvPr id="41" name="Freihandform 40"/>
                <p:cNvSpPr/>
                <p:nvPr/>
              </p:nvSpPr>
              <p:spPr bwMode="auto">
                <a:xfrm>
                  <a:off x="1975556" y="2525889"/>
                  <a:ext cx="2935111" cy="2497667"/>
                </a:xfrm>
                <a:custGeom>
                  <a:avLst/>
                  <a:gdLst>
                    <a:gd name="connsiteX0" fmla="*/ 860777 w 2935111"/>
                    <a:gd name="connsiteY0" fmla="*/ 2497667 h 2497667"/>
                    <a:gd name="connsiteX1" fmla="*/ 2935111 w 2935111"/>
                    <a:gd name="connsiteY1" fmla="*/ 578555 h 2497667"/>
                    <a:gd name="connsiteX2" fmla="*/ 903111 w 2935111"/>
                    <a:gd name="connsiteY2" fmla="*/ 0 h 2497667"/>
                    <a:gd name="connsiteX3" fmla="*/ 0 w 2935111"/>
                    <a:gd name="connsiteY3" fmla="*/ 790222 h 2497667"/>
                    <a:gd name="connsiteX4" fmla="*/ 860777 w 2935111"/>
                    <a:gd name="connsiteY4" fmla="*/ 2497667 h 2497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35111" h="2497667">
                      <a:moveTo>
                        <a:pt x="860777" y="2497667"/>
                      </a:moveTo>
                      <a:lnTo>
                        <a:pt x="2935111" y="578555"/>
                      </a:lnTo>
                      <a:lnTo>
                        <a:pt x="903111" y="0"/>
                      </a:lnTo>
                      <a:lnTo>
                        <a:pt x="0" y="790222"/>
                      </a:lnTo>
                      <a:lnTo>
                        <a:pt x="860777" y="2497667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charset="0"/>
                  </a:endParaRPr>
                </a:p>
              </p:txBody>
            </p:sp>
            <p:grpSp>
              <p:nvGrpSpPr>
                <p:cNvPr id="42" name="Gruppierung 46"/>
                <p:cNvGrpSpPr/>
                <p:nvPr/>
              </p:nvGrpSpPr>
              <p:grpSpPr>
                <a:xfrm>
                  <a:off x="3635132" y="2922061"/>
                  <a:ext cx="4591645" cy="2523946"/>
                  <a:chOff x="3635132" y="2922061"/>
                  <a:chExt cx="4591645" cy="2523946"/>
                </a:xfrm>
              </p:grpSpPr>
              <p:sp>
                <p:nvSpPr>
                  <p:cNvPr id="43" name="Freihandform 42"/>
                  <p:cNvSpPr/>
                  <p:nvPr/>
                </p:nvSpPr>
                <p:spPr bwMode="auto">
                  <a:xfrm rot="232937">
                    <a:off x="4071938" y="2922061"/>
                    <a:ext cx="4154839" cy="1382889"/>
                  </a:xfrm>
                  <a:custGeom>
                    <a:avLst/>
                    <a:gdLst>
                      <a:gd name="connsiteX0" fmla="*/ 846666 w 4064000"/>
                      <a:gd name="connsiteY0" fmla="*/ 1382889 h 1382889"/>
                      <a:gd name="connsiteX1" fmla="*/ 4064000 w 4064000"/>
                      <a:gd name="connsiteY1" fmla="*/ 1354667 h 1382889"/>
                      <a:gd name="connsiteX2" fmla="*/ 4007555 w 4064000"/>
                      <a:gd name="connsiteY2" fmla="*/ 0 h 1382889"/>
                      <a:gd name="connsiteX3" fmla="*/ 0 w 4064000"/>
                      <a:gd name="connsiteY3" fmla="*/ 98778 h 1382889"/>
                      <a:gd name="connsiteX4" fmla="*/ 70555 w 4064000"/>
                      <a:gd name="connsiteY4" fmla="*/ 973667 h 13828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4000" h="1382889">
                        <a:moveTo>
                          <a:pt x="846666" y="1382889"/>
                        </a:moveTo>
                        <a:lnTo>
                          <a:pt x="4064000" y="1354667"/>
                        </a:lnTo>
                        <a:lnTo>
                          <a:pt x="4007555" y="0"/>
                        </a:lnTo>
                        <a:lnTo>
                          <a:pt x="0" y="98778"/>
                        </a:lnTo>
                        <a:lnTo>
                          <a:pt x="70555" y="973667"/>
                        </a:lnTo>
                      </a:path>
                    </a:pathLst>
                  </a:custGeom>
                  <a:solidFill>
                    <a:srgbClr val="FF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GB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rPr>
                      <a:t>                          </a:t>
                    </a:r>
                    <a:endParaRPr kumimoji="0" lang="en-GB" sz="28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44" name="Textfeld 43"/>
                  <p:cNvSpPr txBox="1"/>
                  <p:nvPr/>
                </p:nvSpPr>
                <p:spPr>
                  <a:xfrm rot="724528">
                    <a:off x="3635132" y="4302254"/>
                    <a:ext cx="1847656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2800" b="1" dirty="0" smtClean="0">
                        <a:latin typeface="Calibri"/>
                        <a:cs typeface="Calibri"/>
                      </a:rPr>
                      <a:t>Mont's gap</a:t>
                    </a:r>
                    <a:endParaRPr lang="en-GB" sz="2800" b="1" dirty="0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45" name="Textfeld 44"/>
                  <p:cNvSpPr txBox="1"/>
                  <p:nvPr/>
                </p:nvSpPr>
                <p:spPr>
                  <a:xfrm>
                    <a:off x="7320443" y="4922787"/>
                    <a:ext cx="683826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2800" b="1" dirty="0" smtClean="0">
                        <a:latin typeface="Calibri"/>
                        <a:cs typeface="Calibri"/>
                      </a:rPr>
                      <a:t>???</a:t>
                    </a:r>
                    <a:endParaRPr lang="en-GB" sz="2800" b="1" dirty="0">
                      <a:latin typeface="Calibri"/>
                      <a:cs typeface="Calibri"/>
                    </a:endParaRPr>
                  </a:p>
                </p:txBody>
              </p:sp>
            </p:grpSp>
          </p:grpSp>
          <p:sp>
            <p:nvSpPr>
              <p:cNvPr id="39" name="Textfeld 38"/>
              <p:cNvSpPr txBox="1"/>
              <p:nvPr/>
            </p:nvSpPr>
            <p:spPr>
              <a:xfrm rot="755495">
                <a:off x="2541028" y="6139572"/>
                <a:ext cx="2058576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2800" b="1" dirty="0" smtClean="0">
                    <a:latin typeface="Calibri"/>
                    <a:cs typeface="Calibri"/>
                  </a:rPr>
                  <a:t>SHIP/CERN ?</a:t>
                </a:r>
                <a:endParaRPr lang="en-GB" sz="2800" b="1" dirty="0">
                  <a:latin typeface="Calibri"/>
                  <a:cs typeface="Calibri"/>
                </a:endParaRPr>
              </a:p>
            </p:txBody>
          </p:sp>
        </p:grp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2"/>
          <p:cNvSpPr>
            <a:spLocks noChangeArrowheads="1"/>
          </p:cNvSpPr>
          <p:nvPr/>
        </p:nvSpPr>
        <p:spPr bwMode="auto">
          <a:xfrm>
            <a:off x="658813" y="201613"/>
            <a:ext cx="33895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The Dark Sector</a:t>
            </a:r>
            <a:endParaRPr lang="en-US" sz="3600" i="1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701" y="955796"/>
            <a:ext cx="7197172" cy="519795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3245783" y="2899056"/>
            <a:ext cx="2591495" cy="1513667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4000" b="1" dirty="0" smtClean="0">
                <a:solidFill>
                  <a:srgbClr val="FFFF00"/>
                </a:solidFill>
                <a:latin typeface="Calibri"/>
                <a:cs typeface="Calibri"/>
              </a:rPr>
              <a:t>D</a:t>
            </a:r>
            <a:r>
              <a:rPr kumimoji="0" lang="en-GB" sz="4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/>
                <a:cs typeface="Calibri"/>
              </a:rPr>
              <a:t>ark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4000" b="1" dirty="0" smtClean="0">
                <a:solidFill>
                  <a:srgbClr val="FFFF00"/>
                </a:solidFill>
                <a:latin typeface="Calibri"/>
                <a:cs typeface="Calibri"/>
              </a:rPr>
              <a:t>Photon</a:t>
            </a:r>
            <a:endParaRPr kumimoji="0" lang="en-GB" sz="40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1282918" y="1295596"/>
            <a:ext cx="2745445" cy="105187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i="0" u="none" strike="noStrike" cap="none" normalizeH="0" baseline="0" dirty="0" smtClean="0">
                <a:ln>
                  <a:noFill/>
                </a:ln>
                <a:solidFill>
                  <a:srgbClr val="FFFFCC"/>
                </a:solidFill>
                <a:effectLst/>
                <a:latin typeface="Calibri"/>
                <a:cs typeface="Calibri"/>
              </a:rPr>
              <a:t>Kinetic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smtClean="0">
                <a:solidFill>
                  <a:srgbClr val="FFFFCC"/>
                </a:solidFill>
                <a:latin typeface="Calibri"/>
                <a:cs typeface="Calibri"/>
              </a:rPr>
              <a:t>Mixing Models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5940779" y="1353069"/>
            <a:ext cx="1721556" cy="111637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i="0" u="none" strike="noStrike" cap="none" normalizeH="0" baseline="0" dirty="0" smtClean="0">
                <a:ln>
                  <a:noFill/>
                </a:ln>
                <a:solidFill>
                  <a:srgbClr val="FFFFCC"/>
                </a:solidFill>
                <a:effectLst/>
                <a:latin typeface="Calibri"/>
                <a:cs typeface="Calibri"/>
              </a:rPr>
              <a:t>Dark Parity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smtClean="0">
                <a:solidFill>
                  <a:srgbClr val="FFFFCC"/>
                </a:solidFill>
                <a:latin typeface="Calibri"/>
                <a:cs typeface="Calibri"/>
              </a:rPr>
              <a:t>Violation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4702629" y="4520576"/>
            <a:ext cx="3016146" cy="141052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32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/>
                <a:cs typeface="Calibri"/>
              </a:rPr>
              <a:t>Invisible Dark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3200" b="1" dirty="0" smtClean="0">
                <a:solidFill>
                  <a:srgbClr val="FFFF00"/>
                </a:solidFill>
                <a:latin typeface="Calibri"/>
                <a:cs typeface="Calibri"/>
              </a:rPr>
              <a:t>Photon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1188463" y="4703163"/>
            <a:ext cx="1834573" cy="105187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rgbClr val="FFFFCC"/>
                </a:solidFill>
                <a:effectLst/>
                <a:latin typeface="Calibri"/>
                <a:cs typeface="Calibri"/>
              </a:rPr>
              <a:t>Dark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err="1" smtClean="0">
                <a:solidFill>
                  <a:srgbClr val="FFFFCC"/>
                </a:solidFill>
                <a:latin typeface="Calibri"/>
                <a:cs typeface="Calibri"/>
              </a:rPr>
              <a:t>Higgses</a:t>
            </a:r>
            <a:endParaRPr lang="en-GB" dirty="0" smtClean="0">
              <a:solidFill>
                <a:srgbClr val="FFFFCC"/>
              </a:solidFill>
              <a:latin typeface="Calibri"/>
              <a:cs typeface="Calibri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07977" y="6153753"/>
            <a:ext cx="8143704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de-DE" b="1" dirty="0" smtClean="0">
                <a:latin typeface="Calibri" charset="0"/>
                <a:ea typeface="Calibri" charset="0"/>
                <a:cs typeface="Calibri" charset="0"/>
              </a:rPr>
              <a:t>         Disclaimer:	- </a:t>
            </a:r>
            <a:r>
              <a:rPr lang="de-DE" b="1" dirty="0" err="1" smtClean="0">
                <a:latin typeface="Calibri" charset="0"/>
                <a:ea typeface="Calibri" charset="0"/>
                <a:cs typeface="Calibri" charset="0"/>
              </a:rPr>
              <a:t>selection</a:t>
            </a:r>
            <a:r>
              <a:rPr lang="de-DE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b="1" dirty="0" err="1" smtClean="0">
                <a:latin typeface="Calibri" charset="0"/>
                <a:ea typeface="Calibri" charset="0"/>
                <a:cs typeface="Calibri" charset="0"/>
              </a:rPr>
              <a:t>of</a:t>
            </a:r>
            <a:r>
              <a:rPr lang="de-DE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b="1" dirty="0" err="1" smtClean="0">
                <a:latin typeface="Calibri" charset="0"/>
                <a:ea typeface="Calibri" charset="0"/>
                <a:cs typeface="Calibri" charset="0"/>
              </a:rPr>
              <a:t>results</a:t>
            </a:r>
            <a:r>
              <a:rPr lang="de-DE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b="1" dirty="0" err="1" smtClean="0">
                <a:latin typeface="Calibri" charset="0"/>
                <a:ea typeface="Calibri" charset="0"/>
                <a:cs typeface="Calibri" charset="0"/>
              </a:rPr>
              <a:t>shown</a:t>
            </a:r>
            <a:r>
              <a:rPr lang="de-DE" b="1" dirty="0" smtClean="0">
                <a:latin typeface="Calibri" charset="0"/>
                <a:ea typeface="Calibri" charset="0"/>
                <a:cs typeface="Calibri" charset="0"/>
              </a:rPr>
              <a:t> in </a:t>
            </a:r>
            <a:r>
              <a:rPr lang="de-DE" b="1" dirty="0" err="1" smtClean="0">
                <a:latin typeface="Calibri" charset="0"/>
                <a:ea typeface="Calibri" charset="0"/>
                <a:cs typeface="Calibri" charset="0"/>
              </a:rPr>
              <a:t>the</a:t>
            </a:r>
            <a:r>
              <a:rPr lang="de-DE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b="1" dirty="0" err="1" smtClean="0">
                <a:latin typeface="Calibri" charset="0"/>
                <a:ea typeface="Calibri" charset="0"/>
                <a:cs typeface="Calibri" charset="0"/>
              </a:rPr>
              <a:t>following</a:t>
            </a:r>
            <a:r>
              <a:rPr lang="de-DE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b="1" dirty="0" err="1" smtClean="0">
                <a:latin typeface="Calibri" charset="0"/>
                <a:ea typeface="Calibri" charset="0"/>
                <a:cs typeface="Calibri" charset="0"/>
              </a:rPr>
              <a:t>subjective</a:t>
            </a:r>
            <a:r>
              <a:rPr lang="de-DE" b="1" dirty="0" smtClean="0">
                <a:latin typeface="Calibri" charset="0"/>
                <a:ea typeface="Calibri" charset="0"/>
                <a:cs typeface="Calibri" charset="0"/>
              </a:rPr>
              <a:t>       </a:t>
            </a:r>
          </a:p>
          <a:p>
            <a:pPr algn="l"/>
            <a:r>
              <a:rPr lang="de-DE" b="1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de-DE" b="1" dirty="0" smtClean="0">
                <a:latin typeface="Calibri" charset="0"/>
                <a:ea typeface="Calibri" charset="0"/>
                <a:cs typeface="Calibri" charset="0"/>
              </a:rPr>
              <a:t>	- </a:t>
            </a:r>
            <a:r>
              <a:rPr lang="de-DE" b="1" dirty="0" err="1" smtClean="0">
                <a:latin typeface="Calibri" charset="0"/>
                <a:ea typeface="Calibri" charset="0"/>
                <a:cs typeface="Calibri" charset="0"/>
              </a:rPr>
              <a:t>sensitivities</a:t>
            </a:r>
            <a:r>
              <a:rPr lang="de-DE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b="1" dirty="0" err="1" smtClean="0">
                <a:latin typeface="Calibri" charset="0"/>
                <a:ea typeface="Calibri" charset="0"/>
                <a:cs typeface="Calibri" charset="0"/>
              </a:rPr>
              <a:t>of</a:t>
            </a:r>
            <a:r>
              <a:rPr lang="de-DE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b="1" dirty="0" err="1" smtClean="0">
                <a:latin typeface="Calibri" charset="0"/>
                <a:ea typeface="Calibri" charset="0"/>
                <a:cs typeface="Calibri" charset="0"/>
              </a:rPr>
              <a:t>future</a:t>
            </a:r>
            <a:r>
              <a:rPr lang="de-DE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b="1" dirty="0" err="1" smtClean="0">
                <a:latin typeface="Calibri" charset="0"/>
                <a:ea typeface="Calibri" charset="0"/>
                <a:cs typeface="Calibri" charset="0"/>
              </a:rPr>
              <a:t>experiments</a:t>
            </a:r>
            <a:r>
              <a:rPr lang="de-DE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b="1" dirty="0" err="1" smtClean="0">
                <a:latin typeface="Calibri" charset="0"/>
                <a:ea typeface="Calibri" charset="0"/>
                <a:cs typeface="Calibri" charset="0"/>
              </a:rPr>
              <a:t>approximate</a:t>
            </a:r>
            <a:endParaRPr lang="de-DE" b="1" dirty="0"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 bwMode="auto">
          <a:xfrm>
            <a:off x="1987282" y="2527017"/>
            <a:ext cx="256243" cy="60155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323695" y="2568018"/>
            <a:ext cx="256243" cy="60155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2041142" y="1163744"/>
            <a:ext cx="5431687" cy="278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6" name="Gruppierung 29"/>
          <p:cNvGrpSpPr/>
          <p:nvPr/>
        </p:nvGrpSpPr>
        <p:grpSpPr>
          <a:xfrm>
            <a:off x="637835" y="3872247"/>
            <a:ext cx="7878244" cy="2283382"/>
            <a:chOff x="235141" y="4177653"/>
            <a:chExt cx="8908859" cy="2283382"/>
          </a:xfrm>
        </p:grpSpPr>
        <p:sp>
          <p:nvSpPr>
            <p:cNvPr id="17" name="Rechteck 16"/>
            <p:cNvSpPr/>
            <p:nvPr/>
          </p:nvSpPr>
          <p:spPr>
            <a:xfrm>
              <a:off x="1813676" y="5012948"/>
              <a:ext cx="5431687" cy="2781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GB"/>
            </a:p>
          </p:txBody>
        </p:sp>
        <p:sp>
          <p:nvSpPr>
            <p:cNvPr id="18" name="Text Box 9"/>
            <p:cNvSpPr txBox="1">
              <a:spLocks noChangeArrowheads="1"/>
            </p:cNvSpPr>
            <p:nvPr/>
          </p:nvSpPr>
          <p:spPr bwMode="auto">
            <a:xfrm>
              <a:off x="235141" y="4177653"/>
              <a:ext cx="880549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2000" b="1" kern="0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Search</a:t>
              </a:r>
              <a:r>
                <a:rPr lang="de-DE" sz="2000" b="1" kern="0" dirty="0" smtClean="0">
                  <a:solidFill>
                    <a:srgbClr val="000090"/>
                  </a:solidFill>
                  <a:latin typeface="Calibri"/>
                  <a:cs typeface="Calibri"/>
                </a:rPr>
                <a:t> </a:t>
              </a:r>
              <a:r>
                <a:rPr lang="de-DE" sz="2000" b="1" kern="0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for</a:t>
              </a:r>
              <a:r>
                <a:rPr lang="de-DE" sz="2000" b="1" kern="0" dirty="0" smtClean="0">
                  <a:solidFill>
                    <a:srgbClr val="000090"/>
                  </a:solidFill>
                  <a:latin typeface="Calibri"/>
                  <a:cs typeface="Calibri"/>
                </a:rPr>
                <a:t> </a:t>
              </a:r>
              <a:r>
                <a:rPr lang="de-DE" sz="2000" b="1" kern="0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the</a:t>
              </a:r>
              <a:r>
                <a:rPr lang="de-DE" sz="2000" b="1" kern="0" dirty="0" smtClean="0">
                  <a:solidFill>
                    <a:srgbClr val="000090"/>
                  </a:solidFill>
                  <a:latin typeface="Calibri"/>
                  <a:cs typeface="Calibri"/>
                </a:rPr>
                <a:t> O(GeV/c</a:t>
              </a:r>
              <a:r>
                <a:rPr lang="de-DE" sz="2000" b="1" kern="0" baseline="30000" dirty="0" smtClean="0">
                  <a:solidFill>
                    <a:srgbClr val="000090"/>
                  </a:solidFill>
                  <a:latin typeface="Calibri"/>
                  <a:cs typeface="Calibri"/>
                </a:rPr>
                <a:t>2</a:t>
              </a:r>
              <a:r>
                <a:rPr lang="de-DE" sz="2000" b="1" kern="0" dirty="0" smtClean="0">
                  <a:solidFill>
                    <a:srgbClr val="000090"/>
                  </a:solidFill>
                  <a:latin typeface="Calibri"/>
                  <a:cs typeface="Calibri"/>
                </a:rPr>
                <a:t>) </a:t>
              </a:r>
              <a:r>
                <a:rPr lang="de-DE" sz="2000" b="1" kern="0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mass</a:t>
              </a:r>
              <a:r>
                <a:rPr lang="de-DE" sz="2000" b="1" kern="0" dirty="0" smtClean="0">
                  <a:solidFill>
                    <a:srgbClr val="000090"/>
                  </a:solidFill>
                  <a:latin typeface="Calibri"/>
                  <a:cs typeface="Calibri"/>
                </a:rPr>
                <a:t> </a:t>
              </a:r>
              <a:r>
                <a:rPr lang="de-DE" sz="2000" b="1" kern="0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scale</a:t>
              </a:r>
              <a:r>
                <a:rPr lang="de-DE" sz="2000" b="1" kern="0" dirty="0" smtClean="0">
                  <a:solidFill>
                    <a:srgbClr val="000090"/>
                  </a:solidFill>
                  <a:latin typeface="Calibri"/>
                  <a:cs typeface="Calibri"/>
                </a:rPr>
                <a:t> in a </a:t>
              </a:r>
              <a:r>
                <a:rPr lang="de-DE" sz="2000" b="1" kern="0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world-wide</a:t>
              </a:r>
              <a:r>
                <a:rPr lang="de-DE" sz="2000" b="1" kern="0" dirty="0" smtClean="0">
                  <a:solidFill>
                    <a:srgbClr val="000090"/>
                  </a:solidFill>
                  <a:latin typeface="Calibri"/>
                  <a:cs typeface="Calibri"/>
                </a:rPr>
                <a:t> </a:t>
              </a:r>
              <a:r>
                <a:rPr lang="de-DE" sz="2000" b="1" kern="0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effort</a:t>
              </a:r>
              <a:endParaRPr kumimoji="0" lang="de-DE" sz="2000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9" name="Titel 1"/>
            <p:cNvSpPr txBox="1">
              <a:spLocks/>
            </p:cNvSpPr>
            <p:nvPr/>
          </p:nvSpPr>
          <p:spPr bwMode="auto">
            <a:xfrm>
              <a:off x="279285" y="4651829"/>
              <a:ext cx="8864715" cy="1661208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defTabSz="871538" fontAlgn="base">
                <a:spcBef>
                  <a:spcPct val="0"/>
                </a:spcBef>
                <a:spcAft>
                  <a:spcPts val="1200"/>
                </a:spcAft>
                <a:buClr>
                  <a:schemeClr val="tx1"/>
                </a:buClr>
                <a:buFont typeface="Wingdings" pitchFamily="2" charset="2"/>
                <a:buChar char="Ø"/>
                <a:defRPr/>
              </a:pPr>
              <a:r>
                <a:rPr lang="en-GB" sz="1800" dirty="0" smtClean="0">
                  <a:solidFill>
                    <a:prstClr val="black"/>
                  </a:solidFill>
                  <a:latin typeface="Calibri"/>
                  <a:cs typeface="Calibri"/>
                </a:rPr>
                <a:t>  Could explain large number of </a:t>
              </a:r>
              <a:r>
                <a:rPr lang="en-GB" sz="1800" b="1" dirty="0" smtClean="0">
                  <a:solidFill>
                    <a:prstClr val="black"/>
                  </a:solidFill>
                  <a:latin typeface="Calibri"/>
                  <a:cs typeface="Calibri"/>
                </a:rPr>
                <a:t>astrophysical anomalies </a:t>
              </a:r>
            </a:p>
            <a:p>
              <a:pPr algn="l" defTabSz="871538" fontAlgn="base">
                <a:spcBef>
                  <a:spcPct val="0"/>
                </a:spcBef>
                <a:buClr>
                  <a:srgbClr val="8064A2">
                    <a:lumMod val="75000"/>
                  </a:srgbClr>
                </a:buClr>
                <a:defRPr/>
              </a:pPr>
              <a:endParaRPr lang="en-GB" sz="1800" dirty="0" smtClean="0">
                <a:solidFill>
                  <a:prstClr val="black"/>
                </a:solidFill>
                <a:latin typeface="Calibri"/>
                <a:cs typeface="Calibri"/>
              </a:endParaRPr>
            </a:p>
            <a:p>
              <a:pPr algn="l" defTabSz="871538" fontAlgn="base">
                <a:spcBef>
                  <a:spcPct val="0"/>
                </a:spcBef>
                <a:buClr>
                  <a:srgbClr val="8064A2">
                    <a:lumMod val="75000"/>
                  </a:srgbClr>
                </a:buClr>
                <a:defRPr/>
              </a:pPr>
              <a:endParaRPr lang="en-GB" sz="1800" dirty="0" smtClean="0">
                <a:solidFill>
                  <a:prstClr val="black"/>
                </a:solidFill>
                <a:latin typeface="Calibri"/>
                <a:cs typeface="Calibri"/>
              </a:endParaRPr>
            </a:p>
            <a:p>
              <a:pPr lvl="0" algn="l" defTabSz="871538" fontAlgn="base">
                <a:spcBef>
                  <a:spcPct val="0"/>
                </a:spcBef>
                <a:buClr>
                  <a:schemeClr val="tx1"/>
                </a:buClr>
                <a:buFont typeface="Wingdings" pitchFamily="2" charset="2"/>
                <a:buChar char="Ø"/>
                <a:defRPr/>
              </a:pPr>
              <a:r>
                <a:rPr lang="en-GB" sz="1800" dirty="0" smtClean="0">
                  <a:solidFill>
                    <a:prstClr val="black"/>
                  </a:solidFill>
                  <a:latin typeface="Calibri"/>
                  <a:cs typeface="Calibri"/>
                </a:rPr>
                <a:t>  Could explain presently seen </a:t>
              </a:r>
              <a:r>
                <a:rPr lang="en-GB" sz="1800" b="1" dirty="0" smtClean="0">
                  <a:solidFill>
                    <a:prstClr val="black"/>
                  </a:solidFill>
                  <a:latin typeface="Calibri"/>
                  <a:cs typeface="Calibri"/>
                </a:rPr>
                <a:t>deviation of 3.6</a:t>
              </a:r>
              <a:r>
                <a:rPr lang="en-GB" sz="1800" b="1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s</a:t>
              </a:r>
              <a:r>
                <a:rPr lang="en-GB" sz="1800" b="1" dirty="0" smtClean="0">
                  <a:solidFill>
                    <a:prstClr val="black"/>
                  </a:solidFill>
                  <a:latin typeface="Calibri"/>
                  <a:cs typeface="Calibri"/>
                </a:rPr>
                <a:t> between (g-2)</a:t>
              </a:r>
              <a:r>
                <a:rPr lang="en-GB" sz="1800" b="1" baseline="-25000" dirty="0" smtClean="0">
                  <a:solidFill>
                    <a:prstClr val="black"/>
                  </a:solidFill>
                  <a:latin typeface="Calibri"/>
                  <a:cs typeface="Calibri"/>
                </a:rPr>
                <a:t>μ</a:t>
              </a:r>
              <a:r>
                <a:rPr lang="en-GB" sz="1800" b="1" dirty="0" smtClean="0">
                  <a:solidFill>
                    <a:prstClr val="black"/>
                  </a:solidFill>
                  <a:latin typeface="Calibri"/>
                  <a:cs typeface="Calibri"/>
                </a:rPr>
                <a:t>  </a:t>
              </a:r>
            </a:p>
            <a:p>
              <a:pPr lvl="0" algn="l" defTabSz="871538" fontAlgn="base">
                <a:spcBef>
                  <a:spcPct val="0"/>
                </a:spcBef>
                <a:spcAft>
                  <a:spcPts val="600"/>
                </a:spcAft>
                <a:buClr>
                  <a:srgbClr val="8064A2">
                    <a:lumMod val="75000"/>
                  </a:srgbClr>
                </a:buClr>
                <a:defRPr/>
              </a:pPr>
              <a:r>
                <a:rPr lang="en-GB" sz="1800" dirty="0" smtClean="0">
                  <a:solidFill>
                    <a:prstClr val="black"/>
                  </a:solidFill>
                  <a:latin typeface="Calibri"/>
                  <a:cs typeface="Calibri"/>
                </a:rPr>
                <a:t>      Standard Model prediction and direct (g-2)</a:t>
              </a:r>
              <a:r>
                <a:rPr lang="en-GB" sz="1800" baseline="-25000" dirty="0" smtClean="0">
                  <a:solidFill>
                    <a:prstClr val="black"/>
                  </a:solidFill>
                  <a:latin typeface="Calibri"/>
                  <a:cs typeface="Calibri"/>
                </a:rPr>
                <a:t>μ </a:t>
              </a:r>
              <a:r>
                <a:rPr lang="en-GB" sz="1800" dirty="0" smtClean="0">
                  <a:solidFill>
                    <a:prstClr val="black"/>
                  </a:solidFill>
                  <a:latin typeface="Calibri"/>
                  <a:cs typeface="Calibri"/>
                </a:rPr>
                <a:t>measurement</a:t>
              </a:r>
            </a:p>
            <a:p>
              <a:pPr lvl="0" algn="l" defTabSz="871538" fontAlgn="base">
                <a:spcBef>
                  <a:spcPct val="0"/>
                </a:spcBef>
                <a:buClr>
                  <a:srgbClr val="8064A2">
                    <a:lumMod val="75000"/>
                  </a:srgbClr>
                </a:buClr>
                <a:defRPr/>
              </a:pPr>
              <a:endParaRPr lang="en-GB" sz="1800" dirty="0" smtClean="0">
                <a:solidFill>
                  <a:prstClr val="black"/>
                </a:solidFill>
                <a:latin typeface="Calibri"/>
                <a:cs typeface="Calibri"/>
              </a:endParaRPr>
            </a:p>
            <a:p>
              <a:pPr lvl="0" algn="l" defTabSz="871538" fontAlgn="base">
                <a:spcBef>
                  <a:spcPct val="0"/>
                </a:spcBef>
                <a:buClr>
                  <a:srgbClr val="8064A2">
                    <a:lumMod val="75000"/>
                  </a:srgbClr>
                </a:buClr>
                <a:defRPr/>
              </a:pPr>
              <a:endParaRPr lang="en-GB" sz="1800" dirty="0" smtClean="0">
                <a:solidFill>
                  <a:prstClr val="black"/>
                </a:solidFill>
                <a:latin typeface="Calibri"/>
                <a:cs typeface="Calibri"/>
              </a:endParaRPr>
            </a:p>
            <a:p>
              <a:pPr lvl="0" algn="l" defTabSz="871538" fontAlgn="base">
                <a:spcBef>
                  <a:spcPct val="0"/>
                </a:spcBef>
                <a:buClr>
                  <a:srgbClr val="8064A2">
                    <a:lumMod val="75000"/>
                  </a:srgbClr>
                </a:buClr>
                <a:defRPr/>
              </a:pPr>
              <a:endParaRPr lang="en-GB" sz="1800" dirty="0" smtClean="0">
                <a:solidFill>
                  <a:prstClr val="black"/>
                </a:solidFill>
                <a:latin typeface="Calibri"/>
                <a:cs typeface="Calibri"/>
              </a:endParaRPr>
            </a:p>
            <a:p>
              <a:pPr lvl="0" algn="l" defTabSz="871538" fontAlgn="base">
                <a:spcBef>
                  <a:spcPct val="0"/>
                </a:spcBef>
                <a:spcAft>
                  <a:spcPts val="600"/>
                </a:spcAft>
                <a:buClr>
                  <a:srgbClr val="8064A2">
                    <a:lumMod val="75000"/>
                  </a:srgbClr>
                </a:buClr>
                <a:defRPr/>
              </a:pPr>
              <a:endParaRPr lang="en-GB" sz="1800" dirty="0" smtClean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20" name="TextBox 21"/>
            <p:cNvSpPr txBox="1"/>
            <p:nvPr/>
          </p:nvSpPr>
          <p:spPr>
            <a:xfrm>
              <a:off x="612424" y="4933332"/>
              <a:ext cx="8430132" cy="523220"/>
            </a:xfrm>
            <a:prstGeom prst="rect">
              <a:avLst/>
            </a:prstGeom>
            <a:noFill/>
            <a:effectLst>
              <a:outerShdw blurRad="152400" dist="38100" dir="2700000">
                <a:srgbClr val="000000">
                  <a:alpha val="16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l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kern="0" dirty="0" err="1" smtClean="0">
                  <a:solidFill>
                    <a:srgbClr val="D00C0C"/>
                  </a:solidFill>
                  <a:latin typeface="Courier"/>
                  <a:cs typeface="Courier"/>
                </a:rPr>
                <a:t>Arkani-Hamed</a:t>
              </a:r>
              <a:r>
                <a:rPr lang="en-US" sz="1400" kern="0" dirty="0" smtClean="0">
                  <a:solidFill>
                    <a:srgbClr val="D00C0C"/>
                  </a:solidFill>
                  <a:latin typeface="Courier"/>
                  <a:cs typeface="Courier"/>
                </a:rPr>
                <a:t> et al. (2009)</a:t>
              </a:r>
            </a:p>
            <a:p>
              <a:pPr algn="l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kern="0" dirty="0" smtClean="0">
                  <a:solidFill>
                    <a:srgbClr val="D00C0C"/>
                  </a:solidFill>
                  <a:latin typeface="Courier"/>
                  <a:cs typeface="Courier"/>
                </a:rPr>
                <a:t>Andreas, </a:t>
              </a:r>
              <a:r>
                <a:rPr lang="en-US" sz="1400" kern="0" dirty="0" err="1" smtClean="0">
                  <a:solidFill>
                    <a:srgbClr val="D00C0C"/>
                  </a:solidFill>
                  <a:latin typeface="Courier"/>
                  <a:cs typeface="Courier"/>
                </a:rPr>
                <a:t>Ringwald</a:t>
              </a:r>
              <a:r>
                <a:rPr lang="en-US" sz="1400" kern="0" dirty="0" smtClean="0">
                  <a:solidFill>
                    <a:srgbClr val="D00C0C"/>
                  </a:solidFill>
                  <a:latin typeface="Courier"/>
                  <a:cs typeface="Courier"/>
                </a:rPr>
                <a:t> (2010); Andreas, Niebuhr, </a:t>
              </a:r>
              <a:r>
                <a:rPr lang="en-US" sz="1400" kern="0" dirty="0" err="1" smtClean="0">
                  <a:solidFill>
                    <a:srgbClr val="D00C0C"/>
                  </a:solidFill>
                  <a:latin typeface="Courier"/>
                  <a:cs typeface="Courier"/>
                </a:rPr>
                <a:t>Ringwald</a:t>
              </a:r>
              <a:r>
                <a:rPr lang="en-US" sz="1400" kern="0" dirty="0" smtClean="0">
                  <a:solidFill>
                    <a:srgbClr val="D00C0C"/>
                  </a:solidFill>
                  <a:latin typeface="Courier"/>
                  <a:cs typeface="Courier"/>
                </a:rPr>
                <a:t> (2012)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613973" y="6153258"/>
              <a:ext cx="2518629" cy="307777"/>
            </a:xfrm>
            <a:prstGeom prst="rect">
              <a:avLst/>
            </a:prstGeom>
            <a:noFill/>
            <a:effectLst>
              <a:outerShdw blurRad="152400" dist="38100" dir="2700000">
                <a:srgbClr val="000000">
                  <a:alpha val="16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l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kern="0" dirty="0" smtClean="0">
                  <a:solidFill>
                    <a:srgbClr val="D00C0C"/>
                  </a:solidFill>
                  <a:latin typeface="Courier"/>
                  <a:cs typeface="Courier"/>
                </a:rPr>
                <a:t>Pospelov(2008)</a:t>
              </a:r>
            </a:p>
          </p:txBody>
        </p:sp>
      </p:grpSp>
      <p:grpSp>
        <p:nvGrpSpPr>
          <p:cNvPr id="22" name="Gruppierung 21"/>
          <p:cNvGrpSpPr/>
          <p:nvPr/>
        </p:nvGrpSpPr>
        <p:grpSpPr>
          <a:xfrm>
            <a:off x="641026" y="1863985"/>
            <a:ext cx="8055984" cy="1661957"/>
            <a:chOff x="701091" y="2550131"/>
            <a:chExt cx="8055984" cy="1661957"/>
          </a:xfrm>
        </p:grpSpPr>
        <p:sp>
          <p:nvSpPr>
            <p:cNvPr id="23" name="Rechteck 22"/>
            <p:cNvSpPr/>
            <p:nvPr/>
          </p:nvSpPr>
          <p:spPr>
            <a:xfrm>
              <a:off x="5748865" y="3391664"/>
              <a:ext cx="296334" cy="44026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hteck 23"/>
            <p:cNvSpPr/>
            <p:nvPr/>
          </p:nvSpPr>
          <p:spPr>
            <a:xfrm>
              <a:off x="4061457" y="3572616"/>
              <a:ext cx="497854" cy="63947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hteck 24"/>
            <p:cNvSpPr/>
            <p:nvPr/>
          </p:nvSpPr>
          <p:spPr>
            <a:xfrm>
              <a:off x="3458846" y="2550131"/>
              <a:ext cx="1713935" cy="5058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Freihandform 25"/>
            <p:cNvSpPr/>
            <p:nvPr/>
          </p:nvSpPr>
          <p:spPr>
            <a:xfrm>
              <a:off x="4017433" y="3238500"/>
              <a:ext cx="554567" cy="275167"/>
            </a:xfrm>
            <a:custGeom>
              <a:avLst/>
              <a:gdLst>
                <a:gd name="connsiteX0" fmla="*/ 198967 w 554567"/>
                <a:gd name="connsiteY0" fmla="*/ 0 h 275167"/>
                <a:gd name="connsiteX1" fmla="*/ 245534 w 554567"/>
                <a:gd name="connsiteY1" fmla="*/ 67733 h 275167"/>
                <a:gd name="connsiteX2" fmla="*/ 275167 w 554567"/>
                <a:gd name="connsiteY2" fmla="*/ 93133 h 275167"/>
                <a:gd name="connsiteX3" fmla="*/ 359834 w 554567"/>
                <a:gd name="connsiteY3" fmla="*/ 97367 h 275167"/>
                <a:gd name="connsiteX4" fmla="*/ 410634 w 554567"/>
                <a:gd name="connsiteY4" fmla="*/ 55033 h 275167"/>
                <a:gd name="connsiteX5" fmla="*/ 554567 w 554567"/>
                <a:gd name="connsiteY5" fmla="*/ 262467 h 275167"/>
                <a:gd name="connsiteX6" fmla="*/ 0 w 554567"/>
                <a:gd name="connsiteY6" fmla="*/ 275167 h 275167"/>
                <a:gd name="connsiteX7" fmla="*/ 50800 w 554567"/>
                <a:gd name="connsiteY7" fmla="*/ 143933 h 275167"/>
                <a:gd name="connsiteX8" fmla="*/ 198967 w 554567"/>
                <a:gd name="connsiteY8" fmla="*/ 0 h 27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4567" h="275167">
                  <a:moveTo>
                    <a:pt x="198967" y="0"/>
                  </a:moveTo>
                  <a:lnTo>
                    <a:pt x="245534" y="67733"/>
                  </a:lnTo>
                  <a:lnTo>
                    <a:pt x="275167" y="93133"/>
                  </a:lnTo>
                  <a:lnTo>
                    <a:pt x="359834" y="97367"/>
                  </a:lnTo>
                  <a:lnTo>
                    <a:pt x="410634" y="55033"/>
                  </a:lnTo>
                  <a:lnTo>
                    <a:pt x="554567" y="262467"/>
                  </a:lnTo>
                  <a:lnTo>
                    <a:pt x="0" y="275167"/>
                  </a:lnTo>
                  <a:lnTo>
                    <a:pt x="50800" y="143933"/>
                  </a:lnTo>
                  <a:lnTo>
                    <a:pt x="19896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 flipH="1">
              <a:off x="801100" y="3382638"/>
              <a:ext cx="7680421" cy="0"/>
            </a:xfrm>
            <a:prstGeom prst="line">
              <a:avLst/>
            </a:prstGeom>
            <a:noFill/>
            <a:ln w="38100">
              <a:solidFill>
                <a:srgbClr val="002D99"/>
              </a:solidFill>
              <a:miter lim="800000"/>
              <a:headEnd type="stealth" w="med" len="med"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 sz="1600"/>
            </a:p>
          </p:txBody>
        </p:sp>
        <p:sp>
          <p:nvSpPr>
            <p:cNvPr id="29" name="Rectangle 9"/>
            <p:cNvSpPr>
              <a:spLocks/>
            </p:cNvSpPr>
            <p:nvPr/>
          </p:nvSpPr>
          <p:spPr bwMode="auto">
            <a:xfrm>
              <a:off x="7739970" y="3467489"/>
              <a:ext cx="1017105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Mass [eV]</a:t>
              </a:r>
            </a:p>
          </p:txBody>
        </p:sp>
        <p:sp>
          <p:nvSpPr>
            <p:cNvPr id="30" name="Line 10"/>
            <p:cNvSpPr>
              <a:spLocks noChangeShapeType="1"/>
            </p:cNvSpPr>
            <p:nvPr/>
          </p:nvSpPr>
          <p:spPr bwMode="auto">
            <a:xfrm flipH="1">
              <a:off x="921323" y="3295523"/>
              <a:ext cx="0" cy="181017"/>
            </a:xfrm>
            <a:prstGeom prst="line">
              <a:avLst/>
            </a:prstGeom>
            <a:noFill/>
            <a:ln w="38100">
              <a:solidFill>
                <a:srgbClr val="002D99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 sz="1600"/>
            </a:p>
          </p:txBody>
        </p:sp>
        <p:sp>
          <p:nvSpPr>
            <p:cNvPr id="31" name="Line 11"/>
            <p:cNvSpPr>
              <a:spLocks noChangeShapeType="1"/>
            </p:cNvSpPr>
            <p:nvPr/>
          </p:nvSpPr>
          <p:spPr bwMode="auto">
            <a:xfrm>
              <a:off x="7388877" y="3295523"/>
              <a:ext cx="0" cy="181017"/>
            </a:xfrm>
            <a:prstGeom prst="line">
              <a:avLst/>
            </a:prstGeom>
            <a:noFill/>
            <a:ln w="38100">
              <a:solidFill>
                <a:srgbClr val="002D99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 sz="1600"/>
            </a:p>
          </p:txBody>
        </p:sp>
        <p:sp>
          <p:nvSpPr>
            <p:cNvPr id="32" name="Line 12"/>
            <p:cNvSpPr>
              <a:spLocks noChangeShapeType="1"/>
            </p:cNvSpPr>
            <p:nvPr/>
          </p:nvSpPr>
          <p:spPr bwMode="auto">
            <a:xfrm>
              <a:off x="2284201" y="3295523"/>
              <a:ext cx="0" cy="181017"/>
            </a:xfrm>
            <a:prstGeom prst="line">
              <a:avLst/>
            </a:prstGeom>
            <a:noFill/>
            <a:ln w="38100">
              <a:solidFill>
                <a:srgbClr val="002D99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 sz="1600"/>
            </a:p>
          </p:txBody>
        </p:sp>
        <p:sp>
          <p:nvSpPr>
            <p:cNvPr id="33" name="Line 13"/>
            <p:cNvSpPr>
              <a:spLocks noChangeShapeType="1"/>
            </p:cNvSpPr>
            <p:nvPr/>
          </p:nvSpPr>
          <p:spPr bwMode="auto">
            <a:xfrm>
              <a:off x="5005702" y="3295523"/>
              <a:ext cx="0" cy="181017"/>
            </a:xfrm>
            <a:prstGeom prst="line">
              <a:avLst/>
            </a:prstGeom>
            <a:noFill/>
            <a:ln w="38100">
              <a:solidFill>
                <a:srgbClr val="002D99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 sz="1600"/>
            </a:p>
          </p:txBody>
        </p:sp>
        <p:sp>
          <p:nvSpPr>
            <p:cNvPr id="34" name="Line 14"/>
            <p:cNvSpPr>
              <a:spLocks noChangeShapeType="1"/>
            </p:cNvSpPr>
            <p:nvPr/>
          </p:nvSpPr>
          <p:spPr bwMode="auto">
            <a:xfrm>
              <a:off x="6027063" y="3295523"/>
              <a:ext cx="0" cy="181017"/>
            </a:xfrm>
            <a:prstGeom prst="line">
              <a:avLst/>
            </a:prstGeom>
            <a:noFill/>
            <a:ln w="38100">
              <a:solidFill>
                <a:srgbClr val="002D99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 sz="1600"/>
            </a:p>
          </p:txBody>
        </p:sp>
        <p:sp>
          <p:nvSpPr>
            <p:cNvPr id="35" name="Line 15"/>
            <p:cNvSpPr>
              <a:spLocks noChangeShapeType="1"/>
            </p:cNvSpPr>
            <p:nvPr/>
          </p:nvSpPr>
          <p:spPr bwMode="auto">
            <a:xfrm>
              <a:off x="6707970" y="3295523"/>
              <a:ext cx="0" cy="181017"/>
            </a:xfrm>
            <a:prstGeom prst="line">
              <a:avLst/>
            </a:prstGeom>
            <a:noFill/>
            <a:ln w="38100">
              <a:solidFill>
                <a:srgbClr val="002D99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 sz="1600"/>
            </a:p>
          </p:txBody>
        </p:sp>
        <p:sp>
          <p:nvSpPr>
            <p:cNvPr id="36" name="Rectangle 16"/>
            <p:cNvSpPr>
              <a:spLocks/>
            </p:cNvSpPr>
            <p:nvPr/>
          </p:nvSpPr>
          <p:spPr bwMode="auto">
            <a:xfrm>
              <a:off x="701091" y="3467489"/>
              <a:ext cx="429822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10</a:t>
              </a:r>
              <a:r>
                <a:rPr lang="en-US" sz="1600" baseline="3200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-6</a:t>
              </a:r>
            </a:p>
          </p:txBody>
        </p:sp>
        <p:sp>
          <p:nvSpPr>
            <p:cNvPr id="37" name="Rectangle 17"/>
            <p:cNvSpPr>
              <a:spLocks/>
            </p:cNvSpPr>
            <p:nvPr/>
          </p:nvSpPr>
          <p:spPr bwMode="auto">
            <a:xfrm>
              <a:off x="2071417" y="3467489"/>
              <a:ext cx="429822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10</a:t>
              </a:r>
              <a:r>
                <a:rPr lang="en-US" sz="1600" baseline="3200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-2</a:t>
              </a:r>
            </a:p>
          </p:txBody>
        </p:sp>
        <p:sp>
          <p:nvSpPr>
            <p:cNvPr id="38" name="Rectangle 18"/>
            <p:cNvSpPr>
              <a:spLocks/>
            </p:cNvSpPr>
            <p:nvPr/>
          </p:nvSpPr>
          <p:spPr bwMode="auto">
            <a:xfrm>
              <a:off x="4812069" y="3467489"/>
              <a:ext cx="380882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10</a:t>
              </a:r>
              <a:r>
                <a:rPr lang="en-US" sz="1600" baseline="3200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6</a:t>
              </a:r>
            </a:p>
          </p:txBody>
        </p:sp>
        <p:sp>
          <p:nvSpPr>
            <p:cNvPr id="39" name="Rectangle 19"/>
            <p:cNvSpPr>
              <a:spLocks/>
            </p:cNvSpPr>
            <p:nvPr/>
          </p:nvSpPr>
          <p:spPr bwMode="auto">
            <a:xfrm>
              <a:off x="5833430" y="3467489"/>
              <a:ext cx="380882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 dirty="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10</a:t>
              </a:r>
              <a:r>
                <a:rPr lang="en-US" sz="1600" baseline="32000" dirty="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9</a:t>
              </a:r>
            </a:p>
          </p:txBody>
        </p:sp>
        <p:sp>
          <p:nvSpPr>
            <p:cNvPr id="40" name="Rectangle 20"/>
            <p:cNvSpPr>
              <a:spLocks/>
            </p:cNvSpPr>
            <p:nvPr/>
          </p:nvSpPr>
          <p:spPr bwMode="auto">
            <a:xfrm>
              <a:off x="6480292" y="3467489"/>
              <a:ext cx="461740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10</a:t>
              </a:r>
              <a:r>
                <a:rPr lang="en-US" sz="1600" baseline="3200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11</a:t>
              </a:r>
            </a:p>
          </p:txBody>
        </p:sp>
        <p:sp>
          <p:nvSpPr>
            <p:cNvPr id="41" name="Rectangle 21"/>
            <p:cNvSpPr>
              <a:spLocks/>
            </p:cNvSpPr>
            <p:nvPr/>
          </p:nvSpPr>
          <p:spPr bwMode="auto">
            <a:xfrm>
              <a:off x="7161199" y="3467489"/>
              <a:ext cx="461740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10</a:t>
              </a:r>
              <a:r>
                <a:rPr lang="en-US" sz="1600" baseline="3200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13</a:t>
              </a:r>
            </a:p>
          </p:txBody>
        </p:sp>
        <p:sp>
          <p:nvSpPr>
            <p:cNvPr id="42" name="Rectangle 22"/>
            <p:cNvSpPr>
              <a:spLocks/>
            </p:cNvSpPr>
            <p:nvPr/>
          </p:nvSpPr>
          <p:spPr bwMode="auto">
            <a:xfrm>
              <a:off x="930898" y="3250269"/>
              <a:ext cx="1344792" cy="262475"/>
            </a:xfrm>
            <a:prstGeom prst="rect">
              <a:avLst/>
            </a:prstGeom>
            <a:solidFill>
              <a:srgbClr val="002D99">
                <a:alpha val="16000"/>
              </a:srgbClr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 sz="1600"/>
            </a:p>
          </p:txBody>
        </p:sp>
        <p:sp>
          <p:nvSpPr>
            <p:cNvPr id="43" name="Rectangle 23"/>
            <p:cNvSpPr>
              <a:spLocks/>
            </p:cNvSpPr>
            <p:nvPr/>
          </p:nvSpPr>
          <p:spPr bwMode="auto">
            <a:xfrm>
              <a:off x="5016341" y="3250269"/>
              <a:ext cx="1004338" cy="262475"/>
            </a:xfrm>
            <a:prstGeom prst="rect">
              <a:avLst/>
            </a:prstGeom>
            <a:solidFill>
              <a:srgbClr val="D00C0C">
                <a:alpha val="70195"/>
              </a:srgbClr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 sz="1600" dirty="0">
                <a:solidFill>
                  <a:srgbClr val="D00C0C">
                    <a:alpha val="70195"/>
                  </a:srgbClr>
                </a:solidFill>
              </a:endParaRPr>
            </a:p>
          </p:txBody>
        </p:sp>
        <p:sp>
          <p:nvSpPr>
            <p:cNvPr id="44" name="Rectangle 24"/>
            <p:cNvSpPr>
              <a:spLocks/>
            </p:cNvSpPr>
            <p:nvPr/>
          </p:nvSpPr>
          <p:spPr bwMode="auto">
            <a:xfrm>
              <a:off x="6718609" y="3250269"/>
              <a:ext cx="655373" cy="262475"/>
            </a:xfrm>
            <a:prstGeom prst="rect">
              <a:avLst/>
            </a:prstGeom>
            <a:solidFill>
              <a:srgbClr val="002D99">
                <a:alpha val="16000"/>
              </a:srgbClr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 sz="1600"/>
            </a:p>
          </p:txBody>
        </p:sp>
        <p:sp>
          <p:nvSpPr>
            <p:cNvPr id="46" name="Rectangle 27"/>
            <p:cNvSpPr>
              <a:spLocks/>
            </p:cNvSpPr>
            <p:nvPr/>
          </p:nvSpPr>
          <p:spPr bwMode="auto">
            <a:xfrm>
              <a:off x="6829256" y="2879206"/>
              <a:ext cx="435143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 dirty="0">
                  <a:solidFill>
                    <a:srgbClr val="8EB4E3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LHC</a:t>
              </a:r>
            </a:p>
          </p:txBody>
        </p:sp>
        <p:sp>
          <p:nvSpPr>
            <p:cNvPr id="47" name="Rectangle 28"/>
            <p:cNvSpPr>
              <a:spLocks/>
            </p:cNvSpPr>
            <p:nvPr/>
          </p:nvSpPr>
          <p:spPr bwMode="auto">
            <a:xfrm>
              <a:off x="1294757" y="3743890"/>
              <a:ext cx="606433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 err="1">
                  <a:solidFill>
                    <a:schemeClr val="tx2">
                      <a:lumMod val="40000"/>
                      <a:lumOff val="60000"/>
                    </a:schemeClr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Axion</a:t>
              </a:r>
              <a:endParaRPr lang="en-US" sz="1600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 charset="0"/>
                <a:ea typeface="Calibri" charset="0"/>
                <a:cs typeface="Calibri" charset="0"/>
                <a:sym typeface="Calibri" charset="0"/>
              </a:endParaRPr>
            </a:p>
          </p:txBody>
        </p:sp>
        <p:sp>
          <p:nvSpPr>
            <p:cNvPr id="48" name="Rectangle 29"/>
            <p:cNvSpPr>
              <a:spLocks/>
            </p:cNvSpPr>
            <p:nvPr/>
          </p:nvSpPr>
          <p:spPr bwMode="auto">
            <a:xfrm>
              <a:off x="4662427" y="2698730"/>
              <a:ext cx="1958825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400" b="1" dirty="0">
                  <a:solidFill>
                    <a:srgbClr val="D00C0C"/>
                  </a:solidFill>
                  <a:latin typeface="Calibri"/>
                  <a:ea typeface="Calibri" charset="0"/>
                  <a:cs typeface="Calibri"/>
                  <a:sym typeface="Calibri" charset="0"/>
                </a:rPr>
                <a:t>Dark photon</a:t>
              </a:r>
            </a:p>
          </p:txBody>
        </p:sp>
        <p:sp>
          <p:nvSpPr>
            <p:cNvPr id="49" name="Rectangle 30"/>
            <p:cNvSpPr>
              <a:spLocks/>
            </p:cNvSpPr>
            <p:nvPr/>
          </p:nvSpPr>
          <p:spPr bwMode="auto">
            <a:xfrm>
              <a:off x="6773933" y="3757116"/>
              <a:ext cx="545790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olidFill>
                    <a:srgbClr val="8EB4E3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W’, Z’</a:t>
              </a:r>
            </a:p>
          </p:txBody>
        </p:sp>
      </p:grpSp>
      <p:sp>
        <p:nvSpPr>
          <p:cNvPr id="50" name="Rechteck 49"/>
          <p:cNvSpPr/>
          <p:nvPr/>
        </p:nvSpPr>
        <p:spPr>
          <a:xfrm>
            <a:off x="501163" y="1041356"/>
            <a:ext cx="65999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b="1" dirty="0" smtClean="0">
                <a:solidFill>
                  <a:srgbClr val="000090"/>
                </a:solidFill>
                <a:latin typeface="Calibri"/>
                <a:cs typeface="Calibri"/>
              </a:rPr>
              <a:t>New massive force carrier of extra U(1)</a:t>
            </a:r>
            <a:r>
              <a:rPr lang="en-GB" b="1" baseline="-25000" dirty="0" smtClean="0">
                <a:solidFill>
                  <a:srgbClr val="000090"/>
                </a:solidFill>
                <a:latin typeface="Calibri"/>
                <a:cs typeface="Calibri"/>
              </a:rPr>
              <a:t>d</a:t>
            </a:r>
            <a:r>
              <a:rPr lang="en-GB" b="1" dirty="0" smtClean="0">
                <a:solidFill>
                  <a:srgbClr val="000090"/>
                </a:solidFill>
                <a:latin typeface="Calibri"/>
                <a:cs typeface="Calibri"/>
              </a:rPr>
              <a:t> gauge group; predicted in almost all </a:t>
            </a:r>
            <a:r>
              <a:rPr lang="en-GB" b="1" dirty="0">
                <a:solidFill>
                  <a:srgbClr val="000090"/>
                </a:solidFill>
                <a:latin typeface="Calibri"/>
                <a:cs typeface="Calibri"/>
              </a:rPr>
              <a:t>t</a:t>
            </a:r>
            <a:r>
              <a:rPr lang="en-GB" b="1" dirty="0" smtClean="0">
                <a:solidFill>
                  <a:srgbClr val="000090"/>
                </a:solidFill>
                <a:latin typeface="Calibri"/>
                <a:cs typeface="Calibri"/>
              </a:rPr>
              <a:t>heories beyond the Standard Model</a:t>
            </a:r>
            <a:endParaRPr lang="en-GB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51" name="Rectangle 2"/>
          <p:cNvSpPr>
            <a:spLocks noChangeArrowheads="1"/>
          </p:cNvSpPr>
          <p:nvPr/>
        </p:nvSpPr>
        <p:spPr bwMode="auto">
          <a:xfrm>
            <a:off x="658813" y="201613"/>
            <a:ext cx="25827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Dark Photon</a:t>
            </a:r>
            <a:endParaRPr lang="en-US" sz="3600" i="1" dirty="0"/>
          </a:p>
        </p:txBody>
      </p:sp>
      <p:pic>
        <p:nvPicPr>
          <p:cNvPr id="45" name="Picture 16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1234" y="0"/>
            <a:ext cx="762766" cy="78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Textfeld 51"/>
          <p:cNvSpPr txBox="1"/>
          <p:nvPr/>
        </p:nvSpPr>
        <p:spPr>
          <a:xfrm>
            <a:off x="5237815" y="2895479"/>
            <a:ext cx="478015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sz="3200" b="1" dirty="0" err="1" smtClean="0">
                <a:solidFill>
                  <a:srgbClr val="FF0000"/>
                </a:solidFill>
              </a:rPr>
              <a:t>γ</a:t>
            </a:r>
            <a:r>
              <a:rPr lang="de-DE" sz="3200" b="1" dirty="0" smtClean="0">
                <a:solidFill>
                  <a:srgbClr val="FF0000"/>
                </a:solidFill>
                <a:sym typeface="Symbol"/>
              </a:rPr>
              <a:t></a:t>
            </a:r>
            <a:endParaRPr lang="de-DE" sz="3200" b="1" dirty="0" smtClean="0">
              <a:solidFill>
                <a:srgbClr val="FF000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586099" y="3432329"/>
            <a:ext cx="1621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de-DE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aka Z</a:t>
            </a:r>
            <a:r>
              <a:rPr lang="de-DE" b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Symbol"/>
              </a:rPr>
              <a:t></a:t>
            </a:r>
            <a:r>
              <a:rPr lang="de-DE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, U, A</a:t>
            </a:r>
            <a:r>
              <a:rPr lang="de-DE" b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Symbol"/>
              </a:rPr>
              <a:t>)</a:t>
            </a:r>
            <a:r>
              <a:rPr lang="de-DE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de-DE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8413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feld 20"/>
          <p:cNvSpPr txBox="1"/>
          <p:nvPr/>
        </p:nvSpPr>
        <p:spPr>
          <a:xfrm>
            <a:off x="99917" y="1503869"/>
            <a:ext cx="90965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 smtClean="0">
                <a:solidFill>
                  <a:srgbClr val="0000FF"/>
                </a:solidFill>
                <a:latin typeface="Calibri"/>
                <a:cs typeface="Calibri"/>
              </a:rPr>
              <a:t>So far Kinetic Mixing: M(γ') &lt; 2M(</a:t>
            </a:r>
            <a:r>
              <a:rPr lang="en-GB" sz="2400" b="1" dirty="0" err="1" smtClean="0">
                <a:solidFill>
                  <a:srgbClr val="0000FF"/>
                </a:solidFill>
                <a:latin typeface="Calibri"/>
                <a:cs typeface="Calibri"/>
              </a:rPr>
              <a:t>χ</a:t>
            </a:r>
            <a:r>
              <a:rPr lang="en-GB" sz="2400" b="1" dirty="0" smtClean="0">
                <a:solidFill>
                  <a:srgbClr val="0000FF"/>
                </a:solidFill>
                <a:latin typeface="Calibri"/>
                <a:cs typeface="Calibri"/>
              </a:rPr>
              <a:t>)</a:t>
            </a:r>
            <a:endParaRPr lang="en-GB" sz="2400" b="1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algn="l"/>
            <a:r>
              <a:rPr lang="en-GB" sz="2400" b="1" dirty="0" smtClean="0">
                <a:solidFill>
                  <a:srgbClr val="FF0000"/>
                </a:solidFill>
                <a:latin typeface="Calibri"/>
                <a:cs typeface="Calibri"/>
              </a:rPr>
              <a:t>Consider now: M(χ) &lt; 2M(γ') </a:t>
            </a:r>
          </a:p>
          <a:p>
            <a:pPr algn="l"/>
            <a:r>
              <a:rPr lang="en-GB" sz="2400" b="1" dirty="0" smtClean="0">
                <a:solidFill>
                  <a:srgbClr val="FF0000"/>
                </a:solidFill>
                <a:latin typeface="Calibri"/>
                <a:cs typeface="Calibri"/>
              </a:rPr>
              <a:t>Dark Photon decays dominantly into</a:t>
            </a:r>
          </a:p>
          <a:p>
            <a:pPr algn="l"/>
            <a:r>
              <a:rPr lang="en-GB" sz="2400" b="1" dirty="0" smtClean="0">
                <a:solidFill>
                  <a:srgbClr val="FF0000"/>
                </a:solidFill>
                <a:latin typeface="Calibri"/>
                <a:cs typeface="Calibri"/>
              </a:rPr>
              <a:t>Light Dark Matter (LDM), which is not yet constraint experimentally!</a:t>
            </a:r>
          </a:p>
          <a:p>
            <a:pPr algn="l"/>
            <a:r>
              <a:rPr lang="en-GB" sz="2400" b="1" dirty="0" smtClean="0">
                <a:solidFill>
                  <a:srgbClr val="000090"/>
                </a:solidFill>
                <a:latin typeface="Calibri"/>
                <a:cs typeface="Calibri"/>
              </a:rPr>
              <a:t>		</a:t>
            </a:r>
          </a:p>
        </p:txBody>
      </p:sp>
      <p:pic>
        <p:nvPicPr>
          <p:cNvPr id="22" name="Bild 21" descr="Bildschirmfoto 2015-09-25 um 06.21.5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6" y="3208257"/>
            <a:ext cx="6065825" cy="3646508"/>
          </a:xfrm>
          <a:prstGeom prst="rect">
            <a:avLst/>
          </a:prstGeom>
        </p:spPr>
      </p:pic>
      <p:cxnSp>
        <p:nvCxnSpPr>
          <p:cNvPr id="24" name="Gerade Verbindung mit Pfeil 23"/>
          <p:cNvCxnSpPr/>
          <p:nvPr/>
        </p:nvCxnSpPr>
        <p:spPr bwMode="auto">
          <a:xfrm rot="10800000" flipV="1">
            <a:off x="3499557" y="4441764"/>
            <a:ext cx="2991555" cy="507999"/>
          </a:xfrm>
          <a:prstGeom prst="straightConnector1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Textfeld 26"/>
          <p:cNvSpPr txBox="1"/>
          <p:nvPr/>
        </p:nvSpPr>
        <p:spPr>
          <a:xfrm>
            <a:off x="5773263" y="3919654"/>
            <a:ext cx="280570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alibri"/>
                <a:cs typeface="Calibri"/>
              </a:rPr>
              <a:t>exclusion limits from </a:t>
            </a:r>
          </a:p>
          <a:p>
            <a:r>
              <a:rPr lang="en-GB" dirty="0" smtClean="0">
                <a:latin typeface="Calibri"/>
                <a:cs typeface="Calibri"/>
              </a:rPr>
              <a:t>classical</a:t>
            </a:r>
          </a:p>
          <a:p>
            <a:r>
              <a:rPr lang="en-GB" dirty="0" smtClean="0">
                <a:latin typeface="Calibri"/>
                <a:cs typeface="Calibri"/>
              </a:rPr>
              <a:t>Dark Matter experiments</a:t>
            </a:r>
          </a:p>
          <a:p>
            <a:r>
              <a:rPr lang="en-GB" dirty="0" smtClean="0">
                <a:latin typeface="Calibri"/>
                <a:cs typeface="Calibri"/>
              </a:rPr>
              <a:t>(nuclear recoil)</a:t>
            </a:r>
          </a:p>
          <a:p>
            <a:r>
              <a:rPr lang="en-GB" dirty="0" smtClean="0">
                <a:latin typeface="Calibri"/>
                <a:cs typeface="Calibri"/>
              </a:rPr>
              <a:t>not sensitive to LDM</a:t>
            </a:r>
            <a:endParaRPr lang="en-GB" dirty="0">
              <a:latin typeface="Calibri"/>
              <a:cs typeface="Calibri"/>
            </a:endParaRPr>
          </a:p>
        </p:txBody>
      </p:sp>
      <p:grpSp>
        <p:nvGrpSpPr>
          <p:cNvPr id="31" name="Gruppierung 30"/>
          <p:cNvGrpSpPr/>
          <p:nvPr/>
        </p:nvGrpSpPr>
        <p:grpSpPr>
          <a:xfrm>
            <a:off x="5172455" y="387018"/>
            <a:ext cx="3590545" cy="2208647"/>
            <a:chOff x="4509135" y="959556"/>
            <a:chExt cx="4394976" cy="2554111"/>
          </a:xfrm>
        </p:grpSpPr>
        <p:pic>
          <p:nvPicPr>
            <p:cNvPr id="32" name="Bild 31" descr="Bildschirmfoto 2016-02-24 um 09.05.5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9135" y="1129784"/>
              <a:ext cx="4324421" cy="2254221"/>
            </a:xfrm>
            <a:prstGeom prst="rect">
              <a:avLst/>
            </a:prstGeom>
          </p:spPr>
        </p:pic>
        <p:sp>
          <p:nvSpPr>
            <p:cNvPr id="33" name="Rechteck 32"/>
            <p:cNvSpPr/>
            <p:nvPr/>
          </p:nvSpPr>
          <p:spPr bwMode="auto">
            <a:xfrm>
              <a:off x="8748889" y="959556"/>
              <a:ext cx="155222" cy="255411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482731" y="178933"/>
            <a:ext cx="62146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Invisible Decay of Dark Photon</a:t>
            </a:r>
            <a:endParaRPr lang="en-US" sz="3600" i="1" dirty="0"/>
          </a:p>
        </p:txBody>
      </p:sp>
      <p:sp>
        <p:nvSpPr>
          <p:cNvPr id="30" name="Line 10"/>
          <p:cNvSpPr>
            <a:spLocks noChangeShapeType="1"/>
          </p:cNvSpPr>
          <p:nvPr/>
        </p:nvSpPr>
        <p:spPr bwMode="auto">
          <a:xfrm>
            <a:off x="533400" y="838200"/>
            <a:ext cx="616396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83756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Line 10"/>
          <p:cNvSpPr>
            <a:spLocks noChangeShapeType="1"/>
          </p:cNvSpPr>
          <p:nvPr/>
        </p:nvSpPr>
        <p:spPr bwMode="auto">
          <a:xfrm>
            <a:off x="533400" y="838200"/>
            <a:ext cx="822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/>
          </a:p>
        </p:txBody>
      </p:sp>
      <p:pic>
        <p:nvPicPr>
          <p:cNvPr id="21" name="Picture 6" descr="Screenshot 2015-04-20 13.40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8" y="1135981"/>
            <a:ext cx="4988762" cy="492191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4" name="Bild 23" descr="Bildschirmfoto 2016-02-24 um 09.05.5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799" y="972467"/>
            <a:ext cx="3532904" cy="1949320"/>
          </a:xfrm>
          <a:prstGeom prst="rect">
            <a:avLst/>
          </a:prstGeom>
        </p:spPr>
      </p:pic>
      <p:sp>
        <p:nvSpPr>
          <p:cNvPr id="25" name="Rechteck 24"/>
          <p:cNvSpPr/>
          <p:nvPr/>
        </p:nvSpPr>
        <p:spPr bwMode="auto">
          <a:xfrm>
            <a:off x="8721533" y="825264"/>
            <a:ext cx="126811" cy="22086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482731" y="178933"/>
            <a:ext cx="62146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Invisible Decay of Dark Photon</a:t>
            </a:r>
            <a:endParaRPr lang="en-US" sz="3600" i="1" dirty="0"/>
          </a:p>
        </p:txBody>
      </p:sp>
      <p:sp>
        <p:nvSpPr>
          <p:cNvPr id="2" name="Rechteck 1"/>
          <p:cNvSpPr/>
          <p:nvPr/>
        </p:nvSpPr>
        <p:spPr>
          <a:xfrm>
            <a:off x="5257799" y="3195574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endParaRPr lang="en-GB" dirty="0" smtClean="0">
              <a:latin typeface="Calibri"/>
              <a:cs typeface="Calibri"/>
            </a:endParaRPr>
          </a:p>
          <a:p>
            <a:pPr marL="457200" indent="-457200" algn="l">
              <a:buFont typeface="Arial" charset="0"/>
              <a:buChar char="•"/>
            </a:pPr>
            <a:r>
              <a:rPr lang="en-GB" dirty="0">
                <a:latin typeface="Calibri"/>
                <a:cs typeface="Calibri"/>
              </a:rPr>
              <a:t>Dark Matter particle not </a:t>
            </a:r>
            <a:r>
              <a:rPr lang="en-GB" dirty="0" smtClean="0">
                <a:latin typeface="Calibri"/>
                <a:cs typeface="Calibri"/>
              </a:rPr>
              <a:t>seen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GB" dirty="0" smtClean="0">
                <a:latin typeface="Calibri"/>
                <a:cs typeface="Calibri"/>
              </a:rPr>
              <a:t>Few constraints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GB" dirty="0" smtClean="0">
                <a:latin typeface="Calibri"/>
                <a:cs typeface="Calibri"/>
              </a:rPr>
              <a:t>Could again explain (g-2)</a:t>
            </a:r>
            <a:r>
              <a:rPr lang="en-GB" baseline="-25000" dirty="0" smtClean="0">
                <a:latin typeface="Calibri"/>
                <a:cs typeface="Calibri"/>
              </a:rPr>
              <a:t>µ</a:t>
            </a:r>
          </a:p>
          <a:p>
            <a:pPr algn="l"/>
            <a:endParaRPr lang="en-GB" dirty="0">
              <a:latin typeface="Calibri"/>
              <a:cs typeface="Calibri"/>
            </a:endParaRPr>
          </a:p>
          <a:p>
            <a:pPr marL="342900" indent="-342900" algn="l">
              <a:buFont typeface="Wingdings" charset="2"/>
              <a:buChar char="à"/>
            </a:pPr>
            <a:r>
              <a:rPr lang="en-GB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Missing energy / mass</a:t>
            </a:r>
          </a:p>
          <a:p>
            <a:pPr marL="342900" indent="-342900" algn="l">
              <a:buFont typeface="Wingdings" charset="2"/>
              <a:buChar char="à"/>
            </a:pPr>
            <a:r>
              <a:rPr lang="en-GB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Search for Dark Matter particle</a:t>
            </a:r>
          </a:p>
          <a:p>
            <a:pPr algn="l"/>
            <a:r>
              <a:rPr lang="en-GB" dirty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en-GB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    directly using dedicated low-</a:t>
            </a:r>
          </a:p>
          <a:p>
            <a:pPr algn="l"/>
            <a:r>
              <a:rPr lang="en-GB" dirty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en-GB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    background detectors</a:t>
            </a:r>
            <a:endParaRPr lang="en-GB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04883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639897" y="178933"/>
            <a:ext cx="690502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PADME @ LNF Beam Test Facility </a:t>
            </a:r>
            <a:endParaRPr lang="en-US" sz="3600" i="1" dirty="0"/>
          </a:p>
        </p:txBody>
      </p:sp>
      <p:sp>
        <p:nvSpPr>
          <p:cNvPr id="16" name="Textfeld 15"/>
          <p:cNvSpPr txBox="1"/>
          <p:nvPr/>
        </p:nvSpPr>
        <p:spPr>
          <a:xfrm>
            <a:off x="205125" y="1056555"/>
            <a:ext cx="892476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b="1" dirty="0" smtClean="0">
                <a:solidFill>
                  <a:srgbClr val="0000FF"/>
                </a:solidFill>
                <a:latin typeface="Calibri"/>
                <a:cs typeface="Calibri"/>
              </a:rPr>
              <a:t>Strategy:  Missing mass (energy) measurement</a:t>
            </a:r>
          </a:p>
          <a:p>
            <a:pPr algn="l"/>
            <a:r>
              <a:rPr lang="en-GB" sz="2400" b="1" dirty="0" smtClean="0">
                <a:solidFill>
                  <a:srgbClr val="0000FF"/>
                </a:solidFill>
                <a:latin typeface="Calibri"/>
                <a:cs typeface="Calibri"/>
              </a:rPr>
              <a:t>		     	</a:t>
            </a:r>
            <a:endParaRPr lang="en-GB" sz="2400" b="1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 algn="l"/>
            <a:r>
              <a:rPr lang="en-GB" sz="2400" b="1" dirty="0" smtClean="0">
                <a:solidFill>
                  <a:srgbClr val="000090"/>
                </a:solidFill>
                <a:latin typeface="Calibri"/>
                <a:cs typeface="Calibri"/>
              </a:rPr>
              <a:t>		</a:t>
            </a:r>
          </a:p>
        </p:txBody>
      </p:sp>
      <p:pic>
        <p:nvPicPr>
          <p:cNvPr id="10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3830" y="2663524"/>
            <a:ext cx="4068876" cy="3274742"/>
          </a:xfrm>
          <a:prstGeom prst="rect">
            <a:avLst/>
          </a:prstGeom>
        </p:spPr>
      </p:pic>
      <p:sp>
        <p:nvSpPr>
          <p:cNvPr id="11" name="TextBox 17"/>
          <p:cNvSpPr txBox="1"/>
          <p:nvPr/>
        </p:nvSpPr>
        <p:spPr>
          <a:xfrm>
            <a:off x="4128133" y="3423690"/>
            <a:ext cx="783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BEEF4"/>
                </a:solidFill>
                <a:latin typeface="Calibri"/>
                <a:cs typeface="Calibri"/>
              </a:rPr>
              <a:t>BGO</a:t>
            </a:r>
          </a:p>
          <a:p>
            <a:r>
              <a:rPr lang="en-US" dirty="0" err="1" smtClean="0">
                <a:solidFill>
                  <a:srgbClr val="DBEEF4"/>
                </a:solidFill>
                <a:latin typeface="Calibri"/>
                <a:cs typeface="Calibri"/>
              </a:rPr>
              <a:t>Ecal</a:t>
            </a:r>
            <a:endParaRPr lang="en-US" baseline="30000" dirty="0">
              <a:solidFill>
                <a:srgbClr val="DBEEF4"/>
              </a:solidFill>
              <a:latin typeface="Calibri"/>
              <a:cs typeface="Calibri"/>
            </a:endParaRPr>
          </a:p>
        </p:txBody>
      </p:sp>
      <p:sp>
        <p:nvSpPr>
          <p:cNvPr id="15" name="TextBox 20"/>
          <p:cNvSpPr txBox="1"/>
          <p:nvPr/>
        </p:nvSpPr>
        <p:spPr>
          <a:xfrm>
            <a:off x="931666" y="4656271"/>
            <a:ext cx="1676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Target</a:t>
            </a:r>
          </a:p>
        </p:txBody>
      </p:sp>
      <p:sp>
        <p:nvSpPr>
          <p:cNvPr id="18" name="TextBox 21"/>
          <p:cNvSpPr txBox="1"/>
          <p:nvPr/>
        </p:nvSpPr>
        <p:spPr>
          <a:xfrm rot="19825308">
            <a:off x="1582822" y="3866034"/>
            <a:ext cx="1068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DBEEF4"/>
                </a:solidFill>
                <a:latin typeface="Calibri"/>
                <a:cs typeface="Calibri"/>
              </a:rPr>
              <a:t>e</a:t>
            </a:r>
            <a:r>
              <a:rPr lang="en-US" sz="1400" baseline="30000" dirty="0" smtClean="0">
                <a:solidFill>
                  <a:srgbClr val="DBEEF4"/>
                </a:solidFill>
                <a:latin typeface="Calibri"/>
                <a:cs typeface="Calibri"/>
              </a:rPr>
              <a:t>+</a:t>
            </a:r>
            <a:r>
              <a:rPr lang="en-US" sz="1400" dirty="0" smtClean="0">
                <a:solidFill>
                  <a:srgbClr val="DBEEF4"/>
                </a:solidFill>
                <a:latin typeface="Calibri"/>
                <a:cs typeface="Calibri"/>
              </a:rPr>
              <a:t> veto</a:t>
            </a:r>
            <a:endParaRPr lang="en-US" sz="1400" baseline="30000" dirty="0">
              <a:solidFill>
                <a:srgbClr val="DBEEF4"/>
              </a:solidFill>
              <a:latin typeface="Calibri"/>
              <a:cs typeface="Calibri"/>
            </a:endParaRPr>
          </a:p>
        </p:txBody>
      </p:sp>
      <p:sp>
        <p:nvSpPr>
          <p:cNvPr id="21" name="TextBox 22"/>
          <p:cNvSpPr txBox="1"/>
          <p:nvPr/>
        </p:nvSpPr>
        <p:spPr>
          <a:xfrm rot="548960">
            <a:off x="3001194" y="3048692"/>
            <a:ext cx="739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DBEEF4"/>
                </a:solidFill>
                <a:latin typeface="Calibri"/>
                <a:cs typeface="Calibri"/>
              </a:rPr>
              <a:t>e</a:t>
            </a:r>
            <a:r>
              <a:rPr lang="en-US" sz="1400" baseline="30000" dirty="0" smtClean="0">
                <a:solidFill>
                  <a:srgbClr val="DBEEF4"/>
                </a:solidFill>
                <a:latin typeface="Calibri"/>
                <a:cs typeface="Calibri"/>
              </a:rPr>
              <a:t>+</a:t>
            </a:r>
            <a:r>
              <a:rPr lang="en-US" sz="1400" dirty="0" smtClean="0">
                <a:solidFill>
                  <a:srgbClr val="DBEEF4"/>
                </a:solidFill>
                <a:latin typeface="Calibri"/>
                <a:cs typeface="Calibri"/>
              </a:rPr>
              <a:t> veto</a:t>
            </a:r>
            <a:endParaRPr lang="en-US" sz="1400" baseline="30000" dirty="0">
              <a:solidFill>
                <a:srgbClr val="DBEEF4"/>
              </a:solidFill>
              <a:latin typeface="Calibri"/>
              <a:cs typeface="Calibri"/>
            </a:endParaRPr>
          </a:p>
        </p:txBody>
      </p:sp>
      <p:sp>
        <p:nvSpPr>
          <p:cNvPr id="22" name="TextBox 23"/>
          <p:cNvSpPr txBox="1"/>
          <p:nvPr/>
        </p:nvSpPr>
        <p:spPr>
          <a:xfrm rot="19657821">
            <a:off x="2471335" y="4784602"/>
            <a:ext cx="1297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DBEEF4"/>
                </a:solidFill>
                <a:latin typeface="Calibri"/>
                <a:cs typeface="Calibri"/>
              </a:rPr>
              <a:t>Dipole magnet</a:t>
            </a:r>
            <a:endParaRPr lang="en-US" sz="1400" baseline="30000" dirty="0">
              <a:solidFill>
                <a:srgbClr val="DBEEF4"/>
              </a:solidFill>
              <a:latin typeface="Calibri"/>
              <a:cs typeface="Calibri"/>
            </a:endParaRPr>
          </a:p>
        </p:txBody>
      </p:sp>
      <p:cxnSp>
        <p:nvCxnSpPr>
          <p:cNvPr id="24" name="Gerade Verbindung mit Pfeil 23"/>
          <p:cNvCxnSpPr/>
          <p:nvPr/>
        </p:nvCxnSpPr>
        <p:spPr bwMode="auto">
          <a:xfrm flipV="1">
            <a:off x="173606" y="4991860"/>
            <a:ext cx="1113128" cy="620886"/>
          </a:xfrm>
          <a:prstGeom prst="straightConnector1">
            <a:avLst/>
          </a:prstGeom>
          <a:solidFill>
            <a:schemeClr val="tx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Rechteck 27"/>
          <p:cNvSpPr/>
          <p:nvPr/>
        </p:nvSpPr>
        <p:spPr>
          <a:xfrm>
            <a:off x="1649260" y="1481281"/>
            <a:ext cx="41554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smtClean="0">
                <a:solidFill>
                  <a:srgbClr val="0000FF"/>
                </a:solidFill>
                <a:latin typeface="Calibri"/>
                <a:cs typeface="Calibri"/>
              </a:rPr>
              <a:t>M</a:t>
            </a:r>
            <a:r>
              <a:rPr lang="en-GB" sz="2800" b="1" baseline="-25000" dirty="0" smtClean="0">
                <a:solidFill>
                  <a:srgbClr val="0000FF"/>
                </a:solidFill>
                <a:latin typeface="Calibri"/>
                <a:cs typeface="Calibri"/>
              </a:rPr>
              <a:t>miss</a:t>
            </a:r>
            <a:r>
              <a:rPr lang="en-GB" sz="2800" b="1" baseline="30000" dirty="0" smtClean="0">
                <a:solidFill>
                  <a:srgbClr val="0000FF"/>
                </a:solidFill>
                <a:latin typeface="Calibri"/>
                <a:cs typeface="Calibri"/>
              </a:rPr>
              <a:t>2</a:t>
            </a:r>
            <a:r>
              <a:rPr lang="en-GB" sz="2800" b="1" dirty="0" smtClean="0">
                <a:solidFill>
                  <a:srgbClr val="0000FF"/>
                </a:solidFill>
                <a:latin typeface="Calibri"/>
                <a:cs typeface="Calibri"/>
              </a:rPr>
              <a:t> = (P</a:t>
            </a:r>
            <a:r>
              <a:rPr lang="en-GB" sz="2800" b="1" baseline="30000" dirty="0" smtClean="0">
                <a:solidFill>
                  <a:srgbClr val="0000FF"/>
                </a:solidFill>
                <a:latin typeface="Calibri"/>
                <a:cs typeface="Calibri"/>
              </a:rPr>
              <a:t>4</a:t>
            </a:r>
            <a:r>
              <a:rPr lang="en-GB" sz="2800" b="1" baseline="-25000" dirty="0" smtClean="0">
                <a:solidFill>
                  <a:srgbClr val="0000FF"/>
                </a:solidFill>
                <a:latin typeface="Calibri"/>
                <a:cs typeface="Calibri"/>
              </a:rPr>
              <a:t>e-</a:t>
            </a:r>
            <a:r>
              <a:rPr lang="en-GB" sz="2800" b="1" dirty="0" smtClean="0">
                <a:solidFill>
                  <a:srgbClr val="0000FF"/>
                </a:solidFill>
                <a:latin typeface="Calibri"/>
                <a:cs typeface="Calibri"/>
              </a:rPr>
              <a:t> + P</a:t>
            </a:r>
            <a:r>
              <a:rPr lang="en-GB" sz="2800" b="1" baseline="30000" dirty="0" smtClean="0">
                <a:solidFill>
                  <a:srgbClr val="0000FF"/>
                </a:solidFill>
                <a:latin typeface="Calibri"/>
                <a:cs typeface="Calibri"/>
              </a:rPr>
              <a:t>4</a:t>
            </a:r>
            <a:r>
              <a:rPr lang="en-GB" sz="2800" b="1" baseline="-25000" dirty="0" smtClean="0">
                <a:solidFill>
                  <a:srgbClr val="0000FF"/>
                </a:solidFill>
                <a:latin typeface="Calibri"/>
                <a:cs typeface="Calibri"/>
              </a:rPr>
              <a:t>beam</a:t>
            </a:r>
            <a:r>
              <a:rPr lang="en-GB" sz="2800" b="1" dirty="0" smtClean="0">
                <a:solidFill>
                  <a:srgbClr val="0000FF"/>
                </a:solidFill>
                <a:latin typeface="Calibri"/>
                <a:cs typeface="Calibri"/>
              </a:rPr>
              <a:t> - P</a:t>
            </a:r>
            <a:r>
              <a:rPr lang="en-GB" sz="2800" b="1" baseline="30000" dirty="0" smtClean="0">
                <a:solidFill>
                  <a:srgbClr val="0000FF"/>
                </a:solidFill>
                <a:latin typeface="Calibri"/>
                <a:cs typeface="Calibri"/>
              </a:rPr>
              <a:t>4</a:t>
            </a:r>
            <a:r>
              <a:rPr lang="en-GB" sz="2800" b="1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GB" sz="2800" b="1" dirty="0" smtClean="0">
                <a:solidFill>
                  <a:srgbClr val="0000FF"/>
                </a:solidFill>
                <a:latin typeface="Calibri"/>
                <a:cs typeface="Calibri"/>
              </a:rPr>
              <a:t>)</a:t>
            </a:r>
            <a:r>
              <a:rPr lang="en-GB" sz="2800" b="1" baseline="30000" dirty="0" smtClean="0">
                <a:solidFill>
                  <a:srgbClr val="0000FF"/>
                </a:solidFill>
                <a:latin typeface="Calibri"/>
                <a:cs typeface="Calibri"/>
              </a:rPr>
              <a:t>2</a:t>
            </a:r>
            <a:endParaRPr lang="en-GB" sz="2800" b="1" dirty="0">
              <a:solidFill>
                <a:srgbClr val="0000FF"/>
              </a:solidFill>
            </a:endParaRPr>
          </a:p>
        </p:txBody>
      </p:sp>
      <p:sp>
        <p:nvSpPr>
          <p:cNvPr id="29" name="Rechteck 28"/>
          <p:cNvSpPr/>
          <p:nvPr/>
        </p:nvSpPr>
        <p:spPr>
          <a:xfrm rot="19927897">
            <a:off x="60963" y="5342136"/>
            <a:ext cx="15799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 smtClean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lang="en-US" i="1" baseline="-25000" dirty="0" err="1" smtClean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lang="en-US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+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=550 </a:t>
            </a:r>
            <a:r>
              <a:rPr lang="en-US" dirty="0" err="1" smtClean="0">
                <a:solidFill>
                  <a:srgbClr val="FF0000"/>
                </a:solidFill>
                <a:latin typeface="Calibri"/>
                <a:cs typeface="Calibri"/>
              </a:rPr>
              <a:t>MeV</a:t>
            </a:r>
            <a:endParaRPr lang="en-GB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5089877" y="3253311"/>
            <a:ext cx="5201275" cy="1410342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marR="0" lvl="1" indent="-28575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Arial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Beam: ∼ 5000 e</a:t>
            </a:r>
            <a:r>
              <a:rPr kumimoji="0" lang="en-GB" sz="1800" b="0" i="0" u="none" strike="noStrike" kern="120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+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 on target in 40 ns </a:t>
            </a:r>
          </a:p>
          <a:p>
            <a:pPr marL="57150" marR="0" lvl="1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r>
              <a:rPr lang="en-GB" sz="1800" dirty="0">
                <a:latin typeface="Calibri"/>
                <a:cs typeface="Calibri"/>
              </a:rPr>
              <a:t> </a:t>
            </a:r>
            <a:r>
              <a:rPr lang="en-GB" sz="1800" dirty="0" smtClean="0">
                <a:latin typeface="Calibri"/>
                <a:cs typeface="Calibri"/>
              </a:rPr>
              <a:t>    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bunch, at 50 bunch/s (∼10</a:t>
            </a:r>
            <a:r>
              <a:rPr kumimoji="0" lang="en-GB" sz="1800" b="0" i="0" u="none" strike="noStrike" kern="120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13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lang="en-GB" sz="1800" b="0" i="0" u="none" strike="noStrike" kern="120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+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/year)</a:t>
            </a:r>
          </a:p>
          <a:p>
            <a:pPr marL="342900" marR="0" lvl="2" indent="-28575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Arial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Measure: Energy, time and direction </a:t>
            </a:r>
          </a:p>
          <a:p>
            <a:pPr marL="57150" marR="0" lvl="2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r>
              <a:rPr lang="en-GB" sz="1800" dirty="0">
                <a:latin typeface="Calibri"/>
                <a:cs typeface="Calibri"/>
              </a:rPr>
              <a:t> </a:t>
            </a:r>
            <a:r>
              <a:rPr lang="en-GB" sz="1800" dirty="0" smtClean="0">
                <a:latin typeface="Calibri"/>
                <a:cs typeface="Calibri"/>
              </a:rPr>
              <a:t>    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of photons</a:t>
            </a:r>
          </a:p>
          <a:p>
            <a:pPr marL="342900" marR="0" lvl="1" indent="-28575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Arial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Veto outside beam region</a:t>
            </a:r>
          </a:p>
          <a:p>
            <a:pPr marL="342900" lvl="1" indent="-285750" algn="l" defTabSz="4572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n-GB" sz="1800" dirty="0" smtClean="0">
                <a:latin typeface="Calibri"/>
                <a:cs typeface="Calibri"/>
              </a:rPr>
              <a:t>Normalize to </a:t>
            </a:r>
            <a:r>
              <a:rPr lang="en-GB" sz="1800" dirty="0" err="1" smtClean="0">
                <a:latin typeface="Calibri"/>
                <a:cs typeface="Calibri"/>
              </a:rPr>
              <a:t>e+e</a:t>
            </a:r>
            <a:r>
              <a:rPr lang="en-GB" sz="1800" dirty="0" smtClean="0">
                <a:latin typeface="Calibri"/>
                <a:cs typeface="Calibri"/>
              </a:rPr>
              <a:t>- </a:t>
            </a:r>
            <a:r>
              <a:rPr lang="de-DE" sz="1800" dirty="0" smtClean="0">
                <a:sym typeface="Symbol"/>
              </a:rPr>
              <a:t> </a:t>
            </a:r>
            <a:r>
              <a:rPr lang="de-DE" sz="1800" dirty="0" smtClean="0">
                <a:latin typeface="Calibri"/>
                <a:cs typeface="Calibri"/>
                <a:sym typeface="Wingdings"/>
              </a:rPr>
              <a:t>γ γ</a:t>
            </a:r>
            <a:r>
              <a:rPr lang="en-GB" sz="1800" dirty="0" smtClean="0">
                <a:latin typeface="Calibri"/>
                <a:cs typeface="Calibri"/>
              </a:rPr>
              <a:t> </a:t>
            </a: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2" name="Rechteck 41"/>
          <p:cNvSpPr/>
          <p:nvPr/>
        </p:nvSpPr>
        <p:spPr bwMode="auto">
          <a:xfrm>
            <a:off x="5947638" y="2952097"/>
            <a:ext cx="3196361" cy="366889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43" name="Picture 9" descr="Logo-INFN.gif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235" y1="83036" x2="3235" y2="83036"/>
                        <a14:foregroundMark x1="11471" y1="50298" x2="11471" y2="50298"/>
                        <a14:foregroundMark x1="27941" y1="46429" x2="27941" y2="46429"/>
                        <a14:foregroundMark x1="54118" y1="50298" x2="54118" y2="50298"/>
                        <a14:foregroundMark x1="76765" y1="46131" x2="76765" y2="46131"/>
                        <a14:foregroundMark x1="95882" y1="21131" x2="95882" y2="21131"/>
                        <a14:foregroundMark x1="95882" y1="11012" x2="95882" y2="11012"/>
                        <a14:foregroundMark x1="35294" y1="49405" x2="35294" y2="49405"/>
                        <a14:foregroundMark x1="40882" y1="47917" x2="40882" y2="47917"/>
                        <a14:foregroundMark x1="78824" y1="46131" x2="78824" y2="46131"/>
                        <a14:backgroundMark x1="41176" y1="75595" x2="41176" y2="755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830" y="0"/>
            <a:ext cx="1103882" cy="1090894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50" name="Group 28"/>
          <p:cNvGrpSpPr>
            <a:grpSpLocks/>
          </p:cNvGrpSpPr>
          <p:nvPr/>
        </p:nvGrpSpPr>
        <p:grpSpPr bwMode="auto">
          <a:xfrm>
            <a:off x="6177076" y="2336281"/>
            <a:ext cx="1654516" cy="1067960"/>
            <a:chOff x="125" y="1479"/>
            <a:chExt cx="1507" cy="1025"/>
          </a:xfrm>
        </p:grpSpPr>
        <p:sp>
          <p:nvSpPr>
            <p:cNvPr id="78" name="Text Box 29"/>
            <p:cNvSpPr txBox="1">
              <a:spLocks noChangeArrowheads="1"/>
            </p:cNvSpPr>
            <p:nvPr/>
          </p:nvSpPr>
          <p:spPr bwMode="auto">
            <a:xfrm>
              <a:off x="1153" y="1680"/>
              <a:ext cx="479" cy="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charset="0"/>
              </a:endParaRPr>
            </a:p>
          </p:txBody>
        </p:sp>
        <p:sp>
          <p:nvSpPr>
            <p:cNvPr id="79" name="Text Box 30"/>
            <p:cNvSpPr txBox="1">
              <a:spLocks noChangeArrowheads="1"/>
            </p:cNvSpPr>
            <p:nvPr/>
          </p:nvSpPr>
          <p:spPr bwMode="auto">
            <a:xfrm>
              <a:off x="125" y="1479"/>
              <a:ext cx="387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charset="0"/>
                </a:rPr>
                <a:t>e</a:t>
              </a:r>
              <a:r>
                <a:rPr kumimoji="0" lang="en-US" sz="2000" b="1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charset="0"/>
                </a:rPr>
                <a:t>-</a:t>
              </a:r>
            </a:p>
          </p:txBody>
        </p:sp>
      </p:grpSp>
      <p:sp>
        <p:nvSpPr>
          <p:cNvPr id="57" name="Text Box 57"/>
          <p:cNvSpPr txBox="1">
            <a:spLocks noChangeArrowheads="1"/>
          </p:cNvSpPr>
          <p:nvPr/>
        </p:nvSpPr>
        <p:spPr bwMode="auto">
          <a:xfrm>
            <a:off x="8155938" y="2770548"/>
            <a:ext cx="1136808" cy="30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86" name="Gruppierung 85"/>
          <p:cNvGrpSpPr/>
          <p:nvPr/>
        </p:nvGrpSpPr>
        <p:grpSpPr>
          <a:xfrm>
            <a:off x="6120794" y="1246982"/>
            <a:ext cx="2485417" cy="1805207"/>
            <a:chOff x="6555552" y="1144188"/>
            <a:chExt cx="2485417" cy="1805207"/>
          </a:xfrm>
        </p:grpSpPr>
        <p:sp>
          <p:nvSpPr>
            <p:cNvPr id="51" name="Text Box 31"/>
            <p:cNvSpPr txBox="1">
              <a:spLocks noChangeArrowheads="1"/>
            </p:cNvSpPr>
            <p:nvPr/>
          </p:nvSpPr>
          <p:spPr bwMode="auto">
            <a:xfrm>
              <a:off x="6555552" y="1644387"/>
              <a:ext cx="537803" cy="399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charset="0"/>
                </a:rPr>
                <a:t>e</a:t>
              </a:r>
              <a:r>
                <a:rPr kumimoji="0" lang="en-US" sz="2000" b="1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charset="0"/>
                </a:rPr>
                <a:t>+</a:t>
              </a:r>
            </a:p>
          </p:txBody>
        </p:sp>
        <p:sp>
          <p:nvSpPr>
            <p:cNvPr id="53" name="Line 33"/>
            <p:cNvSpPr>
              <a:spLocks noChangeShapeType="1"/>
            </p:cNvSpPr>
            <p:nvPr/>
          </p:nvSpPr>
          <p:spPr bwMode="auto">
            <a:xfrm>
              <a:off x="6908075" y="1904627"/>
              <a:ext cx="471212" cy="617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54" name="Group 34"/>
            <p:cNvGrpSpPr>
              <a:grpSpLocks/>
            </p:cNvGrpSpPr>
            <p:nvPr/>
          </p:nvGrpSpPr>
          <p:grpSpPr bwMode="auto">
            <a:xfrm rot="19830862">
              <a:off x="7337710" y="1694636"/>
              <a:ext cx="847723" cy="65473"/>
              <a:chOff x="2256" y="2928"/>
              <a:chExt cx="4486" cy="457"/>
            </a:xfrm>
          </p:grpSpPr>
          <p:sp>
            <p:nvSpPr>
              <p:cNvPr id="69" name="Bogen 35"/>
              <p:cNvSpPr>
                <a:spLocks/>
              </p:cNvSpPr>
              <p:nvPr/>
            </p:nvSpPr>
            <p:spPr bwMode="auto">
              <a:xfrm>
                <a:off x="2256" y="2930"/>
                <a:ext cx="510" cy="344"/>
              </a:xfrm>
              <a:custGeom>
                <a:avLst/>
                <a:gdLst>
                  <a:gd name="G0" fmla="+- 20422 0 0"/>
                  <a:gd name="G1" fmla="+- 21600 0 0"/>
                  <a:gd name="G2" fmla="+- 21600 0 0"/>
                  <a:gd name="T0" fmla="*/ 0 w 40979"/>
                  <a:gd name="T1" fmla="*/ 14564 h 21600"/>
                  <a:gd name="T2" fmla="*/ 40979 w 40979"/>
                  <a:gd name="T3" fmla="*/ 14968 h 21600"/>
                  <a:gd name="T4" fmla="*/ 20422 w 4097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979" h="21600" fill="none" extrusionOk="0">
                    <a:moveTo>
                      <a:pt x="0" y="14564"/>
                    </a:moveTo>
                    <a:cubicBezTo>
                      <a:pt x="3002" y="5849"/>
                      <a:pt x="11204" y="-1"/>
                      <a:pt x="20422" y="-1"/>
                    </a:cubicBezTo>
                    <a:cubicBezTo>
                      <a:pt x="29796" y="-1"/>
                      <a:pt x="38100" y="6046"/>
                      <a:pt x="40978" y="14968"/>
                    </a:cubicBezTo>
                  </a:path>
                  <a:path w="40979" h="21600" stroke="0" extrusionOk="0">
                    <a:moveTo>
                      <a:pt x="0" y="14564"/>
                    </a:moveTo>
                    <a:cubicBezTo>
                      <a:pt x="3002" y="5849"/>
                      <a:pt x="11204" y="-1"/>
                      <a:pt x="20422" y="-1"/>
                    </a:cubicBezTo>
                    <a:cubicBezTo>
                      <a:pt x="29796" y="-1"/>
                      <a:pt x="38100" y="6046"/>
                      <a:pt x="40978" y="14968"/>
                    </a:cubicBezTo>
                    <a:lnTo>
                      <a:pt x="20422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Bogen 36"/>
              <p:cNvSpPr>
                <a:spLocks/>
              </p:cNvSpPr>
              <p:nvPr/>
            </p:nvSpPr>
            <p:spPr bwMode="auto">
              <a:xfrm rot="10800000">
                <a:off x="2754" y="3016"/>
                <a:ext cx="509" cy="344"/>
              </a:xfrm>
              <a:custGeom>
                <a:avLst/>
                <a:gdLst>
                  <a:gd name="G0" fmla="+- 20422 0 0"/>
                  <a:gd name="G1" fmla="+- 21600 0 0"/>
                  <a:gd name="G2" fmla="+- 21600 0 0"/>
                  <a:gd name="T0" fmla="*/ 0 w 40979"/>
                  <a:gd name="T1" fmla="*/ 14564 h 21600"/>
                  <a:gd name="T2" fmla="*/ 40979 w 40979"/>
                  <a:gd name="T3" fmla="*/ 14968 h 21600"/>
                  <a:gd name="T4" fmla="*/ 20422 w 4097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979" h="21600" fill="none" extrusionOk="0">
                    <a:moveTo>
                      <a:pt x="0" y="14564"/>
                    </a:moveTo>
                    <a:cubicBezTo>
                      <a:pt x="3002" y="5849"/>
                      <a:pt x="11204" y="-1"/>
                      <a:pt x="20422" y="-1"/>
                    </a:cubicBezTo>
                    <a:cubicBezTo>
                      <a:pt x="29796" y="-1"/>
                      <a:pt x="38100" y="6046"/>
                      <a:pt x="40978" y="14968"/>
                    </a:cubicBezTo>
                  </a:path>
                  <a:path w="40979" h="21600" stroke="0" extrusionOk="0">
                    <a:moveTo>
                      <a:pt x="0" y="14564"/>
                    </a:moveTo>
                    <a:cubicBezTo>
                      <a:pt x="3002" y="5849"/>
                      <a:pt x="11204" y="-1"/>
                      <a:pt x="20422" y="-1"/>
                    </a:cubicBezTo>
                    <a:cubicBezTo>
                      <a:pt x="29796" y="-1"/>
                      <a:pt x="38100" y="6046"/>
                      <a:pt x="40978" y="14968"/>
                    </a:cubicBezTo>
                    <a:lnTo>
                      <a:pt x="20422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" name="Bogen 37"/>
              <p:cNvSpPr>
                <a:spLocks/>
              </p:cNvSpPr>
              <p:nvPr/>
            </p:nvSpPr>
            <p:spPr bwMode="auto">
              <a:xfrm>
                <a:off x="3250" y="2928"/>
                <a:ext cx="510" cy="344"/>
              </a:xfrm>
              <a:custGeom>
                <a:avLst/>
                <a:gdLst>
                  <a:gd name="G0" fmla="+- 20422 0 0"/>
                  <a:gd name="G1" fmla="+- 21600 0 0"/>
                  <a:gd name="G2" fmla="+- 21600 0 0"/>
                  <a:gd name="T0" fmla="*/ 0 w 40979"/>
                  <a:gd name="T1" fmla="*/ 14564 h 21600"/>
                  <a:gd name="T2" fmla="*/ 40979 w 40979"/>
                  <a:gd name="T3" fmla="*/ 14968 h 21600"/>
                  <a:gd name="T4" fmla="*/ 20422 w 4097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979" h="21600" fill="none" extrusionOk="0">
                    <a:moveTo>
                      <a:pt x="0" y="14564"/>
                    </a:moveTo>
                    <a:cubicBezTo>
                      <a:pt x="3002" y="5849"/>
                      <a:pt x="11204" y="-1"/>
                      <a:pt x="20422" y="-1"/>
                    </a:cubicBezTo>
                    <a:cubicBezTo>
                      <a:pt x="29796" y="-1"/>
                      <a:pt x="38100" y="6046"/>
                      <a:pt x="40978" y="14968"/>
                    </a:cubicBezTo>
                  </a:path>
                  <a:path w="40979" h="21600" stroke="0" extrusionOk="0">
                    <a:moveTo>
                      <a:pt x="0" y="14564"/>
                    </a:moveTo>
                    <a:cubicBezTo>
                      <a:pt x="3002" y="5849"/>
                      <a:pt x="11204" y="-1"/>
                      <a:pt x="20422" y="-1"/>
                    </a:cubicBezTo>
                    <a:cubicBezTo>
                      <a:pt x="29796" y="-1"/>
                      <a:pt x="38100" y="6046"/>
                      <a:pt x="40978" y="14968"/>
                    </a:cubicBezTo>
                    <a:lnTo>
                      <a:pt x="20422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" name="Bogen 38"/>
              <p:cNvSpPr>
                <a:spLocks/>
              </p:cNvSpPr>
              <p:nvPr/>
            </p:nvSpPr>
            <p:spPr bwMode="auto">
              <a:xfrm rot="10800000">
                <a:off x="3746" y="3010"/>
                <a:ext cx="510" cy="345"/>
              </a:xfrm>
              <a:custGeom>
                <a:avLst/>
                <a:gdLst>
                  <a:gd name="G0" fmla="+- 20422 0 0"/>
                  <a:gd name="G1" fmla="+- 21600 0 0"/>
                  <a:gd name="G2" fmla="+- 21600 0 0"/>
                  <a:gd name="T0" fmla="*/ 0 w 40979"/>
                  <a:gd name="T1" fmla="*/ 14564 h 21600"/>
                  <a:gd name="T2" fmla="*/ 40979 w 40979"/>
                  <a:gd name="T3" fmla="*/ 14968 h 21600"/>
                  <a:gd name="T4" fmla="*/ 20422 w 4097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979" h="21600" fill="none" extrusionOk="0">
                    <a:moveTo>
                      <a:pt x="0" y="14564"/>
                    </a:moveTo>
                    <a:cubicBezTo>
                      <a:pt x="3002" y="5849"/>
                      <a:pt x="11204" y="-1"/>
                      <a:pt x="20422" y="-1"/>
                    </a:cubicBezTo>
                    <a:cubicBezTo>
                      <a:pt x="29796" y="-1"/>
                      <a:pt x="38100" y="6046"/>
                      <a:pt x="40978" y="14968"/>
                    </a:cubicBezTo>
                  </a:path>
                  <a:path w="40979" h="21600" stroke="0" extrusionOk="0">
                    <a:moveTo>
                      <a:pt x="0" y="14564"/>
                    </a:moveTo>
                    <a:cubicBezTo>
                      <a:pt x="3002" y="5849"/>
                      <a:pt x="11204" y="-1"/>
                      <a:pt x="20422" y="-1"/>
                    </a:cubicBezTo>
                    <a:cubicBezTo>
                      <a:pt x="29796" y="-1"/>
                      <a:pt x="38100" y="6046"/>
                      <a:pt x="40978" y="14968"/>
                    </a:cubicBezTo>
                    <a:lnTo>
                      <a:pt x="20422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" name="Bogen 39"/>
              <p:cNvSpPr>
                <a:spLocks/>
              </p:cNvSpPr>
              <p:nvPr/>
            </p:nvSpPr>
            <p:spPr bwMode="auto">
              <a:xfrm>
                <a:off x="4242" y="2933"/>
                <a:ext cx="510" cy="345"/>
              </a:xfrm>
              <a:custGeom>
                <a:avLst/>
                <a:gdLst>
                  <a:gd name="G0" fmla="+- 20422 0 0"/>
                  <a:gd name="G1" fmla="+- 21600 0 0"/>
                  <a:gd name="G2" fmla="+- 21600 0 0"/>
                  <a:gd name="T0" fmla="*/ 0 w 40979"/>
                  <a:gd name="T1" fmla="*/ 14564 h 21600"/>
                  <a:gd name="T2" fmla="*/ 40979 w 40979"/>
                  <a:gd name="T3" fmla="*/ 14968 h 21600"/>
                  <a:gd name="T4" fmla="*/ 20422 w 4097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979" h="21600" fill="none" extrusionOk="0">
                    <a:moveTo>
                      <a:pt x="0" y="14564"/>
                    </a:moveTo>
                    <a:cubicBezTo>
                      <a:pt x="3002" y="5849"/>
                      <a:pt x="11204" y="-1"/>
                      <a:pt x="20422" y="-1"/>
                    </a:cubicBezTo>
                    <a:cubicBezTo>
                      <a:pt x="29796" y="-1"/>
                      <a:pt x="38100" y="6046"/>
                      <a:pt x="40978" y="14968"/>
                    </a:cubicBezTo>
                  </a:path>
                  <a:path w="40979" h="21600" stroke="0" extrusionOk="0">
                    <a:moveTo>
                      <a:pt x="0" y="14564"/>
                    </a:moveTo>
                    <a:cubicBezTo>
                      <a:pt x="3002" y="5849"/>
                      <a:pt x="11204" y="-1"/>
                      <a:pt x="20422" y="-1"/>
                    </a:cubicBezTo>
                    <a:cubicBezTo>
                      <a:pt x="29796" y="-1"/>
                      <a:pt x="38100" y="6046"/>
                      <a:pt x="40978" y="14968"/>
                    </a:cubicBezTo>
                    <a:lnTo>
                      <a:pt x="20422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Bogen 40"/>
              <p:cNvSpPr>
                <a:spLocks/>
              </p:cNvSpPr>
              <p:nvPr/>
            </p:nvSpPr>
            <p:spPr bwMode="auto">
              <a:xfrm rot="10800000">
                <a:off x="4741" y="3034"/>
                <a:ext cx="509" cy="343"/>
              </a:xfrm>
              <a:custGeom>
                <a:avLst/>
                <a:gdLst>
                  <a:gd name="G0" fmla="+- 20422 0 0"/>
                  <a:gd name="G1" fmla="+- 21600 0 0"/>
                  <a:gd name="G2" fmla="+- 21600 0 0"/>
                  <a:gd name="T0" fmla="*/ 0 w 40979"/>
                  <a:gd name="T1" fmla="*/ 14564 h 21600"/>
                  <a:gd name="T2" fmla="*/ 40979 w 40979"/>
                  <a:gd name="T3" fmla="*/ 14968 h 21600"/>
                  <a:gd name="T4" fmla="*/ 20422 w 4097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979" h="21600" fill="none" extrusionOk="0">
                    <a:moveTo>
                      <a:pt x="0" y="14564"/>
                    </a:moveTo>
                    <a:cubicBezTo>
                      <a:pt x="3002" y="5849"/>
                      <a:pt x="11204" y="-1"/>
                      <a:pt x="20422" y="-1"/>
                    </a:cubicBezTo>
                    <a:cubicBezTo>
                      <a:pt x="29796" y="-1"/>
                      <a:pt x="38100" y="6046"/>
                      <a:pt x="40978" y="14968"/>
                    </a:cubicBezTo>
                  </a:path>
                  <a:path w="40979" h="21600" stroke="0" extrusionOk="0">
                    <a:moveTo>
                      <a:pt x="0" y="14564"/>
                    </a:moveTo>
                    <a:cubicBezTo>
                      <a:pt x="3002" y="5849"/>
                      <a:pt x="11204" y="-1"/>
                      <a:pt x="20422" y="-1"/>
                    </a:cubicBezTo>
                    <a:cubicBezTo>
                      <a:pt x="29796" y="-1"/>
                      <a:pt x="38100" y="6046"/>
                      <a:pt x="40978" y="14968"/>
                    </a:cubicBezTo>
                    <a:lnTo>
                      <a:pt x="20422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Bogen 41"/>
              <p:cNvSpPr>
                <a:spLocks/>
              </p:cNvSpPr>
              <p:nvPr/>
            </p:nvSpPr>
            <p:spPr bwMode="auto">
              <a:xfrm>
                <a:off x="5240" y="2958"/>
                <a:ext cx="510" cy="344"/>
              </a:xfrm>
              <a:custGeom>
                <a:avLst/>
                <a:gdLst>
                  <a:gd name="G0" fmla="+- 20422 0 0"/>
                  <a:gd name="G1" fmla="+- 21600 0 0"/>
                  <a:gd name="G2" fmla="+- 21600 0 0"/>
                  <a:gd name="T0" fmla="*/ 0 w 40979"/>
                  <a:gd name="T1" fmla="*/ 14564 h 21600"/>
                  <a:gd name="T2" fmla="*/ 40979 w 40979"/>
                  <a:gd name="T3" fmla="*/ 14968 h 21600"/>
                  <a:gd name="T4" fmla="*/ 20422 w 4097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979" h="21600" fill="none" extrusionOk="0">
                    <a:moveTo>
                      <a:pt x="0" y="14564"/>
                    </a:moveTo>
                    <a:cubicBezTo>
                      <a:pt x="3002" y="5849"/>
                      <a:pt x="11204" y="-1"/>
                      <a:pt x="20422" y="-1"/>
                    </a:cubicBezTo>
                    <a:cubicBezTo>
                      <a:pt x="29796" y="-1"/>
                      <a:pt x="38100" y="6046"/>
                      <a:pt x="40978" y="14968"/>
                    </a:cubicBezTo>
                  </a:path>
                  <a:path w="40979" h="21600" stroke="0" extrusionOk="0">
                    <a:moveTo>
                      <a:pt x="0" y="14564"/>
                    </a:moveTo>
                    <a:cubicBezTo>
                      <a:pt x="3002" y="5849"/>
                      <a:pt x="11204" y="-1"/>
                      <a:pt x="20422" y="-1"/>
                    </a:cubicBezTo>
                    <a:cubicBezTo>
                      <a:pt x="29796" y="-1"/>
                      <a:pt x="38100" y="6046"/>
                      <a:pt x="40978" y="14968"/>
                    </a:cubicBezTo>
                    <a:lnTo>
                      <a:pt x="20422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6" name="Bogen 42"/>
              <p:cNvSpPr>
                <a:spLocks/>
              </p:cNvSpPr>
              <p:nvPr/>
            </p:nvSpPr>
            <p:spPr bwMode="auto">
              <a:xfrm rot="10800000">
                <a:off x="5736" y="3040"/>
                <a:ext cx="510" cy="345"/>
              </a:xfrm>
              <a:custGeom>
                <a:avLst/>
                <a:gdLst>
                  <a:gd name="G0" fmla="+- 20422 0 0"/>
                  <a:gd name="G1" fmla="+- 21600 0 0"/>
                  <a:gd name="G2" fmla="+- 21600 0 0"/>
                  <a:gd name="T0" fmla="*/ 0 w 40979"/>
                  <a:gd name="T1" fmla="*/ 14564 h 21600"/>
                  <a:gd name="T2" fmla="*/ 40979 w 40979"/>
                  <a:gd name="T3" fmla="*/ 14968 h 21600"/>
                  <a:gd name="T4" fmla="*/ 20422 w 4097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979" h="21600" fill="none" extrusionOk="0">
                    <a:moveTo>
                      <a:pt x="0" y="14564"/>
                    </a:moveTo>
                    <a:cubicBezTo>
                      <a:pt x="3002" y="5849"/>
                      <a:pt x="11204" y="-1"/>
                      <a:pt x="20422" y="-1"/>
                    </a:cubicBezTo>
                    <a:cubicBezTo>
                      <a:pt x="29796" y="-1"/>
                      <a:pt x="38100" y="6046"/>
                      <a:pt x="40978" y="14968"/>
                    </a:cubicBezTo>
                  </a:path>
                  <a:path w="40979" h="21600" stroke="0" extrusionOk="0">
                    <a:moveTo>
                      <a:pt x="0" y="14564"/>
                    </a:moveTo>
                    <a:cubicBezTo>
                      <a:pt x="3002" y="5849"/>
                      <a:pt x="11204" y="-1"/>
                      <a:pt x="20422" y="-1"/>
                    </a:cubicBezTo>
                    <a:cubicBezTo>
                      <a:pt x="29796" y="-1"/>
                      <a:pt x="38100" y="6046"/>
                      <a:pt x="40978" y="14968"/>
                    </a:cubicBezTo>
                    <a:lnTo>
                      <a:pt x="20422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7" name="Bogen 43"/>
              <p:cNvSpPr>
                <a:spLocks/>
              </p:cNvSpPr>
              <p:nvPr/>
            </p:nvSpPr>
            <p:spPr bwMode="auto">
              <a:xfrm>
                <a:off x="6232" y="2963"/>
                <a:ext cx="510" cy="345"/>
              </a:xfrm>
              <a:custGeom>
                <a:avLst/>
                <a:gdLst>
                  <a:gd name="G0" fmla="+- 20422 0 0"/>
                  <a:gd name="G1" fmla="+- 21600 0 0"/>
                  <a:gd name="G2" fmla="+- 21600 0 0"/>
                  <a:gd name="T0" fmla="*/ 0 w 40979"/>
                  <a:gd name="T1" fmla="*/ 14564 h 21600"/>
                  <a:gd name="T2" fmla="*/ 40979 w 40979"/>
                  <a:gd name="T3" fmla="*/ 14968 h 21600"/>
                  <a:gd name="T4" fmla="*/ 20422 w 4097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979" h="21600" fill="none" extrusionOk="0">
                    <a:moveTo>
                      <a:pt x="0" y="14564"/>
                    </a:moveTo>
                    <a:cubicBezTo>
                      <a:pt x="3002" y="5849"/>
                      <a:pt x="11204" y="-1"/>
                      <a:pt x="20422" y="-1"/>
                    </a:cubicBezTo>
                    <a:cubicBezTo>
                      <a:pt x="29796" y="-1"/>
                      <a:pt x="38100" y="6046"/>
                      <a:pt x="40978" y="14968"/>
                    </a:cubicBezTo>
                  </a:path>
                  <a:path w="40979" h="21600" stroke="0" extrusionOk="0">
                    <a:moveTo>
                      <a:pt x="0" y="14564"/>
                    </a:moveTo>
                    <a:cubicBezTo>
                      <a:pt x="3002" y="5849"/>
                      <a:pt x="11204" y="-1"/>
                      <a:pt x="20422" y="-1"/>
                    </a:cubicBezTo>
                    <a:cubicBezTo>
                      <a:pt x="29796" y="-1"/>
                      <a:pt x="38100" y="6046"/>
                      <a:pt x="40978" y="14968"/>
                    </a:cubicBezTo>
                    <a:lnTo>
                      <a:pt x="20422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55" name="Group 44"/>
            <p:cNvGrpSpPr>
              <a:grpSpLocks/>
            </p:cNvGrpSpPr>
            <p:nvPr/>
          </p:nvGrpSpPr>
          <p:grpSpPr bwMode="auto">
            <a:xfrm>
              <a:off x="7431366" y="2275056"/>
              <a:ext cx="1211033" cy="457120"/>
              <a:chOff x="2494" y="2688"/>
              <a:chExt cx="2594" cy="864"/>
            </a:xfrm>
          </p:grpSpPr>
          <p:sp>
            <p:nvSpPr>
              <p:cNvPr id="58" name="Bogen 45"/>
              <p:cNvSpPr>
                <a:spLocks/>
              </p:cNvSpPr>
              <p:nvPr/>
            </p:nvSpPr>
            <p:spPr bwMode="auto">
              <a:xfrm flipH="1">
                <a:off x="4413" y="2688"/>
                <a:ext cx="675" cy="864"/>
              </a:xfrm>
              <a:custGeom>
                <a:avLst/>
                <a:gdLst>
                  <a:gd name="G0" fmla="+- 287 0 0"/>
                  <a:gd name="G1" fmla="+- 21600 0 0"/>
                  <a:gd name="G2" fmla="+- 21600 0 0"/>
                  <a:gd name="T0" fmla="*/ 287 w 21887"/>
                  <a:gd name="T1" fmla="*/ 0 h 43200"/>
                  <a:gd name="T2" fmla="*/ 0 w 21887"/>
                  <a:gd name="T3" fmla="*/ 43198 h 43200"/>
                  <a:gd name="T4" fmla="*/ 287 w 21887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887" h="43200" fill="none" extrusionOk="0">
                    <a:moveTo>
                      <a:pt x="287" y="-1"/>
                    </a:moveTo>
                    <a:cubicBezTo>
                      <a:pt x="12216" y="0"/>
                      <a:pt x="21887" y="9670"/>
                      <a:pt x="21887" y="21600"/>
                    </a:cubicBezTo>
                    <a:cubicBezTo>
                      <a:pt x="21887" y="33529"/>
                      <a:pt x="12216" y="43200"/>
                      <a:pt x="287" y="43200"/>
                    </a:cubicBezTo>
                    <a:cubicBezTo>
                      <a:pt x="191" y="43199"/>
                      <a:pt x="95" y="43199"/>
                      <a:pt x="-1" y="43198"/>
                    </a:cubicBezTo>
                  </a:path>
                  <a:path w="21887" h="43200" stroke="0" extrusionOk="0">
                    <a:moveTo>
                      <a:pt x="287" y="-1"/>
                    </a:moveTo>
                    <a:cubicBezTo>
                      <a:pt x="12216" y="0"/>
                      <a:pt x="21887" y="9670"/>
                      <a:pt x="21887" y="21600"/>
                    </a:cubicBezTo>
                    <a:cubicBezTo>
                      <a:pt x="21887" y="33529"/>
                      <a:pt x="12216" y="43200"/>
                      <a:pt x="287" y="43200"/>
                    </a:cubicBezTo>
                    <a:cubicBezTo>
                      <a:pt x="191" y="43199"/>
                      <a:pt x="95" y="43199"/>
                      <a:pt x="-1" y="43198"/>
                    </a:cubicBezTo>
                    <a:lnTo>
                      <a:pt x="287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59" name="Group 46"/>
              <p:cNvGrpSpPr>
                <a:grpSpLocks/>
              </p:cNvGrpSpPr>
              <p:nvPr/>
            </p:nvGrpSpPr>
            <p:grpSpPr bwMode="auto">
              <a:xfrm>
                <a:off x="2494" y="2994"/>
                <a:ext cx="1916" cy="241"/>
                <a:chOff x="2256" y="2928"/>
                <a:chExt cx="4486" cy="462"/>
              </a:xfrm>
            </p:grpSpPr>
            <p:sp>
              <p:nvSpPr>
                <p:cNvPr id="60" name="Bogen 47"/>
                <p:cNvSpPr>
                  <a:spLocks/>
                </p:cNvSpPr>
                <p:nvPr/>
              </p:nvSpPr>
              <p:spPr bwMode="auto">
                <a:xfrm>
                  <a:off x="2256" y="2930"/>
                  <a:ext cx="510" cy="344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1" name="Bogen 48"/>
                <p:cNvSpPr>
                  <a:spLocks/>
                </p:cNvSpPr>
                <p:nvPr/>
              </p:nvSpPr>
              <p:spPr bwMode="auto">
                <a:xfrm rot="10800000">
                  <a:off x="2754" y="3016"/>
                  <a:ext cx="509" cy="344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2" name="Bogen 49"/>
                <p:cNvSpPr>
                  <a:spLocks/>
                </p:cNvSpPr>
                <p:nvPr/>
              </p:nvSpPr>
              <p:spPr bwMode="auto">
                <a:xfrm>
                  <a:off x="3250" y="2928"/>
                  <a:ext cx="510" cy="344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3" name="Bogen 50"/>
                <p:cNvSpPr>
                  <a:spLocks/>
                </p:cNvSpPr>
                <p:nvPr/>
              </p:nvSpPr>
              <p:spPr bwMode="auto">
                <a:xfrm rot="10800000">
                  <a:off x="3746" y="3010"/>
                  <a:ext cx="510" cy="345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4" name="Bogen 51"/>
                <p:cNvSpPr>
                  <a:spLocks/>
                </p:cNvSpPr>
                <p:nvPr/>
              </p:nvSpPr>
              <p:spPr bwMode="auto">
                <a:xfrm>
                  <a:off x="4242" y="2933"/>
                  <a:ext cx="510" cy="345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5" name="Bogen 52"/>
                <p:cNvSpPr>
                  <a:spLocks/>
                </p:cNvSpPr>
                <p:nvPr/>
              </p:nvSpPr>
              <p:spPr bwMode="auto">
                <a:xfrm rot="10800000">
                  <a:off x="4744" y="3046"/>
                  <a:ext cx="509" cy="344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6" name="Bogen 53"/>
                <p:cNvSpPr>
                  <a:spLocks/>
                </p:cNvSpPr>
                <p:nvPr/>
              </p:nvSpPr>
              <p:spPr bwMode="auto">
                <a:xfrm>
                  <a:off x="5240" y="2958"/>
                  <a:ext cx="510" cy="344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7" name="Bogen 54"/>
                <p:cNvSpPr>
                  <a:spLocks/>
                </p:cNvSpPr>
                <p:nvPr/>
              </p:nvSpPr>
              <p:spPr bwMode="auto">
                <a:xfrm rot="10800000">
                  <a:off x="5736" y="3040"/>
                  <a:ext cx="510" cy="345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8" name="Bogen 55"/>
                <p:cNvSpPr>
                  <a:spLocks/>
                </p:cNvSpPr>
                <p:nvPr/>
              </p:nvSpPr>
              <p:spPr bwMode="auto">
                <a:xfrm>
                  <a:off x="6232" y="2963"/>
                  <a:ext cx="510" cy="345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56" name="Text Box 56"/>
            <p:cNvSpPr txBox="1">
              <a:spLocks noChangeArrowheads="1"/>
            </p:cNvSpPr>
            <p:nvPr/>
          </p:nvSpPr>
          <p:spPr bwMode="auto">
            <a:xfrm>
              <a:off x="8186735" y="1144188"/>
              <a:ext cx="854234" cy="451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8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 charset="2"/>
                </a:rPr>
                <a:t>g</a:t>
              </a:r>
              <a:endParaRPr kumimoji="0" lang="en-US" sz="2800" b="1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8591738" y="2026454"/>
              <a:ext cx="4065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err="1" smtClean="0">
                  <a:latin typeface="Calibri"/>
                  <a:cs typeface="Calibri"/>
                </a:rPr>
                <a:t>χ</a:t>
              </a:r>
              <a:endParaRPr lang="en-GB" b="1" baseline="30000" dirty="0">
                <a:latin typeface="Calibri"/>
                <a:cs typeface="Calibri"/>
              </a:endParaRPr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8609164" y="2506429"/>
              <a:ext cx="3747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err="1" smtClean="0">
                  <a:latin typeface="Calibri"/>
                  <a:cs typeface="Calibri"/>
                </a:rPr>
                <a:t>χ</a:t>
              </a:r>
              <a:endParaRPr lang="en-GB" b="1" baseline="30000" dirty="0">
                <a:latin typeface="Calibri"/>
                <a:cs typeface="Calibri"/>
              </a:endParaRPr>
            </a:p>
          </p:txBody>
        </p:sp>
        <p:cxnSp>
          <p:nvCxnSpPr>
            <p:cNvPr id="81" name="Gerade Verbindung 80"/>
            <p:cNvCxnSpPr/>
            <p:nvPr/>
          </p:nvCxnSpPr>
          <p:spPr bwMode="auto">
            <a:xfrm>
              <a:off x="8706392" y="2631642"/>
              <a:ext cx="171610" cy="1588"/>
            </a:xfrm>
            <a:prstGeom prst="line">
              <a:avLst/>
            </a:prstGeom>
            <a:solidFill>
              <a:schemeClr val="tx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2" name="Line 33"/>
            <p:cNvSpPr>
              <a:spLocks noChangeShapeType="1"/>
            </p:cNvSpPr>
            <p:nvPr/>
          </p:nvSpPr>
          <p:spPr bwMode="auto">
            <a:xfrm>
              <a:off x="6911746" y="2491824"/>
              <a:ext cx="471212" cy="617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Line 33"/>
            <p:cNvSpPr>
              <a:spLocks noChangeShapeType="1"/>
            </p:cNvSpPr>
            <p:nvPr/>
          </p:nvSpPr>
          <p:spPr bwMode="auto">
            <a:xfrm>
              <a:off x="7402166" y="1899358"/>
              <a:ext cx="0" cy="61786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Text Box 56"/>
            <p:cNvSpPr txBox="1">
              <a:spLocks noChangeArrowheads="1"/>
            </p:cNvSpPr>
            <p:nvPr/>
          </p:nvSpPr>
          <p:spPr bwMode="auto">
            <a:xfrm>
              <a:off x="7572607" y="2497989"/>
              <a:ext cx="854234" cy="451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 fontAlgn="auto">
                <a:lnSpc>
                  <a:spcPct val="8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 charset="2"/>
                </a:rPr>
                <a:t>g</a:t>
              </a:r>
              <a:r>
                <a:rPr lang="de-DE" sz="2800" dirty="0" smtClean="0">
                  <a:sym typeface="Symbol"/>
                </a:rPr>
                <a:t></a:t>
              </a:r>
              <a:endParaRPr lang="de-DE" sz="2800" dirty="0" smtClean="0"/>
            </a:p>
          </p:txBody>
        </p:sp>
      </p:grpSp>
      <p:sp>
        <p:nvSpPr>
          <p:cNvPr id="87" name="Textfeld 86"/>
          <p:cNvSpPr txBox="1"/>
          <p:nvPr/>
        </p:nvSpPr>
        <p:spPr>
          <a:xfrm>
            <a:off x="6266231" y="5138960"/>
            <a:ext cx="2772234" cy="16312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dirty="0" smtClean="0">
                <a:latin typeface="Calibri"/>
                <a:cs typeface="Calibri"/>
              </a:rPr>
              <a:t>also  NA64/CERN</a:t>
            </a:r>
          </a:p>
          <a:p>
            <a:pPr algn="l"/>
            <a:r>
              <a:rPr lang="en-GB" dirty="0" smtClean="0">
                <a:latin typeface="Calibri"/>
                <a:cs typeface="Calibri"/>
              </a:rPr>
              <a:t>         MAGIX/MESA</a:t>
            </a:r>
          </a:p>
          <a:p>
            <a:pPr algn="l"/>
            <a:r>
              <a:rPr lang="en-GB" dirty="0" smtClean="0">
                <a:latin typeface="Calibri"/>
                <a:cs typeface="Calibri"/>
              </a:rPr>
              <a:t>         Cornell, Novosibirsk</a:t>
            </a:r>
          </a:p>
          <a:p>
            <a:pPr algn="l"/>
            <a:r>
              <a:rPr lang="en-GB" dirty="0" smtClean="0">
                <a:latin typeface="Calibri"/>
                <a:cs typeface="Calibri"/>
              </a:rPr>
              <a:t>         </a:t>
            </a:r>
            <a:r>
              <a:rPr lang="en-GB" dirty="0" err="1" smtClean="0">
                <a:latin typeface="Calibri"/>
                <a:cs typeface="Calibri"/>
              </a:rPr>
              <a:t>e+e</a:t>
            </a:r>
            <a:r>
              <a:rPr lang="en-GB" dirty="0" smtClean="0">
                <a:latin typeface="Calibri"/>
                <a:cs typeface="Calibri"/>
              </a:rPr>
              <a:t>- experiments</a:t>
            </a:r>
          </a:p>
          <a:p>
            <a:pPr algn="l"/>
            <a:r>
              <a:rPr lang="en-GB" dirty="0">
                <a:latin typeface="Calibri"/>
                <a:cs typeface="Calibri"/>
              </a:rPr>
              <a:t> </a:t>
            </a:r>
            <a:r>
              <a:rPr lang="en-GB" dirty="0" smtClean="0">
                <a:latin typeface="Calibri"/>
                <a:cs typeface="Calibri"/>
              </a:rPr>
              <a:t>         ….</a:t>
            </a:r>
            <a:endParaRPr lang="en-GB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83756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Line 10"/>
          <p:cNvSpPr>
            <a:spLocks noChangeShapeType="1"/>
          </p:cNvSpPr>
          <p:nvPr/>
        </p:nvSpPr>
        <p:spPr bwMode="auto">
          <a:xfrm>
            <a:off x="533400" y="838200"/>
            <a:ext cx="822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/>
          </a:p>
        </p:txBody>
      </p:sp>
      <p:pic>
        <p:nvPicPr>
          <p:cNvPr id="21" name="Picture 6" descr="Screenshot 2015-04-20 13.40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8" y="1135981"/>
            <a:ext cx="4988762" cy="492191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4" name="Bild 23" descr="Bildschirmfoto 2016-02-24 um 09.05.5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799" y="972467"/>
            <a:ext cx="3532904" cy="1949320"/>
          </a:xfrm>
          <a:prstGeom prst="rect">
            <a:avLst/>
          </a:prstGeom>
        </p:spPr>
      </p:pic>
      <p:sp>
        <p:nvSpPr>
          <p:cNvPr id="25" name="Rechteck 24"/>
          <p:cNvSpPr/>
          <p:nvPr/>
        </p:nvSpPr>
        <p:spPr bwMode="auto">
          <a:xfrm>
            <a:off x="8721533" y="825264"/>
            <a:ext cx="126811" cy="22086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482731" y="178933"/>
            <a:ext cx="62146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Invisible Decay of Dark Photon</a:t>
            </a:r>
            <a:endParaRPr lang="en-US" sz="3600" i="1" dirty="0"/>
          </a:p>
        </p:txBody>
      </p:sp>
      <p:sp>
        <p:nvSpPr>
          <p:cNvPr id="2" name="Rechteck 1"/>
          <p:cNvSpPr/>
          <p:nvPr/>
        </p:nvSpPr>
        <p:spPr>
          <a:xfrm>
            <a:off x="5257799" y="3195574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endParaRPr lang="en-GB" dirty="0" smtClean="0">
              <a:latin typeface="Calibri"/>
              <a:cs typeface="Calibri"/>
            </a:endParaRPr>
          </a:p>
          <a:p>
            <a:pPr marL="457200" indent="-457200" algn="l">
              <a:buFont typeface="Arial" charset="0"/>
              <a:buChar char="•"/>
            </a:pPr>
            <a:r>
              <a:rPr lang="en-GB" dirty="0">
                <a:latin typeface="Calibri"/>
                <a:cs typeface="Calibri"/>
              </a:rPr>
              <a:t>Dark Matter particle not </a:t>
            </a:r>
            <a:r>
              <a:rPr lang="en-GB" dirty="0" smtClean="0">
                <a:latin typeface="Calibri"/>
                <a:cs typeface="Calibri"/>
              </a:rPr>
              <a:t>seen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GB" dirty="0" smtClean="0">
                <a:latin typeface="Calibri"/>
                <a:cs typeface="Calibri"/>
              </a:rPr>
              <a:t>Few constraints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GB" dirty="0" smtClean="0">
                <a:latin typeface="Calibri"/>
                <a:cs typeface="Calibri"/>
              </a:rPr>
              <a:t>Could again explain (g-2)</a:t>
            </a:r>
            <a:r>
              <a:rPr lang="en-GB" baseline="-25000" dirty="0" smtClean="0">
                <a:latin typeface="Calibri"/>
                <a:cs typeface="Calibri"/>
              </a:rPr>
              <a:t>µ</a:t>
            </a:r>
          </a:p>
          <a:p>
            <a:pPr algn="l"/>
            <a:endParaRPr lang="en-GB" dirty="0">
              <a:latin typeface="Calibri"/>
              <a:cs typeface="Calibri"/>
            </a:endParaRPr>
          </a:p>
          <a:p>
            <a:pPr marL="342900" indent="-342900" algn="l">
              <a:buFont typeface="Wingdings" charset="2"/>
              <a:buChar char="à"/>
            </a:pPr>
            <a:r>
              <a:rPr lang="en-GB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Missing energy / mass</a:t>
            </a:r>
          </a:p>
          <a:p>
            <a:pPr marL="342900" indent="-342900" algn="l">
              <a:buFont typeface="Wingdings" charset="2"/>
              <a:buChar char="à"/>
            </a:pPr>
            <a:r>
              <a:rPr lang="en-GB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Search for Dark Matter particle</a:t>
            </a:r>
          </a:p>
          <a:p>
            <a:pPr algn="l"/>
            <a:r>
              <a:rPr lang="en-GB" dirty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en-GB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    directly using dedicated low-</a:t>
            </a:r>
          </a:p>
          <a:p>
            <a:pPr algn="l"/>
            <a:r>
              <a:rPr lang="en-GB" dirty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en-GB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    background detectors</a:t>
            </a:r>
            <a:endParaRPr lang="en-GB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4" name="Freihandform 3"/>
          <p:cNvSpPr/>
          <p:nvPr/>
        </p:nvSpPr>
        <p:spPr bwMode="auto">
          <a:xfrm>
            <a:off x="930729" y="2024743"/>
            <a:ext cx="2988128" cy="3412671"/>
          </a:xfrm>
          <a:custGeom>
            <a:avLst/>
            <a:gdLst>
              <a:gd name="connsiteX0" fmla="*/ 669471 w 2988128"/>
              <a:gd name="connsiteY0" fmla="*/ 3412671 h 3412671"/>
              <a:gd name="connsiteX1" fmla="*/ 1387928 w 2988128"/>
              <a:gd name="connsiteY1" fmla="*/ 2906486 h 3412671"/>
              <a:gd name="connsiteX2" fmla="*/ 2122714 w 2988128"/>
              <a:gd name="connsiteY2" fmla="*/ 2171700 h 3412671"/>
              <a:gd name="connsiteX3" fmla="*/ 2530928 w 2988128"/>
              <a:gd name="connsiteY3" fmla="*/ 1485900 h 3412671"/>
              <a:gd name="connsiteX4" fmla="*/ 2971800 w 2988128"/>
              <a:gd name="connsiteY4" fmla="*/ 228600 h 3412671"/>
              <a:gd name="connsiteX5" fmla="*/ 2971800 w 2988128"/>
              <a:gd name="connsiteY5" fmla="*/ 228600 h 3412671"/>
              <a:gd name="connsiteX6" fmla="*/ 2988128 w 2988128"/>
              <a:gd name="connsiteY6" fmla="*/ 0 h 3412671"/>
              <a:gd name="connsiteX7" fmla="*/ 0 w 2988128"/>
              <a:gd name="connsiteY7" fmla="*/ 48986 h 3412671"/>
              <a:gd name="connsiteX8" fmla="*/ 0 w 2988128"/>
              <a:gd name="connsiteY8" fmla="*/ 3412671 h 3412671"/>
              <a:gd name="connsiteX9" fmla="*/ 669471 w 2988128"/>
              <a:gd name="connsiteY9" fmla="*/ 3412671 h 3412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8128" h="3412671">
                <a:moveTo>
                  <a:pt x="669471" y="3412671"/>
                </a:moveTo>
                <a:lnTo>
                  <a:pt x="1387928" y="2906486"/>
                </a:lnTo>
                <a:lnTo>
                  <a:pt x="2122714" y="2171700"/>
                </a:lnTo>
                <a:lnTo>
                  <a:pt x="2530928" y="1485900"/>
                </a:lnTo>
                <a:lnTo>
                  <a:pt x="2971800" y="228600"/>
                </a:lnTo>
                <a:lnTo>
                  <a:pt x="2971800" y="228600"/>
                </a:lnTo>
                <a:lnTo>
                  <a:pt x="2988128" y="0"/>
                </a:lnTo>
                <a:lnTo>
                  <a:pt x="0" y="48986"/>
                </a:lnTo>
                <a:lnTo>
                  <a:pt x="0" y="3412671"/>
                </a:lnTo>
                <a:lnTo>
                  <a:pt x="669471" y="3412671"/>
                </a:lnTo>
                <a:close/>
              </a:path>
            </a:pathLst>
          </a:cu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NA64/CERN        </a:t>
            </a:r>
            <a:endParaRPr kumimoji="0" lang="de-DE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498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59810" y="178933"/>
            <a:ext cx="619674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Beam Dump Experiment (BDX)</a:t>
            </a:r>
            <a:endParaRPr lang="en-US" sz="3600" i="1" dirty="0"/>
          </a:p>
        </p:txBody>
      </p:sp>
      <p:sp>
        <p:nvSpPr>
          <p:cNvPr id="16" name="Rechteck 15"/>
          <p:cNvSpPr/>
          <p:nvPr/>
        </p:nvSpPr>
        <p:spPr bwMode="auto">
          <a:xfrm>
            <a:off x="8515372" y="1372570"/>
            <a:ext cx="513167" cy="39765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49981" y="935467"/>
            <a:ext cx="77200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Calibri"/>
                <a:cs typeface="Calibri"/>
              </a:rPr>
              <a:t>Electron Scattering  on Beam Dump </a:t>
            </a:r>
          </a:p>
          <a:p>
            <a:r>
              <a:rPr lang="de-DE" sz="2400" b="1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 </a:t>
            </a:r>
            <a:r>
              <a:rPr lang="de-DE" sz="2400" b="1" dirty="0" err="1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Collimated</a:t>
            </a:r>
            <a:r>
              <a:rPr lang="de-DE" sz="2400" b="1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and</a:t>
            </a:r>
            <a:r>
              <a:rPr lang="de-DE" sz="2400" b="1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boosed</a:t>
            </a:r>
            <a:r>
              <a:rPr lang="de-DE" sz="2400" b="1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(!) pair of Dark Matter </a:t>
            </a:r>
            <a:r>
              <a:rPr lang="de-DE" sz="2400" b="1" dirty="0" err="1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particles</a:t>
            </a:r>
            <a:r>
              <a:rPr lang="de-DE" sz="2400" b="1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!</a:t>
            </a:r>
            <a:endParaRPr lang="en-GB" sz="24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grpSp>
        <p:nvGrpSpPr>
          <p:cNvPr id="13" name="Gruppierung 12"/>
          <p:cNvGrpSpPr/>
          <p:nvPr/>
        </p:nvGrpSpPr>
        <p:grpSpPr>
          <a:xfrm>
            <a:off x="751705" y="1716287"/>
            <a:ext cx="7628015" cy="1830707"/>
            <a:chOff x="751705" y="1819265"/>
            <a:chExt cx="7628015" cy="1830707"/>
          </a:xfrm>
        </p:grpSpPr>
        <p:pic>
          <p:nvPicPr>
            <p:cNvPr id="15" name="Bild 14" descr="Bildschirmfoto 2015-09-20 um 16.08.17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1705" y="1911431"/>
              <a:ext cx="7628015" cy="1738541"/>
            </a:xfrm>
            <a:prstGeom prst="rect">
              <a:avLst/>
            </a:prstGeom>
          </p:spPr>
        </p:pic>
        <p:sp>
          <p:nvSpPr>
            <p:cNvPr id="11" name="Rechteck 10"/>
            <p:cNvSpPr/>
            <p:nvPr/>
          </p:nvSpPr>
          <p:spPr bwMode="auto">
            <a:xfrm>
              <a:off x="1544498" y="1819265"/>
              <a:ext cx="537714" cy="28604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2" name="Rechteck 11"/>
            <p:cNvSpPr/>
            <p:nvPr/>
          </p:nvSpPr>
          <p:spPr bwMode="auto">
            <a:xfrm>
              <a:off x="7623194" y="1880130"/>
              <a:ext cx="537714" cy="4196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2" name="Gruppierung 1"/>
          <p:cNvGrpSpPr/>
          <p:nvPr/>
        </p:nvGrpSpPr>
        <p:grpSpPr>
          <a:xfrm>
            <a:off x="6391013" y="2139640"/>
            <a:ext cx="2654393" cy="2263559"/>
            <a:chOff x="6391013" y="2139640"/>
            <a:chExt cx="2654393" cy="2263559"/>
          </a:xfrm>
        </p:grpSpPr>
        <p:sp>
          <p:nvSpPr>
            <p:cNvPr id="18" name="Rechteck 17"/>
            <p:cNvSpPr/>
            <p:nvPr/>
          </p:nvSpPr>
          <p:spPr>
            <a:xfrm>
              <a:off x="6391013" y="3572202"/>
              <a:ext cx="265439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400" b="1" dirty="0" smtClean="0">
                  <a:solidFill>
                    <a:srgbClr val="FF0000"/>
                  </a:solidFill>
                  <a:latin typeface="Calibri"/>
                  <a:cs typeface="Calibri"/>
                </a:rPr>
                <a:t>Detect Dark Matter</a:t>
              </a:r>
            </a:p>
            <a:p>
              <a:r>
                <a:rPr lang="en-GB" sz="2400" b="1" dirty="0" smtClean="0">
                  <a:solidFill>
                    <a:srgbClr val="FF0000"/>
                  </a:solidFill>
                  <a:latin typeface="Calibri"/>
                  <a:cs typeface="Calibri"/>
                </a:rPr>
                <a:t>particle directly !</a:t>
              </a:r>
              <a:endParaRPr lang="en-GB" sz="2400" dirty="0"/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6807228" y="2139640"/>
              <a:ext cx="1636024" cy="1487449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24" name="Gruppierung 23"/>
          <p:cNvGrpSpPr/>
          <p:nvPr/>
        </p:nvGrpSpPr>
        <p:grpSpPr>
          <a:xfrm>
            <a:off x="6545246" y="0"/>
            <a:ext cx="2598754" cy="1231560"/>
            <a:chOff x="4509135" y="959556"/>
            <a:chExt cx="4394976" cy="2554111"/>
          </a:xfrm>
        </p:grpSpPr>
        <p:pic>
          <p:nvPicPr>
            <p:cNvPr id="25" name="Bild 24" descr="Bildschirmfoto 2016-02-24 um 09.05.5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9135" y="1129784"/>
              <a:ext cx="4324421" cy="2254221"/>
            </a:xfrm>
            <a:prstGeom prst="rect">
              <a:avLst/>
            </a:prstGeom>
          </p:spPr>
        </p:pic>
        <p:sp>
          <p:nvSpPr>
            <p:cNvPr id="26" name="Rechteck 25"/>
            <p:cNvSpPr/>
            <p:nvPr/>
          </p:nvSpPr>
          <p:spPr bwMode="auto">
            <a:xfrm>
              <a:off x="8748889" y="959556"/>
              <a:ext cx="155222" cy="255411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3" name="Gruppierung 2"/>
          <p:cNvGrpSpPr/>
          <p:nvPr/>
        </p:nvGrpSpPr>
        <p:grpSpPr>
          <a:xfrm>
            <a:off x="472735" y="2952015"/>
            <a:ext cx="7702429" cy="3172853"/>
            <a:chOff x="472735" y="2952015"/>
            <a:chExt cx="7702429" cy="3172853"/>
          </a:xfrm>
        </p:grpSpPr>
        <p:sp>
          <p:nvSpPr>
            <p:cNvPr id="23" name="Textfeld 22"/>
            <p:cNvSpPr txBox="1"/>
            <p:nvPr/>
          </p:nvSpPr>
          <p:spPr>
            <a:xfrm>
              <a:off x="559810" y="3801155"/>
              <a:ext cx="7615354" cy="23237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Aft>
                  <a:spcPts val="600"/>
                </a:spcAft>
              </a:pPr>
              <a:r>
                <a:rPr lang="en-GB" b="1" dirty="0" smtClean="0">
                  <a:solidFill>
                    <a:srgbClr val="0000FF"/>
                  </a:solidFill>
                  <a:latin typeface="Calibri"/>
                  <a:cs typeface="Calibri"/>
                </a:rPr>
                <a:t>Beam:</a:t>
              </a:r>
            </a:p>
            <a:p>
              <a:pPr algn="l">
                <a:spcAft>
                  <a:spcPts val="600"/>
                </a:spcAft>
                <a:buFont typeface="Arial"/>
                <a:buChar char="•"/>
              </a:pPr>
              <a:r>
                <a:rPr lang="en-GB" dirty="0" smtClean="0">
                  <a:latin typeface="Calibri"/>
                  <a:cs typeface="Calibri"/>
                </a:rPr>
                <a:t>  High intensity electron beam </a:t>
              </a:r>
              <a:r>
                <a:rPr lang="en-GB" i="1" dirty="0" smtClean="0">
                  <a:latin typeface="Calibri"/>
                  <a:cs typeface="Calibri"/>
                </a:rPr>
                <a:t>O</a:t>
              </a:r>
              <a:r>
                <a:rPr lang="en-GB" dirty="0" smtClean="0">
                  <a:latin typeface="Calibri"/>
                  <a:cs typeface="Calibri"/>
                </a:rPr>
                <a:t>(10</a:t>
              </a:r>
              <a:r>
                <a:rPr lang="en-GB" baseline="30000" dirty="0" smtClean="0">
                  <a:latin typeface="Calibri"/>
                  <a:cs typeface="Calibri"/>
                </a:rPr>
                <a:t>20</a:t>
              </a:r>
              <a:r>
                <a:rPr lang="en-GB" dirty="0" smtClean="0">
                  <a:latin typeface="Calibri"/>
                  <a:cs typeface="Calibri"/>
                </a:rPr>
                <a:t> - 10</a:t>
              </a:r>
              <a:r>
                <a:rPr lang="en-GB" baseline="30000" dirty="0" smtClean="0">
                  <a:latin typeface="Calibri"/>
                  <a:cs typeface="Calibri"/>
                </a:rPr>
                <a:t>22</a:t>
              </a:r>
              <a:r>
                <a:rPr lang="en-GB" dirty="0" smtClean="0">
                  <a:latin typeface="Calibri"/>
                  <a:cs typeface="Calibri"/>
                </a:rPr>
                <a:t>) EOT/year</a:t>
              </a:r>
            </a:p>
            <a:p>
              <a:pPr algn="l">
                <a:spcAft>
                  <a:spcPts val="600"/>
                </a:spcAft>
                <a:buFont typeface="Arial"/>
                <a:buChar char="•"/>
              </a:pPr>
              <a:r>
                <a:rPr lang="en-GB" dirty="0" smtClean="0">
                  <a:latin typeface="Calibri"/>
                  <a:cs typeface="Calibri"/>
                </a:rPr>
                <a:t>  ~</a:t>
              </a:r>
              <a:r>
                <a:rPr lang="en-GB" dirty="0" err="1" smtClean="0">
                  <a:latin typeface="Calibri"/>
                  <a:cs typeface="Calibri"/>
                </a:rPr>
                <a:t>GeV</a:t>
              </a:r>
              <a:r>
                <a:rPr lang="en-GB" dirty="0" smtClean="0">
                  <a:latin typeface="Calibri"/>
                  <a:cs typeface="Calibri"/>
                </a:rPr>
                <a:t> energy scale</a:t>
              </a:r>
            </a:p>
            <a:p>
              <a:pPr algn="l">
                <a:spcAft>
                  <a:spcPts val="600"/>
                </a:spcAft>
                <a:buFont typeface="Arial"/>
                <a:buChar char="•"/>
              </a:pPr>
              <a:r>
                <a:rPr lang="en-GB" dirty="0" smtClean="0">
                  <a:latin typeface="Calibri"/>
                  <a:cs typeface="Calibri"/>
                </a:rPr>
                <a:t>  Passive shielding and active </a:t>
              </a:r>
              <a:r>
                <a:rPr lang="en-GB" dirty="0" err="1" smtClean="0">
                  <a:latin typeface="Calibri"/>
                  <a:cs typeface="Calibri"/>
                </a:rPr>
                <a:t>vetos</a:t>
              </a:r>
              <a:r>
                <a:rPr lang="en-GB" dirty="0" smtClean="0">
                  <a:latin typeface="Calibri"/>
                  <a:cs typeface="Calibri"/>
                </a:rPr>
                <a:t> for background subtraction (µ, n, </a:t>
              </a:r>
              <a:r>
                <a:rPr lang="en-GB" dirty="0" err="1" smtClean="0">
                  <a:latin typeface="Calibri"/>
                  <a:cs typeface="Calibri"/>
                </a:rPr>
                <a:t>ν</a:t>
              </a:r>
              <a:r>
                <a:rPr lang="en-GB" dirty="0" smtClean="0">
                  <a:latin typeface="Calibri"/>
                  <a:cs typeface="Calibri"/>
                </a:rPr>
                <a:t>)</a:t>
              </a:r>
            </a:p>
            <a:p>
              <a:pPr algn="l">
                <a:spcAft>
                  <a:spcPts val="600"/>
                </a:spcAft>
                <a:buFont typeface="Arial"/>
                <a:buChar char="•"/>
              </a:pPr>
              <a:r>
                <a:rPr lang="en-GB" dirty="0">
                  <a:latin typeface="Calibri"/>
                  <a:cs typeface="Calibri"/>
                </a:rPr>
                <a:t> </a:t>
              </a:r>
              <a:r>
                <a:rPr lang="en-GB" dirty="0" smtClean="0">
                  <a:latin typeface="Calibri"/>
                  <a:cs typeface="Calibri"/>
                </a:rPr>
                <a:t> Time </a:t>
              </a:r>
              <a:r>
                <a:rPr lang="en-GB" dirty="0">
                  <a:latin typeface="Calibri"/>
                  <a:cs typeface="Calibri"/>
                </a:rPr>
                <a:t>structure </a:t>
              </a:r>
              <a:r>
                <a:rPr lang="en-GB" dirty="0" smtClean="0">
                  <a:latin typeface="Calibri"/>
                  <a:cs typeface="Calibri"/>
                </a:rPr>
                <a:t>for </a:t>
              </a:r>
              <a:r>
                <a:rPr lang="en-GB" dirty="0">
                  <a:latin typeface="Calibri"/>
                  <a:cs typeface="Calibri"/>
                </a:rPr>
                <a:t>TOF </a:t>
              </a:r>
              <a:r>
                <a:rPr lang="en-GB" dirty="0" smtClean="0">
                  <a:latin typeface="Calibri"/>
                  <a:cs typeface="Calibri"/>
                </a:rPr>
                <a:t>measurement?</a:t>
              </a:r>
              <a:endParaRPr lang="en-GB" dirty="0">
                <a:latin typeface="Calibri"/>
                <a:cs typeface="Calibri"/>
              </a:endParaRPr>
            </a:p>
            <a:p>
              <a:pPr algn="l">
                <a:spcAft>
                  <a:spcPts val="600"/>
                </a:spcAft>
              </a:pPr>
              <a:endParaRPr lang="en-GB" dirty="0" smtClean="0">
                <a:latin typeface="Calibri"/>
                <a:cs typeface="Calibri"/>
              </a:endParaRPr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472735" y="2952015"/>
              <a:ext cx="1636024" cy="709400"/>
            </a:xfrm>
            <a:prstGeom prst="ellips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35" name="Gruppierung 34"/>
          <p:cNvGrpSpPr/>
          <p:nvPr/>
        </p:nvGrpSpPr>
        <p:grpSpPr>
          <a:xfrm>
            <a:off x="4633520" y="1780854"/>
            <a:ext cx="5608816" cy="3996001"/>
            <a:chOff x="4633520" y="1780854"/>
            <a:chExt cx="5608816" cy="3996001"/>
          </a:xfrm>
        </p:grpSpPr>
        <p:sp>
          <p:nvSpPr>
            <p:cNvPr id="36" name="Textfeld 35"/>
            <p:cNvSpPr txBox="1"/>
            <p:nvPr/>
          </p:nvSpPr>
          <p:spPr>
            <a:xfrm>
              <a:off x="4633520" y="2837589"/>
              <a:ext cx="5608816" cy="2939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Aft>
                  <a:spcPts val="600"/>
                </a:spcAft>
              </a:pPr>
              <a:r>
                <a:rPr lang="en-GB" b="1" dirty="0" smtClean="0">
                  <a:solidFill>
                    <a:srgbClr val="FF0000"/>
                  </a:solidFill>
                  <a:latin typeface="Calibri"/>
                  <a:cs typeface="Calibri"/>
                </a:rPr>
                <a:t>			</a:t>
              </a:r>
            </a:p>
            <a:p>
              <a:pPr algn="l">
                <a:spcAft>
                  <a:spcPts val="600"/>
                </a:spcAft>
              </a:pPr>
              <a:r>
                <a:rPr lang="en-GB" b="1" dirty="0" smtClean="0">
                  <a:solidFill>
                    <a:srgbClr val="FF0000"/>
                  </a:solidFill>
                  <a:latin typeface="Calibri"/>
                  <a:cs typeface="Calibri"/>
                </a:rPr>
                <a:t>            Detector:</a:t>
              </a:r>
            </a:p>
            <a:p>
              <a:pPr algn="l">
                <a:spcAft>
                  <a:spcPts val="600"/>
                </a:spcAft>
                <a:buFont typeface="Arial"/>
                <a:buChar char="•"/>
              </a:pPr>
              <a:r>
                <a:rPr lang="en-GB" dirty="0" smtClean="0">
                  <a:latin typeface="Calibri"/>
                  <a:cs typeface="Calibri"/>
                </a:rPr>
                <a:t>  ~1 m</a:t>
              </a:r>
              <a:r>
                <a:rPr lang="en-GB" baseline="30000" dirty="0" smtClean="0">
                  <a:latin typeface="Calibri"/>
                  <a:cs typeface="Calibri"/>
                </a:rPr>
                <a:t>3</a:t>
              </a:r>
              <a:r>
                <a:rPr lang="en-GB" dirty="0" smtClean="0">
                  <a:latin typeface="Calibri"/>
                  <a:cs typeface="Calibri"/>
                </a:rPr>
                <a:t> size detector (1-5 tons)</a:t>
              </a:r>
            </a:p>
            <a:p>
              <a:pPr algn="l">
                <a:spcAft>
                  <a:spcPts val="600"/>
                </a:spcAft>
                <a:buFont typeface="Arial"/>
                <a:buChar char="•"/>
              </a:pPr>
              <a:r>
                <a:rPr lang="en-GB" dirty="0" smtClean="0">
                  <a:latin typeface="Calibri"/>
                  <a:cs typeface="Calibri"/>
                </a:rPr>
                <a:t>  High density to maximize event yield</a:t>
              </a:r>
            </a:p>
            <a:p>
              <a:pPr algn="l">
                <a:spcAft>
                  <a:spcPts val="0"/>
                </a:spcAft>
                <a:buFont typeface="Arial"/>
                <a:buChar char="•"/>
              </a:pPr>
              <a:r>
                <a:rPr lang="en-GB" dirty="0" smtClean="0">
                  <a:latin typeface="Calibri"/>
                  <a:cs typeface="Calibri"/>
                </a:rPr>
                <a:t>  Low threshold for nucleon recoil </a:t>
              </a:r>
            </a:p>
            <a:p>
              <a:pPr algn="l">
                <a:spcAft>
                  <a:spcPts val="600"/>
                </a:spcAft>
              </a:pPr>
              <a:r>
                <a:rPr lang="en-GB" dirty="0" smtClean="0">
                  <a:latin typeface="Calibri"/>
                  <a:cs typeface="Calibri"/>
                </a:rPr>
                <a:t>   detection (</a:t>
              </a:r>
              <a:r>
                <a:rPr lang="en-GB" dirty="0" err="1" smtClean="0">
                  <a:latin typeface="Calibri"/>
                  <a:cs typeface="Calibri"/>
                </a:rPr>
                <a:t>MeV</a:t>
              </a:r>
              <a:r>
                <a:rPr lang="en-GB" dirty="0" smtClean="0">
                  <a:latin typeface="Calibri"/>
                  <a:cs typeface="Calibri"/>
                </a:rPr>
                <a:t>) + EM shower detection</a:t>
              </a:r>
            </a:p>
            <a:p>
              <a:pPr algn="l">
                <a:spcAft>
                  <a:spcPts val="0"/>
                </a:spcAft>
                <a:buFont typeface="Arial"/>
                <a:buChar char="•"/>
              </a:pPr>
              <a:r>
                <a:rPr lang="en-GB" dirty="0" smtClean="0">
                  <a:latin typeface="Calibri"/>
                  <a:cs typeface="Calibri"/>
                </a:rPr>
                <a:t>  </a:t>
              </a:r>
              <a:r>
                <a:rPr lang="en-GB" dirty="0" err="1" smtClean="0">
                  <a:latin typeface="Calibri"/>
                  <a:cs typeface="Calibri"/>
                </a:rPr>
                <a:t>CsI</a:t>
              </a:r>
              <a:r>
                <a:rPr lang="en-GB" dirty="0" smtClean="0">
                  <a:latin typeface="Calibri"/>
                  <a:cs typeface="Calibri"/>
                </a:rPr>
                <a:t> (</a:t>
              </a:r>
              <a:r>
                <a:rPr lang="en-GB" dirty="0" err="1" smtClean="0">
                  <a:latin typeface="Calibri"/>
                  <a:cs typeface="Calibri"/>
                </a:rPr>
                <a:t>Tl</a:t>
              </a:r>
              <a:r>
                <a:rPr lang="en-GB" dirty="0" smtClean="0">
                  <a:latin typeface="Calibri"/>
                  <a:cs typeface="Calibri"/>
                </a:rPr>
                <a:t>) crystals from </a:t>
              </a:r>
              <a:r>
                <a:rPr lang="en-GB" dirty="0" err="1" smtClean="0">
                  <a:latin typeface="Calibri"/>
                  <a:cs typeface="Calibri"/>
                </a:rPr>
                <a:t>BaBar</a:t>
              </a:r>
              <a:r>
                <a:rPr lang="en-GB" dirty="0" smtClean="0">
                  <a:latin typeface="Calibri"/>
                  <a:cs typeface="Calibri"/>
                </a:rPr>
                <a:t> EMC (?)</a:t>
              </a:r>
            </a:p>
            <a:p>
              <a:pPr algn="l">
                <a:spcAft>
                  <a:spcPts val="600"/>
                </a:spcAft>
              </a:pPr>
              <a:r>
                <a:rPr lang="en-GB" dirty="0" smtClean="0">
                  <a:latin typeface="Calibri"/>
                  <a:cs typeface="Calibri"/>
                </a:rPr>
                <a:t>   High-tech for DM research considered</a:t>
              </a:r>
            </a:p>
          </p:txBody>
        </p:sp>
        <p:pic>
          <p:nvPicPr>
            <p:cNvPr id="37" name="Bild 36" descr="Bildschirmfoto 2016-05-31 um 16.50.05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34687" y="1780854"/>
              <a:ext cx="2409313" cy="1674605"/>
            </a:xfrm>
            <a:prstGeom prst="rect">
              <a:avLst/>
            </a:prstGeom>
          </p:spPr>
        </p:pic>
      </p:grpSp>
      <p:sp>
        <p:nvSpPr>
          <p:cNvPr id="38" name="Textfeld 37"/>
          <p:cNvSpPr txBox="1"/>
          <p:nvPr/>
        </p:nvSpPr>
        <p:spPr>
          <a:xfrm>
            <a:off x="6049683" y="6414563"/>
            <a:ext cx="291323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mtClean="0">
                <a:latin typeface="Calibri"/>
                <a:cs typeface="Calibri"/>
              </a:rPr>
              <a:t>JLAB, Mainz</a:t>
            </a:r>
            <a:r>
              <a:rPr lang="en-GB" dirty="0" smtClean="0">
                <a:latin typeface="Calibri"/>
                <a:cs typeface="Calibri"/>
              </a:rPr>
              <a:t>, SLAC, Cornell</a:t>
            </a:r>
          </a:p>
        </p:txBody>
      </p:sp>
    </p:spTree>
    <p:extLst>
      <p:ext uri="{BB962C8B-B14F-4D97-AF65-F5344CB8AC3E}">
        <p14:creationId xmlns:p14="http://schemas.microsoft.com/office/powerpoint/2010/main" val="11283756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39897" y="178933"/>
            <a:ext cx="78779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Beam Dump Experiment (BDX) @ JLAB</a:t>
            </a:r>
            <a:endParaRPr lang="en-US" sz="3600" i="1" dirty="0"/>
          </a:p>
        </p:txBody>
      </p:sp>
      <p:pic>
        <p:nvPicPr>
          <p:cNvPr id="4" name="Bild 3" descr="Bildschirmfoto 2016-05-31 um 10.00.3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199" y="1437463"/>
            <a:ext cx="5855217" cy="4699695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 bwMode="auto">
          <a:xfrm>
            <a:off x="3185302" y="1121308"/>
            <a:ext cx="3729676" cy="33181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20208" y="2542189"/>
            <a:ext cx="15392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 smtClean="0">
                <a:latin typeface="Calibri"/>
                <a:cs typeface="Calibri"/>
              </a:rPr>
              <a:t>dimensionless</a:t>
            </a:r>
          </a:p>
          <a:p>
            <a:r>
              <a:rPr lang="en-GB" sz="1800" b="1" dirty="0" smtClean="0">
                <a:latin typeface="Calibri"/>
                <a:cs typeface="Calibri"/>
              </a:rPr>
              <a:t>quantity</a:t>
            </a:r>
          </a:p>
          <a:p>
            <a:r>
              <a:rPr lang="en-GB" sz="1800" b="1" dirty="0" smtClean="0">
                <a:latin typeface="Calibri"/>
                <a:cs typeface="Calibri"/>
              </a:rPr>
              <a:t>~ ( </a:t>
            </a:r>
            <a:r>
              <a:rPr lang="en-GB" sz="1800" b="1" dirty="0" err="1" smtClean="0">
                <a:latin typeface="Calibri"/>
                <a:cs typeface="Calibri"/>
              </a:rPr>
              <a:t>m</a:t>
            </a:r>
            <a:r>
              <a:rPr lang="en-GB" sz="1800" b="1" baseline="-25000" dirty="0" err="1" smtClean="0">
                <a:latin typeface="Calibri"/>
                <a:cs typeface="Calibri"/>
              </a:rPr>
              <a:t>χ</a:t>
            </a:r>
            <a:r>
              <a:rPr lang="en-GB" sz="1800" b="1" dirty="0" smtClean="0">
                <a:latin typeface="Calibri"/>
                <a:cs typeface="Calibri"/>
              </a:rPr>
              <a:t>/</a:t>
            </a:r>
            <a:r>
              <a:rPr lang="en-GB" sz="1800" b="1" dirty="0" err="1" smtClean="0">
                <a:latin typeface="Calibri"/>
                <a:cs typeface="Calibri"/>
              </a:rPr>
              <a:t>m</a:t>
            </a:r>
            <a:r>
              <a:rPr lang="en-GB" sz="1800" b="1" baseline="-25000" dirty="0" err="1" smtClean="0">
                <a:latin typeface="Calibri"/>
                <a:cs typeface="Calibri"/>
              </a:rPr>
              <a:t>γ</a:t>
            </a:r>
            <a:r>
              <a:rPr lang="en-GB" sz="1800" b="1" baseline="-25000" dirty="0" smtClean="0">
                <a:latin typeface="Calibri"/>
                <a:cs typeface="Calibri"/>
              </a:rPr>
              <a:t>' </a:t>
            </a:r>
            <a:r>
              <a:rPr lang="en-GB" sz="1800" b="1" dirty="0" smtClean="0">
                <a:latin typeface="Calibri"/>
                <a:cs typeface="Calibri"/>
              </a:rPr>
              <a:t>)</a:t>
            </a:r>
            <a:r>
              <a:rPr lang="en-GB" sz="1800" b="1" baseline="30000" dirty="0" smtClean="0">
                <a:latin typeface="Calibri"/>
                <a:cs typeface="Calibri"/>
              </a:rPr>
              <a:t>4</a:t>
            </a:r>
            <a:endParaRPr lang="en-GB" sz="1800" b="1" baseline="30000" dirty="0">
              <a:latin typeface="Calibri"/>
              <a:cs typeface="Calibri"/>
            </a:endParaRPr>
          </a:p>
        </p:txBody>
      </p:sp>
      <p:cxnSp>
        <p:nvCxnSpPr>
          <p:cNvPr id="11" name="Gerade Verbindung mit Pfeil 10"/>
          <p:cNvCxnSpPr/>
          <p:nvPr/>
        </p:nvCxnSpPr>
        <p:spPr bwMode="auto">
          <a:xfrm rot="10800000" flipV="1">
            <a:off x="5459112" y="5857206"/>
            <a:ext cx="713509" cy="13855"/>
          </a:xfrm>
          <a:prstGeom prst="straightConnector1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feld 11"/>
          <p:cNvSpPr txBox="1"/>
          <p:nvPr/>
        </p:nvSpPr>
        <p:spPr>
          <a:xfrm>
            <a:off x="6206841" y="5637969"/>
            <a:ext cx="2923981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1800" b="1" dirty="0" smtClean="0">
                <a:latin typeface="Calibri"/>
                <a:cs typeface="Calibri"/>
              </a:rPr>
              <a:t>Dark Matter mass</a:t>
            </a:r>
            <a:endParaRPr lang="en-GB" sz="1800" b="1" baseline="30000" dirty="0">
              <a:latin typeface="Calibri"/>
              <a:cs typeface="Calibri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340775" y="2354453"/>
            <a:ext cx="172632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 smtClean="0">
                <a:latin typeface="Calibri"/>
                <a:cs typeface="Calibri"/>
              </a:rPr>
              <a:t>predicted range</a:t>
            </a:r>
          </a:p>
          <a:p>
            <a:r>
              <a:rPr lang="en-GB" sz="1800" b="1" dirty="0" smtClean="0">
                <a:latin typeface="Calibri"/>
                <a:cs typeface="Calibri"/>
              </a:rPr>
              <a:t>from thermal</a:t>
            </a:r>
          </a:p>
          <a:p>
            <a:r>
              <a:rPr lang="en-GB" sz="1800" b="1" dirty="0" smtClean="0">
                <a:latin typeface="Calibri"/>
                <a:cs typeface="Calibri"/>
              </a:rPr>
              <a:t>origin ( i.e. from</a:t>
            </a:r>
          </a:p>
          <a:p>
            <a:r>
              <a:rPr lang="en-GB" sz="1800" b="1" dirty="0" smtClean="0">
                <a:latin typeface="Calibri"/>
                <a:cs typeface="Calibri"/>
              </a:rPr>
              <a:t>observed </a:t>
            </a:r>
          </a:p>
          <a:p>
            <a:r>
              <a:rPr lang="en-GB" sz="1800" b="1" dirty="0" smtClean="0">
                <a:latin typeface="Calibri"/>
                <a:cs typeface="Calibri"/>
              </a:rPr>
              <a:t>Dark Matter</a:t>
            </a:r>
          </a:p>
          <a:p>
            <a:r>
              <a:rPr lang="en-GB" sz="1800" b="1" dirty="0" smtClean="0">
                <a:latin typeface="Calibri"/>
                <a:cs typeface="Calibri"/>
              </a:rPr>
              <a:t>density )</a:t>
            </a:r>
            <a:endParaRPr lang="en-GB" sz="1800" b="1" dirty="0">
              <a:latin typeface="Calibri"/>
              <a:cs typeface="Calibri"/>
            </a:endParaRPr>
          </a:p>
        </p:txBody>
      </p:sp>
      <p:cxnSp>
        <p:nvCxnSpPr>
          <p:cNvPr id="14" name="Gerade Verbindung mit Pfeil 13"/>
          <p:cNvCxnSpPr/>
          <p:nvPr/>
        </p:nvCxnSpPr>
        <p:spPr bwMode="auto">
          <a:xfrm rot="10800000" flipV="1">
            <a:off x="7270329" y="2092025"/>
            <a:ext cx="605501" cy="193717"/>
          </a:xfrm>
          <a:prstGeom prst="straightConnector1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Gerade Verbindung mit Pfeil 14"/>
          <p:cNvCxnSpPr/>
          <p:nvPr/>
        </p:nvCxnSpPr>
        <p:spPr bwMode="auto">
          <a:xfrm>
            <a:off x="1043736" y="3523554"/>
            <a:ext cx="602203" cy="263757"/>
          </a:xfrm>
          <a:prstGeom prst="straightConnector1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6" name="Bild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366" y="963152"/>
            <a:ext cx="54356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756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2"/>
          <p:cNvSpPr>
            <a:spLocks noChangeArrowheads="1"/>
          </p:cNvSpPr>
          <p:nvPr/>
        </p:nvSpPr>
        <p:spPr bwMode="auto">
          <a:xfrm>
            <a:off x="658813" y="201613"/>
            <a:ext cx="33895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The Dark Sector</a:t>
            </a:r>
            <a:endParaRPr lang="en-US" sz="3600" i="1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701" y="955796"/>
            <a:ext cx="7197172" cy="519795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2751667" y="2659167"/>
            <a:ext cx="3231443" cy="164472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4000" b="1" dirty="0" smtClean="0">
                <a:solidFill>
                  <a:srgbClr val="FFFF00"/>
                </a:solidFill>
                <a:latin typeface="Calibri"/>
                <a:cs typeface="Calibri"/>
              </a:rPr>
              <a:t>Conclusions</a:t>
            </a:r>
            <a:endParaRPr kumimoji="0" lang="en-GB" sz="40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1282918" y="1295596"/>
            <a:ext cx="2745445" cy="105187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i="0" u="none" strike="noStrike" cap="none" normalizeH="0" baseline="0" dirty="0" smtClean="0">
                <a:ln>
                  <a:noFill/>
                </a:ln>
                <a:solidFill>
                  <a:srgbClr val="FFFFCC"/>
                </a:solidFill>
                <a:effectLst/>
                <a:latin typeface="Calibri"/>
                <a:cs typeface="Calibri"/>
              </a:rPr>
              <a:t>Kinetic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smtClean="0">
                <a:solidFill>
                  <a:srgbClr val="FFFFCC"/>
                </a:solidFill>
                <a:latin typeface="Calibri"/>
                <a:cs typeface="Calibri"/>
              </a:rPr>
              <a:t>Mixing Models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5926667" y="1268403"/>
            <a:ext cx="1933222" cy="111637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rgbClr val="FEFDCC"/>
                </a:solidFill>
                <a:effectLst/>
                <a:latin typeface="Calibri"/>
                <a:cs typeface="Calibri"/>
              </a:rPr>
              <a:t>Dark Parity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b="1" dirty="0" smtClean="0">
                <a:solidFill>
                  <a:srgbClr val="FEFDCC"/>
                </a:solidFill>
                <a:latin typeface="Calibri"/>
                <a:cs typeface="Calibri"/>
              </a:rPr>
              <a:t>Violation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5179889" y="4743178"/>
            <a:ext cx="1834573" cy="105187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rgbClr val="FFFFCC"/>
                </a:solidFill>
                <a:effectLst/>
                <a:latin typeface="Calibri"/>
                <a:cs typeface="Calibri"/>
              </a:rPr>
              <a:t>Invisible Dark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smtClean="0">
                <a:solidFill>
                  <a:srgbClr val="FFFFCC"/>
                </a:solidFill>
                <a:latin typeface="Calibri"/>
                <a:cs typeface="Calibri"/>
              </a:rPr>
              <a:t>Photon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1188463" y="4703163"/>
            <a:ext cx="1834573" cy="105187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rgbClr val="FFFFCC"/>
                </a:solidFill>
                <a:effectLst/>
                <a:latin typeface="Calibri"/>
                <a:cs typeface="Calibri"/>
              </a:rPr>
              <a:t>Dark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err="1" smtClean="0">
                <a:solidFill>
                  <a:srgbClr val="FFFFCC"/>
                </a:solidFill>
                <a:latin typeface="Calibri"/>
                <a:cs typeface="Calibri"/>
              </a:rPr>
              <a:t>Higgses</a:t>
            </a:r>
            <a:endParaRPr lang="en-GB" dirty="0" smtClean="0">
              <a:solidFill>
                <a:srgbClr val="FFFFCC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DP_BES-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328" y="34325"/>
            <a:ext cx="4073348" cy="3094638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58813" y="201613"/>
            <a:ext cx="39898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Take Home Message</a:t>
            </a:r>
            <a:endParaRPr lang="en-US" sz="3600" i="1" dirty="0"/>
          </a:p>
        </p:txBody>
      </p:sp>
      <p:sp>
        <p:nvSpPr>
          <p:cNvPr id="4" name="Textfeld 3"/>
          <p:cNvSpPr txBox="1"/>
          <p:nvPr/>
        </p:nvSpPr>
        <p:spPr>
          <a:xfrm>
            <a:off x="7395" y="1488247"/>
            <a:ext cx="8672374" cy="3760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lnSpc>
                <a:spcPts val="2580"/>
              </a:lnSpc>
              <a:buFont typeface="Arial" charset="0"/>
              <a:buChar char="•"/>
            </a:pPr>
            <a:r>
              <a:rPr lang="de-DE" sz="2400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Searches</a:t>
            </a:r>
            <a:r>
              <a:rPr lang="de-DE" sz="2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for</a:t>
            </a:r>
            <a:r>
              <a:rPr lang="de-DE" sz="2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Dark Photons </a:t>
            </a:r>
            <a:r>
              <a:rPr lang="de-DE" sz="2400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motivated</a:t>
            </a:r>
            <a:endParaRPr lang="de-DE" sz="2400" b="1" dirty="0" smtClean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l">
              <a:lnSpc>
                <a:spcPts val="2580"/>
              </a:lnSpc>
            </a:pPr>
            <a:r>
              <a:rPr lang="de-DE" sz="24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    </a:t>
            </a:r>
            <a:r>
              <a:rPr lang="de-DE" sz="2400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by</a:t>
            </a:r>
            <a:r>
              <a:rPr lang="de-DE" sz="2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Dark Matter </a:t>
            </a:r>
            <a:r>
              <a:rPr lang="de-DE" sz="2400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de-DE" sz="2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by</a:t>
            </a:r>
            <a:r>
              <a:rPr lang="de-DE" sz="2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(g-2)</a:t>
            </a:r>
            <a:r>
              <a:rPr lang="de-DE" sz="2400" b="1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µ</a:t>
            </a:r>
            <a:r>
              <a:rPr lang="de-DE" sz="2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puzzle</a:t>
            </a:r>
          </a:p>
          <a:p>
            <a:pPr algn="l">
              <a:lnSpc>
                <a:spcPts val="2580"/>
              </a:lnSpc>
            </a:pPr>
            <a:r>
              <a:rPr lang="de-DE" sz="24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    </a:t>
            </a:r>
            <a:endParaRPr lang="de-DE" sz="24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 algn="l">
              <a:lnSpc>
                <a:spcPts val="2580"/>
              </a:lnSpc>
              <a:buFont typeface="Arial" charset="0"/>
              <a:buChar char="•"/>
            </a:pPr>
            <a:r>
              <a:rPr lang="de-DE" sz="2400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Tremendous</a:t>
            </a:r>
            <a:r>
              <a:rPr lang="de-DE" sz="2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experim</a:t>
            </a:r>
            <a:r>
              <a:rPr lang="de-DE" sz="2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de-DE" sz="2400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progress</a:t>
            </a:r>
            <a:r>
              <a:rPr lang="de-DE" sz="2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seen</a:t>
            </a:r>
            <a:endParaRPr lang="de-DE" sz="2400" b="1" dirty="0" smtClean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 algn="l">
              <a:lnSpc>
                <a:spcPts val="2580"/>
              </a:lnSpc>
              <a:buFont typeface="Arial" charset="0"/>
              <a:buChar char="•"/>
            </a:pPr>
            <a:endParaRPr lang="de-DE" sz="24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 algn="l">
              <a:lnSpc>
                <a:spcPts val="2580"/>
              </a:lnSpc>
              <a:buFont typeface="Arial" charset="0"/>
              <a:buChar char="•"/>
            </a:pPr>
            <a:r>
              <a:rPr lang="de-DE" sz="2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Explanation </a:t>
            </a:r>
            <a:r>
              <a:rPr lang="de-DE" sz="2400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for</a:t>
            </a:r>
            <a:r>
              <a:rPr lang="de-DE" sz="2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(g-2)</a:t>
            </a:r>
            <a:r>
              <a:rPr lang="de-DE" sz="2400" b="1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µ</a:t>
            </a:r>
            <a:r>
              <a:rPr lang="de-DE" sz="2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ruled</a:t>
            </a:r>
            <a:r>
              <a:rPr lang="de-DE" sz="2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out in </a:t>
            </a:r>
            <a:r>
              <a:rPr lang="de-DE" sz="2400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simplest</a:t>
            </a:r>
            <a:r>
              <a:rPr lang="de-DE" sz="2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kinetic</a:t>
            </a:r>
            <a:r>
              <a:rPr lang="de-DE" sz="2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mixing</a:t>
            </a:r>
            <a:r>
              <a:rPr lang="de-DE" sz="2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model</a:t>
            </a:r>
            <a:endParaRPr lang="de-DE" sz="2400" b="1" dirty="0" smtClean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 algn="l">
              <a:lnSpc>
                <a:spcPts val="2580"/>
              </a:lnSpc>
              <a:buFont typeface="Arial" charset="0"/>
              <a:buChar char="•"/>
            </a:pPr>
            <a:endParaRPr lang="de-DE" sz="24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 algn="l">
              <a:lnSpc>
                <a:spcPts val="2580"/>
              </a:lnSpc>
              <a:buFont typeface="Arial" charset="0"/>
              <a:buChar char="•"/>
            </a:pPr>
            <a:r>
              <a:rPr lang="de-DE" sz="2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Dark Photon </a:t>
            </a:r>
            <a:r>
              <a:rPr lang="de-DE" sz="2400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searches</a:t>
            </a:r>
            <a:r>
              <a:rPr lang="de-DE" sz="2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now</a:t>
            </a:r>
            <a:r>
              <a:rPr lang="de-DE" sz="2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making</a:t>
            </a:r>
            <a:r>
              <a:rPr lang="de-DE" sz="2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more</a:t>
            </a:r>
            <a:r>
              <a:rPr lang="de-DE" sz="2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de-DE" sz="24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more</a:t>
            </a:r>
            <a:r>
              <a:rPr lang="de-DE" sz="2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direct</a:t>
            </a:r>
            <a:r>
              <a:rPr lang="de-DE" sz="2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algn="l">
              <a:lnSpc>
                <a:spcPts val="2580"/>
              </a:lnSpc>
            </a:pPr>
            <a:r>
              <a:rPr lang="de-DE" sz="2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    </a:t>
            </a:r>
            <a:r>
              <a:rPr lang="de-DE" sz="2400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connection</a:t>
            </a:r>
            <a:r>
              <a:rPr lang="de-DE" sz="2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to</a:t>
            </a:r>
            <a:r>
              <a:rPr lang="de-DE" sz="2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Dark Matter </a:t>
            </a:r>
            <a:r>
              <a:rPr lang="de-DE" sz="2400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candidates</a:t>
            </a:r>
            <a:r>
              <a:rPr lang="de-DE" sz="2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itself</a:t>
            </a:r>
            <a:r>
              <a:rPr lang="de-DE" sz="2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(invisible </a:t>
            </a:r>
            <a:r>
              <a:rPr lang="de-DE" sz="2400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decays</a:t>
            </a:r>
            <a:r>
              <a:rPr lang="de-DE" sz="2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 algn="l">
              <a:lnSpc>
                <a:spcPts val="2580"/>
              </a:lnSpc>
            </a:pPr>
            <a:endParaRPr lang="de-DE" sz="24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 algn="l">
              <a:lnSpc>
                <a:spcPts val="2580"/>
              </a:lnSpc>
              <a:buFont typeface="Arial" charset="0"/>
              <a:buChar char="•"/>
            </a:pPr>
            <a:r>
              <a:rPr lang="de-DE" sz="2400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Exciting</a:t>
            </a:r>
            <a:r>
              <a:rPr lang="de-DE" sz="2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field</a:t>
            </a:r>
            <a:r>
              <a:rPr lang="de-DE" sz="2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de-DE" sz="2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more</a:t>
            </a:r>
            <a:r>
              <a:rPr lang="de-DE" sz="2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to</a:t>
            </a:r>
            <a:r>
              <a:rPr lang="de-DE" sz="2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come</a:t>
            </a:r>
            <a:r>
              <a:rPr lang="de-DE" sz="2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in </a:t>
            </a:r>
            <a:r>
              <a:rPr lang="de-DE" sz="2400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next</a:t>
            </a:r>
            <a:r>
              <a:rPr lang="de-DE" sz="2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5 – 10 </a:t>
            </a:r>
            <a:r>
              <a:rPr lang="de-DE" sz="2400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years</a:t>
            </a:r>
            <a:endParaRPr lang="de-DE" sz="2400" b="1" dirty="0" smtClean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7" name="Gruppierung 6"/>
          <p:cNvGrpSpPr/>
          <p:nvPr/>
        </p:nvGrpSpPr>
        <p:grpSpPr>
          <a:xfrm>
            <a:off x="7256" y="5451811"/>
            <a:ext cx="8864946" cy="1207512"/>
            <a:chOff x="7256" y="5451811"/>
            <a:chExt cx="8864946" cy="1207512"/>
          </a:xfrm>
        </p:grpSpPr>
        <p:sp>
          <p:nvSpPr>
            <p:cNvPr id="5" name="Rechteck 4"/>
            <p:cNvSpPr/>
            <p:nvPr/>
          </p:nvSpPr>
          <p:spPr>
            <a:xfrm>
              <a:off x="7256" y="5451811"/>
              <a:ext cx="8658225" cy="7591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l">
                <a:lnSpc>
                  <a:spcPts val="2580"/>
                </a:lnSpc>
                <a:buFont typeface="Arial" charset="0"/>
                <a:buChar char="•"/>
              </a:pPr>
              <a:r>
                <a:rPr lang="de-DE" sz="2400" b="1" dirty="0" err="1">
                  <a:latin typeface="Calibri" charset="0"/>
                  <a:ea typeface="Calibri" charset="0"/>
                  <a:cs typeface="Calibri" charset="0"/>
                </a:rPr>
                <a:t>Anomalous</a:t>
              </a:r>
              <a:r>
                <a:rPr lang="de-DE" sz="2400" b="1" dirty="0"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de-DE" sz="2400" b="1" dirty="0" err="1">
                  <a:latin typeface="Calibri" charset="0"/>
                  <a:ea typeface="Calibri" charset="0"/>
                  <a:cs typeface="Calibri" charset="0"/>
                </a:rPr>
                <a:t>behaviour</a:t>
              </a:r>
              <a:r>
                <a:rPr lang="de-DE" sz="2400" b="1" dirty="0">
                  <a:latin typeface="Calibri" charset="0"/>
                  <a:ea typeface="Calibri" charset="0"/>
                  <a:cs typeface="Calibri" charset="0"/>
                </a:rPr>
                <a:t> in </a:t>
              </a:r>
              <a:r>
                <a:rPr lang="de-DE" sz="2400" b="1" baseline="30000" dirty="0" smtClean="0">
                  <a:latin typeface="Calibri" charset="0"/>
                  <a:ea typeface="Calibri" charset="0"/>
                  <a:cs typeface="Calibri" charset="0"/>
                </a:rPr>
                <a:t>8</a:t>
              </a:r>
              <a:r>
                <a:rPr lang="de-DE" sz="2400" b="1" dirty="0" smtClean="0">
                  <a:latin typeface="Calibri" charset="0"/>
                  <a:ea typeface="Calibri" charset="0"/>
                  <a:cs typeface="Calibri" charset="0"/>
                </a:rPr>
                <a:t>Be</a:t>
              </a:r>
              <a:r>
                <a:rPr lang="de-DE" sz="2400" b="1" dirty="0">
                  <a:latin typeface="Calibri" charset="0"/>
                  <a:ea typeface="Calibri" charset="0"/>
                  <a:cs typeface="Calibri" charset="0"/>
                </a:rPr>
                <a:t>* --&gt; </a:t>
              </a:r>
              <a:r>
                <a:rPr lang="de-DE" sz="2400" b="1" baseline="30000" dirty="0">
                  <a:latin typeface="Calibri" charset="0"/>
                  <a:ea typeface="Calibri" charset="0"/>
                  <a:cs typeface="Calibri" charset="0"/>
                </a:rPr>
                <a:t>8</a:t>
              </a:r>
              <a:r>
                <a:rPr lang="de-DE" sz="2400" b="1" dirty="0" smtClean="0">
                  <a:latin typeface="Calibri" charset="0"/>
                  <a:ea typeface="Calibri" charset="0"/>
                  <a:cs typeface="Calibri" charset="0"/>
                </a:rPr>
                <a:t>Be </a:t>
              </a:r>
              <a:r>
                <a:rPr lang="de-DE" sz="2400" b="1" dirty="0" err="1">
                  <a:latin typeface="Calibri" charset="0"/>
                  <a:ea typeface="Calibri" charset="0"/>
                  <a:cs typeface="Calibri" charset="0"/>
                </a:rPr>
                <a:t>e+e</a:t>
              </a:r>
              <a:r>
                <a:rPr lang="de-DE" sz="2400" b="1" dirty="0">
                  <a:latin typeface="Calibri" charset="0"/>
                  <a:ea typeface="Calibri" charset="0"/>
                  <a:cs typeface="Calibri" charset="0"/>
                </a:rPr>
                <a:t>- </a:t>
              </a:r>
              <a:r>
                <a:rPr lang="de-DE" sz="2400" b="1" dirty="0" err="1">
                  <a:latin typeface="Calibri" charset="0"/>
                  <a:ea typeface="Calibri" charset="0"/>
                  <a:cs typeface="Calibri" charset="0"/>
                </a:rPr>
                <a:t>nuclear</a:t>
              </a:r>
              <a:r>
                <a:rPr lang="de-DE" sz="2400" b="1" dirty="0"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de-DE" sz="2400" b="1" dirty="0" err="1">
                  <a:latin typeface="Calibri" charset="0"/>
                  <a:ea typeface="Calibri" charset="0"/>
                  <a:cs typeface="Calibri" charset="0"/>
                </a:rPr>
                <a:t>transition</a:t>
              </a:r>
              <a:r>
                <a:rPr lang="de-DE" sz="2400" b="1" dirty="0">
                  <a:latin typeface="Calibri" charset="0"/>
                  <a:ea typeface="Calibri" charset="0"/>
                  <a:cs typeface="Calibri" charset="0"/>
                </a:rPr>
                <a:t> ...</a:t>
              </a:r>
            </a:p>
            <a:p>
              <a:pPr algn="l">
                <a:lnSpc>
                  <a:spcPts val="2580"/>
                </a:lnSpc>
              </a:pPr>
              <a:r>
                <a:rPr lang="de-DE" sz="2400" b="1" dirty="0">
                  <a:latin typeface="Calibri" charset="0"/>
                  <a:ea typeface="Calibri" charset="0"/>
                  <a:cs typeface="Calibri" charset="0"/>
                </a:rPr>
                <a:t>     </a:t>
              </a:r>
              <a:r>
                <a:rPr lang="de-DE" sz="2400" b="1" dirty="0" smtClean="0">
                  <a:latin typeface="Calibri" charset="0"/>
                  <a:ea typeface="Calibri" charset="0"/>
                  <a:cs typeface="Calibri" charset="0"/>
                </a:rPr>
                <a:t>Claim </a:t>
              </a:r>
              <a:r>
                <a:rPr lang="de-DE" sz="2400" b="1" dirty="0" err="1" smtClean="0">
                  <a:latin typeface="Calibri" charset="0"/>
                  <a:ea typeface="Calibri" charset="0"/>
                  <a:cs typeface="Calibri" charset="0"/>
                </a:rPr>
                <a:t>for</a:t>
              </a:r>
              <a:r>
                <a:rPr lang="de-DE" sz="2400" b="1" dirty="0" smtClean="0">
                  <a:latin typeface="Calibri" charset="0"/>
                  <a:ea typeface="Calibri" charset="0"/>
                  <a:cs typeface="Calibri" charset="0"/>
                </a:rPr>
                <a:t> a 17 </a:t>
              </a:r>
              <a:r>
                <a:rPr lang="de-DE" sz="2400" b="1" dirty="0" err="1">
                  <a:latin typeface="Calibri" charset="0"/>
                  <a:ea typeface="Calibri" charset="0"/>
                  <a:cs typeface="Calibri" charset="0"/>
                </a:rPr>
                <a:t>MeV</a:t>
              </a:r>
              <a:r>
                <a:rPr lang="de-DE" sz="2400" b="1" dirty="0">
                  <a:latin typeface="Calibri" charset="0"/>
                  <a:ea typeface="Calibri" charset="0"/>
                  <a:cs typeface="Calibri" charset="0"/>
                </a:rPr>
                <a:t> Dark </a:t>
              </a:r>
              <a:r>
                <a:rPr lang="de-DE" sz="2400" b="1" dirty="0" smtClean="0">
                  <a:latin typeface="Calibri" charset="0"/>
                  <a:ea typeface="Calibri" charset="0"/>
                  <a:cs typeface="Calibri" charset="0"/>
                </a:rPr>
                <a:t>Photon </a:t>
              </a:r>
              <a:r>
                <a:rPr lang="de-DE" sz="2400" b="1" dirty="0" err="1" smtClean="0">
                  <a:latin typeface="Calibri" charset="0"/>
                  <a:ea typeface="Calibri" charset="0"/>
                  <a:cs typeface="Calibri" charset="0"/>
                </a:rPr>
                <a:t>with</a:t>
              </a:r>
              <a:r>
                <a:rPr lang="de-DE" sz="2400" b="1" dirty="0" smtClean="0">
                  <a:latin typeface="Calibri" charset="0"/>
                  <a:ea typeface="Calibri" charset="0"/>
                  <a:cs typeface="Calibri" charset="0"/>
                </a:rPr>
                <a:t> ~</a:t>
              </a:r>
              <a:r>
                <a:rPr lang="de-DE" sz="2400" b="1" dirty="0">
                  <a:latin typeface="Calibri" charset="0"/>
                  <a:ea typeface="Calibri" charset="0"/>
                  <a:cs typeface="Calibri" charset="0"/>
                </a:rPr>
                <a:t>7 </a:t>
              </a:r>
              <a:r>
                <a:rPr lang="de-DE" sz="2400" b="1" dirty="0" err="1">
                  <a:latin typeface="Calibri" charset="0"/>
                  <a:ea typeface="Calibri" charset="0"/>
                  <a:cs typeface="Calibri" charset="0"/>
                </a:rPr>
                <a:t>sigma</a:t>
              </a:r>
              <a:r>
                <a:rPr lang="de-DE" sz="2400" b="1" dirty="0"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de-DE" sz="2400" b="1" dirty="0" err="1" smtClean="0">
                  <a:latin typeface="Calibri" charset="0"/>
                  <a:ea typeface="Calibri" charset="0"/>
                  <a:cs typeface="Calibri" charset="0"/>
                </a:rPr>
                <a:t>significance</a:t>
              </a:r>
              <a:r>
                <a:rPr lang="de-DE" sz="2400" b="1" dirty="0" smtClean="0">
                  <a:latin typeface="Calibri" charset="0"/>
                  <a:ea typeface="Calibri" charset="0"/>
                  <a:cs typeface="Calibri" charset="0"/>
                </a:rPr>
                <a:t> ....</a:t>
              </a:r>
              <a:endParaRPr lang="de-DE" sz="2400" b="1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6" name="Rechteck 5"/>
            <p:cNvSpPr/>
            <p:nvPr/>
          </p:nvSpPr>
          <p:spPr>
            <a:xfrm>
              <a:off x="3192590" y="6259213"/>
              <a:ext cx="567961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hu-HU" dirty="0" err="1">
                  <a:latin typeface=""/>
                </a:rPr>
                <a:t>Krasznahorkay</a:t>
              </a:r>
              <a:r>
                <a:rPr lang="hu-HU" dirty="0">
                  <a:latin typeface=""/>
                </a:rPr>
                <a:t> et </a:t>
              </a:r>
              <a:r>
                <a:rPr lang="hu-HU" dirty="0" err="1">
                  <a:latin typeface=""/>
                </a:rPr>
                <a:t>al</a:t>
              </a:r>
              <a:r>
                <a:rPr lang="hu-HU" dirty="0">
                  <a:latin typeface=""/>
                </a:rPr>
                <a:t>., PRL 116 (2016) 042501</a:t>
              </a:r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10267812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3958"/>
            <a:ext cx="9144000" cy="4749452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2473678" y="233619"/>
            <a:ext cx="4271433" cy="1077218"/>
          </a:xfrm>
          <a:prstGeom prst="rect">
            <a:avLst/>
          </a:prstGeom>
          <a:solidFill>
            <a:srgbClr val="FFFF00"/>
          </a:solidFill>
          <a:ln w="5715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200" b="1" dirty="0" smtClean="0">
                <a:solidFill>
                  <a:srgbClr val="000000"/>
                </a:solidFill>
                <a:latin typeface="Calibri"/>
                <a:cs typeface="Calibri"/>
              </a:rPr>
              <a:t>Thank you for </a:t>
            </a:r>
          </a:p>
          <a:p>
            <a:pPr>
              <a:spcAft>
                <a:spcPts val="0"/>
              </a:spcAft>
            </a:pPr>
            <a:r>
              <a:rPr lang="en-GB" sz="3200" b="1" dirty="0" smtClean="0">
                <a:solidFill>
                  <a:srgbClr val="000000"/>
                </a:solidFill>
                <a:latin typeface="Calibri"/>
                <a:cs typeface="Calibri"/>
              </a:rPr>
              <a:t>your attention</a:t>
            </a:r>
            <a:endParaRPr lang="en-GB" sz="3200" b="1" dirty="0" smtClean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85819" y="5833300"/>
            <a:ext cx="2545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Calibri" charset="0"/>
                <a:ea typeface="Calibri" charset="0"/>
                <a:cs typeface="Calibri" charset="0"/>
              </a:rPr>
              <a:t>courtesy</a:t>
            </a:r>
            <a:r>
              <a:rPr lang="de-DE" dirty="0" smtClean="0">
                <a:latin typeface="Calibri" charset="0"/>
                <a:ea typeface="Calibri" charset="0"/>
                <a:cs typeface="Calibri" charset="0"/>
              </a:rPr>
              <a:t>: Mauro </a:t>
            </a:r>
            <a:r>
              <a:rPr lang="de-DE" dirty="0" err="1" smtClean="0">
                <a:latin typeface="Calibri" charset="0"/>
                <a:ea typeface="Calibri" charset="0"/>
                <a:cs typeface="Calibri" charset="0"/>
              </a:rPr>
              <a:t>Raggi</a:t>
            </a:r>
            <a:endParaRPr lang="de-DE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925943" y="3058584"/>
            <a:ext cx="13211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rgbClr val="24983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BESIII@BEPCII</a:t>
            </a:r>
            <a:endParaRPr lang="de-DE" sz="1200" dirty="0">
              <a:solidFill>
                <a:srgbClr val="24983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111" y="2752113"/>
            <a:ext cx="400933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812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19903" y="4697325"/>
            <a:ext cx="4622957" cy="1143000"/>
          </a:xfrm>
        </p:spPr>
        <p:txBody>
          <a:bodyPr/>
          <a:lstStyle/>
          <a:p>
            <a:r>
              <a:rPr lang="en-GB" dirty="0" smtClean="0"/>
              <a:t>BACKUP</a:t>
            </a:r>
            <a:endParaRPr lang="en-GB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2"/>
          <p:cNvSpPr>
            <a:spLocks noChangeArrowheads="1"/>
          </p:cNvSpPr>
          <p:nvPr/>
        </p:nvSpPr>
        <p:spPr bwMode="auto">
          <a:xfrm>
            <a:off x="658813" y="201613"/>
            <a:ext cx="33895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The Dark Sector</a:t>
            </a:r>
            <a:endParaRPr lang="en-US" sz="3600" i="1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701" y="955796"/>
            <a:ext cx="7197172" cy="519795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3245783" y="2899056"/>
            <a:ext cx="2591495" cy="1513667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4000" b="1" dirty="0" smtClean="0">
                <a:solidFill>
                  <a:srgbClr val="FFFF00"/>
                </a:solidFill>
                <a:latin typeface="Calibri"/>
                <a:cs typeface="Calibri"/>
              </a:rPr>
              <a:t>D</a:t>
            </a:r>
            <a:r>
              <a:rPr kumimoji="0" lang="en-GB" sz="4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/>
                <a:cs typeface="Calibri"/>
              </a:rPr>
              <a:t>ark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4000" b="1" dirty="0" smtClean="0">
                <a:solidFill>
                  <a:srgbClr val="FFFF00"/>
                </a:solidFill>
                <a:latin typeface="Calibri"/>
                <a:cs typeface="Calibri"/>
              </a:rPr>
              <a:t>Photon</a:t>
            </a:r>
            <a:endParaRPr kumimoji="0" lang="en-GB" sz="40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1282918" y="1295596"/>
            <a:ext cx="2745445" cy="105187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32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/>
                <a:cs typeface="Calibri"/>
              </a:rPr>
              <a:t>Kinetic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3200" b="1" dirty="0" smtClean="0">
                <a:solidFill>
                  <a:srgbClr val="FFFF00"/>
                </a:solidFill>
                <a:latin typeface="Calibri"/>
                <a:cs typeface="Calibri"/>
              </a:rPr>
              <a:t>Mixing Models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5835728" y="1409513"/>
            <a:ext cx="1834573" cy="105187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rgbClr val="FFFFCC"/>
                </a:solidFill>
                <a:effectLst/>
                <a:latin typeface="Calibri"/>
                <a:cs typeface="Calibri"/>
              </a:rPr>
              <a:t>Dark Parity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smtClean="0">
                <a:solidFill>
                  <a:srgbClr val="FFFFCC"/>
                </a:solidFill>
                <a:latin typeface="Calibri"/>
                <a:cs typeface="Calibri"/>
              </a:rPr>
              <a:t>Violation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5179889" y="4743178"/>
            <a:ext cx="1834573" cy="105187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rgbClr val="FFFFCC"/>
                </a:solidFill>
                <a:effectLst/>
                <a:latin typeface="Calibri"/>
                <a:cs typeface="Calibri"/>
              </a:rPr>
              <a:t>Invisible Dark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smtClean="0">
                <a:solidFill>
                  <a:srgbClr val="FFFFCC"/>
                </a:solidFill>
                <a:latin typeface="Calibri"/>
                <a:cs typeface="Calibri"/>
              </a:rPr>
              <a:t>Photon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1188463" y="4703163"/>
            <a:ext cx="1834573" cy="105187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rgbClr val="FFFFCC"/>
                </a:solidFill>
                <a:effectLst/>
                <a:latin typeface="Calibri"/>
                <a:cs typeface="Calibri"/>
              </a:rPr>
              <a:t>Dark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err="1" smtClean="0">
                <a:solidFill>
                  <a:srgbClr val="FFFFCC"/>
                </a:solidFill>
                <a:latin typeface="Calibri"/>
                <a:cs typeface="Calibri"/>
              </a:rPr>
              <a:t>Higgses</a:t>
            </a:r>
            <a:endParaRPr lang="en-GB" dirty="0" smtClean="0">
              <a:solidFill>
                <a:srgbClr val="FFFFCC"/>
              </a:solidFill>
              <a:latin typeface="Calibri"/>
              <a:cs typeface="Calibri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07977" y="6153753"/>
            <a:ext cx="863598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b="1" dirty="0" smtClean="0">
                <a:latin typeface="Calibri" charset="0"/>
                <a:ea typeface="Calibri" charset="0"/>
                <a:cs typeface="Calibri" charset="0"/>
              </a:rPr>
              <a:t>         Disclaimer:	- </a:t>
            </a:r>
            <a:r>
              <a:rPr lang="de-DE" b="1" dirty="0" err="1" smtClean="0">
                <a:latin typeface="Calibri" charset="0"/>
                <a:ea typeface="Calibri" charset="0"/>
                <a:cs typeface="Calibri" charset="0"/>
              </a:rPr>
              <a:t>selection</a:t>
            </a:r>
            <a:r>
              <a:rPr lang="de-DE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b="1" dirty="0" err="1" smtClean="0">
                <a:latin typeface="Calibri" charset="0"/>
                <a:ea typeface="Calibri" charset="0"/>
                <a:cs typeface="Calibri" charset="0"/>
              </a:rPr>
              <a:t>of</a:t>
            </a:r>
            <a:r>
              <a:rPr lang="de-DE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b="1" dirty="0" err="1" smtClean="0">
                <a:latin typeface="Calibri" charset="0"/>
                <a:ea typeface="Calibri" charset="0"/>
                <a:cs typeface="Calibri" charset="0"/>
              </a:rPr>
              <a:t>results</a:t>
            </a:r>
            <a:r>
              <a:rPr lang="de-DE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b="1" dirty="0" err="1" smtClean="0">
                <a:latin typeface="Calibri" charset="0"/>
                <a:ea typeface="Calibri" charset="0"/>
                <a:cs typeface="Calibri" charset="0"/>
              </a:rPr>
              <a:t>shown</a:t>
            </a:r>
            <a:r>
              <a:rPr lang="de-DE" b="1" dirty="0" smtClean="0">
                <a:latin typeface="Calibri" charset="0"/>
                <a:ea typeface="Calibri" charset="0"/>
                <a:cs typeface="Calibri" charset="0"/>
              </a:rPr>
              <a:t> in </a:t>
            </a:r>
            <a:r>
              <a:rPr lang="de-DE" b="1" dirty="0" err="1" smtClean="0">
                <a:latin typeface="Calibri" charset="0"/>
                <a:ea typeface="Calibri" charset="0"/>
                <a:cs typeface="Calibri" charset="0"/>
              </a:rPr>
              <a:t>the</a:t>
            </a:r>
            <a:r>
              <a:rPr lang="de-DE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b="1" dirty="0" err="1" smtClean="0">
                <a:latin typeface="Calibri" charset="0"/>
                <a:ea typeface="Calibri" charset="0"/>
                <a:cs typeface="Calibri" charset="0"/>
              </a:rPr>
              <a:t>following</a:t>
            </a:r>
            <a:r>
              <a:rPr lang="de-DE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b="1" dirty="0" err="1" smtClean="0">
                <a:latin typeface="Calibri" charset="0"/>
                <a:ea typeface="Calibri" charset="0"/>
                <a:cs typeface="Calibri" charset="0"/>
              </a:rPr>
              <a:t>subjective</a:t>
            </a:r>
            <a:r>
              <a:rPr lang="de-DE" b="1" dirty="0" smtClean="0">
                <a:latin typeface="Calibri" charset="0"/>
                <a:ea typeface="Calibri" charset="0"/>
                <a:cs typeface="Calibri" charset="0"/>
              </a:rPr>
              <a:t>       </a:t>
            </a:r>
          </a:p>
          <a:p>
            <a:pPr algn="l"/>
            <a:r>
              <a:rPr lang="de-DE" b="1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de-DE" b="1" dirty="0" smtClean="0">
                <a:latin typeface="Calibri" charset="0"/>
                <a:ea typeface="Calibri" charset="0"/>
                <a:cs typeface="Calibri" charset="0"/>
              </a:rPr>
              <a:t>	- </a:t>
            </a:r>
            <a:r>
              <a:rPr lang="de-DE" b="1" dirty="0" err="1" smtClean="0">
                <a:latin typeface="Calibri" charset="0"/>
                <a:ea typeface="Calibri" charset="0"/>
                <a:cs typeface="Calibri" charset="0"/>
              </a:rPr>
              <a:t>sensitivities</a:t>
            </a:r>
            <a:r>
              <a:rPr lang="de-DE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b="1" dirty="0" err="1" smtClean="0">
                <a:latin typeface="Calibri" charset="0"/>
                <a:ea typeface="Calibri" charset="0"/>
                <a:cs typeface="Calibri" charset="0"/>
              </a:rPr>
              <a:t>of</a:t>
            </a:r>
            <a:r>
              <a:rPr lang="de-DE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b="1" dirty="0" err="1" smtClean="0">
                <a:latin typeface="Calibri" charset="0"/>
                <a:ea typeface="Calibri" charset="0"/>
                <a:cs typeface="Calibri" charset="0"/>
              </a:rPr>
              <a:t>future</a:t>
            </a:r>
            <a:r>
              <a:rPr lang="de-DE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b="1" dirty="0" err="1" smtClean="0">
                <a:latin typeface="Calibri" charset="0"/>
                <a:ea typeface="Calibri" charset="0"/>
                <a:cs typeface="Calibri" charset="0"/>
              </a:rPr>
              <a:t>experiments</a:t>
            </a:r>
            <a:r>
              <a:rPr lang="de-DE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b="1" dirty="0" err="1" smtClean="0">
                <a:latin typeface="Calibri" charset="0"/>
                <a:ea typeface="Calibri" charset="0"/>
                <a:cs typeface="Calibri" charset="0"/>
              </a:rPr>
              <a:t>approximate</a:t>
            </a:r>
            <a:endParaRPr lang="de-DE" b="1" dirty="0"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58813" y="201613"/>
            <a:ext cx="50834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17 MeV Dark Photon ???</a:t>
            </a:r>
            <a:endParaRPr lang="en-US" sz="3600" i="1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111" y="2028336"/>
            <a:ext cx="7412313" cy="4586776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1010158"/>
            <a:ext cx="3205163" cy="206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835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feld 22"/>
          <p:cNvSpPr txBox="1"/>
          <p:nvPr/>
        </p:nvSpPr>
        <p:spPr>
          <a:xfrm>
            <a:off x="-123899" y="100684"/>
            <a:ext cx="9144000" cy="697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4840"/>
              </a:lnSpc>
              <a:spcAft>
                <a:spcPts val="600"/>
              </a:spcAft>
            </a:pPr>
            <a:r>
              <a:rPr lang="en-GB" sz="3600" i="1" dirty="0" smtClean="0">
                <a:latin typeface="+mn-lt"/>
                <a:cs typeface="Arial"/>
              </a:rPr>
              <a:t>      BDX – Proposals Worldwide</a:t>
            </a:r>
          </a:p>
        </p:txBody>
      </p:sp>
      <p:pic>
        <p:nvPicPr>
          <p:cNvPr id="3" name="Picture 2" descr="world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272" y="993775"/>
            <a:ext cx="8248650" cy="5153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2" name="Gruppierung 52"/>
          <p:cNvGrpSpPr>
            <a:grpSpLocks/>
          </p:cNvGrpSpPr>
          <p:nvPr/>
        </p:nvGrpSpPr>
        <p:grpSpPr bwMode="auto">
          <a:xfrm>
            <a:off x="4863" y="2695575"/>
            <a:ext cx="5174780" cy="1292225"/>
            <a:chOff x="-189560" y="2695575"/>
            <a:chExt cx="5174310" cy="1292225"/>
          </a:xfrm>
        </p:grpSpPr>
        <p:sp>
          <p:nvSpPr>
            <p:cNvPr id="7" name="Rectangle 13"/>
            <p:cNvSpPr>
              <a:spLocks noChangeArrowheads="1"/>
            </p:cNvSpPr>
            <p:nvPr/>
          </p:nvSpPr>
          <p:spPr bwMode="auto">
            <a:xfrm>
              <a:off x="985838" y="3621088"/>
              <a:ext cx="184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de-DE" sz="1800" b="1">
                <a:solidFill>
                  <a:srgbClr val="FF0000"/>
                </a:solidFill>
                <a:latin typeface="Arial Narrow" charset="0"/>
                <a:sym typeface="Symbol" charset="2"/>
              </a:endParaRPr>
            </a:p>
          </p:txBody>
        </p:sp>
        <p:sp>
          <p:nvSpPr>
            <p:cNvPr id="8" name="Text Box 15"/>
            <p:cNvSpPr txBox="1">
              <a:spLocks noChangeArrowheads="1"/>
            </p:cNvSpPr>
            <p:nvPr/>
          </p:nvSpPr>
          <p:spPr bwMode="auto">
            <a:xfrm>
              <a:off x="1349375" y="2695575"/>
              <a:ext cx="485775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800" b="1" dirty="0" err="1">
                  <a:solidFill>
                    <a:srgbClr val="FF0000"/>
                  </a:solidFill>
                  <a:latin typeface="Arial Narrow" charset="0"/>
                  <a:sym typeface="Wingdings" charset="2"/>
                </a:rPr>
                <a:t></a:t>
              </a:r>
              <a:endParaRPr lang="en-US" sz="2800" b="1" dirty="0">
                <a:solidFill>
                  <a:srgbClr val="FF0000"/>
                </a:solidFill>
                <a:latin typeface="Arial Narrow" charset="0"/>
              </a:endParaRPr>
            </a:p>
          </p:txBody>
        </p:sp>
        <p:sp>
          <p:nvSpPr>
            <p:cNvPr id="9" name="Text Box 16"/>
            <p:cNvSpPr txBox="1">
              <a:spLocks noChangeArrowheads="1"/>
            </p:cNvSpPr>
            <p:nvPr/>
          </p:nvSpPr>
          <p:spPr bwMode="auto">
            <a:xfrm>
              <a:off x="-189560" y="2791787"/>
              <a:ext cx="1836926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800" b="1" i="1" dirty="0">
                  <a:solidFill>
                    <a:srgbClr val="FF0000"/>
                  </a:solidFill>
                  <a:latin typeface="Arial Narrow" charset="0"/>
                </a:rPr>
                <a:t>SLAC/Stanford</a:t>
              </a:r>
              <a:endParaRPr lang="en-US" sz="1800" b="1" i="1" dirty="0" smtClean="0">
                <a:solidFill>
                  <a:srgbClr val="FF0000"/>
                </a:solidFill>
                <a:latin typeface="Arial Narrow" charset="0"/>
              </a:endParaRPr>
            </a:p>
            <a:p>
              <a:pPr algn="ctr" eaLnBrk="0" hangingPunct="0"/>
              <a:r>
                <a:rPr lang="en-US" sz="1800" b="1" dirty="0" err="1" smtClean="0">
                  <a:solidFill>
                    <a:srgbClr val="FF0000"/>
                  </a:solidFill>
                  <a:latin typeface="Arial Narrow" charset="0"/>
                  <a:sym typeface="Symbol" charset="2"/>
                </a:rPr>
                <a:t>Ebeam</a:t>
              </a:r>
              <a:r>
                <a:rPr lang="en-US" sz="1800" b="1" dirty="0" smtClean="0">
                  <a:solidFill>
                    <a:srgbClr val="FF0000"/>
                  </a:solidFill>
                  <a:latin typeface="Arial Narrow" charset="0"/>
                  <a:sym typeface="Symbol" charset="2"/>
                </a:rPr>
                <a:t> = 4 </a:t>
              </a:r>
              <a:r>
                <a:rPr lang="en-US" sz="1800" b="1" dirty="0" err="1" smtClean="0">
                  <a:solidFill>
                    <a:srgbClr val="FF0000"/>
                  </a:solidFill>
                  <a:latin typeface="Arial Narrow" charset="0"/>
                  <a:sym typeface="Symbol" charset="2"/>
                </a:rPr>
                <a:t>GeV</a:t>
              </a:r>
              <a:endParaRPr lang="en-US" sz="1800" b="1" dirty="0" smtClean="0">
                <a:solidFill>
                  <a:srgbClr val="FF0000"/>
                </a:solidFill>
                <a:latin typeface="Arial Narrow" charset="0"/>
                <a:sym typeface="Symbol" charset="2"/>
              </a:endParaRPr>
            </a:p>
            <a:p>
              <a:pPr algn="ctr" eaLnBrk="0" hangingPunct="0"/>
              <a:r>
                <a:rPr lang="en-US" sz="1800" b="1" dirty="0" smtClean="0">
                  <a:solidFill>
                    <a:srgbClr val="FF0000"/>
                  </a:solidFill>
                  <a:latin typeface="Arial Narrow" charset="0"/>
                  <a:sym typeface="Symbol" charset="2"/>
                </a:rPr>
                <a:t>~10</a:t>
              </a:r>
              <a:r>
                <a:rPr lang="en-US" sz="1800" b="1" baseline="30000" dirty="0" smtClean="0">
                  <a:solidFill>
                    <a:srgbClr val="FF0000"/>
                  </a:solidFill>
                  <a:latin typeface="Arial Narrow" charset="0"/>
                  <a:sym typeface="Symbol" charset="2"/>
                </a:rPr>
                <a:t>21</a:t>
              </a:r>
              <a:r>
                <a:rPr lang="en-US" sz="1800" b="1" dirty="0" smtClean="0">
                  <a:solidFill>
                    <a:srgbClr val="FF0000"/>
                  </a:solidFill>
                  <a:latin typeface="Arial Narrow" charset="0"/>
                  <a:sym typeface="Symbol" charset="2"/>
                </a:rPr>
                <a:t> EOT</a:t>
              </a:r>
              <a:endParaRPr lang="en-US" sz="1800" b="1" dirty="0">
                <a:solidFill>
                  <a:srgbClr val="FF0000"/>
                </a:solidFill>
                <a:latin typeface="Arial Narrow" charset="0"/>
              </a:endParaRPr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4441825" y="3484563"/>
              <a:ext cx="184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endParaRPr lang="de-DE" sz="1800" b="1">
                <a:solidFill>
                  <a:srgbClr val="FF0000"/>
                </a:solidFill>
                <a:latin typeface="Arial Narrow" charset="0"/>
              </a:endParaRP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4498975" y="2740025"/>
              <a:ext cx="485775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800" b="1" dirty="0" err="1">
                  <a:solidFill>
                    <a:srgbClr val="FF0000"/>
                  </a:solidFill>
                  <a:latin typeface="Arial Narrow" charset="0"/>
                  <a:sym typeface="Wingdings" charset="2"/>
                </a:rPr>
                <a:t></a:t>
              </a:r>
              <a:endParaRPr lang="en-US" sz="2800" b="1" dirty="0">
                <a:solidFill>
                  <a:srgbClr val="FF0000"/>
                </a:solidFill>
                <a:latin typeface="Arial Narrow" charset="0"/>
              </a:endParaRPr>
            </a:p>
          </p:txBody>
        </p:sp>
      </p:grpSp>
      <p:sp>
        <p:nvSpPr>
          <p:cNvPr id="24" name="Text Box 16"/>
          <p:cNvSpPr txBox="1">
            <a:spLocks noChangeArrowheads="1"/>
          </p:cNvSpPr>
          <p:nvPr/>
        </p:nvSpPr>
        <p:spPr bwMode="auto">
          <a:xfrm>
            <a:off x="4047113" y="3173023"/>
            <a:ext cx="183709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b="1" i="1" dirty="0" smtClean="0">
                <a:solidFill>
                  <a:srgbClr val="FF0000"/>
                </a:solidFill>
                <a:latin typeface="Arial Narrow" charset="0"/>
              </a:rPr>
              <a:t>LNF/</a:t>
            </a:r>
            <a:r>
              <a:rPr lang="en-US" sz="1800" b="1" i="1" dirty="0" err="1" smtClean="0">
                <a:solidFill>
                  <a:srgbClr val="FF0000"/>
                </a:solidFill>
                <a:latin typeface="Arial Narrow" charset="0"/>
              </a:rPr>
              <a:t>Frascati</a:t>
            </a:r>
            <a:endParaRPr lang="en-US" sz="1800" b="1" i="1" dirty="0" smtClean="0">
              <a:solidFill>
                <a:srgbClr val="FF0000"/>
              </a:solidFill>
              <a:latin typeface="Arial Narrow" charset="0"/>
            </a:endParaRPr>
          </a:p>
          <a:p>
            <a:pPr algn="ctr" eaLnBrk="0" hangingPunct="0"/>
            <a:r>
              <a:rPr lang="en-US" sz="1800" b="1" dirty="0" err="1" smtClean="0">
                <a:solidFill>
                  <a:srgbClr val="FF0000"/>
                </a:solidFill>
                <a:latin typeface="Arial Narrow" charset="0"/>
                <a:sym typeface="Symbol" charset="2"/>
              </a:rPr>
              <a:t>Ebeam</a:t>
            </a:r>
            <a:r>
              <a:rPr lang="en-US" sz="1800" b="1" dirty="0" smtClean="0">
                <a:solidFill>
                  <a:srgbClr val="FF0000"/>
                </a:solidFill>
                <a:latin typeface="Arial Narrow" charset="0"/>
                <a:sym typeface="Symbol" charset="2"/>
              </a:rPr>
              <a:t> = 1 </a:t>
            </a:r>
            <a:r>
              <a:rPr lang="en-US" sz="1800" b="1" dirty="0" err="1" smtClean="0">
                <a:solidFill>
                  <a:srgbClr val="FF0000"/>
                </a:solidFill>
                <a:latin typeface="Arial Narrow" charset="0"/>
                <a:sym typeface="Symbol" charset="2"/>
              </a:rPr>
              <a:t>GeV</a:t>
            </a:r>
            <a:endParaRPr lang="en-US" sz="1800" b="1" dirty="0" smtClean="0">
              <a:solidFill>
                <a:srgbClr val="FF0000"/>
              </a:solidFill>
              <a:latin typeface="Arial Narrow" charset="0"/>
              <a:sym typeface="Symbol" charset="2"/>
            </a:endParaRPr>
          </a:p>
          <a:p>
            <a:pPr algn="ctr" eaLnBrk="0" hangingPunct="0"/>
            <a:r>
              <a:rPr lang="en-US" sz="1800" b="1" dirty="0" smtClean="0">
                <a:solidFill>
                  <a:srgbClr val="FF0000"/>
                </a:solidFill>
                <a:latin typeface="Arial Narrow" charset="0"/>
                <a:sym typeface="Symbol" charset="2"/>
              </a:rPr>
              <a:t>~10</a:t>
            </a:r>
            <a:r>
              <a:rPr lang="en-US" sz="1800" b="1" baseline="30000" dirty="0" smtClean="0">
                <a:solidFill>
                  <a:srgbClr val="FF0000"/>
                </a:solidFill>
                <a:latin typeface="Arial Narrow" charset="0"/>
                <a:sym typeface="Symbol" charset="2"/>
              </a:rPr>
              <a:t>20</a:t>
            </a:r>
            <a:r>
              <a:rPr lang="en-US" sz="1800" b="1" dirty="0" smtClean="0">
                <a:solidFill>
                  <a:srgbClr val="FF0000"/>
                </a:solidFill>
                <a:latin typeface="Arial Narrow" charset="0"/>
                <a:sym typeface="Symbol" charset="2"/>
              </a:rPr>
              <a:t> EOT</a:t>
            </a:r>
            <a:endParaRPr lang="en-US" sz="1800" b="1" dirty="0">
              <a:solidFill>
                <a:srgbClr val="FF0000"/>
              </a:solidFill>
              <a:latin typeface="Arial Narrow" charset="0"/>
            </a:endParaRP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2806088" y="2516159"/>
            <a:ext cx="485819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800" b="1" dirty="0" err="1">
                <a:solidFill>
                  <a:srgbClr val="FF0000"/>
                </a:solidFill>
                <a:latin typeface="Arial Narrow" charset="0"/>
                <a:sym typeface="Wingdings" charset="2"/>
              </a:rPr>
              <a:t></a:t>
            </a:r>
            <a:endParaRPr lang="en-US" sz="2800" b="1" dirty="0">
              <a:solidFill>
                <a:srgbClr val="FF0000"/>
              </a:solidFill>
              <a:latin typeface="Arial Narrow" charset="0"/>
            </a:endParaRPr>
          </a:p>
        </p:txBody>
      </p:sp>
      <p:sp>
        <p:nvSpPr>
          <p:cNvPr id="26" name="Text Box 16"/>
          <p:cNvSpPr txBox="1">
            <a:spLocks noChangeArrowheads="1"/>
          </p:cNvSpPr>
          <p:nvPr/>
        </p:nvSpPr>
        <p:spPr bwMode="auto">
          <a:xfrm>
            <a:off x="2250914" y="1719900"/>
            <a:ext cx="183709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b="1" i="1" dirty="0" smtClean="0">
                <a:solidFill>
                  <a:srgbClr val="FF0000"/>
                </a:solidFill>
                <a:latin typeface="Arial Narrow" charset="0"/>
              </a:rPr>
              <a:t> ? Cornell ?</a:t>
            </a:r>
          </a:p>
          <a:p>
            <a:pPr algn="ctr" eaLnBrk="0" hangingPunct="0"/>
            <a:r>
              <a:rPr lang="en-US" sz="1800" b="1" dirty="0" err="1" smtClean="0">
                <a:solidFill>
                  <a:srgbClr val="FF0000"/>
                </a:solidFill>
                <a:latin typeface="Arial Narrow" charset="0"/>
                <a:sym typeface="Symbol" charset="2"/>
              </a:rPr>
              <a:t>Ebeam</a:t>
            </a:r>
            <a:r>
              <a:rPr lang="en-US" sz="1800" b="1" dirty="0" smtClean="0">
                <a:solidFill>
                  <a:srgbClr val="FF0000"/>
                </a:solidFill>
                <a:latin typeface="Arial Narrow" charset="0"/>
                <a:sym typeface="Symbol" charset="2"/>
              </a:rPr>
              <a:t> = 0.1 </a:t>
            </a:r>
            <a:r>
              <a:rPr lang="en-US" sz="1800" b="1" dirty="0" err="1" smtClean="0">
                <a:solidFill>
                  <a:srgbClr val="FF0000"/>
                </a:solidFill>
                <a:latin typeface="Arial Narrow" charset="0"/>
                <a:sym typeface="Symbol" charset="2"/>
              </a:rPr>
              <a:t>GeV</a:t>
            </a:r>
            <a:endParaRPr lang="en-US" sz="1800" b="1" dirty="0" smtClean="0">
              <a:solidFill>
                <a:srgbClr val="FF0000"/>
              </a:solidFill>
              <a:latin typeface="Arial Narrow" charset="0"/>
              <a:sym typeface="Symbol" charset="2"/>
            </a:endParaRPr>
          </a:p>
          <a:p>
            <a:pPr algn="ctr" eaLnBrk="0" hangingPunct="0"/>
            <a:r>
              <a:rPr lang="en-US" sz="1800" b="1" dirty="0" smtClean="0">
                <a:solidFill>
                  <a:srgbClr val="FF0000"/>
                </a:solidFill>
                <a:latin typeface="Arial Narrow" charset="0"/>
                <a:sym typeface="Symbol" charset="2"/>
              </a:rPr>
              <a:t>~10</a:t>
            </a:r>
            <a:r>
              <a:rPr lang="en-US" sz="1800" b="1" baseline="30000" dirty="0" smtClean="0">
                <a:solidFill>
                  <a:srgbClr val="FF0000"/>
                </a:solidFill>
                <a:latin typeface="Arial Narrow" charset="0"/>
                <a:sym typeface="Symbol" charset="2"/>
              </a:rPr>
              <a:t>24</a:t>
            </a:r>
            <a:r>
              <a:rPr lang="en-US" sz="1800" b="1" dirty="0" smtClean="0">
                <a:solidFill>
                  <a:srgbClr val="FF0000"/>
                </a:solidFill>
                <a:latin typeface="Arial Narrow" charset="0"/>
                <a:sym typeface="Symbol" charset="2"/>
              </a:rPr>
              <a:t> EOT</a:t>
            </a:r>
            <a:endParaRPr lang="en-US" sz="1800" b="1" dirty="0">
              <a:solidFill>
                <a:srgbClr val="FF0000"/>
              </a:solidFill>
              <a:latin typeface="Arial Narrow" charset="0"/>
            </a:endParaRP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2512300" y="2725769"/>
            <a:ext cx="485819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800" b="1" dirty="0" err="1">
                <a:solidFill>
                  <a:srgbClr val="FF0000"/>
                </a:solidFill>
                <a:latin typeface="Arial Narrow" charset="0"/>
                <a:sym typeface="Wingdings" charset="2"/>
              </a:rPr>
              <a:t></a:t>
            </a:r>
            <a:endParaRPr lang="en-US" sz="2800" b="1" dirty="0">
              <a:solidFill>
                <a:srgbClr val="FF0000"/>
              </a:solidFill>
              <a:latin typeface="Arial Narrow" charset="0"/>
            </a:endParaRPr>
          </a:p>
        </p:txBody>
      </p:sp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1922800" y="3130911"/>
            <a:ext cx="183709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b="1" i="1" dirty="0" smtClean="0">
                <a:solidFill>
                  <a:srgbClr val="FF0000"/>
                </a:solidFill>
                <a:latin typeface="Arial Narrow" charset="0"/>
              </a:rPr>
              <a:t>JLAB</a:t>
            </a:r>
          </a:p>
          <a:p>
            <a:pPr algn="ctr" eaLnBrk="0" hangingPunct="0"/>
            <a:r>
              <a:rPr lang="en-US" sz="1800" b="1" dirty="0" err="1" smtClean="0">
                <a:solidFill>
                  <a:srgbClr val="FF0000"/>
                </a:solidFill>
                <a:latin typeface="Arial Narrow" charset="0"/>
                <a:sym typeface="Symbol" charset="2"/>
              </a:rPr>
              <a:t>Ebeam</a:t>
            </a:r>
            <a:r>
              <a:rPr lang="en-US" sz="1800" b="1" dirty="0" smtClean="0">
                <a:solidFill>
                  <a:srgbClr val="FF0000"/>
                </a:solidFill>
                <a:latin typeface="Arial Narrow" charset="0"/>
                <a:sym typeface="Symbol" charset="2"/>
              </a:rPr>
              <a:t> = 11 </a:t>
            </a:r>
            <a:r>
              <a:rPr lang="en-US" sz="1800" b="1" dirty="0" err="1" smtClean="0">
                <a:solidFill>
                  <a:srgbClr val="FF0000"/>
                </a:solidFill>
                <a:latin typeface="Arial Narrow" charset="0"/>
                <a:sym typeface="Symbol" charset="2"/>
              </a:rPr>
              <a:t>GeV</a:t>
            </a:r>
            <a:endParaRPr lang="en-US" sz="1800" b="1" dirty="0" smtClean="0">
              <a:solidFill>
                <a:srgbClr val="FF0000"/>
              </a:solidFill>
              <a:latin typeface="Arial Narrow" charset="0"/>
              <a:sym typeface="Symbol" charset="2"/>
            </a:endParaRPr>
          </a:p>
          <a:p>
            <a:pPr algn="ctr" eaLnBrk="0" hangingPunct="0"/>
            <a:r>
              <a:rPr lang="en-US" sz="1800" b="1" dirty="0" smtClean="0">
                <a:solidFill>
                  <a:srgbClr val="FF0000"/>
                </a:solidFill>
                <a:latin typeface="Arial Narrow" charset="0"/>
                <a:sym typeface="Symbol" charset="2"/>
              </a:rPr>
              <a:t>~10</a:t>
            </a:r>
            <a:r>
              <a:rPr lang="en-US" sz="1800" b="1" baseline="30000" dirty="0" smtClean="0">
                <a:solidFill>
                  <a:srgbClr val="FF0000"/>
                </a:solidFill>
                <a:latin typeface="Arial Narrow" charset="0"/>
                <a:sym typeface="Symbol" charset="2"/>
              </a:rPr>
              <a:t>22</a:t>
            </a:r>
            <a:r>
              <a:rPr lang="en-US" sz="1800" b="1" dirty="0" smtClean="0">
                <a:solidFill>
                  <a:srgbClr val="FF0000"/>
                </a:solidFill>
                <a:latin typeface="Arial Narrow" charset="0"/>
                <a:sym typeface="Symbol" charset="2"/>
              </a:rPr>
              <a:t> EOT</a:t>
            </a:r>
            <a:endParaRPr lang="en-US" sz="1800" b="1" dirty="0">
              <a:solidFill>
                <a:srgbClr val="FF0000"/>
              </a:solidFill>
              <a:latin typeface="Arial Narrow" charset="0"/>
            </a:endParaRP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4720377" y="2320330"/>
            <a:ext cx="485819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800" b="1" dirty="0" err="1">
                <a:solidFill>
                  <a:srgbClr val="FF0000"/>
                </a:solidFill>
                <a:latin typeface="Arial Narrow" charset="0"/>
                <a:sym typeface="Wingdings" charset="2"/>
              </a:rPr>
              <a:t></a:t>
            </a:r>
            <a:endParaRPr lang="en-US" sz="2800" b="1" dirty="0">
              <a:solidFill>
                <a:srgbClr val="FF0000"/>
              </a:solidFill>
              <a:latin typeface="Arial Narrow" charset="0"/>
            </a:endParaRPr>
          </a:p>
        </p:txBody>
      </p:sp>
      <p:sp>
        <p:nvSpPr>
          <p:cNvPr id="30" name="Text Box 16"/>
          <p:cNvSpPr txBox="1">
            <a:spLocks noChangeArrowheads="1"/>
          </p:cNvSpPr>
          <p:nvPr/>
        </p:nvSpPr>
        <p:spPr bwMode="auto">
          <a:xfrm>
            <a:off x="4565621" y="1757882"/>
            <a:ext cx="307679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b="1" i="1" dirty="0" smtClean="0">
                <a:solidFill>
                  <a:srgbClr val="FF0000"/>
                </a:solidFill>
                <a:latin typeface="Arial Narrow" charset="0"/>
              </a:rPr>
              <a:t>MAMI / MESA</a:t>
            </a:r>
          </a:p>
          <a:p>
            <a:pPr algn="ctr" eaLnBrk="0" hangingPunct="0"/>
            <a:r>
              <a:rPr lang="en-US" sz="1800" b="1" dirty="0" err="1" smtClean="0">
                <a:solidFill>
                  <a:srgbClr val="FF0000"/>
                </a:solidFill>
                <a:latin typeface="Arial Narrow" charset="0"/>
                <a:sym typeface="Symbol" charset="2"/>
              </a:rPr>
              <a:t>Ebeam</a:t>
            </a:r>
            <a:r>
              <a:rPr lang="en-US" sz="1800" b="1" dirty="0" smtClean="0">
                <a:solidFill>
                  <a:srgbClr val="FF0000"/>
                </a:solidFill>
                <a:latin typeface="Arial Narrow" charset="0"/>
                <a:sym typeface="Symbol" charset="2"/>
              </a:rPr>
              <a:t> = 1.6 </a:t>
            </a:r>
            <a:r>
              <a:rPr lang="en-US" sz="1800" b="1" dirty="0" err="1" smtClean="0">
                <a:solidFill>
                  <a:srgbClr val="FF0000"/>
                </a:solidFill>
                <a:latin typeface="Arial Narrow" charset="0"/>
                <a:sym typeface="Symbol" charset="2"/>
              </a:rPr>
              <a:t>GeV</a:t>
            </a:r>
            <a:r>
              <a:rPr lang="en-US" sz="1800" b="1" dirty="0" smtClean="0">
                <a:solidFill>
                  <a:srgbClr val="FF0000"/>
                </a:solidFill>
                <a:latin typeface="Arial Narrow" charset="0"/>
                <a:sym typeface="Symbol" charset="2"/>
              </a:rPr>
              <a:t> / 0.15 </a:t>
            </a:r>
            <a:r>
              <a:rPr lang="en-US" sz="1800" b="1" dirty="0" err="1" smtClean="0">
                <a:solidFill>
                  <a:srgbClr val="FF0000"/>
                </a:solidFill>
                <a:latin typeface="Arial Narrow" charset="0"/>
                <a:sym typeface="Symbol" charset="2"/>
              </a:rPr>
              <a:t>GeV</a:t>
            </a:r>
            <a:endParaRPr lang="en-US" sz="1800" b="1" dirty="0" smtClean="0">
              <a:solidFill>
                <a:srgbClr val="FF0000"/>
              </a:solidFill>
              <a:latin typeface="Arial Narrow" charset="0"/>
              <a:sym typeface="Symbol" charset="2"/>
            </a:endParaRPr>
          </a:p>
          <a:p>
            <a:pPr algn="ctr" eaLnBrk="0" hangingPunct="0"/>
            <a:r>
              <a:rPr lang="en-US" sz="1800" b="1" dirty="0" smtClean="0">
                <a:solidFill>
                  <a:srgbClr val="FF0000"/>
                </a:solidFill>
                <a:latin typeface="Arial Narrow" charset="0"/>
                <a:sym typeface="Symbol" charset="2"/>
              </a:rPr>
              <a:t>~10</a:t>
            </a:r>
            <a:r>
              <a:rPr lang="en-US" sz="1800" b="1" baseline="30000" dirty="0" smtClean="0">
                <a:solidFill>
                  <a:srgbClr val="FF0000"/>
                </a:solidFill>
                <a:latin typeface="Arial Narrow" charset="0"/>
                <a:sym typeface="Symbol" charset="2"/>
              </a:rPr>
              <a:t>22</a:t>
            </a:r>
            <a:r>
              <a:rPr lang="en-US" sz="1800" b="1" dirty="0" smtClean="0">
                <a:solidFill>
                  <a:srgbClr val="FF0000"/>
                </a:solidFill>
                <a:latin typeface="Arial Narrow" charset="0"/>
                <a:sym typeface="Symbol" charset="2"/>
              </a:rPr>
              <a:t> EOT / 10</a:t>
            </a:r>
            <a:r>
              <a:rPr lang="en-US" sz="1800" b="1" baseline="30000" dirty="0" smtClean="0">
                <a:solidFill>
                  <a:srgbClr val="FF0000"/>
                </a:solidFill>
                <a:latin typeface="Arial Narrow" charset="0"/>
                <a:sym typeface="Symbol" charset="2"/>
              </a:rPr>
              <a:t>23</a:t>
            </a:r>
            <a:r>
              <a:rPr lang="en-US" sz="1800" b="1" dirty="0" smtClean="0">
                <a:solidFill>
                  <a:srgbClr val="FF0000"/>
                </a:solidFill>
                <a:latin typeface="Arial Narrow" charset="0"/>
                <a:sym typeface="Symbol" charset="2"/>
              </a:rPr>
              <a:t> EOT</a:t>
            </a:r>
            <a:endParaRPr lang="en-US" sz="1800" b="1" dirty="0">
              <a:solidFill>
                <a:srgbClr val="FF0000"/>
              </a:solidFill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887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Line 10"/>
          <p:cNvSpPr>
            <a:spLocks noChangeShapeType="1"/>
          </p:cNvSpPr>
          <p:nvPr/>
        </p:nvSpPr>
        <p:spPr bwMode="auto">
          <a:xfrm>
            <a:off x="533400" y="838200"/>
            <a:ext cx="822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/>
          </a:p>
        </p:txBody>
      </p:sp>
      <p:pic>
        <p:nvPicPr>
          <p:cNvPr id="21" name="Picture 6" descr="Screenshot 2015-04-20 13.40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36" y="1159759"/>
            <a:ext cx="4507519" cy="4447120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26" name="Gruppierung 25"/>
          <p:cNvGrpSpPr/>
          <p:nvPr/>
        </p:nvGrpSpPr>
        <p:grpSpPr>
          <a:xfrm>
            <a:off x="0" y="1571101"/>
            <a:ext cx="8911117" cy="4318000"/>
            <a:chOff x="84666" y="2540000"/>
            <a:chExt cx="8911117" cy="4318000"/>
          </a:xfrm>
        </p:grpSpPr>
        <p:pic>
          <p:nvPicPr>
            <p:cNvPr id="29" name="Bild 28" descr="Bildschirmfoto 2016-05-20 um 19.02.34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73628" y="2540000"/>
              <a:ext cx="5401510" cy="4093490"/>
            </a:xfrm>
            <a:prstGeom prst="rect">
              <a:avLst/>
            </a:prstGeom>
          </p:spPr>
        </p:pic>
        <p:sp>
          <p:nvSpPr>
            <p:cNvPr id="33" name="Textfeld 32"/>
            <p:cNvSpPr txBox="1"/>
            <p:nvPr/>
          </p:nvSpPr>
          <p:spPr>
            <a:xfrm>
              <a:off x="84666" y="3511088"/>
              <a:ext cx="151836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 smtClean="0">
                  <a:latin typeface="Calibri"/>
                  <a:cs typeface="Calibri"/>
                </a:rPr>
                <a:t>dimensionless</a:t>
              </a:r>
            </a:p>
            <a:p>
              <a:r>
                <a:rPr lang="en-GB" sz="1800" dirty="0" smtClean="0">
                  <a:latin typeface="Calibri"/>
                  <a:cs typeface="Calibri"/>
                </a:rPr>
                <a:t>quantity</a:t>
              </a:r>
            </a:p>
            <a:p>
              <a:r>
                <a:rPr lang="en-GB" sz="1800" dirty="0" smtClean="0">
                  <a:latin typeface="Calibri"/>
                  <a:cs typeface="Calibri"/>
                </a:rPr>
                <a:t>~ ( </a:t>
              </a:r>
              <a:r>
                <a:rPr lang="en-GB" sz="1800" dirty="0" err="1" smtClean="0">
                  <a:latin typeface="Calibri"/>
                  <a:cs typeface="Calibri"/>
                </a:rPr>
                <a:t>m</a:t>
              </a:r>
              <a:r>
                <a:rPr lang="en-GB" sz="1800" baseline="-25000" dirty="0" err="1" smtClean="0">
                  <a:latin typeface="Calibri"/>
                  <a:cs typeface="Calibri"/>
                </a:rPr>
                <a:t>χ</a:t>
              </a:r>
              <a:r>
                <a:rPr lang="en-GB" sz="1800" dirty="0" err="1" smtClean="0">
                  <a:latin typeface="Calibri"/>
                  <a:cs typeface="Calibri"/>
                </a:rPr>
                <a:t>/m</a:t>
              </a:r>
              <a:r>
                <a:rPr lang="en-GB" sz="1800" baseline="-25000" dirty="0" err="1" smtClean="0">
                  <a:latin typeface="Calibri"/>
                  <a:cs typeface="Calibri"/>
                </a:rPr>
                <a:t>γ</a:t>
              </a:r>
              <a:r>
                <a:rPr lang="en-GB" sz="1800" baseline="-25000" dirty="0" smtClean="0">
                  <a:latin typeface="Calibri"/>
                  <a:cs typeface="Calibri"/>
                </a:rPr>
                <a:t>' </a:t>
              </a:r>
              <a:r>
                <a:rPr lang="en-GB" sz="1800" dirty="0" smtClean="0">
                  <a:latin typeface="Calibri"/>
                  <a:cs typeface="Calibri"/>
                </a:rPr>
                <a:t>)</a:t>
              </a:r>
              <a:r>
                <a:rPr lang="en-GB" sz="1800" baseline="30000" dirty="0" smtClean="0">
                  <a:latin typeface="Calibri"/>
                  <a:cs typeface="Calibri"/>
                </a:rPr>
                <a:t>2</a:t>
              </a:r>
              <a:endParaRPr lang="en-GB" sz="1800" baseline="30000" dirty="0">
                <a:latin typeface="Calibri"/>
                <a:cs typeface="Calibri"/>
              </a:endParaRPr>
            </a:p>
          </p:txBody>
        </p:sp>
        <p:cxnSp>
          <p:nvCxnSpPr>
            <p:cNvPr id="34" name="Gerade Verbindung mit Pfeil 33"/>
            <p:cNvCxnSpPr/>
            <p:nvPr/>
          </p:nvCxnSpPr>
          <p:spPr bwMode="auto">
            <a:xfrm rot="10800000" flipV="1">
              <a:off x="5105404" y="6455179"/>
              <a:ext cx="713509" cy="13855"/>
            </a:xfrm>
            <a:prstGeom prst="straightConnector1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5" name="Textfeld 34"/>
            <p:cNvSpPr txBox="1"/>
            <p:nvPr/>
          </p:nvSpPr>
          <p:spPr>
            <a:xfrm>
              <a:off x="5853133" y="6235942"/>
              <a:ext cx="2923981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800" dirty="0" smtClean="0">
                  <a:latin typeface="Calibri"/>
                  <a:cs typeface="Calibri"/>
                </a:rPr>
                <a:t>Dark Matter mass</a:t>
              </a:r>
              <a:endParaRPr lang="en-GB" sz="1800" baseline="30000" dirty="0">
                <a:latin typeface="Calibri"/>
                <a:cs typeface="Calibri"/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7269454" y="3771254"/>
              <a:ext cx="1726329" cy="1754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="1" dirty="0" smtClean="0">
                  <a:solidFill>
                    <a:srgbClr val="0000FF"/>
                  </a:solidFill>
                  <a:latin typeface="Calibri"/>
                  <a:cs typeface="Calibri"/>
                </a:rPr>
                <a:t>predicted range</a:t>
              </a:r>
            </a:p>
            <a:p>
              <a:r>
                <a:rPr lang="en-GB" sz="1800" b="1" dirty="0" smtClean="0">
                  <a:solidFill>
                    <a:srgbClr val="0000FF"/>
                  </a:solidFill>
                  <a:latin typeface="Calibri"/>
                  <a:cs typeface="Calibri"/>
                </a:rPr>
                <a:t>from thermal</a:t>
              </a:r>
            </a:p>
            <a:p>
              <a:r>
                <a:rPr lang="en-GB" sz="1800" b="1" dirty="0" smtClean="0">
                  <a:solidFill>
                    <a:srgbClr val="0000FF"/>
                  </a:solidFill>
                  <a:latin typeface="Calibri"/>
                  <a:cs typeface="Calibri"/>
                </a:rPr>
                <a:t>origin ( i.e. from</a:t>
              </a:r>
            </a:p>
            <a:p>
              <a:r>
                <a:rPr lang="en-GB" sz="1800" b="1" dirty="0" smtClean="0">
                  <a:solidFill>
                    <a:srgbClr val="0000FF"/>
                  </a:solidFill>
                  <a:latin typeface="Calibri"/>
                  <a:cs typeface="Calibri"/>
                </a:rPr>
                <a:t>observed </a:t>
              </a:r>
            </a:p>
            <a:p>
              <a:r>
                <a:rPr lang="en-GB" sz="1800" b="1" dirty="0" smtClean="0">
                  <a:solidFill>
                    <a:srgbClr val="0000FF"/>
                  </a:solidFill>
                  <a:latin typeface="Calibri"/>
                  <a:cs typeface="Calibri"/>
                </a:rPr>
                <a:t>Dark Matter</a:t>
              </a:r>
            </a:p>
            <a:p>
              <a:r>
                <a:rPr lang="en-GB" sz="1800" b="1" dirty="0" smtClean="0">
                  <a:solidFill>
                    <a:srgbClr val="0000FF"/>
                  </a:solidFill>
                  <a:latin typeface="Calibri"/>
                  <a:cs typeface="Calibri"/>
                </a:rPr>
                <a:t>density )</a:t>
              </a:r>
              <a:endParaRPr lang="en-GB" sz="1800" b="1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5129443" y="2702907"/>
              <a:ext cx="15353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from P. Schuster</a:t>
              </a:r>
              <a:endParaRPr lang="en-GB" sz="1600" dirty="0"/>
            </a:p>
          </p:txBody>
        </p:sp>
        <p:sp>
          <p:nvSpPr>
            <p:cNvPr id="38" name="Rechteck 37"/>
            <p:cNvSpPr/>
            <p:nvPr/>
          </p:nvSpPr>
          <p:spPr bwMode="auto">
            <a:xfrm>
              <a:off x="6858001" y="2650065"/>
              <a:ext cx="296332" cy="3615267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39" name="Gerade Verbindung mit Pfeil 38"/>
            <p:cNvCxnSpPr/>
            <p:nvPr/>
          </p:nvCxnSpPr>
          <p:spPr bwMode="auto">
            <a:xfrm rot="10800000" flipV="1">
              <a:off x="6674556" y="4011393"/>
              <a:ext cx="605501" cy="193717"/>
            </a:xfrm>
            <a:prstGeom prst="straightConnector1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0" name="Rechteck 39"/>
            <p:cNvSpPr/>
            <p:nvPr/>
          </p:nvSpPr>
          <p:spPr bwMode="auto">
            <a:xfrm>
              <a:off x="1591733" y="6575778"/>
              <a:ext cx="5604934" cy="28222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41" name="Rechteck 40"/>
            <p:cNvSpPr/>
            <p:nvPr/>
          </p:nvSpPr>
          <p:spPr bwMode="auto">
            <a:xfrm>
              <a:off x="1509888" y="2675464"/>
              <a:ext cx="296334" cy="3914425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42" name="Gerade Verbindung mit Pfeil 41"/>
            <p:cNvCxnSpPr/>
            <p:nvPr/>
          </p:nvCxnSpPr>
          <p:spPr bwMode="auto">
            <a:xfrm>
              <a:off x="812034" y="4492453"/>
              <a:ext cx="969818" cy="508000"/>
            </a:xfrm>
            <a:prstGeom prst="straightConnector1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3" name="Gruppierung 22"/>
          <p:cNvGrpSpPr/>
          <p:nvPr/>
        </p:nvGrpSpPr>
        <p:grpSpPr>
          <a:xfrm>
            <a:off x="5257799" y="174537"/>
            <a:ext cx="3590545" cy="2208647"/>
            <a:chOff x="4509135" y="959556"/>
            <a:chExt cx="4394976" cy="2554111"/>
          </a:xfrm>
        </p:grpSpPr>
        <p:pic>
          <p:nvPicPr>
            <p:cNvPr id="24" name="Bild 23" descr="Bildschirmfoto 2016-02-24 um 09.05.5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9135" y="1129784"/>
              <a:ext cx="4324421" cy="2254221"/>
            </a:xfrm>
            <a:prstGeom prst="rect">
              <a:avLst/>
            </a:prstGeom>
          </p:spPr>
        </p:pic>
        <p:sp>
          <p:nvSpPr>
            <p:cNvPr id="25" name="Rechteck 24"/>
            <p:cNvSpPr/>
            <p:nvPr/>
          </p:nvSpPr>
          <p:spPr bwMode="auto">
            <a:xfrm>
              <a:off x="8748889" y="959556"/>
              <a:ext cx="155222" cy="255411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482731" y="178933"/>
            <a:ext cx="62146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Invisible Decay of Dark Photon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11283756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556753" y="169542"/>
            <a:ext cx="60827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A1 Search for the Dark Photon</a:t>
            </a:r>
            <a:endParaRPr lang="en-US" sz="3600" i="1" dirty="0"/>
          </a:p>
        </p:txBody>
      </p:sp>
      <p:sp>
        <p:nvSpPr>
          <p:cNvPr id="12" name="Rechteck 11"/>
          <p:cNvSpPr/>
          <p:nvPr/>
        </p:nvSpPr>
        <p:spPr bwMode="auto">
          <a:xfrm>
            <a:off x="4161793" y="1068181"/>
            <a:ext cx="2627839" cy="182335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4" name="Rechteck 13"/>
          <p:cNvSpPr/>
          <p:nvPr/>
        </p:nvSpPr>
        <p:spPr bwMode="auto">
          <a:xfrm>
            <a:off x="4078141" y="1717946"/>
            <a:ext cx="2374938" cy="2400539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16" name="Bild 15" descr="Bildschirmfoto 2015-09-13 um 14.19.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55" y="3631146"/>
            <a:ext cx="3789973" cy="2424395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2197786" y="3827741"/>
            <a:ext cx="536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GB" sz="2800" i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de-DE" sz="2800" dirty="0" smtClean="0">
                <a:solidFill>
                  <a:srgbClr val="FF0000"/>
                </a:solidFill>
                <a:sym typeface="Symbol"/>
              </a:rPr>
              <a:t></a:t>
            </a:r>
            <a:endParaRPr lang="de-DE" sz="2800" dirty="0" smtClean="0">
              <a:solidFill>
                <a:srgbClr val="FF0000"/>
              </a:solidFill>
            </a:endParaRPr>
          </a:p>
        </p:txBody>
      </p:sp>
      <p:grpSp>
        <p:nvGrpSpPr>
          <p:cNvPr id="19" name="Gruppierung 30"/>
          <p:cNvGrpSpPr/>
          <p:nvPr/>
        </p:nvGrpSpPr>
        <p:grpSpPr>
          <a:xfrm>
            <a:off x="5658642" y="1980061"/>
            <a:ext cx="2535852" cy="2510263"/>
            <a:chOff x="5543181" y="2332836"/>
            <a:chExt cx="2535852" cy="2510263"/>
          </a:xfrm>
        </p:grpSpPr>
        <p:sp>
          <p:nvSpPr>
            <p:cNvPr id="20" name="Textfeld 19"/>
            <p:cNvSpPr txBox="1"/>
            <p:nvPr/>
          </p:nvSpPr>
          <p:spPr>
            <a:xfrm>
              <a:off x="6203740" y="2332836"/>
              <a:ext cx="187529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>
                  <a:solidFill>
                    <a:srgbClr val="000090"/>
                  </a:solidFill>
                  <a:latin typeface="Calibri"/>
                  <a:cs typeface="Calibri"/>
                </a:rPr>
                <a:t>  Hypothetical  Dark  Photon signal: </a:t>
              </a:r>
            </a:p>
            <a:p>
              <a:r>
                <a:rPr lang="en-GB" sz="1600" b="1" dirty="0" smtClean="0">
                  <a:solidFill>
                    <a:srgbClr val="000090"/>
                  </a:solidFill>
                  <a:latin typeface="Calibri"/>
                  <a:cs typeface="Calibri"/>
                </a:rPr>
                <a:t>      bump in one </a:t>
              </a:r>
            </a:p>
            <a:p>
              <a:r>
                <a:rPr lang="en-GB" sz="1600" b="1" dirty="0" smtClean="0">
                  <a:solidFill>
                    <a:srgbClr val="000090"/>
                  </a:solidFill>
                  <a:latin typeface="Calibri"/>
                  <a:cs typeface="Calibri"/>
                </a:rPr>
                <a:t>          single bin</a:t>
              </a:r>
              <a:endParaRPr lang="en-GB" sz="1600" b="1" dirty="0">
                <a:solidFill>
                  <a:srgbClr val="000090"/>
                </a:solidFill>
                <a:latin typeface="Calibri"/>
                <a:cs typeface="Calibri"/>
              </a:endParaRP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5543181" y="4473767"/>
              <a:ext cx="10400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800" dirty="0" smtClean="0">
                  <a:latin typeface="Calibri"/>
                  <a:cs typeface="Calibri"/>
                </a:rPr>
                <a:t>QED bkg.</a:t>
              </a:r>
              <a:endParaRPr lang="en-GB" sz="1800" dirty="0">
                <a:latin typeface="Calibri"/>
                <a:cs typeface="Calibri"/>
              </a:endParaRPr>
            </a:p>
          </p:txBody>
        </p:sp>
      </p:grpSp>
      <p:sp>
        <p:nvSpPr>
          <p:cNvPr id="22" name="Textfeld 21"/>
          <p:cNvSpPr txBox="1"/>
          <p:nvPr/>
        </p:nvSpPr>
        <p:spPr>
          <a:xfrm>
            <a:off x="502291" y="1324057"/>
            <a:ext cx="7612431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 smtClean="0">
                <a:solidFill>
                  <a:srgbClr val="4C4C4C"/>
                </a:solidFill>
                <a:latin typeface="Calibri"/>
                <a:cs typeface="Calibri"/>
              </a:rPr>
              <a:t>     Signal processes 		</a:t>
            </a:r>
          </a:p>
        </p:txBody>
      </p:sp>
      <p:grpSp>
        <p:nvGrpSpPr>
          <p:cNvPr id="24" name="Gruppierung 34"/>
          <p:cNvGrpSpPr/>
          <p:nvPr/>
        </p:nvGrpSpPr>
        <p:grpSpPr>
          <a:xfrm>
            <a:off x="3373194" y="3803134"/>
            <a:ext cx="383655" cy="304285"/>
            <a:chOff x="3426106" y="3968942"/>
            <a:chExt cx="383655" cy="304285"/>
          </a:xfrm>
        </p:grpSpPr>
        <p:sp>
          <p:nvSpPr>
            <p:cNvPr id="27" name="Rechteck 26"/>
            <p:cNvSpPr/>
            <p:nvPr/>
          </p:nvSpPr>
          <p:spPr bwMode="auto">
            <a:xfrm>
              <a:off x="3505476" y="3968942"/>
              <a:ext cx="304285" cy="304285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8" name="Rechteck 27"/>
            <p:cNvSpPr/>
            <p:nvPr/>
          </p:nvSpPr>
          <p:spPr bwMode="auto">
            <a:xfrm>
              <a:off x="3426106" y="4021861"/>
              <a:ext cx="198423" cy="185217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30" name="Gruppierung 37"/>
          <p:cNvGrpSpPr/>
          <p:nvPr/>
        </p:nvGrpSpPr>
        <p:grpSpPr>
          <a:xfrm>
            <a:off x="3366858" y="4167214"/>
            <a:ext cx="396883" cy="304285"/>
            <a:chOff x="3426106" y="3968942"/>
            <a:chExt cx="396883" cy="304285"/>
          </a:xfrm>
        </p:grpSpPr>
        <p:sp>
          <p:nvSpPr>
            <p:cNvPr id="32" name="Rechteck 31"/>
            <p:cNvSpPr/>
            <p:nvPr/>
          </p:nvSpPr>
          <p:spPr bwMode="auto">
            <a:xfrm>
              <a:off x="3518704" y="3968942"/>
              <a:ext cx="304285" cy="304285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3" name="Rechteck 32"/>
            <p:cNvSpPr/>
            <p:nvPr/>
          </p:nvSpPr>
          <p:spPr bwMode="auto">
            <a:xfrm>
              <a:off x="3426106" y="4021861"/>
              <a:ext cx="198423" cy="185217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34" name="Textfeld 33"/>
          <p:cNvSpPr txBox="1"/>
          <p:nvPr/>
        </p:nvSpPr>
        <p:spPr>
          <a:xfrm>
            <a:off x="3342348" y="3710525"/>
            <a:ext cx="4315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/>
              <a:t>e</a:t>
            </a:r>
            <a:r>
              <a:rPr lang="en-GB" i="1" baseline="30000" dirty="0" smtClean="0">
                <a:latin typeface="Symbol" charset="2"/>
                <a:cs typeface="Symbol" charset="2"/>
              </a:rPr>
              <a:t>-</a:t>
            </a:r>
            <a:endParaRPr lang="en-GB" i="1" baseline="30000" dirty="0">
              <a:latin typeface="Symbol" charset="2"/>
              <a:cs typeface="Symbol" charset="2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3358294" y="4087835"/>
            <a:ext cx="4399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/>
              <a:t>e</a:t>
            </a:r>
            <a:r>
              <a:rPr lang="en-GB" i="1" baseline="30000" dirty="0" smtClean="0">
                <a:latin typeface="Symbol" charset="2"/>
                <a:cs typeface="Symbol" charset="2"/>
              </a:rPr>
              <a:t>+</a:t>
            </a:r>
            <a:endParaRPr lang="en-GB" i="1" baseline="30000" dirty="0">
              <a:latin typeface="Symbol" charset="2"/>
              <a:cs typeface="Symbol" charset="2"/>
            </a:endParaRPr>
          </a:p>
        </p:txBody>
      </p:sp>
      <p:grpSp>
        <p:nvGrpSpPr>
          <p:cNvPr id="37" name="Gruppierung 21"/>
          <p:cNvGrpSpPr/>
          <p:nvPr/>
        </p:nvGrpSpPr>
        <p:grpSpPr>
          <a:xfrm>
            <a:off x="233691" y="1741136"/>
            <a:ext cx="6122728" cy="1853973"/>
            <a:chOff x="1328910" y="4659839"/>
            <a:chExt cx="6122728" cy="1853973"/>
          </a:xfrm>
        </p:grpSpPr>
        <p:pic>
          <p:nvPicPr>
            <p:cNvPr id="38" name="Bild 37" descr="Bildschirmfoto 2011-12-12 um 09.33.14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910" y="4659839"/>
              <a:ext cx="6122728" cy="1853973"/>
            </a:xfrm>
            <a:prstGeom prst="rect">
              <a:avLst/>
            </a:prstGeom>
          </p:spPr>
        </p:pic>
        <p:sp>
          <p:nvSpPr>
            <p:cNvPr id="39" name="Textfeld 38"/>
            <p:cNvSpPr txBox="1"/>
            <p:nvPr/>
          </p:nvSpPr>
          <p:spPr>
            <a:xfrm>
              <a:off x="2734805" y="4935910"/>
              <a:ext cx="42206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2800" i="1" dirty="0" err="1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g</a:t>
              </a:r>
              <a:endParaRPr lang="en-GB" sz="2800" i="1" dirty="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5905916" y="4667044"/>
              <a:ext cx="42206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2800" i="1" dirty="0" err="1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g</a:t>
              </a:r>
              <a:endParaRPr lang="en-GB" sz="2800" i="1" dirty="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</p:grpSp>
      <p:sp>
        <p:nvSpPr>
          <p:cNvPr id="42" name="Rechteck 41"/>
          <p:cNvSpPr/>
          <p:nvPr/>
        </p:nvSpPr>
        <p:spPr bwMode="auto">
          <a:xfrm>
            <a:off x="4134556" y="1538111"/>
            <a:ext cx="2243666" cy="197555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36" name="Bild 35" descr="fig_invmass_dp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684" y="1877041"/>
            <a:ext cx="4798870" cy="342214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/>
          <p:cNvSpPr/>
          <p:nvPr/>
        </p:nvSpPr>
        <p:spPr bwMode="auto">
          <a:xfrm>
            <a:off x="289188" y="991850"/>
            <a:ext cx="5255678" cy="52814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0" name="Freihandform 19"/>
          <p:cNvSpPr/>
          <p:nvPr/>
        </p:nvSpPr>
        <p:spPr bwMode="auto">
          <a:xfrm>
            <a:off x="3080481" y="1658316"/>
            <a:ext cx="1345353" cy="1182034"/>
          </a:xfrm>
          <a:custGeom>
            <a:avLst/>
            <a:gdLst>
              <a:gd name="connsiteX0" fmla="*/ 490363 w 1345353"/>
              <a:gd name="connsiteY0" fmla="*/ 0 h 1182034"/>
              <a:gd name="connsiteX1" fmla="*/ 389775 w 1345353"/>
              <a:gd name="connsiteY1" fmla="*/ 402395 h 1182034"/>
              <a:gd name="connsiteX2" fmla="*/ 0 w 1345353"/>
              <a:gd name="connsiteY2" fmla="*/ 729340 h 1182034"/>
              <a:gd name="connsiteX3" fmla="*/ 188601 w 1345353"/>
              <a:gd name="connsiteY3" fmla="*/ 1182034 h 1182034"/>
              <a:gd name="connsiteX4" fmla="*/ 1031018 w 1345353"/>
              <a:gd name="connsiteY4" fmla="*/ 1056286 h 1182034"/>
              <a:gd name="connsiteX5" fmla="*/ 1345353 w 1345353"/>
              <a:gd name="connsiteY5" fmla="*/ 540718 h 1182034"/>
              <a:gd name="connsiteX6" fmla="*/ 490363 w 1345353"/>
              <a:gd name="connsiteY6" fmla="*/ 0 h 1182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5353" h="1182034">
                <a:moveTo>
                  <a:pt x="490363" y="0"/>
                </a:moveTo>
                <a:lnTo>
                  <a:pt x="389775" y="402395"/>
                </a:lnTo>
                <a:lnTo>
                  <a:pt x="0" y="729340"/>
                </a:lnTo>
                <a:lnTo>
                  <a:pt x="188601" y="1182034"/>
                </a:lnTo>
                <a:lnTo>
                  <a:pt x="1031018" y="1056286"/>
                </a:lnTo>
                <a:lnTo>
                  <a:pt x="1345353" y="540718"/>
                </a:lnTo>
                <a:lnTo>
                  <a:pt x="490363" y="0"/>
                </a:lnTo>
                <a:close/>
              </a:path>
            </a:pathLst>
          </a:cu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13" name="Exzellenzcluster PRISMA Auf der Suche nach neuer Physik.mp4">
            <a:hlinkClick r:id="" action="ppaction://ole?verb=0"/>
            <a:hlinkHover r:id="" action="ppaction://ole?verb=0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8667" y="1425219"/>
            <a:ext cx="8128000" cy="3965225"/>
          </a:xfrm>
          <a:prstGeom prst="rect">
            <a:avLst/>
          </a:prstGeom>
        </p:spPr>
      </p:pic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166905" y="165975"/>
            <a:ext cx="58856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3600" i="1" dirty="0" smtClean="0"/>
              <a:t>   The New MESA Accelerator</a:t>
            </a:r>
            <a:endParaRPr lang="en-US" sz="3600" i="1" dirty="0" smtClean="0">
              <a:solidFill>
                <a:schemeClr val="bg1"/>
              </a:solidFill>
            </a:endParaRPr>
          </a:p>
        </p:txBody>
      </p:sp>
      <p:pic>
        <p:nvPicPr>
          <p:cNvPr id="15" name="Picture 16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81234" y="0"/>
            <a:ext cx="762766" cy="78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eck 6"/>
          <p:cNvSpPr/>
          <p:nvPr/>
        </p:nvSpPr>
        <p:spPr>
          <a:xfrm>
            <a:off x="295939" y="875386"/>
            <a:ext cx="86468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2800" b="1" dirty="0" smtClean="0">
                <a:solidFill>
                  <a:srgbClr val="B50000"/>
                </a:solidFill>
                <a:latin typeface="Calibri"/>
                <a:cs typeface="Calibri"/>
              </a:rPr>
              <a:t>Mainz Energy-Recovering Superconducting Accelerator</a:t>
            </a:r>
          </a:p>
        </p:txBody>
      </p:sp>
      <p:sp>
        <p:nvSpPr>
          <p:cNvPr id="8" name="Rechteck 7"/>
          <p:cNvSpPr/>
          <p:nvPr/>
        </p:nvSpPr>
        <p:spPr>
          <a:xfrm>
            <a:off x="1018632" y="5391246"/>
            <a:ext cx="7377480" cy="8694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ts val="2960"/>
              </a:lnSpc>
            </a:pPr>
            <a:r>
              <a:rPr lang="en-GB" sz="2400" b="1" dirty="0" err="1" smtClean="0">
                <a:solidFill>
                  <a:srgbClr val="000090"/>
                </a:solidFill>
                <a:latin typeface="Calibri"/>
                <a:cs typeface="Calibri"/>
              </a:rPr>
              <a:t>Recirculating</a:t>
            </a:r>
            <a:r>
              <a:rPr lang="en-GB" sz="2400" b="1" dirty="0" smtClean="0">
                <a:solidFill>
                  <a:srgbClr val="000090"/>
                </a:solidFill>
                <a:latin typeface="Calibri"/>
                <a:cs typeface="Calibri"/>
              </a:rPr>
              <a:t> ERL		I</a:t>
            </a:r>
            <a:r>
              <a:rPr lang="en-GB" sz="2400" b="1" baseline="-25000" dirty="0" smtClean="0">
                <a:solidFill>
                  <a:srgbClr val="000090"/>
                </a:solidFill>
                <a:latin typeface="Calibri"/>
                <a:cs typeface="Calibri"/>
              </a:rPr>
              <a:t>max</a:t>
            </a:r>
            <a:r>
              <a:rPr lang="en-GB" sz="2400" b="1" dirty="0" smtClean="0">
                <a:solidFill>
                  <a:srgbClr val="000090"/>
                </a:solidFill>
                <a:latin typeface="Calibri"/>
                <a:cs typeface="Calibri"/>
              </a:rPr>
              <a:t> &gt; 1 </a:t>
            </a:r>
            <a:r>
              <a:rPr lang="en-GB" sz="2400" b="1" dirty="0" err="1" smtClean="0">
                <a:solidFill>
                  <a:srgbClr val="000090"/>
                </a:solidFill>
                <a:latin typeface="Calibri"/>
                <a:cs typeface="Calibri"/>
              </a:rPr>
              <a:t>mA</a:t>
            </a:r>
            <a:r>
              <a:rPr lang="en-GB" sz="2400" b="1" dirty="0" smtClean="0">
                <a:solidFill>
                  <a:srgbClr val="000090"/>
                </a:solidFill>
                <a:latin typeface="Calibri"/>
                <a:cs typeface="Calibri"/>
              </a:rPr>
              <a:t> (ERL)</a:t>
            </a:r>
          </a:p>
          <a:p>
            <a:pPr algn="l">
              <a:lnSpc>
                <a:spcPts val="2960"/>
              </a:lnSpc>
            </a:pPr>
            <a:r>
              <a:rPr lang="en-GB" sz="2400" b="1" dirty="0" err="1" smtClean="0">
                <a:solidFill>
                  <a:srgbClr val="000090"/>
                </a:solidFill>
                <a:latin typeface="Calibri"/>
                <a:cs typeface="Calibri"/>
              </a:rPr>
              <a:t>E</a:t>
            </a:r>
            <a:r>
              <a:rPr lang="en-GB" sz="2400" b="1" baseline="-25000" dirty="0" err="1" smtClean="0">
                <a:solidFill>
                  <a:srgbClr val="000090"/>
                </a:solidFill>
                <a:latin typeface="Calibri"/>
                <a:cs typeface="Calibri"/>
              </a:rPr>
              <a:t>max</a:t>
            </a:r>
            <a:r>
              <a:rPr lang="en-GB" sz="2400" b="1" dirty="0" smtClean="0">
                <a:solidFill>
                  <a:srgbClr val="000090"/>
                </a:solidFill>
                <a:latin typeface="Calibri"/>
                <a:cs typeface="Calibri"/>
              </a:rPr>
              <a:t> = 155 </a:t>
            </a:r>
            <a:r>
              <a:rPr lang="en-GB" sz="2400" b="1" dirty="0" err="1" smtClean="0">
                <a:solidFill>
                  <a:srgbClr val="000090"/>
                </a:solidFill>
                <a:latin typeface="Calibri"/>
                <a:cs typeface="Calibri"/>
              </a:rPr>
              <a:t>MeV</a:t>
            </a:r>
            <a:r>
              <a:rPr lang="en-GB" sz="2400" b="1" dirty="0" smtClean="0">
                <a:solidFill>
                  <a:srgbClr val="000090"/>
                </a:solidFill>
                <a:latin typeface="Calibri"/>
                <a:cs typeface="Calibri"/>
              </a:rPr>
              <a:t>		Commissioning 2020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58813" y="201613"/>
            <a:ext cx="33895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The Dark Sector</a:t>
            </a:r>
            <a:endParaRPr lang="en-US" sz="3600" i="1" dirty="0"/>
          </a:p>
        </p:txBody>
      </p:sp>
      <p:pic>
        <p:nvPicPr>
          <p:cNvPr id="11" name="Bild 10" descr="Bildschirmfoto 2016-05-28 um 19.29.4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75" y="986967"/>
            <a:ext cx="8118297" cy="519571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/>
          <p:cNvSpPr txBox="1"/>
          <p:nvPr/>
        </p:nvSpPr>
        <p:spPr>
          <a:xfrm>
            <a:off x="-154874" y="100684"/>
            <a:ext cx="9144000" cy="697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4840"/>
              </a:lnSpc>
              <a:spcAft>
                <a:spcPts val="600"/>
              </a:spcAft>
            </a:pPr>
            <a:r>
              <a:rPr lang="en-GB" sz="3600" i="1" dirty="0" smtClean="0">
                <a:latin typeface="+mn-lt"/>
                <a:cs typeface="Arial"/>
              </a:rPr>
              <a:t>     Beam Dump Experiment (BDX) @ MESA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380173" y="958351"/>
            <a:ext cx="8620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FF"/>
                </a:solidFill>
                <a:latin typeface="Calibri"/>
                <a:cs typeface="Calibri"/>
              </a:rPr>
              <a:t>Electron Scattering  on Beam Dump </a:t>
            </a:r>
            <a:r>
              <a:rPr lang="de-DE" b="1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 </a:t>
            </a:r>
            <a:r>
              <a:rPr lang="de-DE" b="1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Collimated</a:t>
            </a:r>
            <a:r>
              <a:rPr lang="de-DE" b="1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pair of </a:t>
            </a:r>
            <a:r>
              <a:rPr lang="de-DE" b="1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Dark</a:t>
            </a:r>
            <a:r>
              <a:rPr lang="de-DE" b="1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Matter </a:t>
            </a:r>
            <a:r>
              <a:rPr lang="de-DE" b="1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particles</a:t>
            </a:r>
            <a:r>
              <a:rPr lang="de-DE" b="1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!</a:t>
            </a:r>
            <a:endParaRPr lang="en-GB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grpSp>
        <p:nvGrpSpPr>
          <p:cNvPr id="3" name="Gruppierung 23"/>
          <p:cNvGrpSpPr/>
          <p:nvPr/>
        </p:nvGrpSpPr>
        <p:grpSpPr>
          <a:xfrm>
            <a:off x="420398" y="1659771"/>
            <a:ext cx="8355006" cy="3811376"/>
            <a:chOff x="321620" y="2986216"/>
            <a:chExt cx="8355006" cy="3811376"/>
          </a:xfrm>
        </p:grpSpPr>
        <p:sp>
          <p:nvSpPr>
            <p:cNvPr id="8" name="Textfeld 7"/>
            <p:cNvSpPr txBox="1"/>
            <p:nvPr/>
          </p:nvSpPr>
          <p:spPr>
            <a:xfrm>
              <a:off x="5055122" y="5597263"/>
              <a:ext cx="3621504" cy="120032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GB" sz="1600" b="1" dirty="0" smtClean="0">
                  <a:solidFill>
                    <a:srgbClr val="4C4C4C"/>
                  </a:solidFill>
                  <a:latin typeface="Calibri"/>
                  <a:cs typeface="Calibri"/>
                </a:rPr>
                <a:t>This existing beam dump is going to </a:t>
              </a:r>
            </a:p>
            <a:p>
              <a:r>
                <a:rPr lang="en-GB" sz="1600" b="1" dirty="0" smtClean="0">
                  <a:solidFill>
                    <a:srgbClr val="4C4C4C"/>
                  </a:solidFill>
                  <a:latin typeface="Calibri"/>
                  <a:cs typeface="Calibri"/>
                </a:rPr>
                <a:t>be the P2 beam dump</a:t>
              </a:r>
            </a:p>
            <a:p>
              <a:r>
                <a:rPr lang="en-GB" b="1" dirty="0" smtClean="0">
                  <a:solidFill>
                    <a:srgbClr val="B50000"/>
                  </a:solidFill>
                  <a:latin typeface="Calibri"/>
                  <a:cs typeface="Calibri"/>
                </a:rPr>
                <a:t>10,000 hours @ 150 µA</a:t>
              </a:r>
            </a:p>
            <a:p>
              <a:pPr>
                <a:buFont typeface="Wingdings" charset="2"/>
                <a:buChar char="à"/>
              </a:pPr>
              <a:r>
                <a:rPr lang="de-DE" b="1" dirty="0" smtClean="0">
                  <a:solidFill>
                    <a:srgbClr val="B50000"/>
                  </a:solidFill>
                  <a:latin typeface="Calibri"/>
                  <a:cs typeface="Calibri"/>
                  <a:sym typeface="Wingdings"/>
                </a:rPr>
                <a:t> 10</a:t>
              </a:r>
              <a:r>
                <a:rPr lang="de-DE" b="1" baseline="30000" dirty="0" smtClean="0">
                  <a:solidFill>
                    <a:srgbClr val="B50000"/>
                  </a:solidFill>
                  <a:latin typeface="Calibri"/>
                  <a:cs typeface="Calibri"/>
                  <a:sym typeface="Wingdings"/>
                </a:rPr>
                <a:t>23</a:t>
              </a:r>
              <a:r>
                <a:rPr lang="de-DE" b="1" dirty="0" smtClean="0">
                  <a:solidFill>
                    <a:srgbClr val="B50000"/>
                  </a:solidFill>
                  <a:latin typeface="Calibri"/>
                  <a:cs typeface="Calibri"/>
                  <a:sym typeface="Wingdings"/>
                </a:rPr>
                <a:t> </a:t>
              </a:r>
              <a:r>
                <a:rPr lang="de-DE" b="1" dirty="0" err="1" smtClean="0">
                  <a:solidFill>
                    <a:srgbClr val="B50000"/>
                  </a:solidFill>
                  <a:latin typeface="Calibri"/>
                  <a:cs typeface="Calibri"/>
                  <a:sym typeface="Wingdings"/>
                </a:rPr>
                <a:t>electrons</a:t>
              </a:r>
              <a:r>
                <a:rPr lang="de-DE" b="1" dirty="0" smtClean="0">
                  <a:solidFill>
                    <a:srgbClr val="B50000"/>
                  </a:solidFill>
                  <a:latin typeface="Calibri"/>
                  <a:cs typeface="Calibri"/>
                  <a:sym typeface="Wingdings"/>
                </a:rPr>
                <a:t> on </a:t>
              </a:r>
              <a:r>
                <a:rPr lang="de-DE" b="1" dirty="0" err="1" smtClean="0">
                  <a:solidFill>
                    <a:srgbClr val="B50000"/>
                  </a:solidFill>
                  <a:latin typeface="Calibri"/>
                  <a:cs typeface="Calibri"/>
                  <a:sym typeface="Wingdings"/>
                </a:rPr>
                <a:t>target</a:t>
              </a:r>
              <a:r>
                <a:rPr lang="de-DE" b="1" dirty="0" smtClean="0">
                  <a:solidFill>
                    <a:srgbClr val="B50000"/>
                  </a:solidFill>
                  <a:latin typeface="Calibri"/>
                  <a:cs typeface="Calibri"/>
                  <a:sym typeface="Wingdings"/>
                </a:rPr>
                <a:t> (EOT)</a:t>
              </a:r>
            </a:p>
          </p:txBody>
        </p:sp>
        <p:sp>
          <p:nvSpPr>
            <p:cNvPr id="12" name="Freihandform 11"/>
            <p:cNvSpPr/>
            <p:nvPr/>
          </p:nvSpPr>
          <p:spPr bwMode="auto">
            <a:xfrm>
              <a:off x="904491" y="4682104"/>
              <a:ext cx="756922" cy="359175"/>
            </a:xfrm>
            <a:custGeom>
              <a:avLst/>
              <a:gdLst>
                <a:gd name="connsiteX0" fmla="*/ 0 w 756922"/>
                <a:gd name="connsiteY0" fmla="*/ 0 h 359175"/>
                <a:gd name="connsiteX1" fmla="*/ 230925 w 756922"/>
                <a:gd name="connsiteY1" fmla="*/ 359175 h 359175"/>
                <a:gd name="connsiteX2" fmla="*/ 756922 w 756922"/>
                <a:gd name="connsiteY2" fmla="*/ 243726 h 359175"/>
                <a:gd name="connsiteX3" fmla="*/ 0 w 756922"/>
                <a:gd name="connsiteY3" fmla="*/ 0 h 35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6922" h="359175">
                  <a:moveTo>
                    <a:pt x="0" y="0"/>
                  </a:moveTo>
                  <a:lnTo>
                    <a:pt x="230925" y="359175"/>
                  </a:lnTo>
                  <a:lnTo>
                    <a:pt x="756922" y="2437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1141922" y="4900175"/>
              <a:ext cx="8002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latin typeface="Calibri"/>
                  <a:cs typeface="Calibri"/>
                </a:rPr>
                <a:t>MESA</a:t>
              </a:r>
              <a:endParaRPr lang="en-GB" b="1" dirty="0">
                <a:latin typeface="Calibri"/>
                <a:cs typeface="Calibri"/>
              </a:endParaRPr>
            </a:p>
          </p:txBody>
        </p:sp>
        <p:pic>
          <p:nvPicPr>
            <p:cNvPr id="20" name="Bild 19" descr="Bildschirmfoto 2016-02-22 um 20.19.25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1620" y="2986216"/>
              <a:ext cx="7979606" cy="2656149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3345936" y="3663674"/>
              <a:ext cx="2046515" cy="1034143"/>
            </a:xfrm>
            <a:prstGeom prst="ellipse">
              <a:avLst/>
            </a:prstGeom>
            <a:solidFill>
              <a:srgbClr val="FFCC66">
                <a:alpha val="27059"/>
              </a:srgbClr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Gerade Verbindung mit Pfeil 9"/>
            <p:cNvCxnSpPr/>
            <p:nvPr/>
          </p:nvCxnSpPr>
          <p:spPr bwMode="auto">
            <a:xfrm rot="16200000" flipV="1">
              <a:off x="4076271" y="4504413"/>
              <a:ext cx="1410169" cy="873206"/>
            </a:xfrm>
            <a:prstGeom prst="straightConnector1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3" name="Rechteck 22"/>
            <p:cNvSpPr/>
            <p:nvPr/>
          </p:nvSpPr>
          <p:spPr bwMode="auto">
            <a:xfrm>
              <a:off x="7062240" y="3976889"/>
              <a:ext cx="619495" cy="485248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/>
                </a:rPr>
                <a:t>BDX</a:t>
              </a:r>
              <a:endParaRPr kumimoji="0" lang="en-GB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25" name="Pfeil nach rechts 24"/>
            <p:cNvSpPr/>
            <p:nvPr/>
          </p:nvSpPr>
          <p:spPr bwMode="auto">
            <a:xfrm rot="13108343">
              <a:off x="7630110" y="4625344"/>
              <a:ext cx="978408" cy="484632"/>
            </a:xfrm>
            <a:prstGeom prst="rightArrow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22" name="Gerade Verbindung mit Pfeil 21"/>
            <p:cNvCxnSpPr/>
            <p:nvPr/>
          </p:nvCxnSpPr>
          <p:spPr bwMode="auto">
            <a:xfrm flipV="1">
              <a:off x="3345936" y="4234503"/>
              <a:ext cx="3676466" cy="34817"/>
            </a:xfrm>
            <a:prstGeom prst="straightConnector1">
              <a:avLst/>
            </a:prstGeom>
            <a:solidFill>
              <a:schemeClr val="tx1"/>
            </a:solidFill>
            <a:ln w="57150" cap="flat" cmpd="sng" algn="ctr">
              <a:solidFill>
                <a:srgbClr val="B5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0267812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34073" y="178933"/>
            <a:ext cx="45951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Results from A1/MAMI</a:t>
            </a:r>
            <a:endParaRPr lang="en-US" sz="3600" i="1" dirty="0"/>
          </a:p>
        </p:txBody>
      </p:sp>
      <p:sp>
        <p:nvSpPr>
          <p:cNvPr id="23" name="Rechteck 22"/>
          <p:cNvSpPr/>
          <p:nvPr/>
        </p:nvSpPr>
        <p:spPr bwMode="auto">
          <a:xfrm>
            <a:off x="8235950" y="422320"/>
            <a:ext cx="88900" cy="15875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7" name="Rechteck 56"/>
          <p:cNvSpPr/>
          <p:nvPr/>
        </p:nvSpPr>
        <p:spPr bwMode="auto">
          <a:xfrm>
            <a:off x="4161793" y="1420956"/>
            <a:ext cx="2627839" cy="182335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3" name="Rechteck 42"/>
          <p:cNvSpPr/>
          <p:nvPr/>
        </p:nvSpPr>
        <p:spPr>
          <a:xfrm>
            <a:off x="228603" y="864187"/>
            <a:ext cx="92087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GB" sz="2400" b="1" dirty="0" smtClean="0">
                <a:solidFill>
                  <a:srgbClr val="B50000"/>
                </a:solidFill>
                <a:latin typeface="Calibri"/>
                <a:cs typeface="Calibri"/>
              </a:rPr>
              <a:t>Low-Energy Electron  </a:t>
            </a:r>
            <a:r>
              <a:rPr lang="en-GB" sz="2400" b="1" dirty="0" err="1" smtClean="0">
                <a:solidFill>
                  <a:srgbClr val="B50000"/>
                </a:solidFill>
                <a:latin typeface="Calibri"/>
                <a:cs typeface="Calibri"/>
              </a:rPr>
              <a:t>Acceler</a:t>
            </a:r>
            <a:r>
              <a:rPr lang="en-GB" sz="2400" b="1" dirty="0" smtClean="0">
                <a:solidFill>
                  <a:srgbClr val="B50000"/>
                </a:solidFill>
                <a:latin typeface="Calibri"/>
                <a:cs typeface="Calibri"/>
              </a:rPr>
              <a:t>. with high intensity suited for DP search</a:t>
            </a:r>
          </a:p>
        </p:txBody>
      </p:sp>
      <p:pic>
        <p:nvPicPr>
          <p:cNvPr id="18" name="Bild 17" descr="Bildschirmfoto 2011-12-12 um 09.33.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91" y="1924579"/>
            <a:ext cx="6122728" cy="1853973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1639586" y="2200650"/>
            <a:ext cx="42206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800" i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endParaRPr lang="en-GB" sz="2800" i="1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4810697" y="1931784"/>
            <a:ext cx="42206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800" i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endParaRPr lang="en-GB" sz="2800" i="1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6849751" y="1247583"/>
            <a:ext cx="2227263" cy="461665"/>
          </a:xfrm>
          <a:prstGeom prst="rect">
            <a:avLst/>
          </a:prstGeom>
          <a:noFill/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l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kern="0" dirty="0" err="1" smtClean="0">
                <a:solidFill>
                  <a:srgbClr val="D00C0C"/>
                </a:solidFill>
                <a:latin typeface="Courier"/>
                <a:cs typeface="Courier"/>
              </a:rPr>
              <a:t>Bjorken</a:t>
            </a:r>
            <a:r>
              <a:rPr lang="en-US" sz="1200" kern="0" dirty="0" smtClean="0">
                <a:solidFill>
                  <a:srgbClr val="D00C0C"/>
                </a:solidFill>
                <a:latin typeface="Courier"/>
                <a:cs typeface="Courier"/>
              </a:rPr>
              <a:t>, </a:t>
            </a:r>
            <a:r>
              <a:rPr lang="en-US" sz="1200" kern="0" dirty="0" err="1" smtClean="0">
                <a:solidFill>
                  <a:srgbClr val="D00C0C"/>
                </a:solidFill>
                <a:latin typeface="Courier"/>
                <a:cs typeface="Courier"/>
              </a:rPr>
              <a:t>Esssig</a:t>
            </a:r>
            <a:r>
              <a:rPr lang="en-US" sz="1200" kern="0" dirty="0" smtClean="0">
                <a:solidFill>
                  <a:srgbClr val="D00C0C"/>
                </a:solidFill>
                <a:latin typeface="Courier"/>
                <a:cs typeface="Courier"/>
              </a:rPr>
              <a:t>, Schuster, Toro (2009)</a:t>
            </a:r>
          </a:p>
        </p:txBody>
      </p:sp>
      <p:pic>
        <p:nvPicPr>
          <p:cNvPr id="24" name="Bild 23" descr="Bildschirmfoto 2015-09-13 um 14.19.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55" y="3744034"/>
            <a:ext cx="3789973" cy="2424395"/>
          </a:xfrm>
          <a:prstGeom prst="rect">
            <a:avLst/>
          </a:prstGeom>
        </p:spPr>
      </p:pic>
      <p:sp>
        <p:nvSpPr>
          <p:cNvPr id="28" name="Textfeld 27"/>
          <p:cNvSpPr txBox="1"/>
          <p:nvPr/>
        </p:nvSpPr>
        <p:spPr>
          <a:xfrm>
            <a:off x="2197786" y="3940629"/>
            <a:ext cx="536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GB" sz="2800" i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de-DE" sz="2800" dirty="0" smtClean="0">
                <a:solidFill>
                  <a:srgbClr val="FF0000"/>
                </a:solidFill>
                <a:sym typeface="Symbol"/>
              </a:rPr>
              <a:t></a:t>
            </a:r>
            <a:endParaRPr lang="de-DE" sz="2800" dirty="0" smtClean="0">
              <a:solidFill>
                <a:srgbClr val="FF0000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488179" y="1705053"/>
            <a:ext cx="7612431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 smtClean="0">
                <a:solidFill>
                  <a:srgbClr val="4C4C4C"/>
                </a:solidFill>
                <a:latin typeface="Calibri"/>
                <a:cs typeface="Calibri"/>
              </a:rPr>
              <a:t>     Signal processes 		</a:t>
            </a:r>
          </a:p>
        </p:txBody>
      </p:sp>
      <p:grpSp>
        <p:nvGrpSpPr>
          <p:cNvPr id="4" name="Gruppierung 34"/>
          <p:cNvGrpSpPr/>
          <p:nvPr/>
        </p:nvGrpSpPr>
        <p:grpSpPr>
          <a:xfrm>
            <a:off x="3373194" y="3916022"/>
            <a:ext cx="383655" cy="304285"/>
            <a:chOff x="3426106" y="3968942"/>
            <a:chExt cx="383655" cy="304285"/>
          </a:xfrm>
        </p:grpSpPr>
        <p:sp>
          <p:nvSpPr>
            <p:cNvPr id="36" name="Rechteck 35"/>
            <p:cNvSpPr/>
            <p:nvPr/>
          </p:nvSpPr>
          <p:spPr bwMode="auto">
            <a:xfrm>
              <a:off x="3505476" y="3968942"/>
              <a:ext cx="304285" cy="304285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7" name="Rechteck 36"/>
            <p:cNvSpPr/>
            <p:nvPr/>
          </p:nvSpPr>
          <p:spPr bwMode="auto">
            <a:xfrm>
              <a:off x="3426106" y="4021861"/>
              <a:ext cx="198423" cy="185217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5" name="Gruppierung 37"/>
          <p:cNvGrpSpPr/>
          <p:nvPr/>
        </p:nvGrpSpPr>
        <p:grpSpPr>
          <a:xfrm>
            <a:off x="3366858" y="4280102"/>
            <a:ext cx="396883" cy="304285"/>
            <a:chOff x="3426106" y="3968942"/>
            <a:chExt cx="396883" cy="304285"/>
          </a:xfrm>
        </p:grpSpPr>
        <p:sp>
          <p:nvSpPr>
            <p:cNvPr id="39" name="Rechteck 38"/>
            <p:cNvSpPr/>
            <p:nvPr/>
          </p:nvSpPr>
          <p:spPr bwMode="auto">
            <a:xfrm>
              <a:off x="3518704" y="3968942"/>
              <a:ext cx="304285" cy="304285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40" name="Rechteck 39"/>
            <p:cNvSpPr/>
            <p:nvPr/>
          </p:nvSpPr>
          <p:spPr bwMode="auto">
            <a:xfrm>
              <a:off x="3426106" y="4021861"/>
              <a:ext cx="198423" cy="185217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41" name="Textfeld 40"/>
          <p:cNvSpPr txBox="1"/>
          <p:nvPr/>
        </p:nvSpPr>
        <p:spPr>
          <a:xfrm>
            <a:off x="3342348" y="3823413"/>
            <a:ext cx="4315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/>
              <a:t>e</a:t>
            </a:r>
            <a:r>
              <a:rPr lang="en-GB" i="1" baseline="30000" dirty="0" smtClean="0">
                <a:latin typeface="Symbol" charset="2"/>
                <a:cs typeface="Symbol" charset="2"/>
              </a:rPr>
              <a:t>-</a:t>
            </a:r>
            <a:endParaRPr lang="en-GB" i="1" baseline="30000" dirty="0">
              <a:latin typeface="Symbol" charset="2"/>
              <a:cs typeface="Symbol" charset="2"/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3358294" y="4200723"/>
            <a:ext cx="4399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/>
              <a:t>e</a:t>
            </a:r>
            <a:r>
              <a:rPr lang="en-GB" i="1" baseline="30000" dirty="0" smtClean="0">
                <a:latin typeface="Symbol" charset="2"/>
                <a:cs typeface="Symbol" charset="2"/>
              </a:rPr>
              <a:t>+</a:t>
            </a:r>
            <a:endParaRPr lang="en-GB" i="1" baseline="30000" dirty="0">
              <a:latin typeface="Symbol" charset="2"/>
              <a:cs typeface="Symbol" charset="2"/>
            </a:endParaRPr>
          </a:p>
        </p:txBody>
      </p:sp>
      <p:pic>
        <p:nvPicPr>
          <p:cNvPr id="27" name="Picture 16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1234" y="0"/>
            <a:ext cx="762766" cy="78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 bwMode="auto">
          <a:xfrm>
            <a:off x="4161793" y="1705053"/>
            <a:ext cx="2875111" cy="192604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775551" y="5063640"/>
            <a:ext cx="32080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Calibri" charset="0"/>
                <a:ea typeface="Calibri" charset="0"/>
                <a:cs typeface="Calibri" charset="0"/>
              </a:rPr>
              <a:t>Time </a:t>
            </a:r>
            <a:r>
              <a:rPr lang="de-DE" dirty="0" err="1" smtClean="0">
                <a:latin typeface="Calibri" charset="0"/>
                <a:ea typeface="Calibri" charset="0"/>
                <a:cs typeface="Calibri" charset="0"/>
              </a:rPr>
              <a:t>difference</a:t>
            </a:r>
            <a:r>
              <a:rPr lang="de-DE" dirty="0" smtClean="0">
                <a:latin typeface="Calibri" charset="0"/>
                <a:ea typeface="Calibri" charset="0"/>
                <a:cs typeface="Calibri" charset="0"/>
              </a:rPr>
              <a:t> T</a:t>
            </a:r>
            <a:r>
              <a:rPr lang="de-DE" baseline="-25000" dirty="0" smtClean="0">
                <a:latin typeface="Calibri" charset="0"/>
                <a:ea typeface="Calibri" charset="0"/>
                <a:cs typeface="Calibri" charset="0"/>
              </a:rPr>
              <a:t>AB</a:t>
            </a:r>
            <a:r>
              <a:rPr lang="de-DE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Calibri" charset="0"/>
              </a:rPr>
              <a:t>between</a:t>
            </a:r>
            <a:r>
              <a:rPr lang="de-DE" dirty="0" smtClean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r>
              <a:rPr lang="de-DE" dirty="0" err="1" smtClean="0">
                <a:latin typeface="Calibri" charset="0"/>
                <a:ea typeface="Calibri" charset="0"/>
                <a:cs typeface="Calibri" charset="0"/>
              </a:rPr>
              <a:t>both</a:t>
            </a:r>
            <a:r>
              <a:rPr lang="de-DE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Calibri" charset="0"/>
              </a:rPr>
              <a:t>spectrometers</a:t>
            </a:r>
            <a:endParaRPr lang="de-DE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979" y="2096773"/>
            <a:ext cx="4191000" cy="29591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34073" y="178933"/>
            <a:ext cx="45951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Results from A1/MAMI</a:t>
            </a:r>
            <a:endParaRPr lang="en-US" sz="3600" i="1" dirty="0"/>
          </a:p>
        </p:txBody>
      </p:sp>
      <p:sp>
        <p:nvSpPr>
          <p:cNvPr id="23" name="Rechteck 22"/>
          <p:cNvSpPr/>
          <p:nvPr/>
        </p:nvSpPr>
        <p:spPr bwMode="auto">
          <a:xfrm>
            <a:off x="8235950" y="422320"/>
            <a:ext cx="88900" cy="15875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7" name="Rechteck 56"/>
          <p:cNvSpPr/>
          <p:nvPr/>
        </p:nvSpPr>
        <p:spPr bwMode="auto">
          <a:xfrm>
            <a:off x="4161793" y="1128856"/>
            <a:ext cx="2627839" cy="182335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pSp>
        <p:nvGrpSpPr>
          <p:cNvPr id="2" name="Gruppierung 21"/>
          <p:cNvGrpSpPr/>
          <p:nvPr/>
        </p:nvGrpSpPr>
        <p:grpSpPr>
          <a:xfrm>
            <a:off x="233691" y="1924579"/>
            <a:ext cx="6122728" cy="1853973"/>
            <a:chOff x="1328910" y="4659839"/>
            <a:chExt cx="6122728" cy="1853973"/>
          </a:xfrm>
        </p:grpSpPr>
        <p:pic>
          <p:nvPicPr>
            <p:cNvPr id="18" name="Bild 17" descr="Bildschirmfoto 2011-12-12 um 09.33.14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8910" y="4659839"/>
              <a:ext cx="6122728" cy="1853973"/>
            </a:xfrm>
            <a:prstGeom prst="rect">
              <a:avLst/>
            </a:prstGeom>
          </p:spPr>
        </p:pic>
        <p:sp>
          <p:nvSpPr>
            <p:cNvPr id="19" name="Textfeld 18"/>
            <p:cNvSpPr txBox="1"/>
            <p:nvPr/>
          </p:nvSpPr>
          <p:spPr>
            <a:xfrm>
              <a:off x="2734805" y="4935910"/>
              <a:ext cx="42206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2800" i="1" dirty="0" err="1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g</a:t>
              </a:r>
              <a:endParaRPr lang="en-GB" sz="2800" i="1" dirty="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5905916" y="4667044"/>
              <a:ext cx="42206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2800" i="1" dirty="0" err="1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g</a:t>
              </a:r>
              <a:endParaRPr lang="en-GB" sz="2800" i="1" dirty="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</p:grpSp>
      <p:sp>
        <p:nvSpPr>
          <p:cNvPr id="22" name="Rechteck 21"/>
          <p:cNvSpPr/>
          <p:nvPr/>
        </p:nvSpPr>
        <p:spPr bwMode="auto">
          <a:xfrm>
            <a:off x="4078141" y="1778621"/>
            <a:ext cx="2374938" cy="2400539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24" name="Bild 23" descr="Bildschirmfoto 2015-09-13 um 14.19.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55" y="3744034"/>
            <a:ext cx="3789973" cy="2424395"/>
          </a:xfrm>
          <a:prstGeom prst="rect">
            <a:avLst/>
          </a:prstGeom>
        </p:spPr>
      </p:pic>
      <p:sp>
        <p:nvSpPr>
          <p:cNvPr id="28" name="Textfeld 27"/>
          <p:cNvSpPr txBox="1"/>
          <p:nvPr/>
        </p:nvSpPr>
        <p:spPr>
          <a:xfrm>
            <a:off x="2197786" y="3940629"/>
            <a:ext cx="536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GB" sz="2800" i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de-DE" sz="2800" dirty="0" smtClean="0">
                <a:solidFill>
                  <a:srgbClr val="FF0000"/>
                </a:solidFill>
                <a:sym typeface="Symbol"/>
              </a:rPr>
              <a:t></a:t>
            </a:r>
            <a:endParaRPr lang="de-DE" sz="2800" dirty="0" smtClean="0">
              <a:solidFill>
                <a:srgbClr val="FF0000"/>
              </a:solidFill>
            </a:endParaRPr>
          </a:p>
        </p:txBody>
      </p:sp>
      <p:grpSp>
        <p:nvGrpSpPr>
          <p:cNvPr id="3" name="Gruppierung 30"/>
          <p:cNvGrpSpPr/>
          <p:nvPr/>
        </p:nvGrpSpPr>
        <p:grpSpPr>
          <a:xfrm>
            <a:off x="5658642" y="2040736"/>
            <a:ext cx="2535852" cy="2510263"/>
            <a:chOff x="5543181" y="2332836"/>
            <a:chExt cx="2535852" cy="2510263"/>
          </a:xfrm>
        </p:grpSpPr>
        <p:sp>
          <p:nvSpPr>
            <p:cNvPr id="33" name="Textfeld 32"/>
            <p:cNvSpPr txBox="1"/>
            <p:nvPr/>
          </p:nvSpPr>
          <p:spPr>
            <a:xfrm>
              <a:off x="6203740" y="2332836"/>
              <a:ext cx="187529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>
                  <a:solidFill>
                    <a:srgbClr val="000090"/>
                  </a:solidFill>
                  <a:latin typeface="Calibri"/>
                  <a:cs typeface="Calibri"/>
                </a:rPr>
                <a:t>  Hypothetical  Dark  Photon signal: </a:t>
              </a:r>
            </a:p>
            <a:p>
              <a:r>
                <a:rPr lang="en-GB" sz="1600" b="1" dirty="0" smtClean="0">
                  <a:solidFill>
                    <a:srgbClr val="000090"/>
                  </a:solidFill>
                  <a:latin typeface="Calibri"/>
                  <a:cs typeface="Calibri"/>
                </a:rPr>
                <a:t>      bump in one </a:t>
              </a:r>
            </a:p>
            <a:p>
              <a:r>
                <a:rPr lang="en-GB" sz="1600" b="1" dirty="0" smtClean="0">
                  <a:solidFill>
                    <a:srgbClr val="000090"/>
                  </a:solidFill>
                  <a:latin typeface="Calibri"/>
                  <a:cs typeface="Calibri"/>
                </a:rPr>
                <a:t>          single bin</a:t>
              </a:r>
              <a:endParaRPr lang="en-GB" sz="1600" b="1" dirty="0">
                <a:solidFill>
                  <a:srgbClr val="000090"/>
                </a:solidFill>
                <a:latin typeface="Calibri"/>
                <a:cs typeface="Calibri"/>
              </a:endParaRPr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5543181" y="4473767"/>
              <a:ext cx="10400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800" dirty="0" smtClean="0">
                  <a:latin typeface="Calibri"/>
                  <a:cs typeface="Calibri"/>
                </a:rPr>
                <a:t>QED bkg.</a:t>
              </a:r>
              <a:endParaRPr lang="en-GB" sz="1800" dirty="0">
                <a:latin typeface="Calibri"/>
                <a:cs typeface="Calibri"/>
              </a:endParaRPr>
            </a:p>
          </p:txBody>
        </p:sp>
      </p:grpSp>
      <p:sp>
        <p:nvSpPr>
          <p:cNvPr id="30" name="Textfeld 29"/>
          <p:cNvSpPr txBox="1"/>
          <p:nvPr/>
        </p:nvSpPr>
        <p:spPr>
          <a:xfrm>
            <a:off x="488179" y="1705053"/>
            <a:ext cx="7612431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 smtClean="0">
                <a:solidFill>
                  <a:srgbClr val="4C4C4C"/>
                </a:solidFill>
                <a:latin typeface="Calibri"/>
                <a:cs typeface="Calibri"/>
              </a:rPr>
              <a:t>     Signal processes 		</a:t>
            </a:r>
          </a:p>
        </p:txBody>
      </p:sp>
      <p:grpSp>
        <p:nvGrpSpPr>
          <p:cNvPr id="4" name="Gruppierung 34"/>
          <p:cNvGrpSpPr/>
          <p:nvPr/>
        </p:nvGrpSpPr>
        <p:grpSpPr>
          <a:xfrm>
            <a:off x="3373194" y="3916022"/>
            <a:ext cx="383655" cy="304285"/>
            <a:chOff x="3426106" y="3968942"/>
            <a:chExt cx="383655" cy="304285"/>
          </a:xfrm>
        </p:grpSpPr>
        <p:sp>
          <p:nvSpPr>
            <p:cNvPr id="36" name="Rechteck 35"/>
            <p:cNvSpPr/>
            <p:nvPr/>
          </p:nvSpPr>
          <p:spPr bwMode="auto">
            <a:xfrm>
              <a:off x="3505476" y="3968942"/>
              <a:ext cx="304285" cy="304285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7" name="Rechteck 36"/>
            <p:cNvSpPr/>
            <p:nvPr/>
          </p:nvSpPr>
          <p:spPr bwMode="auto">
            <a:xfrm>
              <a:off x="3426106" y="4021861"/>
              <a:ext cx="198423" cy="185217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5" name="Gruppierung 37"/>
          <p:cNvGrpSpPr/>
          <p:nvPr/>
        </p:nvGrpSpPr>
        <p:grpSpPr>
          <a:xfrm>
            <a:off x="3366858" y="4280102"/>
            <a:ext cx="396883" cy="304285"/>
            <a:chOff x="3426106" y="3968942"/>
            <a:chExt cx="396883" cy="304285"/>
          </a:xfrm>
        </p:grpSpPr>
        <p:sp>
          <p:nvSpPr>
            <p:cNvPr id="39" name="Rechteck 38"/>
            <p:cNvSpPr/>
            <p:nvPr/>
          </p:nvSpPr>
          <p:spPr bwMode="auto">
            <a:xfrm>
              <a:off x="3518704" y="3968942"/>
              <a:ext cx="304285" cy="304285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40" name="Rechteck 39"/>
            <p:cNvSpPr/>
            <p:nvPr/>
          </p:nvSpPr>
          <p:spPr bwMode="auto">
            <a:xfrm>
              <a:off x="3426106" y="4021861"/>
              <a:ext cx="198423" cy="185217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41" name="Textfeld 40"/>
          <p:cNvSpPr txBox="1"/>
          <p:nvPr/>
        </p:nvSpPr>
        <p:spPr>
          <a:xfrm>
            <a:off x="3342348" y="3823413"/>
            <a:ext cx="4315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/>
              <a:t>e</a:t>
            </a:r>
            <a:r>
              <a:rPr lang="en-GB" i="1" baseline="30000" dirty="0" smtClean="0">
                <a:latin typeface="Symbol" charset="2"/>
                <a:cs typeface="Symbol" charset="2"/>
              </a:rPr>
              <a:t>-</a:t>
            </a:r>
            <a:endParaRPr lang="en-GB" i="1" baseline="30000" dirty="0">
              <a:latin typeface="Symbol" charset="2"/>
              <a:cs typeface="Symbol" charset="2"/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3358294" y="4200723"/>
            <a:ext cx="4399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/>
              <a:t>e</a:t>
            </a:r>
            <a:r>
              <a:rPr lang="en-GB" i="1" baseline="30000" dirty="0" smtClean="0">
                <a:latin typeface="Symbol" charset="2"/>
                <a:cs typeface="Symbol" charset="2"/>
              </a:rPr>
              <a:t>+</a:t>
            </a:r>
            <a:endParaRPr lang="en-GB" i="1" baseline="30000" dirty="0">
              <a:latin typeface="Symbol" charset="2"/>
              <a:cs typeface="Symbol" charset="2"/>
            </a:endParaRPr>
          </a:p>
        </p:txBody>
      </p:sp>
      <p:pic>
        <p:nvPicPr>
          <p:cNvPr id="27" name="Picture 16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1234" y="0"/>
            <a:ext cx="762766" cy="78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Bild 28" descr="fig_invmass_dp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8796" y="1768382"/>
            <a:ext cx="4798870" cy="3422145"/>
          </a:xfrm>
          <a:prstGeom prst="rect">
            <a:avLst/>
          </a:prstGeom>
        </p:spPr>
      </p:pic>
      <p:sp>
        <p:nvSpPr>
          <p:cNvPr id="31" name="Textfeld 30"/>
          <p:cNvSpPr txBox="1"/>
          <p:nvPr/>
        </p:nvSpPr>
        <p:spPr>
          <a:xfrm>
            <a:off x="5431725" y="5261872"/>
            <a:ext cx="25583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Calibri" charset="0"/>
                <a:ea typeface="Calibri" charset="0"/>
                <a:cs typeface="Calibri" charset="0"/>
              </a:rPr>
              <a:t>2010 </a:t>
            </a:r>
            <a:r>
              <a:rPr lang="de-DE" dirty="0" err="1" smtClean="0">
                <a:latin typeface="Calibri" charset="0"/>
                <a:ea typeface="Calibri" charset="0"/>
                <a:cs typeface="Calibri" charset="0"/>
              </a:rPr>
              <a:t>test</a:t>
            </a:r>
            <a:r>
              <a:rPr lang="de-DE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Calibri" charset="0"/>
              </a:rPr>
              <a:t>run</a:t>
            </a:r>
            <a:endParaRPr lang="de-DE" dirty="0" smtClean="0">
              <a:latin typeface="Calibri" charset="0"/>
              <a:ea typeface="Calibri" charset="0"/>
              <a:cs typeface="Calibri" charset="0"/>
            </a:endParaRPr>
          </a:p>
          <a:p>
            <a:r>
              <a:rPr lang="de-DE" dirty="0" smtClean="0">
                <a:latin typeface="Calibri" charset="0"/>
                <a:ea typeface="Calibri" charset="0"/>
                <a:cs typeface="Calibri" charset="0"/>
              </a:rPr>
              <a:t>Invariant </a:t>
            </a:r>
            <a:r>
              <a:rPr lang="de-DE" dirty="0" err="1" smtClean="0">
                <a:latin typeface="Calibri" charset="0"/>
                <a:ea typeface="Calibri" charset="0"/>
                <a:cs typeface="Calibri" charset="0"/>
              </a:rPr>
              <a:t>Mass</a:t>
            </a:r>
            <a:r>
              <a:rPr lang="de-DE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Calibri" charset="0"/>
              </a:rPr>
              <a:t>of</a:t>
            </a:r>
            <a:r>
              <a:rPr lang="de-DE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Calibri" charset="0"/>
              </a:rPr>
              <a:t>e+e</a:t>
            </a:r>
            <a:r>
              <a:rPr lang="de-DE" dirty="0" smtClean="0">
                <a:latin typeface="Calibri" charset="0"/>
                <a:ea typeface="Calibri" charset="0"/>
                <a:cs typeface="Calibri" charset="0"/>
              </a:rPr>
              <a:t>- </a:t>
            </a:r>
            <a:endParaRPr lang="de-DE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5" name="Rechteck 34"/>
          <p:cNvSpPr/>
          <p:nvPr/>
        </p:nvSpPr>
        <p:spPr>
          <a:xfrm>
            <a:off x="352552" y="864187"/>
            <a:ext cx="87133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GB" sz="2400" b="1" dirty="0" smtClean="0">
                <a:solidFill>
                  <a:srgbClr val="B50000"/>
                </a:solidFill>
                <a:latin typeface="Calibri"/>
                <a:cs typeface="Calibri"/>
              </a:rPr>
              <a:t>Low-Energy </a:t>
            </a:r>
            <a:r>
              <a:rPr lang="en-GB" sz="2400" b="1" dirty="0" err="1" smtClean="0">
                <a:solidFill>
                  <a:srgbClr val="B50000"/>
                </a:solidFill>
                <a:latin typeface="Calibri"/>
                <a:cs typeface="Calibri"/>
              </a:rPr>
              <a:t>Electr</a:t>
            </a:r>
            <a:r>
              <a:rPr lang="en-GB" sz="2400" b="1" dirty="0" smtClean="0">
                <a:solidFill>
                  <a:srgbClr val="B50000"/>
                </a:solidFill>
                <a:latin typeface="Calibri"/>
                <a:cs typeface="Calibri"/>
              </a:rPr>
              <a:t>. </a:t>
            </a:r>
            <a:r>
              <a:rPr lang="en-GB" sz="2400" b="1" dirty="0" err="1" smtClean="0">
                <a:solidFill>
                  <a:srgbClr val="B50000"/>
                </a:solidFill>
                <a:latin typeface="Calibri"/>
                <a:cs typeface="Calibri"/>
              </a:rPr>
              <a:t>Acceler</a:t>
            </a:r>
            <a:r>
              <a:rPr lang="en-GB" sz="2400" b="1" dirty="0" smtClean="0">
                <a:solidFill>
                  <a:srgbClr val="B50000"/>
                </a:solidFill>
                <a:latin typeface="Calibri"/>
                <a:cs typeface="Calibri"/>
              </a:rPr>
              <a:t>. with high Intensity suited for DP search</a:t>
            </a:r>
          </a:p>
        </p:txBody>
      </p:sp>
      <p:sp>
        <p:nvSpPr>
          <p:cNvPr id="38" name="TextBox 21"/>
          <p:cNvSpPr txBox="1"/>
          <p:nvPr/>
        </p:nvSpPr>
        <p:spPr>
          <a:xfrm>
            <a:off x="6849751" y="1247583"/>
            <a:ext cx="2227263" cy="461665"/>
          </a:xfrm>
          <a:prstGeom prst="rect">
            <a:avLst/>
          </a:prstGeom>
          <a:noFill/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l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kern="0" dirty="0" err="1" smtClean="0">
                <a:solidFill>
                  <a:srgbClr val="D00C0C"/>
                </a:solidFill>
                <a:latin typeface="Courier"/>
                <a:cs typeface="Courier"/>
              </a:rPr>
              <a:t>Bjorken</a:t>
            </a:r>
            <a:r>
              <a:rPr lang="en-US" sz="1200" kern="0" dirty="0" smtClean="0">
                <a:solidFill>
                  <a:srgbClr val="D00C0C"/>
                </a:solidFill>
                <a:latin typeface="Courier"/>
                <a:cs typeface="Courier"/>
              </a:rPr>
              <a:t>, </a:t>
            </a:r>
            <a:r>
              <a:rPr lang="en-US" sz="1200" kern="0" dirty="0" err="1" smtClean="0">
                <a:solidFill>
                  <a:srgbClr val="D00C0C"/>
                </a:solidFill>
                <a:latin typeface="Courier"/>
                <a:cs typeface="Courier"/>
              </a:rPr>
              <a:t>Esssig</a:t>
            </a:r>
            <a:r>
              <a:rPr lang="en-US" sz="1200" kern="0" dirty="0" smtClean="0">
                <a:solidFill>
                  <a:srgbClr val="D00C0C"/>
                </a:solidFill>
                <a:latin typeface="Courier"/>
                <a:cs typeface="Courier"/>
              </a:rPr>
              <a:t>, Schuster, Toro (2009)</a:t>
            </a:r>
          </a:p>
        </p:txBody>
      </p:sp>
    </p:spTree>
    <p:extLst>
      <p:ext uri="{BB962C8B-B14F-4D97-AF65-F5344CB8AC3E}">
        <p14:creationId xmlns:p14="http://schemas.microsoft.com/office/powerpoint/2010/main" val="8821889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34073" y="178933"/>
            <a:ext cx="32619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Results from A1</a:t>
            </a:r>
            <a:endParaRPr lang="en-US" sz="3600" i="1" dirty="0"/>
          </a:p>
        </p:txBody>
      </p:sp>
      <p:sp>
        <p:nvSpPr>
          <p:cNvPr id="23" name="Rechteck 22"/>
          <p:cNvSpPr/>
          <p:nvPr/>
        </p:nvSpPr>
        <p:spPr bwMode="auto">
          <a:xfrm>
            <a:off x="8235950" y="422320"/>
            <a:ext cx="88900" cy="15875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819920" y="1090351"/>
            <a:ext cx="14442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C700EB"/>
                </a:solidFill>
                <a:latin typeface="Calibri"/>
                <a:cs typeface="Calibri"/>
              </a:rPr>
              <a:t>Merkel et al. [A1] </a:t>
            </a:r>
          </a:p>
          <a:p>
            <a:r>
              <a:rPr lang="en-GB" sz="1400" dirty="0" smtClean="0">
                <a:solidFill>
                  <a:srgbClr val="C700EB"/>
                </a:solidFill>
                <a:latin typeface="Calibri"/>
                <a:cs typeface="Calibri"/>
              </a:rPr>
              <a:t>PRL ‘11</a:t>
            </a:r>
          </a:p>
          <a:p>
            <a:r>
              <a:rPr lang="en-GB" sz="1400" dirty="0" smtClean="0">
                <a:solidFill>
                  <a:srgbClr val="C700EB"/>
                </a:solidFill>
                <a:latin typeface="Calibri"/>
                <a:cs typeface="Calibri"/>
              </a:rPr>
              <a:t>PRL ‘14</a:t>
            </a:r>
            <a:endParaRPr lang="en-GB" sz="1400" dirty="0">
              <a:solidFill>
                <a:srgbClr val="C700EB"/>
              </a:solidFill>
              <a:latin typeface="Calibri"/>
              <a:cs typeface="Calibri"/>
            </a:endParaRPr>
          </a:p>
        </p:txBody>
      </p:sp>
      <p:pic>
        <p:nvPicPr>
          <p:cNvPr id="7" name="Picture 16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1234" y="0"/>
            <a:ext cx="762766" cy="78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Bild 58" descr="Bildschirmfoto 2016-04-24 um 19.26.3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292" y="896123"/>
            <a:ext cx="6390427" cy="4524551"/>
          </a:xfrm>
          <a:prstGeom prst="rect">
            <a:avLst/>
          </a:prstGeom>
        </p:spPr>
      </p:pic>
      <p:pic>
        <p:nvPicPr>
          <p:cNvPr id="97" name="Bild 96" descr="DP_2014_linear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8470" y="977773"/>
            <a:ext cx="6424213" cy="4350790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190458" y="3753589"/>
            <a:ext cx="880803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>
                <a:srgbClr val="36526E"/>
              </a:buClr>
              <a:buFontTx/>
              <a:buChar char="-"/>
            </a:pPr>
            <a:r>
              <a:rPr lang="de-DE" sz="1800" dirty="0" smtClean="0">
                <a:solidFill>
                  <a:srgbClr val="4C4C4C"/>
                </a:solidFill>
                <a:latin typeface="Calibri"/>
                <a:cs typeface="Calibri"/>
              </a:rPr>
              <a:t>  </a:t>
            </a:r>
            <a:r>
              <a:rPr lang="de-DE" sz="1800" dirty="0" err="1" smtClean="0">
                <a:solidFill>
                  <a:srgbClr val="4C4C4C"/>
                </a:solidFill>
                <a:latin typeface="Calibri"/>
                <a:cs typeface="Calibri"/>
              </a:rPr>
              <a:t>E</a:t>
            </a:r>
            <a:r>
              <a:rPr lang="de-DE" sz="1800" baseline="-25000" dirty="0" err="1" smtClean="0">
                <a:solidFill>
                  <a:srgbClr val="4C4C4C"/>
                </a:solidFill>
                <a:latin typeface="Calibri"/>
                <a:cs typeface="Calibri"/>
              </a:rPr>
              <a:t>beam</a:t>
            </a:r>
            <a:r>
              <a:rPr lang="de-DE" sz="1800" dirty="0" smtClean="0">
                <a:solidFill>
                  <a:srgbClr val="4C4C4C"/>
                </a:solidFill>
                <a:latin typeface="Calibri"/>
                <a:cs typeface="Calibri"/>
              </a:rPr>
              <a:t> 180 - 855 MeV</a:t>
            </a:r>
          </a:p>
          <a:p>
            <a:pPr algn="l">
              <a:buClr>
                <a:srgbClr val="36526E"/>
              </a:buClr>
              <a:buFontTx/>
              <a:buChar char="-"/>
            </a:pPr>
            <a:r>
              <a:rPr lang="de-DE" sz="1800" dirty="0" smtClean="0">
                <a:solidFill>
                  <a:srgbClr val="4C4C4C"/>
                </a:solidFill>
                <a:latin typeface="Calibri"/>
                <a:cs typeface="Calibri"/>
              </a:rPr>
              <a:t>  100 µA beam </a:t>
            </a:r>
            <a:r>
              <a:rPr lang="de-DE" sz="1800" dirty="0" err="1" smtClean="0">
                <a:solidFill>
                  <a:srgbClr val="4C4C4C"/>
                </a:solidFill>
                <a:latin typeface="Calibri"/>
                <a:cs typeface="Calibri"/>
              </a:rPr>
              <a:t>current</a:t>
            </a:r>
            <a:r>
              <a:rPr lang="de-DE" sz="1800" dirty="0" smtClean="0">
                <a:solidFill>
                  <a:srgbClr val="4C4C4C"/>
                </a:solidFill>
                <a:latin typeface="Calibri"/>
                <a:cs typeface="Calibri"/>
              </a:rPr>
              <a:t> </a:t>
            </a:r>
          </a:p>
          <a:p>
            <a:pPr algn="l">
              <a:buClr>
                <a:srgbClr val="36526E"/>
              </a:buClr>
              <a:buFontTx/>
              <a:buChar char="-"/>
            </a:pPr>
            <a:r>
              <a:rPr lang="de-DE" sz="1800" dirty="0" smtClean="0">
                <a:solidFill>
                  <a:srgbClr val="4C4C4C"/>
                </a:solidFill>
                <a:latin typeface="Calibri"/>
                <a:cs typeface="Calibri"/>
              </a:rPr>
              <a:t>  </a:t>
            </a:r>
            <a:r>
              <a:rPr lang="de-DE" sz="1800" dirty="0" err="1" smtClean="0">
                <a:solidFill>
                  <a:srgbClr val="4C4C4C"/>
                </a:solidFill>
                <a:latin typeface="Calibri"/>
                <a:cs typeface="Calibri"/>
              </a:rPr>
              <a:t>Stack</a:t>
            </a:r>
            <a:r>
              <a:rPr lang="de-DE" sz="1800" dirty="0" smtClean="0">
                <a:solidFill>
                  <a:srgbClr val="4C4C4C"/>
                </a:solidFill>
                <a:latin typeface="Calibri"/>
                <a:cs typeface="Calibri"/>
              </a:rPr>
              <a:t> of Ta </a:t>
            </a:r>
            <a:r>
              <a:rPr lang="de-DE" sz="1800" dirty="0" err="1" smtClean="0">
                <a:solidFill>
                  <a:srgbClr val="4C4C4C"/>
                </a:solidFill>
                <a:latin typeface="Calibri"/>
                <a:cs typeface="Calibri"/>
              </a:rPr>
              <a:t>targets</a:t>
            </a:r>
            <a:endParaRPr lang="de-DE" sz="1800" dirty="0" smtClean="0">
              <a:solidFill>
                <a:srgbClr val="4C4C4C"/>
              </a:solidFill>
              <a:latin typeface="Calibri"/>
              <a:cs typeface="Calibri"/>
            </a:endParaRPr>
          </a:p>
          <a:p>
            <a:pPr algn="l">
              <a:buClr>
                <a:srgbClr val="36526E"/>
              </a:buClr>
              <a:buFontTx/>
              <a:buChar char="-"/>
            </a:pPr>
            <a:r>
              <a:rPr lang="de-DE" sz="1800" dirty="0" smtClean="0">
                <a:solidFill>
                  <a:srgbClr val="4C4C4C"/>
                </a:solidFill>
                <a:latin typeface="Calibri"/>
                <a:cs typeface="Calibri"/>
              </a:rPr>
              <a:t>  22 </a:t>
            </a:r>
            <a:r>
              <a:rPr lang="de-DE" sz="1800" dirty="0" err="1" smtClean="0">
                <a:solidFill>
                  <a:srgbClr val="4C4C4C"/>
                </a:solidFill>
                <a:latin typeface="Calibri"/>
                <a:cs typeface="Calibri"/>
              </a:rPr>
              <a:t>kinematic</a:t>
            </a:r>
            <a:r>
              <a:rPr lang="de-DE" sz="1800" dirty="0" smtClean="0">
                <a:solidFill>
                  <a:srgbClr val="4C4C4C"/>
                </a:solidFill>
                <a:latin typeface="Calibri"/>
                <a:cs typeface="Calibri"/>
              </a:rPr>
              <a:t> </a:t>
            </a:r>
            <a:r>
              <a:rPr lang="de-DE" sz="1800" dirty="0" err="1" smtClean="0">
                <a:solidFill>
                  <a:srgbClr val="4C4C4C"/>
                </a:solidFill>
                <a:latin typeface="Calibri"/>
                <a:cs typeface="Calibri"/>
              </a:rPr>
              <a:t>settings</a:t>
            </a:r>
            <a:endParaRPr lang="de-DE" sz="1800" dirty="0" smtClean="0">
              <a:solidFill>
                <a:srgbClr val="4C4C4C"/>
              </a:solidFill>
              <a:latin typeface="Calibri"/>
              <a:cs typeface="Calibri"/>
            </a:endParaRPr>
          </a:p>
          <a:p>
            <a:pPr algn="l">
              <a:buClr>
                <a:srgbClr val="36526E"/>
              </a:buClr>
              <a:buFontTx/>
              <a:buChar char="-"/>
            </a:pPr>
            <a:r>
              <a:rPr lang="de-DE" sz="1800" dirty="0">
                <a:solidFill>
                  <a:srgbClr val="4C4C4C"/>
                </a:solidFill>
                <a:latin typeface="Calibri"/>
                <a:cs typeface="Calibri"/>
              </a:rPr>
              <a:t> </a:t>
            </a:r>
            <a:r>
              <a:rPr lang="de-DE" sz="1800" dirty="0" smtClean="0">
                <a:solidFill>
                  <a:srgbClr val="4C4C4C"/>
                </a:solidFill>
                <a:latin typeface="Calibri"/>
                <a:cs typeface="Calibri"/>
              </a:rPr>
              <a:t> O(1 </a:t>
            </a:r>
            <a:r>
              <a:rPr lang="de-DE" sz="1800" dirty="0" err="1" smtClean="0">
                <a:solidFill>
                  <a:srgbClr val="4C4C4C"/>
                </a:solidFill>
                <a:latin typeface="Calibri"/>
                <a:cs typeface="Calibri"/>
              </a:rPr>
              <a:t>month</a:t>
            </a:r>
            <a:r>
              <a:rPr lang="de-DE" sz="1800" dirty="0" smtClean="0">
                <a:solidFill>
                  <a:srgbClr val="4C4C4C"/>
                </a:solidFill>
                <a:latin typeface="Calibri"/>
                <a:cs typeface="Calibri"/>
              </a:rPr>
              <a:t>) </a:t>
            </a:r>
            <a:r>
              <a:rPr lang="de-DE" sz="1800" dirty="0" err="1" smtClean="0">
                <a:solidFill>
                  <a:srgbClr val="4C4C4C"/>
                </a:solidFill>
                <a:latin typeface="Calibri"/>
                <a:cs typeface="Calibri"/>
              </a:rPr>
              <a:t>of</a:t>
            </a:r>
            <a:r>
              <a:rPr lang="de-DE" sz="1800" dirty="0" smtClean="0">
                <a:solidFill>
                  <a:srgbClr val="4C4C4C"/>
                </a:solidFill>
                <a:latin typeface="Calibri"/>
                <a:cs typeface="Calibri"/>
              </a:rPr>
              <a:t> beam time</a:t>
            </a:r>
          </a:p>
          <a:p>
            <a:pPr algn="l">
              <a:buClr>
                <a:srgbClr val="36526E"/>
              </a:buClr>
            </a:pPr>
            <a:endParaRPr lang="de-DE" b="1" dirty="0" smtClean="0">
              <a:solidFill>
                <a:srgbClr val="B50000"/>
              </a:solidFill>
              <a:latin typeface="Calibri"/>
              <a:cs typeface="Calibri"/>
              <a:sym typeface="Wingdings"/>
            </a:endParaRPr>
          </a:p>
          <a:p>
            <a:pPr algn="l">
              <a:buClr>
                <a:srgbClr val="36526E"/>
              </a:buClr>
            </a:pP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 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at time of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publication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most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stringent</a:t>
            </a:r>
          </a:p>
          <a:p>
            <a:pPr algn="l">
              <a:buClr>
                <a:srgbClr val="36526E"/>
              </a:buClr>
            </a:pP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    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limit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ruling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out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major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part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of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the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parameter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range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motivated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by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(g-2)</a:t>
            </a:r>
            <a:r>
              <a:rPr lang="de-DE" b="1" baseline="-25000" dirty="0" smtClean="0">
                <a:solidFill>
                  <a:srgbClr val="B50000"/>
                </a:solidFill>
                <a:latin typeface="Calibri"/>
                <a:cs typeface="Calibri"/>
              </a:rPr>
              <a:t>µ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KineticMixing.pdf"/>
          <p:cNvPicPr>
            <a:picLocks noGrp="1" noChangeAspect="1"/>
          </p:cNvPicPr>
          <p:nvPr>
            <p:ph idx="4294967295"/>
          </p:nvPr>
        </p:nvPicPr>
        <p:blipFill>
          <a:blip r:embed="rId3"/>
          <a:srcRect t="-45882" b="-45882"/>
          <a:stretch>
            <a:fillRect/>
          </a:stretch>
        </p:blipFill>
        <p:spPr>
          <a:xfrm>
            <a:off x="2617198" y="1395805"/>
            <a:ext cx="4347159" cy="1798824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58813" y="201613"/>
            <a:ext cx="63385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Kinetic Mixing and Dark Matter</a:t>
            </a:r>
            <a:endParaRPr lang="en-US" sz="3600" i="1" dirty="0"/>
          </a:p>
        </p:txBody>
      </p:sp>
      <p:sp>
        <p:nvSpPr>
          <p:cNvPr id="6" name="Textfeld 5"/>
          <p:cNvSpPr txBox="1"/>
          <p:nvPr/>
        </p:nvSpPr>
        <p:spPr>
          <a:xfrm>
            <a:off x="7451267" y="1656805"/>
            <a:ext cx="1226219" cy="132343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000FF"/>
                </a:solidFill>
                <a:latin typeface="Calibri"/>
                <a:cs typeface="Calibri"/>
              </a:rPr>
              <a:t>Standard</a:t>
            </a:r>
          </a:p>
          <a:p>
            <a:r>
              <a:rPr lang="de-DE" b="1" dirty="0" smtClean="0">
                <a:solidFill>
                  <a:srgbClr val="0000FF"/>
                </a:solidFill>
                <a:latin typeface="Calibri"/>
                <a:cs typeface="Calibri"/>
              </a:rPr>
              <a:t>Model </a:t>
            </a:r>
          </a:p>
          <a:p>
            <a:r>
              <a:rPr lang="de-DE" b="1" dirty="0" err="1" smtClean="0">
                <a:solidFill>
                  <a:srgbClr val="0000FF"/>
                </a:solidFill>
                <a:latin typeface="Calibri"/>
                <a:cs typeface="Calibri"/>
              </a:rPr>
              <a:t>Sector</a:t>
            </a:r>
            <a:r>
              <a:rPr lang="de-DE" b="1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</a:p>
          <a:p>
            <a:r>
              <a:rPr lang="de-DE" b="1" dirty="0" smtClean="0">
                <a:solidFill>
                  <a:srgbClr val="0000FF"/>
                </a:solidFill>
                <a:latin typeface="Calibri"/>
                <a:cs typeface="Calibri"/>
              </a:rPr>
              <a:t>U(1)</a:t>
            </a:r>
            <a:endParaRPr lang="de-DE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15484" y="1765041"/>
            <a:ext cx="1158469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srgbClr val="FF0000"/>
                </a:solidFill>
                <a:latin typeface="Calibri"/>
                <a:cs typeface="Calibri"/>
              </a:rPr>
              <a:t>Dark</a:t>
            </a:r>
            <a:r>
              <a:rPr lang="de-DE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</a:p>
          <a:p>
            <a:r>
              <a:rPr lang="de-DE" b="1" dirty="0" err="1" smtClean="0">
                <a:solidFill>
                  <a:srgbClr val="FF0000"/>
                </a:solidFill>
                <a:latin typeface="Calibri"/>
                <a:cs typeface="Calibri"/>
              </a:rPr>
              <a:t>Sector</a:t>
            </a:r>
            <a:r>
              <a:rPr lang="de-DE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</a:p>
          <a:p>
            <a:r>
              <a:rPr lang="de-DE" b="1" dirty="0" smtClean="0">
                <a:solidFill>
                  <a:srgbClr val="FF0000"/>
                </a:solidFill>
                <a:latin typeface="Calibri"/>
                <a:cs typeface="Calibri"/>
              </a:rPr>
              <a:t>U(1)</a:t>
            </a:r>
            <a:r>
              <a:rPr lang="de-DE" b="1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lang="de-DE" b="1" dirty="0" smtClean="0">
                <a:solidFill>
                  <a:srgbClr val="FF0000"/>
                </a:solidFill>
                <a:latin typeface="Calibri"/>
                <a:cs typeface="Calibri"/>
              </a:rPr>
              <a:t>  </a:t>
            </a:r>
            <a:endParaRPr lang="de-DE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414671" y="1451401"/>
            <a:ext cx="377026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sz="3200" b="1" dirty="0" err="1" smtClean="0">
                <a:solidFill>
                  <a:srgbClr val="0000FF"/>
                </a:solidFill>
              </a:rPr>
              <a:t>γ</a:t>
            </a:r>
            <a:endParaRPr lang="en-GB" sz="3200" b="1" dirty="0">
              <a:solidFill>
                <a:srgbClr val="0000FF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379932" y="1510566"/>
            <a:ext cx="478015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sz="3200" b="1" dirty="0" err="1" smtClean="0">
                <a:solidFill>
                  <a:srgbClr val="FF0000"/>
                </a:solidFill>
              </a:rPr>
              <a:t>γ</a:t>
            </a:r>
            <a:r>
              <a:rPr lang="de-DE" sz="3200" b="1" dirty="0" smtClean="0">
                <a:solidFill>
                  <a:srgbClr val="FF0000"/>
                </a:solidFill>
                <a:sym typeface="Symbol"/>
              </a:rPr>
              <a:t></a:t>
            </a:r>
            <a:endParaRPr lang="de-DE" sz="3200" b="1" dirty="0" smtClean="0">
              <a:solidFill>
                <a:srgbClr val="FF0000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2331681" y="2807056"/>
            <a:ext cx="4572000" cy="58477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Heavy Charged Leptons </a:t>
            </a:r>
            <a:r>
              <a:rPr lang="en-US" sz="1600" i="1" dirty="0" smtClean="0">
                <a:latin typeface="Calibri"/>
                <a:cs typeface="Calibri"/>
              </a:rPr>
              <a:t>L</a:t>
            </a:r>
            <a:r>
              <a:rPr lang="en-US" sz="1600" dirty="0" smtClean="0">
                <a:latin typeface="Calibri"/>
                <a:cs typeface="Calibri"/>
              </a:rPr>
              <a:t/>
            </a:r>
            <a:br>
              <a:rPr lang="en-US" sz="1600" dirty="0" smtClean="0">
                <a:latin typeface="Calibri"/>
                <a:cs typeface="Calibri"/>
              </a:rPr>
            </a:br>
            <a:r>
              <a:rPr lang="en-US" sz="1600" dirty="0" smtClean="0">
                <a:latin typeface="Calibri"/>
                <a:cs typeface="Calibri"/>
              </a:rPr>
              <a:t>(carry U(1)</a:t>
            </a:r>
            <a:r>
              <a:rPr lang="en-US" sz="1600" baseline="-25000" dirty="0" smtClean="0">
                <a:latin typeface="Calibri"/>
                <a:cs typeface="Calibri"/>
              </a:rPr>
              <a:t>d</a:t>
            </a:r>
            <a:r>
              <a:rPr lang="en-US" sz="1600" dirty="0" smtClean="0">
                <a:latin typeface="Calibri"/>
                <a:cs typeface="Calibri"/>
              </a:rPr>
              <a:t> charge)</a:t>
            </a:r>
            <a:endParaRPr lang="en-GB" sz="1600" dirty="0">
              <a:latin typeface="Calibri"/>
              <a:cs typeface="Calibri"/>
            </a:endParaRPr>
          </a:p>
        </p:txBody>
      </p:sp>
      <p:grpSp>
        <p:nvGrpSpPr>
          <p:cNvPr id="2" name="Gruppierung 35"/>
          <p:cNvGrpSpPr/>
          <p:nvPr/>
        </p:nvGrpSpPr>
        <p:grpSpPr>
          <a:xfrm>
            <a:off x="1158319" y="2426943"/>
            <a:ext cx="2236497" cy="1133451"/>
            <a:chOff x="1158319" y="2426943"/>
            <a:chExt cx="2236497" cy="1133451"/>
          </a:xfrm>
        </p:grpSpPr>
        <p:sp>
          <p:nvSpPr>
            <p:cNvPr id="12" name="Textfeld 11"/>
            <p:cNvSpPr txBox="1"/>
            <p:nvPr/>
          </p:nvSpPr>
          <p:spPr>
            <a:xfrm>
              <a:off x="1158319" y="2852508"/>
              <a:ext cx="19417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  <a:latin typeface="Calibri"/>
                  <a:cs typeface="Calibri"/>
                </a:rPr>
                <a:t>Dark Photon</a:t>
              </a:r>
            </a:p>
            <a:p>
              <a:r>
                <a:rPr lang="en-GB" dirty="0" smtClean="0">
                  <a:solidFill>
                    <a:srgbClr val="FF0000"/>
                  </a:solidFill>
                  <a:latin typeface="Calibri"/>
                  <a:cs typeface="Calibri"/>
                </a:rPr>
                <a:t>(aka A</a:t>
              </a:r>
              <a:r>
                <a:rPr lang="de-DE" dirty="0" smtClean="0">
                  <a:solidFill>
                    <a:srgbClr val="FF0000"/>
                  </a:solidFill>
                  <a:latin typeface="Calibri"/>
                  <a:cs typeface="Calibri"/>
                  <a:sym typeface="Symbol"/>
                </a:rPr>
                <a:t>, U, </a:t>
              </a:r>
              <a:r>
                <a:rPr lang="de-DE" dirty="0" err="1" smtClean="0">
                  <a:solidFill>
                    <a:srgbClr val="FF0000"/>
                  </a:solidFill>
                  <a:latin typeface="Calibri"/>
                  <a:cs typeface="Calibri"/>
                  <a:sym typeface="Symbol"/>
                </a:rPr>
                <a:t>Z</a:t>
              </a:r>
              <a:r>
                <a:rPr lang="de-DE" baseline="-25000" dirty="0" err="1" smtClean="0">
                  <a:solidFill>
                    <a:srgbClr val="FF0000"/>
                  </a:solidFill>
                  <a:latin typeface="Calibri"/>
                  <a:cs typeface="Calibri"/>
                  <a:sym typeface="Symbol"/>
                </a:rPr>
                <a:t>d</a:t>
              </a:r>
              <a:r>
                <a:rPr lang="de-DE" dirty="0" smtClean="0">
                  <a:solidFill>
                    <a:srgbClr val="FF0000"/>
                  </a:solidFill>
                  <a:latin typeface="Calibri"/>
                  <a:cs typeface="Calibri"/>
                  <a:sym typeface="Symbol"/>
                </a:rPr>
                <a:t>, ...)</a:t>
              </a:r>
              <a:endParaRPr lang="en-GB" dirty="0">
                <a:solidFill>
                  <a:srgbClr val="FF0000"/>
                </a:solidFill>
                <a:latin typeface="Calibri"/>
                <a:cs typeface="Calibri"/>
              </a:endParaRPr>
            </a:p>
          </p:txBody>
        </p:sp>
        <p:cxnSp>
          <p:nvCxnSpPr>
            <p:cNvPr id="13" name="Gerade Verbindung mit Pfeil 12"/>
            <p:cNvCxnSpPr/>
            <p:nvPr/>
          </p:nvCxnSpPr>
          <p:spPr bwMode="auto">
            <a:xfrm flipV="1">
              <a:off x="2741000" y="2426943"/>
              <a:ext cx="653816" cy="502993"/>
            </a:xfrm>
            <a:prstGeom prst="straightConnector1">
              <a:avLst/>
            </a:prstGeom>
            <a:solidFill>
              <a:schemeClr val="tx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532111" y="985275"/>
            <a:ext cx="77868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2000" b="1" kern="0" dirty="0" smtClean="0">
                <a:solidFill>
                  <a:srgbClr val="000000"/>
                </a:solidFill>
                <a:latin typeface="Calibri"/>
                <a:cs typeface="Calibri"/>
              </a:rPr>
              <a:t>A way to </a:t>
            </a:r>
            <a:r>
              <a:rPr lang="de-DE" sz="2000" b="1" kern="0" dirty="0" err="1" smtClean="0">
                <a:solidFill>
                  <a:srgbClr val="000000"/>
                </a:solidFill>
                <a:latin typeface="Calibri"/>
                <a:cs typeface="Calibri"/>
              </a:rPr>
              <a:t>relate</a:t>
            </a:r>
            <a:r>
              <a:rPr lang="de-DE" sz="2000" b="1" kern="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de-DE" sz="2000" b="1" kern="0" dirty="0" err="1" smtClean="0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lang="de-DE" sz="2000" b="1" kern="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de-DE" sz="2000" b="1" kern="0" dirty="0" err="1" smtClean="0">
                <a:solidFill>
                  <a:srgbClr val="000000"/>
                </a:solidFill>
                <a:latin typeface="Calibri"/>
                <a:cs typeface="Calibri"/>
              </a:rPr>
              <a:t>dark</a:t>
            </a:r>
            <a:r>
              <a:rPr lang="de-DE" sz="2000" b="1" kern="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de-DE" sz="2000" b="1" kern="0" dirty="0" err="1" smtClean="0">
                <a:solidFill>
                  <a:srgbClr val="000000"/>
                </a:solidFill>
                <a:latin typeface="Calibri"/>
                <a:cs typeface="Calibri"/>
              </a:rPr>
              <a:t>sector</a:t>
            </a:r>
            <a:r>
              <a:rPr lang="de-DE" sz="2000" b="1" kern="0" dirty="0" smtClean="0">
                <a:solidFill>
                  <a:srgbClr val="000000"/>
                </a:solidFill>
                <a:latin typeface="Calibri"/>
                <a:cs typeface="Calibri"/>
              </a:rPr>
              <a:t> to </a:t>
            </a:r>
            <a:r>
              <a:rPr lang="de-DE" sz="2000" b="1" kern="0" dirty="0" err="1" smtClean="0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lang="de-DE" sz="2000" b="1" kern="0" dirty="0" smtClean="0">
                <a:solidFill>
                  <a:srgbClr val="000000"/>
                </a:solidFill>
                <a:latin typeface="Calibri"/>
                <a:cs typeface="Calibri"/>
              </a:rPr>
              <a:t> SM (</a:t>
            </a:r>
            <a:r>
              <a:rPr lang="de-DE" sz="2000" b="1" kern="0" dirty="0" err="1" smtClean="0">
                <a:solidFill>
                  <a:srgbClr val="000000"/>
                </a:solidFill>
                <a:latin typeface="Calibri"/>
                <a:cs typeface="Calibri"/>
              </a:rPr>
              <a:t>coupling</a:t>
            </a:r>
            <a:r>
              <a:rPr lang="de-DE" sz="2000" b="1" kern="0" dirty="0" smtClean="0">
                <a:solidFill>
                  <a:srgbClr val="000000"/>
                </a:solidFill>
                <a:latin typeface="Calibri"/>
                <a:cs typeface="Calibri"/>
              </a:rPr>
              <a:t> ~ ε</a:t>
            </a:r>
            <a:r>
              <a:rPr lang="de-DE" sz="2000" b="1" kern="0" baseline="30000" dirty="0" smtClean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r>
              <a:rPr lang="de-DE" sz="2000" b="1" kern="0" dirty="0" smtClean="0">
                <a:solidFill>
                  <a:srgbClr val="000000"/>
                </a:solidFill>
                <a:latin typeface="Calibri"/>
                <a:cs typeface="Calibri"/>
              </a:rPr>
              <a:t>)</a:t>
            </a:r>
            <a:endParaRPr kumimoji="0" lang="de-DE" sz="200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uLnTx/>
              <a:uFillTx/>
              <a:latin typeface="Calibri"/>
              <a:cs typeface="Calibri"/>
            </a:endParaRPr>
          </a:p>
        </p:txBody>
      </p:sp>
      <p:sp>
        <p:nvSpPr>
          <p:cNvPr id="18" name="Rechteck 17"/>
          <p:cNvSpPr/>
          <p:nvPr/>
        </p:nvSpPr>
        <p:spPr bwMode="auto">
          <a:xfrm>
            <a:off x="2552399" y="2049698"/>
            <a:ext cx="389775" cy="502993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9" name="Rechteck 18"/>
          <p:cNvSpPr/>
          <p:nvPr/>
        </p:nvSpPr>
        <p:spPr bwMode="auto">
          <a:xfrm>
            <a:off x="6363659" y="2063774"/>
            <a:ext cx="389775" cy="502993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pSp>
        <p:nvGrpSpPr>
          <p:cNvPr id="3" name="Gruppierung 42"/>
          <p:cNvGrpSpPr/>
          <p:nvPr/>
        </p:nvGrpSpPr>
        <p:grpSpPr>
          <a:xfrm>
            <a:off x="474328" y="1356512"/>
            <a:ext cx="8427634" cy="5459049"/>
            <a:chOff x="474328" y="1356512"/>
            <a:chExt cx="8427634" cy="5459049"/>
          </a:xfrm>
        </p:grpSpPr>
        <p:cxnSp>
          <p:nvCxnSpPr>
            <p:cNvPr id="27" name="Gerade Verbindung 26"/>
            <p:cNvCxnSpPr/>
            <p:nvPr/>
          </p:nvCxnSpPr>
          <p:spPr bwMode="auto">
            <a:xfrm flipV="1">
              <a:off x="6110669" y="1710178"/>
              <a:ext cx="1257339" cy="591017"/>
            </a:xfrm>
            <a:prstGeom prst="line">
              <a:avLst/>
            </a:prstGeom>
            <a:solidFill>
              <a:schemeClr val="tx1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Gerade Verbindung 27"/>
            <p:cNvCxnSpPr/>
            <p:nvPr/>
          </p:nvCxnSpPr>
          <p:spPr bwMode="auto">
            <a:xfrm flipV="1">
              <a:off x="1862383" y="2290122"/>
              <a:ext cx="1257339" cy="591017"/>
            </a:xfrm>
            <a:prstGeom prst="line">
              <a:avLst/>
            </a:prstGeom>
            <a:solidFill>
              <a:schemeClr val="tx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Gerade Verbindung 31"/>
            <p:cNvCxnSpPr/>
            <p:nvPr/>
          </p:nvCxnSpPr>
          <p:spPr bwMode="auto">
            <a:xfrm>
              <a:off x="6098094" y="2288620"/>
              <a:ext cx="1257340" cy="515568"/>
            </a:xfrm>
            <a:prstGeom prst="line">
              <a:avLst/>
            </a:prstGeom>
            <a:solidFill>
              <a:schemeClr val="tx1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Gerade Verbindung 32"/>
            <p:cNvCxnSpPr/>
            <p:nvPr/>
          </p:nvCxnSpPr>
          <p:spPr bwMode="auto">
            <a:xfrm>
              <a:off x="1862381" y="1787129"/>
              <a:ext cx="1257340" cy="515568"/>
            </a:xfrm>
            <a:prstGeom prst="line">
              <a:avLst/>
            </a:prstGeom>
            <a:solidFill>
              <a:schemeClr val="tx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5" name="Gruppierung 41"/>
            <p:cNvGrpSpPr/>
            <p:nvPr/>
          </p:nvGrpSpPr>
          <p:grpSpPr>
            <a:xfrm>
              <a:off x="474328" y="1356512"/>
              <a:ext cx="8427634" cy="5459049"/>
              <a:chOff x="474328" y="1356512"/>
              <a:chExt cx="8427634" cy="5459049"/>
            </a:xfrm>
          </p:grpSpPr>
          <p:pic>
            <p:nvPicPr>
              <p:cNvPr id="21" name="Bild 2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4328" y="3893505"/>
                <a:ext cx="3689466" cy="2922056"/>
              </a:xfrm>
              <a:prstGeom prst="rect">
                <a:avLst/>
              </a:prstGeom>
            </p:spPr>
          </p:pic>
          <p:pic>
            <p:nvPicPr>
              <p:cNvPr id="22" name="Bild 2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89339" y="3929915"/>
                <a:ext cx="4026472" cy="2331737"/>
              </a:xfrm>
              <a:prstGeom prst="rect">
                <a:avLst/>
              </a:prstGeom>
            </p:spPr>
          </p:pic>
          <p:sp>
            <p:nvSpPr>
              <p:cNvPr id="23" name="Textfeld 22"/>
              <p:cNvSpPr txBox="1"/>
              <p:nvPr/>
            </p:nvSpPr>
            <p:spPr>
              <a:xfrm>
                <a:off x="5701181" y="4111154"/>
                <a:ext cx="161653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>
                    <a:solidFill>
                      <a:schemeClr val="bg1"/>
                    </a:solidFill>
                    <a:latin typeface="Calibri"/>
                    <a:cs typeface="Calibri"/>
                  </a:rPr>
                  <a:t>AMS02@ISS</a:t>
                </a:r>
                <a:endParaRPr lang="en-GB" dirty="0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34" name="Textfeld 33"/>
              <p:cNvSpPr txBox="1"/>
              <p:nvPr/>
            </p:nvSpPr>
            <p:spPr>
              <a:xfrm>
                <a:off x="1556244" y="1420479"/>
                <a:ext cx="57051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 smtClean="0">
                    <a:solidFill>
                      <a:srgbClr val="FF0000"/>
                    </a:solidFill>
                    <a:latin typeface="Calibri"/>
                    <a:cs typeface="Calibri"/>
                  </a:rPr>
                  <a:t>DM</a:t>
                </a:r>
              </a:p>
            </p:txBody>
          </p:sp>
          <p:sp>
            <p:nvSpPr>
              <p:cNvPr id="35" name="Textfeld 34"/>
              <p:cNvSpPr txBox="1"/>
              <p:nvPr/>
            </p:nvSpPr>
            <p:spPr>
              <a:xfrm>
                <a:off x="1557730" y="2905813"/>
                <a:ext cx="57051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 smtClean="0">
                    <a:solidFill>
                      <a:srgbClr val="FF0000"/>
                    </a:solidFill>
                    <a:latin typeface="Calibri"/>
                    <a:cs typeface="Calibri"/>
                  </a:rPr>
                  <a:t>DM</a:t>
                </a:r>
              </a:p>
            </p:txBody>
          </p:sp>
          <p:cxnSp>
            <p:nvCxnSpPr>
              <p:cNvPr id="38" name="Gerade Verbindung 37"/>
              <p:cNvCxnSpPr/>
              <p:nvPr/>
            </p:nvCxnSpPr>
            <p:spPr bwMode="auto">
              <a:xfrm>
                <a:off x="1672233" y="2967661"/>
                <a:ext cx="352055" cy="1588"/>
              </a:xfrm>
              <a:prstGeom prst="line">
                <a:avLst/>
              </a:prstGeom>
              <a:solidFill>
                <a:schemeClr val="tx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9" name="Textfeld 38"/>
              <p:cNvSpPr txBox="1"/>
              <p:nvPr/>
            </p:nvSpPr>
            <p:spPr>
              <a:xfrm>
                <a:off x="6849263" y="1356512"/>
                <a:ext cx="12262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b="1" dirty="0" smtClean="0">
                    <a:solidFill>
                      <a:srgbClr val="0000FF"/>
                    </a:solidFill>
                    <a:latin typeface="Calibri"/>
                    <a:cs typeface="Calibri"/>
                  </a:rPr>
                  <a:t>e</a:t>
                </a:r>
                <a:r>
                  <a:rPr lang="de-DE" b="1" baseline="30000" dirty="0" smtClean="0">
                    <a:solidFill>
                      <a:srgbClr val="0000FF"/>
                    </a:solidFill>
                    <a:latin typeface="Calibri"/>
                    <a:cs typeface="Calibri"/>
                  </a:rPr>
                  <a:t>+</a:t>
                </a:r>
                <a:endParaRPr lang="de-DE" b="1" baseline="30000" dirty="0">
                  <a:solidFill>
                    <a:srgbClr val="0000FF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40" name="Textfeld 39"/>
              <p:cNvSpPr txBox="1"/>
              <p:nvPr/>
            </p:nvSpPr>
            <p:spPr>
              <a:xfrm>
                <a:off x="6863358" y="2703519"/>
                <a:ext cx="12262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b="1" dirty="0" smtClean="0">
                    <a:solidFill>
                      <a:srgbClr val="0000FF"/>
                    </a:solidFill>
                    <a:latin typeface="Calibri"/>
                    <a:cs typeface="Calibri"/>
                  </a:rPr>
                  <a:t>e</a:t>
                </a:r>
                <a:r>
                  <a:rPr lang="de-DE" b="1" baseline="30000" dirty="0" smtClean="0">
                    <a:solidFill>
                      <a:srgbClr val="0000FF"/>
                    </a:solidFill>
                    <a:latin typeface="Calibri"/>
                    <a:cs typeface="Calibri"/>
                  </a:rPr>
                  <a:t>-</a:t>
                </a:r>
                <a:endParaRPr lang="de-DE" b="1" baseline="30000" dirty="0">
                  <a:solidFill>
                    <a:srgbClr val="0000FF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41" name="Text Box 9"/>
              <p:cNvSpPr txBox="1">
                <a:spLocks noChangeArrowheads="1"/>
              </p:cNvSpPr>
              <p:nvPr/>
            </p:nvSpPr>
            <p:spPr bwMode="auto">
              <a:xfrm>
                <a:off x="641243" y="3489169"/>
                <a:ext cx="8260719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2000" b="1" kern="0" noProof="0" dirty="0" err="1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Excess</a:t>
                </a:r>
                <a:r>
                  <a:rPr lang="de-DE" sz="2000" b="1" kern="0" noProof="0" dirty="0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 of </a:t>
                </a:r>
                <a:r>
                  <a:rPr lang="de-DE" sz="2000" b="1" kern="0" noProof="0" dirty="0" err="1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positrons</a:t>
                </a:r>
                <a:r>
                  <a:rPr lang="de-DE" sz="2000" b="1" kern="0" noProof="0" dirty="0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 in </a:t>
                </a:r>
                <a:r>
                  <a:rPr lang="de-DE" sz="2000" b="1" kern="0" noProof="0" dirty="0" err="1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cosmic</a:t>
                </a:r>
                <a:r>
                  <a:rPr lang="de-DE" sz="2000" b="1" kern="0" noProof="0" dirty="0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 </a:t>
                </a:r>
                <a:r>
                  <a:rPr lang="de-DE" sz="2000" b="1" kern="0" noProof="0" dirty="0" err="1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ray</a:t>
                </a:r>
                <a:r>
                  <a:rPr lang="de-DE" sz="2000" b="1" kern="0" noProof="0" dirty="0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 </a:t>
                </a:r>
                <a:r>
                  <a:rPr lang="de-DE" sz="2000" b="1" kern="0" noProof="0" dirty="0" err="1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spectrum</a:t>
                </a:r>
                <a:r>
                  <a:rPr lang="de-DE" sz="2000" b="1" kern="0" noProof="0" dirty="0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 </a:t>
                </a:r>
                <a:r>
                  <a:rPr lang="de-DE" sz="2000" b="1" kern="0" noProof="0" dirty="0" err="1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due</a:t>
                </a:r>
                <a:r>
                  <a:rPr lang="de-DE" sz="2000" b="1" kern="0" noProof="0" dirty="0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 to </a:t>
                </a:r>
                <a:r>
                  <a:rPr lang="de-DE" sz="2000" b="1" kern="0" noProof="0" dirty="0" err="1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Dark</a:t>
                </a:r>
                <a:r>
                  <a:rPr lang="de-DE" sz="2000" b="1" kern="0" noProof="0" dirty="0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 Matter </a:t>
                </a:r>
                <a:r>
                  <a:rPr lang="de-DE" sz="2000" b="1" kern="0" noProof="0" dirty="0" err="1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annihilation</a:t>
                </a:r>
                <a:r>
                  <a:rPr lang="de-DE" sz="2000" b="1" kern="0" noProof="0" dirty="0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?</a:t>
                </a:r>
                <a:endParaRPr kumimoji="0" lang="de-DE" sz="20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Calibri"/>
                  <a:cs typeface="Calibri"/>
                </a:endParaRPr>
              </a:p>
            </p:txBody>
          </p:sp>
        </p:grpSp>
      </p:grpSp>
      <p:pic>
        <p:nvPicPr>
          <p:cNvPr id="31" name="Picture 16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81234" y="0"/>
            <a:ext cx="762766" cy="78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34073" y="178933"/>
            <a:ext cx="39934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Situation as of today</a:t>
            </a:r>
            <a:endParaRPr lang="en-US" sz="3600" i="1" dirty="0"/>
          </a:p>
        </p:txBody>
      </p:sp>
      <p:sp>
        <p:nvSpPr>
          <p:cNvPr id="23" name="Rechteck 22"/>
          <p:cNvSpPr/>
          <p:nvPr/>
        </p:nvSpPr>
        <p:spPr bwMode="auto">
          <a:xfrm>
            <a:off x="8235950" y="422320"/>
            <a:ext cx="88900" cy="15875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7" name="Picture 16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1234" y="0"/>
            <a:ext cx="762766" cy="78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990600"/>
            <a:ext cx="7200900" cy="4876800"/>
          </a:xfrm>
          <a:prstGeom prst="rect">
            <a:avLst/>
          </a:prstGeom>
        </p:spPr>
      </p:pic>
      <p:grpSp>
        <p:nvGrpSpPr>
          <p:cNvPr id="40" name="Gruppierung 66"/>
          <p:cNvGrpSpPr/>
          <p:nvPr/>
        </p:nvGrpSpPr>
        <p:grpSpPr>
          <a:xfrm>
            <a:off x="2857662" y="3404125"/>
            <a:ext cx="2816376" cy="2148927"/>
            <a:chOff x="6023643" y="2809988"/>
            <a:chExt cx="2816376" cy="2148927"/>
          </a:xfrm>
        </p:grpSpPr>
        <p:grpSp>
          <p:nvGrpSpPr>
            <p:cNvPr id="41" name="Group 27"/>
            <p:cNvGrpSpPr>
              <a:grpSpLocks/>
            </p:cNvGrpSpPr>
            <p:nvPr/>
          </p:nvGrpSpPr>
          <p:grpSpPr bwMode="auto">
            <a:xfrm>
              <a:off x="6023643" y="2809988"/>
              <a:ext cx="2816376" cy="2148927"/>
              <a:chOff x="589" y="2661"/>
              <a:chExt cx="2102" cy="1494"/>
            </a:xfrm>
          </p:grpSpPr>
          <p:grpSp>
            <p:nvGrpSpPr>
              <p:cNvPr id="44" name="Group 28"/>
              <p:cNvGrpSpPr>
                <a:grpSpLocks/>
              </p:cNvGrpSpPr>
              <p:nvPr/>
            </p:nvGrpSpPr>
            <p:grpSpPr bwMode="auto">
              <a:xfrm>
                <a:off x="597" y="3434"/>
                <a:ext cx="1174" cy="721"/>
                <a:chOff x="240" y="1680"/>
                <a:chExt cx="1392" cy="824"/>
              </a:xfrm>
            </p:grpSpPr>
            <p:sp>
              <p:nvSpPr>
                <p:cNvPr id="72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1153" y="1680"/>
                  <a:ext cx="479" cy="82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8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 charset="0"/>
                  </a:endParaRPr>
                </a:p>
              </p:txBody>
            </p:sp>
            <p:sp>
              <p:nvSpPr>
                <p:cNvPr id="73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240" y="1919"/>
                  <a:ext cx="387" cy="2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Tahoma" charset="0"/>
                    </a:rPr>
                    <a:t>e</a:t>
                  </a:r>
                  <a:r>
                    <a:rPr kumimoji="0" lang="en-US" sz="2000" b="1" i="0" u="none" strike="noStrike" kern="0" cap="none" spc="0" normalizeH="0" baseline="3000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Tahoma" charset="0"/>
                    </a:rPr>
                    <a:t>-</a:t>
                  </a:r>
                </a:p>
              </p:txBody>
            </p:sp>
          </p:grpSp>
          <p:sp>
            <p:nvSpPr>
              <p:cNvPr id="45" name="Text Box 31"/>
              <p:cNvSpPr txBox="1">
                <a:spLocks noChangeArrowheads="1"/>
              </p:cNvSpPr>
              <p:nvPr/>
            </p:nvSpPr>
            <p:spPr bwMode="auto">
              <a:xfrm>
                <a:off x="589" y="2764"/>
                <a:ext cx="413" cy="2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 charset="0"/>
                  </a:rPr>
                  <a:t>e</a:t>
                </a:r>
                <a:r>
                  <a:rPr kumimoji="0" lang="en-US" sz="2000" b="1" i="0" u="none" strike="noStrike" kern="0" cap="none" spc="0" normalizeH="0" baseline="30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 charset="0"/>
                  </a:rPr>
                  <a:t>+</a:t>
                </a:r>
              </a:p>
            </p:txBody>
          </p:sp>
          <p:sp>
            <p:nvSpPr>
              <p:cNvPr id="46" name="Line 32"/>
              <p:cNvSpPr>
                <a:spLocks noChangeShapeType="1"/>
              </p:cNvSpPr>
              <p:nvPr/>
            </p:nvSpPr>
            <p:spPr bwMode="auto">
              <a:xfrm flipV="1">
                <a:off x="853" y="3329"/>
                <a:ext cx="382" cy="383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Line 33"/>
              <p:cNvSpPr>
                <a:spLocks noChangeShapeType="1"/>
              </p:cNvSpPr>
              <p:nvPr/>
            </p:nvSpPr>
            <p:spPr bwMode="auto">
              <a:xfrm>
                <a:off x="807" y="2973"/>
                <a:ext cx="437" cy="356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48" name="Group 34"/>
              <p:cNvGrpSpPr>
                <a:grpSpLocks/>
              </p:cNvGrpSpPr>
              <p:nvPr/>
            </p:nvGrpSpPr>
            <p:grpSpPr bwMode="auto">
              <a:xfrm rot="-1150740">
                <a:off x="969" y="2952"/>
                <a:ext cx="651" cy="55"/>
                <a:chOff x="2256" y="2928"/>
                <a:chExt cx="4486" cy="462"/>
              </a:xfrm>
            </p:grpSpPr>
            <p:sp>
              <p:nvSpPr>
                <p:cNvPr id="63" name="Bogen 35"/>
                <p:cNvSpPr>
                  <a:spLocks/>
                </p:cNvSpPr>
                <p:nvPr/>
              </p:nvSpPr>
              <p:spPr bwMode="auto">
                <a:xfrm>
                  <a:off x="2256" y="2930"/>
                  <a:ext cx="510" cy="344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4" name="Bogen 36"/>
                <p:cNvSpPr>
                  <a:spLocks/>
                </p:cNvSpPr>
                <p:nvPr/>
              </p:nvSpPr>
              <p:spPr bwMode="auto">
                <a:xfrm rot="10800000">
                  <a:off x="2754" y="3016"/>
                  <a:ext cx="509" cy="344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5" name="Bogen 37"/>
                <p:cNvSpPr>
                  <a:spLocks/>
                </p:cNvSpPr>
                <p:nvPr/>
              </p:nvSpPr>
              <p:spPr bwMode="auto">
                <a:xfrm>
                  <a:off x="3250" y="2928"/>
                  <a:ext cx="510" cy="344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6" name="Bogen 38"/>
                <p:cNvSpPr>
                  <a:spLocks/>
                </p:cNvSpPr>
                <p:nvPr/>
              </p:nvSpPr>
              <p:spPr bwMode="auto">
                <a:xfrm rot="10800000">
                  <a:off x="3746" y="3010"/>
                  <a:ext cx="510" cy="345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7" name="Bogen 39"/>
                <p:cNvSpPr>
                  <a:spLocks/>
                </p:cNvSpPr>
                <p:nvPr/>
              </p:nvSpPr>
              <p:spPr bwMode="auto">
                <a:xfrm>
                  <a:off x="4242" y="2933"/>
                  <a:ext cx="510" cy="345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8" name="Bogen 40"/>
                <p:cNvSpPr>
                  <a:spLocks/>
                </p:cNvSpPr>
                <p:nvPr/>
              </p:nvSpPr>
              <p:spPr bwMode="auto">
                <a:xfrm rot="10800000">
                  <a:off x="4744" y="3046"/>
                  <a:ext cx="509" cy="344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9" name="Bogen 41"/>
                <p:cNvSpPr>
                  <a:spLocks/>
                </p:cNvSpPr>
                <p:nvPr/>
              </p:nvSpPr>
              <p:spPr bwMode="auto">
                <a:xfrm>
                  <a:off x="5240" y="2958"/>
                  <a:ext cx="510" cy="344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0" name="Bogen 42"/>
                <p:cNvSpPr>
                  <a:spLocks/>
                </p:cNvSpPr>
                <p:nvPr/>
              </p:nvSpPr>
              <p:spPr bwMode="auto">
                <a:xfrm rot="10800000">
                  <a:off x="5736" y="3040"/>
                  <a:ext cx="510" cy="345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1" name="Bogen 43"/>
                <p:cNvSpPr>
                  <a:spLocks/>
                </p:cNvSpPr>
                <p:nvPr/>
              </p:nvSpPr>
              <p:spPr bwMode="auto">
                <a:xfrm>
                  <a:off x="6232" y="2963"/>
                  <a:ext cx="510" cy="345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9" name="Group 44"/>
              <p:cNvGrpSpPr>
                <a:grpSpLocks/>
              </p:cNvGrpSpPr>
              <p:nvPr/>
            </p:nvGrpSpPr>
            <p:grpSpPr bwMode="auto">
              <a:xfrm>
                <a:off x="1244" y="3140"/>
                <a:ext cx="930" cy="384"/>
                <a:chOff x="2494" y="2688"/>
                <a:chExt cx="2594" cy="864"/>
              </a:xfrm>
            </p:grpSpPr>
            <p:sp>
              <p:nvSpPr>
                <p:cNvPr id="52" name="Bogen 45"/>
                <p:cNvSpPr>
                  <a:spLocks/>
                </p:cNvSpPr>
                <p:nvPr/>
              </p:nvSpPr>
              <p:spPr bwMode="auto">
                <a:xfrm flipH="1">
                  <a:off x="4413" y="2688"/>
                  <a:ext cx="675" cy="864"/>
                </a:xfrm>
                <a:custGeom>
                  <a:avLst/>
                  <a:gdLst>
                    <a:gd name="G0" fmla="+- 287 0 0"/>
                    <a:gd name="G1" fmla="+- 21600 0 0"/>
                    <a:gd name="G2" fmla="+- 21600 0 0"/>
                    <a:gd name="T0" fmla="*/ 287 w 21887"/>
                    <a:gd name="T1" fmla="*/ 0 h 43200"/>
                    <a:gd name="T2" fmla="*/ 0 w 21887"/>
                    <a:gd name="T3" fmla="*/ 43198 h 43200"/>
                    <a:gd name="T4" fmla="*/ 287 w 21887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887" h="43200" fill="none" extrusionOk="0">
                      <a:moveTo>
                        <a:pt x="287" y="-1"/>
                      </a:moveTo>
                      <a:cubicBezTo>
                        <a:pt x="12216" y="0"/>
                        <a:pt x="21887" y="9670"/>
                        <a:pt x="21887" y="21600"/>
                      </a:cubicBezTo>
                      <a:cubicBezTo>
                        <a:pt x="21887" y="33529"/>
                        <a:pt x="12216" y="43200"/>
                        <a:pt x="287" y="43200"/>
                      </a:cubicBezTo>
                      <a:cubicBezTo>
                        <a:pt x="191" y="43199"/>
                        <a:pt x="95" y="43199"/>
                        <a:pt x="-1" y="43198"/>
                      </a:cubicBezTo>
                    </a:path>
                    <a:path w="21887" h="43200" stroke="0" extrusionOk="0">
                      <a:moveTo>
                        <a:pt x="287" y="-1"/>
                      </a:moveTo>
                      <a:cubicBezTo>
                        <a:pt x="12216" y="0"/>
                        <a:pt x="21887" y="9670"/>
                        <a:pt x="21887" y="21600"/>
                      </a:cubicBezTo>
                      <a:cubicBezTo>
                        <a:pt x="21887" y="33529"/>
                        <a:pt x="12216" y="43200"/>
                        <a:pt x="287" y="43200"/>
                      </a:cubicBezTo>
                      <a:cubicBezTo>
                        <a:pt x="191" y="43199"/>
                        <a:pt x="95" y="43199"/>
                        <a:pt x="-1" y="43198"/>
                      </a:cubicBezTo>
                      <a:lnTo>
                        <a:pt x="287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53" name="Group 46"/>
                <p:cNvGrpSpPr>
                  <a:grpSpLocks/>
                </p:cNvGrpSpPr>
                <p:nvPr/>
              </p:nvGrpSpPr>
              <p:grpSpPr bwMode="auto">
                <a:xfrm>
                  <a:off x="2494" y="2994"/>
                  <a:ext cx="1916" cy="241"/>
                  <a:chOff x="2256" y="2928"/>
                  <a:chExt cx="4486" cy="462"/>
                </a:xfrm>
              </p:grpSpPr>
              <p:sp>
                <p:nvSpPr>
                  <p:cNvPr id="54" name="Bogen 47"/>
                  <p:cNvSpPr>
                    <a:spLocks/>
                  </p:cNvSpPr>
                  <p:nvPr/>
                </p:nvSpPr>
                <p:spPr bwMode="auto">
                  <a:xfrm>
                    <a:off x="2256" y="2930"/>
                    <a:ext cx="510" cy="344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5" name="Bogen 48"/>
                  <p:cNvSpPr>
                    <a:spLocks/>
                  </p:cNvSpPr>
                  <p:nvPr/>
                </p:nvSpPr>
                <p:spPr bwMode="auto">
                  <a:xfrm rot="10800000">
                    <a:off x="2754" y="3016"/>
                    <a:ext cx="509" cy="344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6" name="Bogen 49"/>
                  <p:cNvSpPr>
                    <a:spLocks/>
                  </p:cNvSpPr>
                  <p:nvPr/>
                </p:nvSpPr>
                <p:spPr bwMode="auto">
                  <a:xfrm>
                    <a:off x="3250" y="2928"/>
                    <a:ext cx="510" cy="344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7" name="Bogen 50"/>
                  <p:cNvSpPr>
                    <a:spLocks/>
                  </p:cNvSpPr>
                  <p:nvPr/>
                </p:nvSpPr>
                <p:spPr bwMode="auto">
                  <a:xfrm rot="10800000">
                    <a:off x="3746" y="3010"/>
                    <a:ext cx="510" cy="345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8" name="Bogen 51"/>
                  <p:cNvSpPr>
                    <a:spLocks/>
                  </p:cNvSpPr>
                  <p:nvPr/>
                </p:nvSpPr>
                <p:spPr bwMode="auto">
                  <a:xfrm>
                    <a:off x="4242" y="2933"/>
                    <a:ext cx="510" cy="345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9" name="Bogen 52"/>
                  <p:cNvSpPr>
                    <a:spLocks/>
                  </p:cNvSpPr>
                  <p:nvPr/>
                </p:nvSpPr>
                <p:spPr bwMode="auto">
                  <a:xfrm rot="10800000">
                    <a:off x="4744" y="3046"/>
                    <a:ext cx="509" cy="344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60" name="Bogen 53"/>
                  <p:cNvSpPr>
                    <a:spLocks/>
                  </p:cNvSpPr>
                  <p:nvPr/>
                </p:nvSpPr>
                <p:spPr bwMode="auto">
                  <a:xfrm>
                    <a:off x="5240" y="2958"/>
                    <a:ext cx="510" cy="344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61" name="Bogen 54"/>
                  <p:cNvSpPr>
                    <a:spLocks/>
                  </p:cNvSpPr>
                  <p:nvPr/>
                </p:nvSpPr>
                <p:spPr bwMode="auto">
                  <a:xfrm rot="10800000">
                    <a:off x="5736" y="3040"/>
                    <a:ext cx="510" cy="345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62" name="Bogen 55"/>
                  <p:cNvSpPr>
                    <a:spLocks/>
                  </p:cNvSpPr>
                  <p:nvPr/>
                </p:nvSpPr>
                <p:spPr bwMode="auto">
                  <a:xfrm>
                    <a:off x="6232" y="2963"/>
                    <a:ext cx="510" cy="345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sp>
            <p:nvSpPr>
              <p:cNvPr id="50" name="Text Box 56"/>
              <p:cNvSpPr txBox="1">
                <a:spLocks noChangeArrowheads="1"/>
              </p:cNvSpPr>
              <p:nvPr/>
            </p:nvSpPr>
            <p:spPr bwMode="auto">
              <a:xfrm>
                <a:off x="1622" y="2661"/>
                <a:ext cx="656" cy="3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eaLnBrk="1" fontAlgn="auto" latinLnBrk="0" hangingPunct="1">
                  <a:lnSpc>
                    <a:spcPct val="8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ymbol" charset="2"/>
                  </a:rPr>
                  <a:t>g</a:t>
                </a:r>
                <a:r>
                  <a:rPr kumimoji="0" lang="en-US" sz="2800" b="1" i="0" u="none" strike="noStrike" kern="0" cap="none" spc="0" normalizeH="0" baseline="-2500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</a:rPr>
                  <a:t>ISR</a:t>
                </a:r>
                <a:endParaRPr kumimoji="0" lang="en-US" sz="2800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1" name="Text Box 57"/>
              <p:cNvSpPr txBox="1">
                <a:spLocks noChangeArrowheads="1"/>
              </p:cNvSpPr>
              <p:nvPr/>
            </p:nvSpPr>
            <p:spPr bwMode="auto">
              <a:xfrm>
                <a:off x="1818" y="3566"/>
                <a:ext cx="873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sp>
          <p:nvSpPr>
            <p:cNvPr id="42" name="Textfeld 41"/>
            <p:cNvSpPr txBox="1"/>
            <p:nvPr/>
          </p:nvSpPr>
          <p:spPr>
            <a:xfrm>
              <a:off x="8084226" y="3224984"/>
              <a:ext cx="7388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 smtClean="0">
                  <a:latin typeface="Calibri"/>
                  <a:cs typeface="Calibri"/>
                </a:rPr>
                <a:t>e</a:t>
              </a:r>
              <a:r>
                <a:rPr lang="en-GB" b="1" baseline="30000" dirty="0" smtClean="0">
                  <a:latin typeface="Calibri"/>
                  <a:cs typeface="Calibri"/>
                </a:rPr>
                <a:t>+</a:t>
              </a:r>
              <a:r>
                <a:rPr lang="en-GB" b="1" dirty="0" smtClean="0">
                  <a:latin typeface="Calibri"/>
                  <a:cs typeface="Calibri"/>
                </a:rPr>
                <a:t>/µ</a:t>
              </a:r>
              <a:r>
                <a:rPr lang="en-GB" b="1" baseline="30000" dirty="0" smtClean="0">
                  <a:latin typeface="Calibri"/>
                  <a:cs typeface="Calibri"/>
                </a:rPr>
                <a:t>+</a:t>
              </a:r>
              <a:endParaRPr lang="en-GB" b="1" baseline="30000" dirty="0">
                <a:latin typeface="Calibri"/>
                <a:cs typeface="Calibri"/>
              </a:endParaRPr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8118561" y="3804934"/>
              <a:ext cx="6732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 smtClean="0">
                  <a:latin typeface="Calibri"/>
                  <a:cs typeface="Calibri"/>
                </a:rPr>
                <a:t>e</a:t>
              </a:r>
              <a:r>
                <a:rPr lang="en-GB" b="1" baseline="30000" dirty="0" smtClean="0">
                  <a:latin typeface="Calibri"/>
                  <a:cs typeface="Calibri"/>
                </a:rPr>
                <a:t>-</a:t>
              </a:r>
              <a:r>
                <a:rPr lang="en-GB" b="1" dirty="0" smtClean="0">
                  <a:latin typeface="Calibri"/>
                  <a:cs typeface="Calibri"/>
                </a:rPr>
                <a:t>/µ</a:t>
              </a:r>
              <a:r>
                <a:rPr lang="en-GB" b="1" baseline="30000" dirty="0" smtClean="0">
                  <a:latin typeface="Calibri"/>
                  <a:cs typeface="Calibri"/>
                </a:rPr>
                <a:t>-</a:t>
              </a:r>
              <a:endParaRPr lang="en-GB" b="1" baseline="30000" dirty="0">
                <a:latin typeface="Calibri"/>
                <a:cs typeface="Calibri"/>
              </a:endParaRPr>
            </a:p>
          </p:txBody>
        </p:sp>
      </p:grpSp>
      <p:sp>
        <p:nvSpPr>
          <p:cNvPr id="4" name="Rechteck 3"/>
          <p:cNvSpPr/>
          <p:nvPr/>
        </p:nvSpPr>
        <p:spPr bwMode="auto">
          <a:xfrm>
            <a:off x="6427250" y="1146517"/>
            <a:ext cx="587067" cy="219456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6" name="Rechteck 75"/>
          <p:cNvSpPr/>
          <p:nvPr/>
        </p:nvSpPr>
        <p:spPr bwMode="auto">
          <a:xfrm>
            <a:off x="7054947" y="1146517"/>
            <a:ext cx="56271" cy="219456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" name="Freihandform 4"/>
          <p:cNvSpPr/>
          <p:nvPr/>
        </p:nvSpPr>
        <p:spPr bwMode="auto">
          <a:xfrm>
            <a:off x="6427250" y="3283527"/>
            <a:ext cx="559219" cy="302281"/>
          </a:xfrm>
          <a:custGeom>
            <a:avLst/>
            <a:gdLst>
              <a:gd name="connsiteX0" fmla="*/ 0 w 559219"/>
              <a:gd name="connsiteY0" fmla="*/ 64235 h 302281"/>
              <a:gd name="connsiteX1" fmla="*/ 0 w 559219"/>
              <a:gd name="connsiteY1" fmla="*/ 188926 h 302281"/>
              <a:gd name="connsiteX2" fmla="*/ 26449 w 559219"/>
              <a:gd name="connsiteY2" fmla="*/ 302281 h 302281"/>
              <a:gd name="connsiteX3" fmla="*/ 83127 w 559219"/>
              <a:gd name="connsiteY3" fmla="*/ 188926 h 302281"/>
              <a:gd name="connsiteX4" fmla="*/ 207818 w 559219"/>
              <a:gd name="connsiteY4" fmla="*/ 249382 h 302281"/>
              <a:gd name="connsiteX5" fmla="*/ 260717 w 559219"/>
              <a:gd name="connsiteY5" fmla="*/ 264496 h 302281"/>
              <a:gd name="connsiteX6" fmla="*/ 287167 w 559219"/>
              <a:gd name="connsiteY6" fmla="*/ 192704 h 302281"/>
              <a:gd name="connsiteX7" fmla="*/ 298502 w 559219"/>
              <a:gd name="connsiteY7" fmla="*/ 90685 h 302281"/>
              <a:gd name="connsiteX8" fmla="*/ 532770 w 559219"/>
              <a:gd name="connsiteY8" fmla="*/ 132248 h 302281"/>
              <a:gd name="connsiteX9" fmla="*/ 559219 w 559219"/>
              <a:gd name="connsiteY9" fmla="*/ 56678 h 302281"/>
              <a:gd name="connsiteX10" fmla="*/ 94462 w 559219"/>
              <a:gd name="connsiteY10" fmla="*/ 0 h 302281"/>
              <a:gd name="connsiteX11" fmla="*/ 0 w 559219"/>
              <a:gd name="connsiteY11" fmla="*/ 64235 h 302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9219" h="302281">
                <a:moveTo>
                  <a:pt x="0" y="64235"/>
                </a:moveTo>
                <a:lnTo>
                  <a:pt x="0" y="188926"/>
                </a:lnTo>
                <a:lnTo>
                  <a:pt x="26449" y="302281"/>
                </a:lnTo>
                <a:lnTo>
                  <a:pt x="83127" y="188926"/>
                </a:lnTo>
                <a:lnTo>
                  <a:pt x="207818" y="249382"/>
                </a:lnTo>
                <a:lnTo>
                  <a:pt x="260717" y="264496"/>
                </a:lnTo>
                <a:lnTo>
                  <a:pt x="287167" y="192704"/>
                </a:lnTo>
                <a:lnTo>
                  <a:pt x="298502" y="90685"/>
                </a:lnTo>
                <a:lnTo>
                  <a:pt x="532770" y="132248"/>
                </a:lnTo>
                <a:lnTo>
                  <a:pt x="559219" y="56678"/>
                </a:lnTo>
                <a:lnTo>
                  <a:pt x="94462" y="0"/>
                </a:lnTo>
                <a:lnTo>
                  <a:pt x="0" y="64235"/>
                </a:lnTo>
                <a:close/>
              </a:path>
            </a:pathLst>
          </a:cu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127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2"/>
          <p:cNvSpPr txBox="1">
            <a:spLocks/>
          </p:cNvSpPr>
          <p:nvPr/>
        </p:nvSpPr>
        <p:spPr bwMode="auto">
          <a:xfrm>
            <a:off x="7239000" y="940434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7976A0-8F62-444B-BC26-CEAC1CE2401F}" type="slidenum">
              <a:rPr kumimoji="0" lang="de-DE" sz="1400" b="0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de-DE" sz="14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544302" y="6155102"/>
            <a:ext cx="8495454" cy="28224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510284" y="589691"/>
            <a:ext cx="8633716" cy="77113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494578" y="1355717"/>
            <a:ext cx="6364295" cy="208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30000"/>
              </a:lnSpc>
              <a:spcAft>
                <a:spcPct val="10000"/>
              </a:spcAft>
            </a:pPr>
            <a:r>
              <a:rPr lang="en-US" sz="4800" b="1" dirty="0" smtClean="0">
                <a:solidFill>
                  <a:srgbClr val="000090"/>
                </a:solidFill>
                <a:latin typeface="Arial" charset="0"/>
                <a:cs typeface="Symbol" charset="2"/>
              </a:rPr>
              <a:t>     Dark Photon </a:t>
            </a:r>
          </a:p>
          <a:p>
            <a:pPr algn="l">
              <a:lnSpc>
                <a:spcPct val="130000"/>
              </a:lnSpc>
              <a:spcAft>
                <a:spcPct val="10000"/>
              </a:spcAft>
            </a:pPr>
            <a:r>
              <a:rPr lang="en-US" sz="4800" b="1" dirty="0" smtClean="0">
                <a:solidFill>
                  <a:srgbClr val="000090"/>
                </a:solidFill>
                <a:latin typeface="Arial" charset="0"/>
                <a:cs typeface="Symbol" charset="2"/>
              </a:rPr>
              <a:t>Search  at MESA</a:t>
            </a:r>
            <a:endParaRPr lang="en-US" sz="4800" b="1" dirty="0" smtClean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518446" y="6307502"/>
            <a:ext cx="8495454" cy="28224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Abgerundetes Rechteck 6"/>
          <p:cNvSpPr/>
          <p:nvPr/>
        </p:nvSpPr>
        <p:spPr bwMode="auto">
          <a:xfrm>
            <a:off x="158754" y="181445"/>
            <a:ext cx="8833577" cy="6497946"/>
          </a:xfrm>
          <a:prstGeom prst="roundRect">
            <a:avLst/>
          </a:prstGeom>
          <a:noFill/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9" name="Bild 8" descr="Bildschirmfoto 2016-02-22 um 18.44.3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500" y="3876350"/>
            <a:ext cx="3530884" cy="231556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2"/>
          <p:cNvSpPr>
            <a:spLocks noChangeArrowheads="1"/>
          </p:cNvSpPr>
          <p:nvPr/>
        </p:nvSpPr>
        <p:spPr bwMode="auto">
          <a:xfrm>
            <a:off x="475155" y="112493"/>
            <a:ext cx="51689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The MAGIX Spectrometers</a:t>
            </a:r>
            <a:endParaRPr lang="en-US" sz="3600" i="1" dirty="0"/>
          </a:p>
        </p:txBody>
      </p:sp>
      <p:pic>
        <p:nvPicPr>
          <p:cNvPr id="8" name="Content Placeholder 8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289956" y="2081276"/>
            <a:ext cx="2951843" cy="2762172"/>
          </a:xfrm>
          <a:prstGeom prst="rect">
            <a:avLst/>
          </a:prstGeom>
        </p:spPr>
      </p:pic>
      <p:pic>
        <p:nvPicPr>
          <p:cNvPr id="10" name="Content Placeholder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912" y="1592679"/>
            <a:ext cx="4428088" cy="4403921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215900" y="1041569"/>
            <a:ext cx="5016500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spcAft>
                <a:spcPts val="600"/>
              </a:spcAft>
            </a:pP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Simple Design: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Quadrupole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+ Dipole  </a:t>
            </a:r>
          </a:p>
          <a:p>
            <a:pPr lvl="0" algn="l">
              <a:buFont typeface="Arial"/>
              <a:buChar char="•"/>
            </a:pP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200 MeV maximum momentum</a:t>
            </a:r>
          </a:p>
          <a:p>
            <a:pPr lvl="0" algn="l">
              <a:buFont typeface="Arial"/>
              <a:buChar char="•"/>
            </a:pP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90 </a:t>
            </a:r>
            <a:r>
              <a:rPr lang="en-US" sz="1800" dirty="0" err="1" smtClean="0">
                <a:latin typeface="Calibri" charset="0"/>
                <a:ea typeface="Calibri" charset="0"/>
                <a:cs typeface="Calibri" charset="0"/>
              </a:rPr>
              <a:t>MeV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momentum acceptance @ 200 </a:t>
            </a:r>
            <a:r>
              <a:rPr lang="en-US" sz="1800" dirty="0" err="1" smtClean="0">
                <a:latin typeface="Calibri" charset="0"/>
                <a:ea typeface="Calibri" charset="0"/>
                <a:cs typeface="Calibri" charset="0"/>
              </a:rPr>
              <a:t>MeV</a:t>
            </a:r>
            <a:endParaRPr lang="en-US" sz="1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79399" y="5143669"/>
            <a:ext cx="5109029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spcAft>
                <a:spcPts val="600"/>
              </a:spcAft>
            </a:pP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Finite-element simulations  </a:t>
            </a:r>
          </a:p>
          <a:p>
            <a:pPr lvl="0" algn="l">
              <a:buFont typeface="Arial"/>
              <a:buChar char="•"/>
            </a:pP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10</a:t>
            </a:r>
            <a:r>
              <a:rPr lang="en-US" sz="1800" baseline="30000" dirty="0" smtClean="0">
                <a:latin typeface="Calibri" charset="0"/>
                <a:ea typeface="Calibri" charset="0"/>
                <a:cs typeface="Calibri" charset="0"/>
              </a:rPr>
              <a:t>-4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relative momentum resolution</a:t>
            </a:r>
          </a:p>
          <a:p>
            <a:pPr lvl="0" algn="l">
              <a:buFont typeface="Arial"/>
              <a:buChar char="•"/>
            </a:pP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Assuming 50 </a:t>
            </a:r>
            <a:r>
              <a:rPr lang="el-GR" sz="1800" dirty="0" smtClean="0">
                <a:latin typeface="Calibri" charset="0"/>
                <a:ea typeface="Calibri" charset="0"/>
                <a:cs typeface="Calibri" charset="0"/>
              </a:rPr>
              <a:t>μ</a:t>
            </a:r>
            <a:r>
              <a:rPr lang="en-US" sz="1800" dirty="0" err="1" smtClean="0">
                <a:latin typeface="Calibri" charset="0"/>
                <a:ea typeface="Calibri" charset="0"/>
                <a:cs typeface="Calibri" charset="0"/>
              </a:rPr>
              <a:t>m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resolution in the focal plane</a:t>
            </a:r>
            <a:endParaRPr lang="en-US" sz="18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6444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917" y="969433"/>
            <a:ext cx="3979338" cy="2386054"/>
          </a:xfrm>
          <a:prstGeom prst="rect">
            <a:avLst/>
          </a:prstGeom>
        </p:spPr>
      </p:pic>
      <p:sp>
        <p:nvSpPr>
          <p:cNvPr id="89" name="Rectangle 2"/>
          <p:cNvSpPr>
            <a:spLocks noChangeArrowheads="1"/>
          </p:cNvSpPr>
          <p:nvPr/>
        </p:nvSpPr>
        <p:spPr bwMode="auto">
          <a:xfrm>
            <a:off x="475155" y="112493"/>
            <a:ext cx="51732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The Focal Plane Detectors</a:t>
            </a:r>
            <a:endParaRPr lang="en-US" sz="3600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4" t="28111" b="40666"/>
          <a:stretch/>
        </p:blipFill>
        <p:spPr>
          <a:xfrm>
            <a:off x="264583" y="3812893"/>
            <a:ext cx="4594453" cy="2224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hteck 1"/>
          <p:cNvSpPr/>
          <p:nvPr/>
        </p:nvSpPr>
        <p:spPr>
          <a:xfrm>
            <a:off x="263297" y="1842874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l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2 Sensitive layers</a:t>
            </a:r>
          </a:p>
          <a:p>
            <a:pPr lvl="1" algn="l"/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- The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first centered on the focal plane</a:t>
            </a:r>
          </a:p>
          <a:p>
            <a:pPr lvl="1" algn="l"/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- The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second with a sizable lever arm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 </a:t>
            </a:r>
          </a:p>
          <a:p>
            <a:pPr lvl="1" algn="l"/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  to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measure the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angle</a:t>
            </a:r>
          </a:p>
          <a:p>
            <a:pPr lvl="1" algn="l"/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- 30 x 120 cm</a:t>
            </a:r>
            <a:r>
              <a:rPr lang="en-US" baseline="30000" dirty="0" smtClean="0">
                <a:latin typeface="Calibri" charset="0"/>
                <a:ea typeface="Calibri" charset="0"/>
                <a:cs typeface="Calibri" charset="0"/>
              </a:rPr>
              <a:t>2</a:t>
            </a:r>
            <a:endParaRPr lang="en-US" baseline="300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5182699" y="344222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l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GEM Detectors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pPr lvl="1" algn="l"/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- 2D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Strip readout</a:t>
            </a:r>
          </a:p>
          <a:p>
            <a:pPr lvl="1" algn="l"/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- 0.7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% radiation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length</a:t>
            </a:r>
          </a:p>
          <a:p>
            <a:pPr lvl="1" algn="l"/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- High rate capabilities</a:t>
            </a:r>
          </a:p>
          <a:p>
            <a:pPr lvl="1" algn="l"/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- Small TPC detector ???</a:t>
            </a:r>
          </a:p>
          <a:p>
            <a:pPr lvl="1" algn="l"/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- Aim for 50 µm resolution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1" name="Picture 16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1234" y="0"/>
            <a:ext cx="762766" cy="78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94650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 descr="Bildschirmfoto 2016-04-24 um 21.20.4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0" y="1239090"/>
            <a:ext cx="4075964" cy="2695879"/>
          </a:xfrm>
          <a:prstGeom prst="rect">
            <a:avLst/>
          </a:prstGeom>
        </p:spPr>
      </p:pic>
      <p:sp>
        <p:nvSpPr>
          <p:cNvPr id="89" name="Rectangle 2"/>
          <p:cNvSpPr>
            <a:spLocks noChangeArrowheads="1"/>
          </p:cNvSpPr>
          <p:nvPr/>
        </p:nvSpPr>
        <p:spPr bwMode="auto">
          <a:xfrm>
            <a:off x="475155" y="112493"/>
            <a:ext cx="62041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Internal Gas Targets for MAGIX</a:t>
            </a:r>
            <a:endParaRPr lang="en-US" sz="3600" i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4" t="54803" r="6159"/>
          <a:stretch/>
        </p:blipFill>
        <p:spPr bwMode="auto">
          <a:xfrm>
            <a:off x="277958" y="1674846"/>
            <a:ext cx="3957430" cy="1857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475155" y="4061192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l">
              <a:buFont typeface="Arial" charset="0"/>
              <a:buChar char="•"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Length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(~ 30 cm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 marL="342900" lvl="0" indent="-342900" algn="l">
              <a:buFont typeface="Arial" charset="0"/>
              <a:buChar char="•"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First prototype with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mylar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foil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pPr marL="342900" lvl="0" indent="-342900" algn="l">
              <a:buFont typeface="Arial" charset="0"/>
              <a:buChar char="•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Can use polarized gases</a:t>
            </a:r>
          </a:p>
          <a:p>
            <a:pPr marL="342900" lvl="0" indent="-342900" algn="l">
              <a:buFont typeface="Arial" charset="0"/>
              <a:buChar char="•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Estimated luminosity with polarized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beam </a:t>
            </a:r>
            <a:r>
              <a:rPr lang="en-US" i="1" dirty="0" smtClean="0">
                <a:latin typeface="Calibri" charset="0"/>
                <a:ea typeface="Calibri" charset="0"/>
                <a:cs typeface="Calibri" charset="0"/>
              </a:rPr>
              <a:t>O(&gt;&gt; 10</a:t>
            </a:r>
            <a:r>
              <a:rPr lang="en-US" i="1" baseline="30000" dirty="0" smtClean="0">
                <a:latin typeface="Calibri" charset="0"/>
                <a:ea typeface="Calibri" charset="0"/>
                <a:cs typeface="Calibri" charset="0"/>
              </a:rPr>
              <a:t>32</a:t>
            </a:r>
            <a:r>
              <a:rPr lang="en-US" i="1" dirty="0" smtClean="0">
                <a:latin typeface="Calibri" charset="0"/>
                <a:ea typeface="Calibri" charset="0"/>
                <a:cs typeface="Calibri" charset="0"/>
              </a:rPr>
              <a:t> cm</a:t>
            </a:r>
            <a:r>
              <a:rPr lang="en-US" i="1" baseline="30000" dirty="0" smtClean="0">
                <a:latin typeface="Calibri" charset="0"/>
                <a:ea typeface="Calibri" charset="0"/>
                <a:cs typeface="Calibri" charset="0"/>
              </a:rPr>
              <a:t>-2</a:t>
            </a:r>
            <a:r>
              <a:rPr lang="en-US" i="1" dirty="0" smtClean="0">
                <a:latin typeface="Calibri" charset="0"/>
                <a:ea typeface="Calibri" charset="0"/>
                <a:cs typeface="Calibri" charset="0"/>
              </a:rPr>
              <a:t> s</a:t>
            </a:r>
            <a:r>
              <a:rPr lang="en-US" i="1" baseline="30000" dirty="0" smtClean="0">
                <a:latin typeface="Calibri" charset="0"/>
                <a:ea typeface="Calibri" charset="0"/>
                <a:cs typeface="Calibri" charset="0"/>
              </a:rPr>
              <a:t>-1</a:t>
            </a:r>
            <a:r>
              <a:rPr lang="en-US" i="1" dirty="0" smtClean="0">
                <a:latin typeface="Calibri" charset="0"/>
                <a:ea typeface="Calibri" charset="0"/>
                <a:cs typeface="Calibri" charset="0"/>
              </a:rPr>
              <a:t>)</a:t>
            </a:r>
            <a:endParaRPr lang="en-US" i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0688" y="1016780"/>
            <a:ext cx="2077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Thin</a:t>
            </a:r>
            <a:r>
              <a:rPr lang="de-DE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T-</a:t>
            </a:r>
            <a:r>
              <a:rPr lang="de-DE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shaped</a:t>
            </a:r>
            <a:r>
              <a:rPr lang="de-DE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foil</a:t>
            </a:r>
            <a:endParaRPr lang="de-DE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728666" y="1016780"/>
            <a:ext cx="1652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Gas Jet Target</a:t>
            </a:r>
            <a:endParaRPr lang="de-DE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5151409" y="4041615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l">
              <a:buFont typeface="Arial" charset="0"/>
              <a:buChar char="•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Supersonic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gas /cluster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jet</a:t>
            </a:r>
          </a:p>
          <a:p>
            <a:pPr marL="342900" lvl="0" indent="-342900" algn="l">
              <a:buFont typeface="Arial" charset="0"/>
              <a:buChar char="•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Higher gas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density (10</a:t>
            </a:r>
            <a:r>
              <a:rPr lang="en-US" baseline="30000" dirty="0" smtClean="0">
                <a:latin typeface="Calibri" charset="0"/>
                <a:ea typeface="Calibri" charset="0"/>
                <a:cs typeface="Calibri" charset="0"/>
              </a:rPr>
              <a:t>19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/cm</a:t>
            </a:r>
            <a:r>
              <a:rPr lang="en-US" baseline="30000" dirty="0" smtClean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 marL="342900" lvl="0" indent="-342900" algn="l">
              <a:buFont typeface="Arial" charset="0"/>
              <a:buChar char="•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O(mm) target length</a:t>
            </a:r>
          </a:p>
          <a:p>
            <a:pPr marL="342900" lvl="0" indent="-342900" algn="l">
              <a:buFont typeface="Arial" charset="0"/>
              <a:buChar char="•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Estimated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luminosity </a:t>
            </a:r>
          </a:p>
          <a:p>
            <a:pPr lvl="0" algn="l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i="1" dirty="0" smtClean="0">
                <a:latin typeface="Calibri" charset="0"/>
                <a:ea typeface="Calibri" charset="0"/>
                <a:cs typeface="Calibri" charset="0"/>
              </a:rPr>
              <a:t>     O(10 </a:t>
            </a:r>
            <a:r>
              <a:rPr lang="en-US" i="1" baseline="30000" dirty="0" smtClean="0">
                <a:latin typeface="Calibri" charset="0"/>
                <a:ea typeface="Calibri" charset="0"/>
                <a:cs typeface="Calibri" charset="0"/>
              </a:rPr>
              <a:t>35</a:t>
            </a:r>
            <a:r>
              <a:rPr lang="en-US" i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cm</a:t>
            </a:r>
            <a:r>
              <a:rPr lang="en-US" i="1" baseline="30000" dirty="0">
                <a:latin typeface="Calibri" charset="0"/>
                <a:ea typeface="Calibri" charset="0"/>
                <a:cs typeface="Calibri" charset="0"/>
              </a:rPr>
              <a:t>-2</a:t>
            </a:r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 s</a:t>
            </a:r>
            <a:r>
              <a:rPr lang="en-US" i="1" baseline="30000" dirty="0">
                <a:latin typeface="Calibri" charset="0"/>
                <a:ea typeface="Calibri" charset="0"/>
                <a:cs typeface="Calibri" charset="0"/>
              </a:rPr>
              <a:t>-1</a:t>
            </a:r>
            <a:r>
              <a:rPr lang="en-US" i="1" dirty="0" smtClean="0">
                <a:latin typeface="Calibri" charset="0"/>
                <a:ea typeface="Calibri" charset="0"/>
                <a:cs typeface="Calibri" charset="0"/>
              </a:rPr>
              <a:t>)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@ 10</a:t>
            </a:r>
            <a:r>
              <a:rPr lang="en-US" baseline="30000" dirty="0" smtClean="0">
                <a:latin typeface="Calibri" charset="0"/>
                <a:ea typeface="Calibri" charset="0"/>
                <a:cs typeface="Calibri" charset="0"/>
              </a:rPr>
              <a:t>19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/cm</a:t>
            </a:r>
            <a:r>
              <a:rPr lang="en-US" baseline="30000" dirty="0" smtClean="0">
                <a:latin typeface="Calibri" charset="0"/>
                <a:ea typeface="Calibri" charset="0"/>
                <a:cs typeface="Calibri" charset="0"/>
              </a:rPr>
              <a:t>2</a:t>
            </a:r>
          </a:p>
          <a:p>
            <a:pPr marL="342900" lvl="0" indent="-342900" algn="l">
              <a:buFont typeface="Arial" charset="0"/>
              <a:buChar char="•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W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indowless !</a:t>
            </a:r>
          </a:p>
          <a:p>
            <a:pPr marL="342900" lvl="0" indent="-342900" algn="l">
              <a:buFont typeface="Arial" charset="0"/>
              <a:buChar char="•"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Ready in 2016 !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4" name="Picture 16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1234" y="0"/>
            <a:ext cx="762766" cy="78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38410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 18" descr="Bildschirmfoto 2015-09-20 um 16.08.1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818" y="1430867"/>
            <a:ext cx="6001182" cy="1367761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-154874" y="100684"/>
            <a:ext cx="9144000" cy="697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4840"/>
              </a:lnSpc>
              <a:spcAft>
                <a:spcPts val="600"/>
              </a:spcAft>
            </a:pPr>
            <a:r>
              <a:rPr lang="en-GB" sz="3600" i="1" dirty="0" smtClean="0">
                <a:latin typeface="+mn-lt"/>
                <a:cs typeface="Arial"/>
              </a:rPr>
              <a:t>     Beam Dump Experiment (BDX) @ MESA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055122" y="5597263"/>
            <a:ext cx="3621504" cy="120032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4C4C4C"/>
                </a:solidFill>
                <a:latin typeface="Calibri"/>
                <a:cs typeface="Calibri"/>
              </a:rPr>
              <a:t>This existing beam dump is going to </a:t>
            </a:r>
          </a:p>
          <a:p>
            <a:r>
              <a:rPr lang="en-GB" sz="1600" b="1" dirty="0" smtClean="0">
                <a:solidFill>
                  <a:srgbClr val="4C4C4C"/>
                </a:solidFill>
                <a:latin typeface="Calibri"/>
                <a:cs typeface="Calibri"/>
              </a:rPr>
              <a:t>be the P2 beam dump</a:t>
            </a:r>
          </a:p>
          <a:p>
            <a:r>
              <a:rPr lang="en-GB" b="1" dirty="0" smtClean="0">
                <a:solidFill>
                  <a:srgbClr val="B50000"/>
                </a:solidFill>
                <a:latin typeface="Calibri"/>
                <a:cs typeface="Calibri"/>
              </a:rPr>
              <a:t>10,000 hours @ 150 µA</a:t>
            </a:r>
          </a:p>
          <a:p>
            <a:pPr>
              <a:buFont typeface="Wingdings" charset="2"/>
              <a:buChar char="à"/>
            </a:pP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10</a:t>
            </a:r>
            <a:r>
              <a:rPr lang="de-DE" b="1" baseline="30000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23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electrons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on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target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(EOT)</a:t>
            </a:r>
          </a:p>
        </p:txBody>
      </p:sp>
      <p:sp>
        <p:nvSpPr>
          <p:cNvPr id="12" name="Freihandform 11"/>
          <p:cNvSpPr/>
          <p:nvPr/>
        </p:nvSpPr>
        <p:spPr bwMode="auto">
          <a:xfrm>
            <a:off x="904491" y="4682104"/>
            <a:ext cx="756922" cy="359175"/>
          </a:xfrm>
          <a:custGeom>
            <a:avLst/>
            <a:gdLst>
              <a:gd name="connsiteX0" fmla="*/ 0 w 756922"/>
              <a:gd name="connsiteY0" fmla="*/ 0 h 359175"/>
              <a:gd name="connsiteX1" fmla="*/ 230925 w 756922"/>
              <a:gd name="connsiteY1" fmla="*/ 359175 h 359175"/>
              <a:gd name="connsiteX2" fmla="*/ 756922 w 756922"/>
              <a:gd name="connsiteY2" fmla="*/ 243726 h 359175"/>
              <a:gd name="connsiteX3" fmla="*/ 0 w 756922"/>
              <a:gd name="connsiteY3" fmla="*/ 0 h 35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6922" h="359175">
                <a:moveTo>
                  <a:pt x="0" y="0"/>
                </a:moveTo>
                <a:lnTo>
                  <a:pt x="230925" y="359175"/>
                </a:lnTo>
                <a:lnTo>
                  <a:pt x="756922" y="24372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3" name="Rechteck 12"/>
          <p:cNvSpPr/>
          <p:nvPr/>
        </p:nvSpPr>
        <p:spPr bwMode="auto">
          <a:xfrm>
            <a:off x="8515372" y="1372570"/>
            <a:ext cx="513167" cy="39765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pSp>
        <p:nvGrpSpPr>
          <p:cNvPr id="2" name="Gruppierung 17"/>
          <p:cNvGrpSpPr/>
          <p:nvPr/>
        </p:nvGrpSpPr>
        <p:grpSpPr>
          <a:xfrm>
            <a:off x="705602" y="1321259"/>
            <a:ext cx="3502365" cy="1872845"/>
            <a:chOff x="1416973" y="3390329"/>
            <a:chExt cx="3175873" cy="1509842"/>
          </a:xfrm>
        </p:grpSpPr>
        <p:pic>
          <p:nvPicPr>
            <p:cNvPr id="14" name="Bild 13" descr="Bildschirmfoto 2015-09-20 um 16.11.1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6973" y="3390329"/>
              <a:ext cx="3175873" cy="1456893"/>
            </a:xfrm>
            <a:prstGeom prst="rect">
              <a:avLst/>
            </a:prstGeom>
          </p:spPr>
        </p:pic>
        <p:sp>
          <p:nvSpPr>
            <p:cNvPr id="16" name="Freihandform 15"/>
            <p:cNvSpPr/>
            <p:nvPr/>
          </p:nvSpPr>
          <p:spPr bwMode="auto">
            <a:xfrm>
              <a:off x="2886566" y="4322932"/>
              <a:ext cx="1051993" cy="577239"/>
            </a:xfrm>
            <a:custGeom>
              <a:avLst/>
              <a:gdLst>
                <a:gd name="connsiteX0" fmla="*/ 0 w 1051993"/>
                <a:gd name="connsiteY0" fmla="*/ 76966 h 705523"/>
                <a:gd name="connsiteX1" fmla="*/ 0 w 1051993"/>
                <a:gd name="connsiteY1" fmla="*/ 295037 h 705523"/>
                <a:gd name="connsiteX2" fmla="*/ 602972 w 1051993"/>
                <a:gd name="connsiteY2" fmla="*/ 705523 h 705523"/>
                <a:gd name="connsiteX3" fmla="*/ 1051993 w 1051993"/>
                <a:gd name="connsiteY3" fmla="*/ 615729 h 705523"/>
                <a:gd name="connsiteX4" fmla="*/ 1000676 w 1051993"/>
                <a:gd name="connsiteY4" fmla="*/ 333520 h 705523"/>
                <a:gd name="connsiteX5" fmla="*/ 218096 w 1051993"/>
                <a:gd name="connsiteY5" fmla="*/ 0 h 705523"/>
                <a:gd name="connsiteX6" fmla="*/ 0 w 1051993"/>
                <a:gd name="connsiteY6" fmla="*/ 76966 h 705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1993" h="705523">
                  <a:moveTo>
                    <a:pt x="0" y="76966"/>
                  </a:moveTo>
                  <a:lnTo>
                    <a:pt x="0" y="295037"/>
                  </a:lnTo>
                  <a:lnTo>
                    <a:pt x="602972" y="705523"/>
                  </a:lnTo>
                  <a:lnTo>
                    <a:pt x="1051993" y="615729"/>
                  </a:lnTo>
                  <a:lnTo>
                    <a:pt x="1000676" y="333520"/>
                  </a:lnTo>
                  <a:lnTo>
                    <a:pt x="218096" y="0"/>
                  </a:lnTo>
                  <a:lnTo>
                    <a:pt x="0" y="76966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18" name="Textfeld 17"/>
          <p:cNvSpPr txBox="1"/>
          <p:nvPr/>
        </p:nvSpPr>
        <p:spPr>
          <a:xfrm>
            <a:off x="380173" y="958351"/>
            <a:ext cx="8620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FF"/>
                </a:solidFill>
                <a:latin typeface="Calibri"/>
                <a:cs typeface="Calibri"/>
              </a:rPr>
              <a:t>Electron Scattering  on Beam Dump </a:t>
            </a:r>
            <a:r>
              <a:rPr lang="de-DE" b="1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 </a:t>
            </a:r>
            <a:r>
              <a:rPr lang="de-DE" b="1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Collimated</a:t>
            </a:r>
            <a:r>
              <a:rPr lang="de-DE" b="1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pair of </a:t>
            </a:r>
            <a:r>
              <a:rPr lang="de-DE" b="1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Dark</a:t>
            </a:r>
            <a:r>
              <a:rPr lang="de-DE" b="1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Matter </a:t>
            </a:r>
            <a:r>
              <a:rPr lang="de-DE" b="1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particles</a:t>
            </a:r>
            <a:r>
              <a:rPr lang="de-DE" b="1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!</a:t>
            </a:r>
            <a:endParaRPr lang="en-GB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1141922" y="4900175"/>
            <a:ext cx="800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Calibri"/>
                <a:cs typeface="Calibri"/>
              </a:rPr>
              <a:t>MESA</a:t>
            </a:r>
            <a:endParaRPr lang="en-GB" b="1" dirty="0">
              <a:latin typeface="Calibri"/>
              <a:cs typeface="Calibri"/>
            </a:endParaRPr>
          </a:p>
        </p:txBody>
      </p:sp>
      <p:pic>
        <p:nvPicPr>
          <p:cNvPr id="20" name="Bild 19" descr="Bildschirmfoto 2016-02-22 um 20.19.2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620" y="2986216"/>
            <a:ext cx="7979606" cy="265614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345936" y="3663674"/>
            <a:ext cx="2046515" cy="1034143"/>
          </a:xfrm>
          <a:prstGeom prst="ellipse">
            <a:avLst/>
          </a:prstGeom>
          <a:solidFill>
            <a:srgbClr val="FFCC66">
              <a:alpha val="27059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Gerade Verbindung mit Pfeil 9"/>
          <p:cNvCxnSpPr/>
          <p:nvPr/>
        </p:nvCxnSpPr>
        <p:spPr bwMode="auto">
          <a:xfrm rot="16200000" flipV="1">
            <a:off x="4076271" y="4504413"/>
            <a:ext cx="1410169" cy="873206"/>
          </a:xfrm>
          <a:prstGeom prst="straightConnector1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Rechteck 22"/>
          <p:cNvSpPr/>
          <p:nvPr/>
        </p:nvSpPr>
        <p:spPr bwMode="auto">
          <a:xfrm>
            <a:off x="7062240" y="3976889"/>
            <a:ext cx="619495" cy="48524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rPr>
              <a:t>BDX</a:t>
            </a:r>
            <a:endParaRPr kumimoji="0" lang="en-GB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25" name="Pfeil nach rechts 24"/>
          <p:cNvSpPr/>
          <p:nvPr/>
        </p:nvSpPr>
        <p:spPr bwMode="auto">
          <a:xfrm rot="13108343">
            <a:off x="7630110" y="4625344"/>
            <a:ext cx="978408" cy="484632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24" name="Picture 16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81234" y="0"/>
            <a:ext cx="762766" cy="78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Gerade Verbindung mit Pfeil 21"/>
          <p:cNvCxnSpPr/>
          <p:nvPr/>
        </p:nvCxnSpPr>
        <p:spPr bwMode="auto">
          <a:xfrm flipV="1">
            <a:off x="3345936" y="4234503"/>
            <a:ext cx="3676466" cy="34817"/>
          </a:xfrm>
          <a:prstGeom prst="straightConnector1">
            <a:avLst/>
          </a:prstGeom>
          <a:solidFill>
            <a:schemeClr val="tx1"/>
          </a:solidFill>
          <a:ln w="57150" cap="flat" cmpd="sng" algn="ctr">
            <a:solidFill>
              <a:srgbClr val="B5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267812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2"/>
          <p:cNvSpPr>
            <a:spLocks noChangeArrowheads="1"/>
          </p:cNvSpPr>
          <p:nvPr/>
        </p:nvSpPr>
        <p:spPr bwMode="auto">
          <a:xfrm>
            <a:off x="658813" y="201613"/>
            <a:ext cx="50059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Astrophysical Motivation</a:t>
            </a:r>
            <a:endParaRPr lang="en-US" sz="3600" i="1" dirty="0"/>
          </a:p>
        </p:txBody>
      </p:sp>
      <p:sp>
        <p:nvSpPr>
          <p:cNvPr id="27" name="Textfeld 26"/>
          <p:cNvSpPr txBox="1"/>
          <p:nvPr/>
        </p:nvSpPr>
        <p:spPr>
          <a:xfrm>
            <a:off x="225280" y="1103390"/>
            <a:ext cx="4919221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b="1" dirty="0" err="1" smtClean="0">
                <a:solidFill>
                  <a:srgbClr val="FF0000"/>
                </a:solidFill>
                <a:latin typeface="Calibri"/>
                <a:cs typeface="Calibri"/>
              </a:rPr>
              <a:t>Dark</a:t>
            </a:r>
            <a:r>
              <a:rPr lang="de-DE" b="1" dirty="0" smtClean="0">
                <a:solidFill>
                  <a:srgbClr val="FF0000"/>
                </a:solidFill>
                <a:latin typeface="Calibri"/>
                <a:cs typeface="Calibri"/>
              </a:rPr>
              <a:t> Photon </a:t>
            </a:r>
            <a:r>
              <a:rPr lang="de-DE" b="1" dirty="0" err="1" smtClean="0">
                <a:solidFill>
                  <a:srgbClr val="FF0000"/>
                </a:solidFill>
                <a:latin typeface="Calibri"/>
                <a:cs typeface="Calibri"/>
              </a:rPr>
              <a:t>could</a:t>
            </a:r>
            <a:r>
              <a:rPr lang="de-DE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  <a:latin typeface="Calibri"/>
                <a:cs typeface="Calibri"/>
              </a:rPr>
              <a:t>explain</a:t>
            </a:r>
            <a:r>
              <a:rPr lang="de-DE" b="1" dirty="0" smtClean="0">
                <a:solidFill>
                  <a:srgbClr val="FF0000"/>
                </a:solidFill>
                <a:latin typeface="Calibri"/>
                <a:cs typeface="Calibri"/>
              </a:rPr>
              <a:t> a </a:t>
            </a:r>
            <a:r>
              <a:rPr lang="de-DE" b="1" dirty="0" err="1" smtClean="0">
                <a:solidFill>
                  <a:srgbClr val="FF0000"/>
                </a:solidFill>
                <a:latin typeface="Calibri"/>
                <a:cs typeface="Calibri"/>
              </a:rPr>
              <a:t>number</a:t>
            </a:r>
            <a:r>
              <a:rPr lang="de-DE" b="1" dirty="0" smtClean="0">
                <a:solidFill>
                  <a:srgbClr val="FF0000"/>
                </a:solidFill>
                <a:latin typeface="Calibri"/>
                <a:cs typeface="Calibri"/>
              </a:rPr>
              <a:t> of </a:t>
            </a:r>
          </a:p>
          <a:p>
            <a:pPr algn="l"/>
            <a:r>
              <a:rPr lang="de-DE" b="1" dirty="0" err="1" smtClean="0">
                <a:solidFill>
                  <a:srgbClr val="FF0000"/>
                </a:solidFill>
                <a:latin typeface="Calibri"/>
                <a:cs typeface="Calibri"/>
              </a:rPr>
              <a:t>astrophysical</a:t>
            </a:r>
            <a:r>
              <a:rPr lang="de-DE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  <a:latin typeface="Calibri"/>
                <a:cs typeface="Calibri"/>
              </a:rPr>
              <a:t>anomalies</a:t>
            </a:r>
            <a:r>
              <a:rPr lang="de-DE" b="1" dirty="0" smtClean="0">
                <a:solidFill>
                  <a:srgbClr val="FF0000"/>
                </a:solidFill>
                <a:latin typeface="Calibri"/>
                <a:cs typeface="Calibri"/>
              </a:rPr>
              <a:t> (</a:t>
            </a:r>
            <a:r>
              <a:rPr lang="de-DE" b="1" dirty="0" err="1" smtClean="0">
                <a:solidFill>
                  <a:srgbClr val="FF0000"/>
                </a:solidFill>
                <a:latin typeface="Calibri"/>
                <a:cs typeface="Calibri"/>
              </a:rPr>
              <a:t>abundance</a:t>
            </a:r>
            <a:r>
              <a:rPr lang="de-DE" b="1" dirty="0" smtClean="0">
                <a:solidFill>
                  <a:srgbClr val="FF0000"/>
                </a:solidFill>
                <a:latin typeface="Calibri"/>
                <a:cs typeface="Calibri"/>
              </a:rPr>
              <a:t> of e</a:t>
            </a:r>
            <a:r>
              <a:rPr lang="de-DE" b="1" baseline="30000" dirty="0" smtClean="0">
                <a:solidFill>
                  <a:srgbClr val="FF0000"/>
                </a:solidFill>
                <a:latin typeface="Calibri"/>
                <a:cs typeface="Calibri"/>
              </a:rPr>
              <a:t>+</a:t>
            </a:r>
            <a:r>
              <a:rPr lang="de-DE" b="1" dirty="0" smtClean="0">
                <a:solidFill>
                  <a:srgbClr val="FF0000"/>
                </a:solidFill>
                <a:latin typeface="Calibri"/>
                <a:cs typeface="Calibri"/>
              </a:rPr>
              <a:t>):</a:t>
            </a:r>
          </a:p>
          <a:p>
            <a:pPr algn="l"/>
            <a:endParaRPr lang="de-DE" b="1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algn="l">
              <a:buFont typeface="Arial"/>
              <a:buChar char="•"/>
            </a:pPr>
            <a:r>
              <a:rPr lang="de-DE" dirty="0" smtClean="0">
                <a:latin typeface="Calibri"/>
                <a:cs typeface="Calibri"/>
              </a:rPr>
              <a:t> 511 </a:t>
            </a:r>
            <a:r>
              <a:rPr lang="de-DE" dirty="0" err="1" smtClean="0">
                <a:latin typeface="Calibri"/>
                <a:cs typeface="Calibri"/>
              </a:rPr>
              <a:t>keV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photon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line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from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galactic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center</a:t>
            </a:r>
            <a:endParaRPr lang="de-DE" dirty="0" smtClean="0">
              <a:latin typeface="Calibri"/>
              <a:cs typeface="Calibri"/>
            </a:endParaRPr>
          </a:p>
          <a:p>
            <a:pPr algn="l">
              <a:spcAft>
                <a:spcPts val="600"/>
              </a:spcAft>
            </a:pPr>
            <a:r>
              <a:rPr lang="de-DE" sz="1400" dirty="0" smtClean="0">
                <a:solidFill>
                  <a:srgbClr val="FF00FF"/>
                </a:solidFill>
                <a:latin typeface="Calibri"/>
                <a:cs typeface="Calibri"/>
              </a:rPr>
              <a:t>    [Integral]</a:t>
            </a:r>
          </a:p>
          <a:p>
            <a:pPr algn="l">
              <a:buFont typeface="Arial"/>
              <a:buChar char="•"/>
            </a:pP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Positron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excess</a:t>
            </a:r>
            <a:r>
              <a:rPr lang="de-DE" dirty="0" smtClean="0">
                <a:latin typeface="Calibri"/>
                <a:cs typeface="Calibri"/>
              </a:rPr>
              <a:t> in </a:t>
            </a:r>
            <a:r>
              <a:rPr lang="de-DE" dirty="0" err="1" smtClean="0">
                <a:latin typeface="Calibri"/>
                <a:cs typeface="Calibri"/>
              </a:rPr>
              <a:t>cosmic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ray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flux</a:t>
            </a:r>
            <a:endParaRPr lang="de-DE" dirty="0" smtClean="0">
              <a:latin typeface="Calibri"/>
              <a:cs typeface="Calibri"/>
            </a:endParaRPr>
          </a:p>
          <a:p>
            <a:pPr algn="l">
              <a:spcAft>
                <a:spcPts val="600"/>
              </a:spcAft>
            </a:pPr>
            <a:r>
              <a:rPr lang="de-DE" dirty="0" smtClean="0">
                <a:latin typeface="Calibri"/>
                <a:cs typeface="Calibri"/>
              </a:rPr>
              <a:t>  </a:t>
            </a:r>
            <a:r>
              <a:rPr lang="de-DE" sz="1400" dirty="0" smtClean="0">
                <a:solidFill>
                  <a:srgbClr val="FF00FF"/>
                </a:solidFill>
                <a:latin typeface="Calibri"/>
                <a:cs typeface="Calibri"/>
              </a:rPr>
              <a:t>[PAMELA, FERMI, AMS]</a:t>
            </a:r>
          </a:p>
          <a:p>
            <a:pPr algn="l">
              <a:buFont typeface="Arial"/>
              <a:buChar char="•"/>
            </a:pPr>
            <a:r>
              <a:rPr lang="de-DE" dirty="0" smtClean="0">
                <a:latin typeface="Calibri"/>
                <a:cs typeface="Calibri"/>
              </a:rPr>
              <a:t> No </a:t>
            </a:r>
            <a:r>
              <a:rPr lang="de-DE" dirty="0" err="1" smtClean="0">
                <a:latin typeface="Calibri"/>
                <a:cs typeface="Calibri"/>
              </a:rPr>
              <a:t>excess</a:t>
            </a:r>
            <a:r>
              <a:rPr lang="de-DE" dirty="0" smtClean="0">
                <a:latin typeface="Calibri"/>
                <a:cs typeface="Calibri"/>
              </a:rPr>
              <a:t> of </a:t>
            </a:r>
            <a:r>
              <a:rPr lang="de-DE" dirty="0" err="1" smtClean="0">
                <a:latin typeface="Calibri"/>
                <a:cs typeface="Calibri"/>
              </a:rPr>
              <a:t>anti-protons</a:t>
            </a:r>
            <a:endParaRPr lang="de-DE" dirty="0" smtClean="0">
              <a:latin typeface="Calibri"/>
              <a:cs typeface="Calibri"/>
            </a:endParaRPr>
          </a:p>
          <a:p>
            <a:pPr algn="l">
              <a:spcAft>
                <a:spcPts val="600"/>
              </a:spcAft>
            </a:pPr>
            <a:r>
              <a:rPr lang="de-DE" dirty="0" smtClean="0">
                <a:latin typeface="Calibri"/>
                <a:cs typeface="Calibri"/>
              </a:rPr>
              <a:t>   </a:t>
            </a:r>
            <a:r>
              <a:rPr lang="de-DE" sz="1400" dirty="0" smtClean="0">
                <a:solidFill>
                  <a:srgbClr val="FF00FF"/>
                </a:solidFill>
                <a:latin typeface="Calibri"/>
                <a:cs typeface="Calibri"/>
              </a:rPr>
              <a:t>[PAMELA]</a:t>
            </a:r>
            <a:r>
              <a:rPr lang="de-DE" dirty="0" smtClean="0">
                <a:latin typeface="Calibri"/>
                <a:cs typeface="Calibri"/>
              </a:rPr>
              <a:t> </a:t>
            </a:r>
          </a:p>
          <a:p>
            <a:pPr algn="l">
              <a:buFont typeface="Arial"/>
              <a:buChar char="•"/>
            </a:pPr>
            <a:r>
              <a:rPr lang="de-DE" dirty="0" smtClean="0">
                <a:latin typeface="Calibri"/>
                <a:cs typeface="Calibri"/>
              </a:rPr>
              <a:t> DAMA/LIBRA </a:t>
            </a:r>
            <a:r>
              <a:rPr lang="de-DE" dirty="0" err="1" smtClean="0">
                <a:latin typeface="Calibri"/>
                <a:cs typeface="Calibri"/>
              </a:rPr>
              <a:t>annual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modulation</a:t>
            </a:r>
            <a:endParaRPr lang="de-DE" dirty="0" smtClean="0">
              <a:latin typeface="Calibri"/>
              <a:cs typeface="Calibri"/>
            </a:endParaRPr>
          </a:p>
          <a:p>
            <a:pPr algn="l">
              <a:spcAft>
                <a:spcPts val="600"/>
              </a:spcAft>
            </a:pPr>
            <a:r>
              <a:rPr lang="de-DE" dirty="0" smtClean="0">
                <a:latin typeface="Calibri"/>
                <a:cs typeface="Calibri"/>
              </a:rPr>
              <a:t>  </a:t>
            </a:r>
            <a:r>
              <a:rPr lang="de-DE" sz="1400" dirty="0" smtClean="0">
                <a:solidFill>
                  <a:srgbClr val="FF00FF"/>
                </a:solidFill>
                <a:latin typeface="Calibri"/>
                <a:cs typeface="Calibri"/>
              </a:rPr>
              <a:t> </a:t>
            </a:r>
          </a:p>
          <a:p>
            <a:pPr algn="l"/>
            <a:endParaRPr lang="de-DE" dirty="0">
              <a:latin typeface="Calibri"/>
              <a:cs typeface="Calibri"/>
            </a:endParaRPr>
          </a:p>
        </p:txBody>
      </p:sp>
      <p:pic>
        <p:nvPicPr>
          <p:cNvPr id="24" name="Bild 23" descr="Bildschirmfoto 2013-10-28 um 12.33.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504" y="1359729"/>
            <a:ext cx="3474227" cy="1914370"/>
          </a:xfrm>
          <a:prstGeom prst="rect">
            <a:avLst/>
          </a:prstGeom>
        </p:spPr>
      </p:pic>
      <p:pic>
        <p:nvPicPr>
          <p:cNvPr id="28" name="Bild 27" descr="Bildschirmfoto 2013-10-28 um 12.34.0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9211" y="2930756"/>
            <a:ext cx="3835400" cy="36322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0" name="Textfeld 29"/>
          <p:cNvSpPr txBox="1"/>
          <p:nvPr/>
        </p:nvSpPr>
        <p:spPr>
          <a:xfrm>
            <a:off x="5603979" y="945390"/>
            <a:ext cx="2870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Calibri"/>
                <a:cs typeface="Calibri"/>
              </a:rPr>
              <a:t>511 </a:t>
            </a:r>
            <a:r>
              <a:rPr lang="en-GB" sz="1600" dirty="0" err="1" smtClean="0">
                <a:latin typeface="Calibri"/>
                <a:cs typeface="Calibri"/>
              </a:rPr>
              <a:t>keV</a:t>
            </a:r>
            <a:r>
              <a:rPr lang="en-GB" sz="1600" dirty="0" smtClean="0">
                <a:latin typeface="Calibri"/>
                <a:cs typeface="Calibri"/>
              </a:rPr>
              <a:t> </a:t>
            </a:r>
            <a:r>
              <a:rPr lang="en-GB" sz="1600" dirty="0" err="1" smtClean="0">
                <a:latin typeface="Calibri"/>
                <a:cs typeface="Calibri"/>
              </a:rPr>
              <a:t>γ’s</a:t>
            </a:r>
            <a:r>
              <a:rPr lang="en-GB" sz="1600" dirty="0" smtClean="0">
                <a:latin typeface="Calibri"/>
                <a:cs typeface="Calibri"/>
              </a:rPr>
              <a:t> from </a:t>
            </a:r>
            <a:r>
              <a:rPr lang="en-GB" sz="1600" dirty="0" err="1" smtClean="0">
                <a:latin typeface="Calibri"/>
                <a:cs typeface="Calibri"/>
              </a:rPr>
              <a:t>galatctic</a:t>
            </a:r>
            <a:r>
              <a:rPr lang="en-GB" sz="1600" dirty="0" smtClean="0">
                <a:latin typeface="Calibri"/>
                <a:cs typeface="Calibri"/>
              </a:rPr>
              <a:t> </a:t>
            </a:r>
            <a:r>
              <a:rPr lang="en-GB" sz="1600" dirty="0" err="1" smtClean="0">
                <a:latin typeface="Calibri"/>
                <a:cs typeface="Calibri"/>
              </a:rPr>
              <a:t>center</a:t>
            </a:r>
            <a:endParaRPr lang="en-GB" sz="1600" dirty="0">
              <a:latin typeface="Calibri"/>
              <a:cs typeface="Calibri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359652" y="4938662"/>
            <a:ext cx="42128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b="1" dirty="0" smtClean="0">
                <a:solidFill>
                  <a:srgbClr val="FF0000"/>
                </a:solidFill>
                <a:latin typeface="Calibri"/>
                <a:cs typeface="Calibri"/>
              </a:rPr>
              <a:t>“Hint” for Dark Photon on the </a:t>
            </a:r>
            <a:r>
              <a:rPr lang="en-GB" b="1" dirty="0" err="1" smtClean="0">
                <a:solidFill>
                  <a:srgbClr val="FF0000"/>
                </a:solidFill>
                <a:latin typeface="Calibri"/>
                <a:cs typeface="Calibri"/>
              </a:rPr>
              <a:t>MeV</a:t>
            </a:r>
            <a:r>
              <a:rPr lang="en-GB" b="1" dirty="0" smtClean="0">
                <a:solidFill>
                  <a:srgbClr val="FF0000"/>
                </a:solidFill>
                <a:latin typeface="Calibri"/>
                <a:cs typeface="Calibri"/>
              </a:rPr>
              <a:t> to</a:t>
            </a:r>
          </a:p>
          <a:p>
            <a:pPr algn="l"/>
            <a:r>
              <a:rPr lang="en-GB" b="1" dirty="0" err="1" smtClean="0">
                <a:solidFill>
                  <a:srgbClr val="FF0000"/>
                </a:solidFill>
                <a:latin typeface="Calibri"/>
                <a:cs typeface="Calibri"/>
              </a:rPr>
              <a:t>GeV</a:t>
            </a:r>
            <a:r>
              <a:rPr lang="en-GB" b="1" dirty="0" smtClean="0">
                <a:solidFill>
                  <a:srgbClr val="FF0000"/>
                </a:solidFill>
                <a:latin typeface="Calibri"/>
                <a:cs typeface="Calibri"/>
              </a:rPr>
              <a:t> mass scale (also </a:t>
            </a:r>
            <a:r>
              <a:rPr lang="en-GB" b="1" dirty="0" err="1" smtClean="0">
                <a:solidFill>
                  <a:srgbClr val="FF0000"/>
                </a:solidFill>
                <a:latin typeface="Calibri"/>
                <a:cs typeface="Calibri"/>
              </a:rPr>
              <a:t>Sommerfeld</a:t>
            </a:r>
            <a:endParaRPr lang="en-GB" b="1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 algn="l"/>
            <a:r>
              <a:rPr lang="en-GB" b="1" dirty="0" smtClean="0">
                <a:solidFill>
                  <a:srgbClr val="FF0000"/>
                </a:solidFill>
                <a:latin typeface="Calibri"/>
                <a:cs typeface="Calibri"/>
              </a:rPr>
              <a:t>enhancement)!</a:t>
            </a:r>
          </a:p>
        </p:txBody>
      </p:sp>
      <p:sp>
        <p:nvSpPr>
          <p:cNvPr id="33" name="Rectangle 14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436563" y="6405563"/>
            <a:ext cx="8394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1"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 dirty="0" err="1" smtClean="0"/>
              <a:t>Achim</a:t>
            </a:r>
            <a:r>
              <a:rPr lang="en-US" dirty="0" smtClean="0"/>
              <a:t> Denig 	</a:t>
            </a:r>
            <a:endParaRPr lang="de-DE" dirty="0">
              <a:ea typeface="Arial" charset="0"/>
            </a:endParaRPr>
          </a:p>
        </p:txBody>
      </p:sp>
      <p:sp>
        <p:nvSpPr>
          <p:cNvPr id="34" name="Rechteck 33"/>
          <p:cNvSpPr/>
          <p:nvPr/>
        </p:nvSpPr>
        <p:spPr bwMode="auto">
          <a:xfrm>
            <a:off x="5016210" y="2988851"/>
            <a:ext cx="3669147" cy="41049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5851832" y="3197341"/>
            <a:ext cx="2441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 smtClean="0">
                <a:latin typeface="Calibri"/>
                <a:cs typeface="Calibri"/>
              </a:rPr>
              <a:t>e</a:t>
            </a:r>
            <a:r>
              <a:rPr lang="en-GB" sz="1600" dirty="0" smtClean="0">
                <a:latin typeface="Calibri"/>
                <a:cs typeface="Calibri"/>
              </a:rPr>
              <a:t>+ excess in cosmic ray flux</a:t>
            </a:r>
            <a:endParaRPr lang="en-GB" sz="1600" dirty="0">
              <a:latin typeface="Calibri"/>
              <a:cs typeface="Calibri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34073" y="178933"/>
            <a:ext cx="542985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Dark Photon Search @ A1</a:t>
            </a:r>
            <a:endParaRPr lang="en-US" sz="3600" i="1" dirty="0"/>
          </a:p>
        </p:txBody>
      </p:sp>
      <p:pic>
        <p:nvPicPr>
          <p:cNvPr id="13" name="Bild 12" descr="fig_invmass_dp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470" y="3619757"/>
            <a:ext cx="3585804" cy="2557090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6656364" y="4181329"/>
            <a:ext cx="18752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0090"/>
                </a:solidFill>
                <a:latin typeface="Calibri"/>
                <a:cs typeface="Calibri"/>
              </a:rPr>
              <a:t>  Hypothetical  Dark  Photon signal: </a:t>
            </a:r>
          </a:p>
          <a:p>
            <a:r>
              <a:rPr lang="en-GB" sz="1400" b="1" dirty="0" smtClean="0">
                <a:solidFill>
                  <a:srgbClr val="000090"/>
                </a:solidFill>
                <a:latin typeface="Calibri"/>
                <a:cs typeface="Calibri"/>
              </a:rPr>
              <a:t>      bump in one </a:t>
            </a:r>
          </a:p>
          <a:p>
            <a:r>
              <a:rPr lang="en-GB" sz="1400" b="1" dirty="0" smtClean="0">
                <a:solidFill>
                  <a:srgbClr val="000090"/>
                </a:solidFill>
                <a:latin typeface="Calibri"/>
                <a:cs typeface="Calibri"/>
              </a:rPr>
              <a:t>          single bin</a:t>
            </a:r>
            <a:endParaRPr lang="en-GB" sz="14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pic>
        <p:nvPicPr>
          <p:cNvPr id="15" name="Bild 14" descr="Timing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600" y="3623036"/>
            <a:ext cx="3655537" cy="2534117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678234" y="1048427"/>
            <a:ext cx="70192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b="1" dirty="0" smtClean="0">
                <a:solidFill>
                  <a:srgbClr val="000090"/>
                </a:solidFill>
                <a:latin typeface="Calibri"/>
                <a:cs typeface="Calibri"/>
              </a:rPr>
              <a:t>Features</a:t>
            </a:r>
            <a:r>
              <a:rPr lang="en-GB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GB" b="1" dirty="0" smtClean="0">
                <a:solidFill>
                  <a:srgbClr val="000090"/>
                </a:solidFill>
                <a:latin typeface="Calibri"/>
                <a:cs typeface="Calibri"/>
              </a:rPr>
              <a:t>2010 pilot run (4 days)</a:t>
            </a:r>
            <a:endParaRPr lang="en-GB" sz="1800" b="1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algn="l">
              <a:buFont typeface="Arial"/>
              <a:buChar char="•"/>
            </a:pPr>
            <a:r>
              <a:rPr lang="en-GB" sz="1800" dirty="0" smtClean="0">
                <a:latin typeface="Calibri"/>
                <a:cs typeface="Calibri"/>
              </a:rPr>
              <a:t> Beam </a:t>
            </a:r>
            <a:r>
              <a:rPr lang="en-GB" sz="1800" dirty="0" smtClean="0">
                <a:solidFill>
                  <a:srgbClr val="000090"/>
                </a:solidFill>
                <a:latin typeface="Calibri"/>
                <a:cs typeface="Calibri"/>
              </a:rPr>
              <a:t>energy 855 </a:t>
            </a:r>
            <a:r>
              <a:rPr lang="en-GB" sz="1800" dirty="0" err="1" smtClean="0">
                <a:solidFill>
                  <a:srgbClr val="000090"/>
                </a:solidFill>
                <a:latin typeface="Calibri"/>
                <a:cs typeface="Calibri"/>
              </a:rPr>
              <a:t>MeV</a:t>
            </a:r>
            <a:endParaRPr lang="en-GB" sz="18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algn="l">
              <a:buFont typeface="Arial"/>
              <a:buChar char="•"/>
            </a:pPr>
            <a:r>
              <a:rPr lang="en-GB" sz="1800" dirty="0" smtClean="0">
                <a:latin typeface="Calibri"/>
                <a:cs typeface="Calibri"/>
              </a:rPr>
              <a:t> Target: 0.05 mm Tantalum</a:t>
            </a:r>
          </a:p>
          <a:p>
            <a:pPr algn="l">
              <a:buFont typeface="Arial"/>
              <a:buChar char="•"/>
            </a:pPr>
            <a:r>
              <a:rPr lang="en-GB" sz="1800" dirty="0" smtClean="0">
                <a:latin typeface="Calibri"/>
                <a:cs typeface="Calibri"/>
              </a:rPr>
              <a:t> Beam current ~100µA   </a:t>
            </a:r>
            <a:r>
              <a:rPr lang="de-DE" sz="1800" dirty="0" smtClean="0">
                <a:latin typeface="Calibri"/>
                <a:cs typeface="Calibri"/>
                <a:sym typeface="Wingdings"/>
              </a:rPr>
              <a:t> 	</a:t>
            </a:r>
            <a:r>
              <a:rPr lang="en-GB" sz="1800" dirty="0" smtClean="0">
                <a:solidFill>
                  <a:srgbClr val="000090"/>
                </a:solidFill>
                <a:latin typeface="Calibri"/>
                <a:cs typeface="Calibri"/>
              </a:rPr>
              <a:t>Luminosity ~10</a:t>
            </a:r>
            <a:r>
              <a:rPr lang="en-GB" sz="1800" baseline="30000" dirty="0" smtClean="0">
                <a:solidFill>
                  <a:srgbClr val="000090"/>
                </a:solidFill>
                <a:latin typeface="Calibri"/>
                <a:cs typeface="Calibri"/>
              </a:rPr>
              <a:t>39</a:t>
            </a:r>
            <a:r>
              <a:rPr lang="en-GB" sz="1800" dirty="0" smtClean="0">
                <a:solidFill>
                  <a:srgbClr val="000090"/>
                </a:solidFill>
                <a:latin typeface="Calibri"/>
                <a:cs typeface="Calibri"/>
              </a:rPr>
              <a:t> cm</a:t>
            </a:r>
            <a:r>
              <a:rPr lang="en-GB" sz="1800" baseline="30000" dirty="0" smtClean="0">
                <a:solidFill>
                  <a:srgbClr val="000090"/>
                </a:solidFill>
                <a:latin typeface="Calibri"/>
                <a:cs typeface="Calibri"/>
              </a:rPr>
              <a:t>-2</a:t>
            </a:r>
            <a:r>
              <a:rPr lang="en-GB" sz="1800" dirty="0" smtClean="0">
                <a:solidFill>
                  <a:srgbClr val="000090"/>
                </a:solidFill>
                <a:latin typeface="Calibri"/>
                <a:cs typeface="Calibri"/>
              </a:rPr>
              <a:t>s</a:t>
            </a:r>
            <a:r>
              <a:rPr lang="en-GB" sz="1800" baseline="30000" dirty="0" smtClean="0">
                <a:solidFill>
                  <a:srgbClr val="000090"/>
                </a:solidFill>
                <a:latin typeface="Calibri"/>
                <a:cs typeface="Calibri"/>
              </a:rPr>
              <a:t>-1 </a:t>
            </a:r>
            <a:endParaRPr lang="en-GB" sz="18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algn="l">
              <a:buFont typeface="Arial"/>
              <a:buChar char="•"/>
            </a:pPr>
            <a:r>
              <a:rPr lang="en-GB" sz="1800" dirty="0" smtClean="0">
                <a:latin typeface="Calibri"/>
                <a:cs typeface="Calibri"/>
              </a:rPr>
              <a:t> Kinematic configuration: 	</a:t>
            </a:r>
            <a:r>
              <a:rPr lang="en-GB" sz="1800" dirty="0" smtClean="0">
                <a:solidFill>
                  <a:srgbClr val="000090"/>
                </a:solidFill>
                <a:latin typeface="Calibri"/>
                <a:cs typeface="Calibri"/>
              </a:rPr>
              <a:t>- complete energy transfer to </a:t>
            </a:r>
            <a:r>
              <a:rPr lang="en-GB" sz="1800" dirty="0" err="1" smtClean="0">
                <a:solidFill>
                  <a:srgbClr val="000090"/>
                </a:solidFill>
                <a:latin typeface="Calibri"/>
                <a:cs typeface="Calibri"/>
              </a:rPr>
              <a:t>γ</a:t>
            </a:r>
            <a:r>
              <a:rPr lang="en-GB" sz="1800" dirty="0" smtClean="0">
                <a:solidFill>
                  <a:srgbClr val="000090"/>
                </a:solidFill>
                <a:latin typeface="Calibri"/>
                <a:cs typeface="Calibri"/>
              </a:rPr>
              <a:t>’ boson</a:t>
            </a:r>
          </a:p>
          <a:p>
            <a:pPr algn="l"/>
            <a:r>
              <a:rPr lang="en-GB" sz="1800" dirty="0" smtClean="0">
                <a:solidFill>
                  <a:srgbClr val="000090"/>
                </a:solidFill>
                <a:latin typeface="Calibri"/>
                <a:cs typeface="Calibri"/>
              </a:rPr>
              <a:t>			- symmetric </a:t>
            </a:r>
            <a:r>
              <a:rPr lang="en-GB" sz="1800" dirty="0" err="1" smtClean="0">
                <a:solidFill>
                  <a:srgbClr val="000090"/>
                </a:solidFill>
                <a:latin typeface="Calibri"/>
                <a:cs typeface="Calibri"/>
              </a:rPr>
              <a:t>e</a:t>
            </a:r>
            <a:r>
              <a:rPr lang="en-GB" sz="1800" baseline="30000" dirty="0" smtClean="0">
                <a:solidFill>
                  <a:srgbClr val="000090"/>
                </a:solidFill>
                <a:latin typeface="Calibri"/>
                <a:cs typeface="Calibri"/>
              </a:rPr>
              <a:t>-</a:t>
            </a:r>
            <a:r>
              <a:rPr lang="en-GB" sz="1800" dirty="0" smtClean="0">
                <a:solidFill>
                  <a:srgbClr val="000090"/>
                </a:solidFill>
                <a:latin typeface="Calibri"/>
                <a:cs typeface="Calibri"/>
              </a:rPr>
              <a:t> and </a:t>
            </a:r>
            <a:r>
              <a:rPr lang="en-GB" sz="1800" dirty="0" err="1" smtClean="0">
                <a:solidFill>
                  <a:srgbClr val="000090"/>
                </a:solidFill>
                <a:latin typeface="Calibri"/>
                <a:cs typeface="Calibri"/>
              </a:rPr>
              <a:t>e</a:t>
            </a:r>
            <a:r>
              <a:rPr lang="en-GB" sz="1800" baseline="30000" dirty="0" smtClean="0">
                <a:solidFill>
                  <a:srgbClr val="000090"/>
                </a:solidFill>
                <a:latin typeface="Calibri"/>
                <a:cs typeface="Calibri"/>
              </a:rPr>
              <a:t>+</a:t>
            </a:r>
            <a:r>
              <a:rPr lang="en-GB" sz="1800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GB" sz="1800" dirty="0" err="1" smtClean="0">
                <a:solidFill>
                  <a:srgbClr val="000090"/>
                </a:solidFill>
                <a:latin typeface="Calibri"/>
                <a:cs typeface="Calibri"/>
              </a:rPr>
              <a:t>momenta</a:t>
            </a:r>
            <a:r>
              <a:rPr lang="en-GB" sz="1800" dirty="0" smtClean="0">
                <a:latin typeface="Calibri"/>
                <a:cs typeface="Calibri"/>
              </a:rPr>
              <a:t>	</a:t>
            </a:r>
          </a:p>
          <a:p>
            <a:pPr algn="l">
              <a:buFont typeface="Arial"/>
              <a:buChar char="•"/>
            </a:pPr>
            <a:r>
              <a:rPr lang="en-GB" sz="18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GB" sz="1800" dirty="0" smtClean="0">
                <a:solidFill>
                  <a:srgbClr val="000090"/>
                </a:solidFill>
                <a:latin typeface="Calibri"/>
                <a:cs typeface="Calibri"/>
              </a:rPr>
              <a:t>Cerenkov detector </a:t>
            </a:r>
            <a:r>
              <a:rPr lang="en-GB" sz="1800" dirty="0" smtClean="0">
                <a:latin typeface="Calibri"/>
                <a:cs typeface="Calibri"/>
              </a:rPr>
              <a:t>for electron/positron identification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2454247" y="3675997"/>
            <a:ext cx="17460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0090"/>
                </a:solidFill>
                <a:latin typeface="Calibri"/>
                <a:cs typeface="Calibri"/>
              </a:rPr>
              <a:t>Time difference</a:t>
            </a:r>
          </a:p>
          <a:p>
            <a:pPr algn="l"/>
            <a:r>
              <a:rPr lang="en-GB" sz="1400" b="1" dirty="0" smtClean="0">
                <a:solidFill>
                  <a:srgbClr val="000090"/>
                </a:solidFill>
                <a:latin typeface="Calibri"/>
                <a:cs typeface="Calibri"/>
              </a:rPr>
              <a:t>     between </a:t>
            </a:r>
            <a:r>
              <a:rPr lang="en-GB" sz="1400" b="1" dirty="0" err="1" smtClean="0">
                <a:solidFill>
                  <a:srgbClr val="000090"/>
                </a:solidFill>
                <a:latin typeface="Calibri"/>
                <a:cs typeface="Calibri"/>
              </a:rPr>
              <a:t>spectro</a:t>
            </a:r>
            <a:r>
              <a:rPr lang="en-GB" sz="1400" b="1" dirty="0" smtClean="0">
                <a:solidFill>
                  <a:srgbClr val="000090"/>
                </a:solidFill>
                <a:latin typeface="Calibri"/>
                <a:cs typeface="Calibri"/>
              </a:rPr>
              <a:t>-   </a:t>
            </a:r>
          </a:p>
          <a:p>
            <a:pPr algn="l"/>
            <a:r>
              <a:rPr lang="en-GB" sz="1400" b="1" dirty="0" smtClean="0">
                <a:solidFill>
                  <a:srgbClr val="000090"/>
                </a:solidFill>
                <a:latin typeface="Calibri"/>
                <a:cs typeface="Calibri"/>
              </a:rPr>
              <a:t>     meters  A, B</a:t>
            </a:r>
            <a:endParaRPr lang="en-GB" sz="14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2633996" y="4855217"/>
            <a:ext cx="1402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D</a:t>
            </a:r>
            <a:r>
              <a:rPr lang="en-GB" b="1" dirty="0" smtClean="0">
                <a:solidFill>
                  <a:srgbClr val="000090"/>
                </a:solidFill>
              </a:rPr>
              <a:t>T</a:t>
            </a:r>
            <a:r>
              <a:rPr lang="en-GB" b="1" baseline="-25000" dirty="0" smtClean="0">
                <a:solidFill>
                  <a:srgbClr val="000090"/>
                </a:solidFill>
              </a:rPr>
              <a:t>AB</a:t>
            </a:r>
            <a:r>
              <a:rPr lang="en-GB" b="1" dirty="0" smtClean="0">
                <a:solidFill>
                  <a:srgbClr val="000090"/>
                </a:solidFill>
              </a:rPr>
              <a:t>&lt; 1 ns</a:t>
            </a:r>
            <a:endParaRPr lang="en-GB" b="1" dirty="0">
              <a:solidFill>
                <a:srgbClr val="000090"/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6639771" y="3650135"/>
            <a:ext cx="18517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d</a:t>
            </a:r>
            <a:r>
              <a:rPr lang="en-GB" b="1" dirty="0" err="1" smtClean="0">
                <a:solidFill>
                  <a:srgbClr val="000090"/>
                </a:solidFill>
              </a:rPr>
              <a:t>M</a:t>
            </a:r>
            <a:r>
              <a:rPr lang="en-GB" b="1" baseline="-25000" dirty="0" err="1" smtClean="0">
                <a:solidFill>
                  <a:srgbClr val="000090"/>
                </a:solidFill>
              </a:rPr>
              <a:t>ee</a:t>
            </a:r>
            <a:r>
              <a:rPr lang="en-GB" b="1" dirty="0" smtClean="0">
                <a:solidFill>
                  <a:srgbClr val="000090"/>
                </a:solidFill>
              </a:rPr>
              <a:t>~ 0.5 </a:t>
            </a:r>
            <a:r>
              <a:rPr lang="en-GB" b="1" dirty="0" err="1" smtClean="0">
                <a:solidFill>
                  <a:srgbClr val="000090"/>
                </a:solidFill>
              </a:rPr>
              <a:t>MeV</a:t>
            </a:r>
            <a:endParaRPr lang="en-GB" b="1" dirty="0">
              <a:solidFill>
                <a:srgbClr val="00009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404880" y="3845020"/>
            <a:ext cx="112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800" dirty="0" smtClean="0"/>
              <a:t>QED bkg.</a:t>
            </a:r>
            <a:endParaRPr lang="en-GB" sz="1800" dirty="0"/>
          </a:p>
        </p:txBody>
      </p:sp>
      <p:pic>
        <p:nvPicPr>
          <p:cNvPr id="12" name="Picture 14" descr="a1logo-smal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3972" y="958886"/>
            <a:ext cx="1281844" cy="785870"/>
          </a:xfrm>
          <a:prstGeom prst="rect">
            <a:avLst/>
          </a:prstGeom>
          <a:noFill/>
        </p:spPr>
      </p:pic>
      <p:sp>
        <p:nvSpPr>
          <p:cNvPr id="19" name="Rectangle 14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436563" y="6405563"/>
            <a:ext cx="8394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1"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 dirty="0" err="1" smtClean="0"/>
              <a:t>Achim</a:t>
            </a:r>
            <a:r>
              <a:rPr lang="en-US" dirty="0" smtClean="0"/>
              <a:t> Denig 	                                                                                                                                 Dark Photon Experiments</a:t>
            </a:r>
            <a:endParaRPr lang="de-DE" dirty="0">
              <a:ea typeface="Arial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10792" y="171015"/>
            <a:ext cx="610815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de-DE" sz="3600" i="1" dirty="0" smtClean="0"/>
              <a:t>BESIII Experiment @ BEPCII</a:t>
            </a:r>
            <a:endParaRPr lang="en-US" sz="3600" i="1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1"/>
          </p:nvPr>
        </p:nvSpPr>
        <p:spPr>
          <a:xfrm>
            <a:off x="0" y="0"/>
            <a:ext cx="1905000" cy="457200"/>
          </a:xfrm>
        </p:spPr>
        <p:txBody>
          <a:bodyPr/>
          <a:lstStyle/>
          <a:p>
            <a:pPr algn="l">
              <a:defRPr/>
            </a:pPr>
            <a:fld id="{89F4951B-457E-3645-BC84-3D7F2D1F0C46}" type="slidenum">
              <a:rPr lang="de-DE" sz="1200" smtClean="0">
                <a:latin typeface="Calibri"/>
                <a:cs typeface="Calibri"/>
              </a:rPr>
              <a:pPr algn="l">
                <a:defRPr/>
              </a:pPr>
              <a:t>48</a:t>
            </a:fld>
            <a:endParaRPr lang="de-DE" sz="1200" dirty="0">
              <a:latin typeface="Calibri"/>
              <a:cs typeface="Calibri"/>
            </a:endParaRPr>
          </a:p>
        </p:txBody>
      </p:sp>
      <p:pic>
        <p:nvPicPr>
          <p:cNvPr id="16" name="Picture 16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1234" y="0"/>
            <a:ext cx="762766" cy="78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Bild 14" descr="Bildschirmfoto 2015-05-20 um 16.26.3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572" y="1185663"/>
            <a:ext cx="7649816" cy="5024580"/>
          </a:xfrm>
          <a:prstGeom prst="rect">
            <a:avLst/>
          </a:prstGeom>
        </p:spPr>
      </p:pic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1677" y="4314128"/>
            <a:ext cx="2519386" cy="1653076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246210" y="943992"/>
            <a:ext cx="2989088" cy="860279"/>
          </a:xfrm>
          <a:prstGeom prst="rect">
            <a:avLst/>
          </a:prstGeom>
          <a:solidFill>
            <a:srgbClr val="FEFDCC">
              <a:alpha val="87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lIns="90000" tIns="62640" rIns="90000" bIns="45000">
            <a:prstTxWarp prst="textNoShape">
              <a:avLst/>
            </a:prstTxWarp>
          </a:bodyPr>
          <a:lstStyle/>
          <a:p>
            <a:pPr algn="l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en-US" sz="1600" dirty="0" smtClean="0">
                <a:latin typeface="Calibri"/>
                <a:ea typeface="WenQuanYi Micro Hei" charset="0"/>
                <a:cs typeface="Calibri"/>
              </a:rPr>
              <a:t>Electron-Positron Collider BEPCII</a:t>
            </a:r>
          </a:p>
          <a:p>
            <a:pPr algn="l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en-US" sz="1600" dirty="0" smtClean="0">
                <a:latin typeface="Calibri"/>
                <a:ea typeface="WenQuanYi Micro Hei" charset="0"/>
                <a:cs typeface="Calibri"/>
              </a:rPr>
              <a:t>BEPCII Energy	2.0 – 4.6 </a:t>
            </a:r>
            <a:r>
              <a:rPr lang="en-US" sz="1600" dirty="0" err="1" smtClean="0">
                <a:latin typeface="Calibri"/>
                <a:ea typeface="WenQuanYi Micro Hei" charset="0"/>
                <a:cs typeface="Calibri"/>
              </a:rPr>
              <a:t>GeV</a:t>
            </a:r>
            <a:endParaRPr lang="en-US" sz="1600" dirty="0" smtClean="0">
              <a:latin typeface="Calibri"/>
              <a:ea typeface="WenQuanYi Micro Hei" charset="0"/>
              <a:cs typeface="Calibri"/>
            </a:endParaRPr>
          </a:p>
          <a:p>
            <a:pPr algn="l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en-US" sz="1600" dirty="0" smtClean="0">
                <a:latin typeface="Calibri"/>
                <a:ea typeface="WenQuanYi Micro Hei" charset="0"/>
                <a:cs typeface="Calibri"/>
              </a:rPr>
              <a:t>Design Luminosity 10</a:t>
            </a:r>
            <a:r>
              <a:rPr lang="en-US" sz="1600" baseline="33000" dirty="0" smtClean="0">
                <a:latin typeface="Calibri"/>
                <a:ea typeface="WenQuanYi Micro Hei" charset="0"/>
                <a:cs typeface="Calibri"/>
              </a:rPr>
              <a:t>33</a:t>
            </a:r>
            <a:r>
              <a:rPr lang="en-US" sz="1600" dirty="0" smtClean="0">
                <a:latin typeface="Calibri"/>
                <a:ea typeface="WenQuanYi Micro Hei" charset="0"/>
                <a:cs typeface="Calibri"/>
              </a:rPr>
              <a:t> </a:t>
            </a:r>
            <a:r>
              <a:rPr lang="en-US" sz="1600" dirty="0">
                <a:latin typeface="Calibri"/>
                <a:ea typeface="WenQuanYi Micro Hei" charset="0"/>
                <a:cs typeface="Calibri"/>
              </a:rPr>
              <a:t>cm</a:t>
            </a:r>
            <a:r>
              <a:rPr lang="en-US" sz="1600" baseline="33000" dirty="0">
                <a:latin typeface="Calibri"/>
                <a:ea typeface="WenQuanYi Micro Hei" charset="0"/>
                <a:cs typeface="Calibri"/>
              </a:rPr>
              <a:t>-2</a:t>
            </a:r>
            <a:r>
              <a:rPr lang="en-US" sz="1600" dirty="0">
                <a:latin typeface="Calibri"/>
                <a:ea typeface="WenQuanYi Micro Hei" charset="0"/>
                <a:cs typeface="Calibri"/>
              </a:rPr>
              <a:t> s</a:t>
            </a:r>
            <a:r>
              <a:rPr lang="en-US" sz="1600" baseline="33000" dirty="0">
                <a:latin typeface="Calibri"/>
                <a:ea typeface="WenQuanYi Micro Hei" charset="0"/>
                <a:cs typeface="Calibri"/>
              </a:rPr>
              <a:t>-</a:t>
            </a:r>
            <a:r>
              <a:rPr lang="en-US" sz="1600" baseline="33000" dirty="0" smtClean="0">
                <a:latin typeface="Calibri"/>
                <a:ea typeface="WenQuanYi Micro Hei" charset="0"/>
                <a:cs typeface="Calibri"/>
              </a:rPr>
              <a:t>1</a:t>
            </a:r>
            <a:endParaRPr lang="en-US" sz="1600" dirty="0" smtClean="0">
              <a:latin typeface="Calibri"/>
              <a:ea typeface="WenQuanYi Micro Hei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41662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70952" y="159969"/>
            <a:ext cx="72253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de-DE" sz="3600" i="1" dirty="0" smtClean="0"/>
              <a:t>BESIII ISR Analysis: </a:t>
            </a:r>
            <a:r>
              <a:rPr lang="en-US" sz="3600" i="1" dirty="0" err="1" smtClean="0"/>
              <a:t>e</a:t>
            </a:r>
            <a:r>
              <a:rPr lang="en-US" sz="3600" i="1" baseline="30000" dirty="0" err="1" smtClean="0"/>
              <a:t>+</a:t>
            </a:r>
            <a:r>
              <a:rPr lang="en-US" sz="3600" i="1" dirty="0" err="1" smtClean="0"/>
              <a:t>e</a:t>
            </a:r>
            <a:r>
              <a:rPr lang="en-US" sz="3600" i="1" baseline="30000" dirty="0" smtClean="0">
                <a:latin typeface="Symbol" charset="2"/>
                <a:cs typeface="Symbol" charset="2"/>
              </a:rPr>
              <a:t>-</a:t>
            </a:r>
            <a:r>
              <a:rPr lang="en-US" sz="3600" i="1" dirty="0" smtClean="0"/>
              <a:t> </a:t>
            </a:r>
            <a:r>
              <a:rPr lang="de-DE" sz="3600" dirty="0" smtClean="0">
                <a:sym typeface="Symbol"/>
              </a:rPr>
              <a:t></a:t>
            </a:r>
            <a:r>
              <a:rPr lang="en-US" sz="3600" i="1" dirty="0" smtClean="0">
                <a:sym typeface="Symbol"/>
              </a:rPr>
              <a:t> </a:t>
            </a:r>
            <a:r>
              <a:rPr lang="en-US" sz="3600" i="1" dirty="0" err="1" smtClean="0">
                <a:latin typeface="Symbol" charset="2"/>
                <a:cs typeface="Symbol" charset="2"/>
                <a:sym typeface="Symbol"/>
              </a:rPr>
              <a:t>p</a:t>
            </a:r>
            <a:r>
              <a:rPr lang="en-US" sz="3600" i="1" baseline="30000" dirty="0" err="1" smtClean="0">
                <a:latin typeface="Symbol" charset="2"/>
                <a:cs typeface="Symbol" charset="2"/>
                <a:sym typeface="Symbol"/>
              </a:rPr>
              <a:t>+</a:t>
            </a:r>
            <a:r>
              <a:rPr lang="en-US" sz="3600" i="1" dirty="0" err="1" smtClean="0">
                <a:latin typeface="Symbol" charset="2"/>
                <a:cs typeface="Symbol" charset="2"/>
                <a:sym typeface="Symbol"/>
              </a:rPr>
              <a:t>p</a:t>
            </a:r>
            <a:r>
              <a:rPr lang="en-US" sz="3600" i="1" baseline="30000" dirty="0" err="1" smtClean="0">
                <a:latin typeface="Symbol" charset="2"/>
                <a:cs typeface="Symbol" charset="2"/>
                <a:sym typeface="Symbol"/>
              </a:rPr>
              <a:t>-</a:t>
            </a:r>
            <a:r>
              <a:rPr lang="en-US" sz="3600" i="1" dirty="0" err="1" smtClean="0">
                <a:latin typeface="Symbol" charset="2"/>
                <a:cs typeface="Symbol" charset="2"/>
                <a:sym typeface="Symbol"/>
              </a:rPr>
              <a:t>g</a:t>
            </a:r>
            <a:r>
              <a:rPr lang="en-US" sz="3600" i="1" baseline="-25000" dirty="0" err="1" smtClean="0">
                <a:latin typeface="+mn-lt"/>
                <a:cs typeface="Symbol" charset="2"/>
                <a:sym typeface="Symbol"/>
              </a:rPr>
              <a:t>ISR</a:t>
            </a:r>
            <a:r>
              <a:rPr lang="en-US" sz="3600" i="1" dirty="0" smtClean="0"/>
              <a:t> </a:t>
            </a:r>
            <a:r>
              <a:rPr lang="de-DE" sz="3600" i="1" dirty="0" smtClean="0"/>
              <a:t> </a:t>
            </a:r>
            <a:endParaRPr lang="en-US" sz="3600" i="1" dirty="0"/>
          </a:p>
        </p:txBody>
      </p:sp>
      <p:grpSp>
        <p:nvGrpSpPr>
          <p:cNvPr id="2" name="Gruppierung 104"/>
          <p:cNvGrpSpPr/>
          <p:nvPr/>
        </p:nvGrpSpPr>
        <p:grpSpPr>
          <a:xfrm>
            <a:off x="3918293" y="1191698"/>
            <a:ext cx="5620458" cy="5236806"/>
            <a:chOff x="3918293" y="1191698"/>
            <a:chExt cx="5620458" cy="5236806"/>
          </a:xfrm>
        </p:grpSpPr>
        <p:pic>
          <p:nvPicPr>
            <p:cNvPr id="10" name="Bild 9" descr="invMass_withoutANN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18293" y="1222583"/>
              <a:ext cx="5620458" cy="4351642"/>
            </a:xfrm>
            <a:prstGeom prst="rect">
              <a:avLst/>
            </a:prstGeom>
          </p:spPr>
        </p:pic>
        <p:sp>
          <p:nvSpPr>
            <p:cNvPr id="11" name="Textfeld 10"/>
            <p:cNvSpPr txBox="1"/>
            <p:nvPr/>
          </p:nvSpPr>
          <p:spPr>
            <a:xfrm>
              <a:off x="4760469" y="1191698"/>
              <a:ext cx="37112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 smtClean="0">
                  <a:latin typeface="Calibri"/>
                  <a:cs typeface="Calibri"/>
                </a:rPr>
                <a:t>Event yield after acceptance cuts </a:t>
              </a:r>
              <a:r>
                <a:rPr lang="en-GB" sz="1800" b="1" dirty="0" smtClean="0">
                  <a:latin typeface="Calibri"/>
                  <a:cs typeface="Calibri"/>
                </a:rPr>
                <a:t>only</a:t>
              </a:r>
              <a:endParaRPr lang="en-GB" sz="1800" b="1" dirty="0">
                <a:latin typeface="Calibri"/>
                <a:cs typeface="Calibri"/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5464661" y="4858844"/>
              <a:ext cx="2775820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endParaRPr lang="en-GB" sz="1600" dirty="0" smtClean="0">
                <a:latin typeface="Calibri"/>
                <a:cs typeface="Calibri"/>
              </a:endParaRPr>
            </a:p>
            <a:p>
              <a:pPr algn="l"/>
              <a:endParaRPr lang="en-GB" sz="1600" dirty="0" smtClean="0">
                <a:latin typeface="Calibri"/>
                <a:cs typeface="Calibri"/>
              </a:endParaRPr>
            </a:p>
            <a:p>
              <a:pPr algn="l"/>
              <a:endParaRPr lang="de-DE" sz="1600" dirty="0" smtClean="0">
                <a:latin typeface="Calibri"/>
                <a:cs typeface="Calibri"/>
                <a:sym typeface="Wingdings"/>
              </a:endParaRPr>
            </a:p>
            <a:p>
              <a:pPr algn="l"/>
              <a:r>
                <a:rPr lang="de-DE" sz="1600" b="1" dirty="0" err="1" smtClean="0">
                  <a:solidFill>
                    <a:srgbClr val="FF0000"/>
                  </a:solidFill>
                  <a:latin typeface="Calibri"/>
                  <a:cs typeface="Calibri"/>
                  <a:sym typeface="Wingdings"/>
                </a:rPr>
                <a:t>Pion</a:t>
              </a:r>
              <a:r>
                <a:rPr lang="de-DE" sz="1600" b="1" dirty="0" smtClean="0">
                  <a:solidFill>
                    <a:srgbClr val="FF0000"/>
                  </a:solidFill>
                  <a:latin typeface="Calibri"/>
                  <a:cs typeface="Calibri"/>
                  <a:sym typeface="Wingdings"/>
                </a:rPr>
                <a:t> </a:t>
              </a:r>
              <a:r>
                <a:rPr lang="de-DE" sz="1600" b="1" dirty="0" err="1" smtClean="0">
                  <a:solidFill>
                    <a:srgbClr val="FF0000"/>
                  </a:solidFill>
                  <a:latin typeface="Calibri"/>
                  <a:cs typeface="Calibri"/>
                  <a:sym typeface="Wingdings"/>
                </a:rPr>
                <a:t>Muon</a:t>
              </a:r>
              <a:r>
                <a:rPr lang="de-DE" sz="1600" b="1" dirty="0" smtClean="0">
                  <a:solidFill>
                    <a:srgbClr val="FF0000"/>
                  </a:solidFill>
                  <a:latin typeface="Calibri"/>
                  <a:cs typeface="Calibri"/>
                  <a:sym typeface="Wingdings"/>
                </a:rPr>
                <a:t> Separation </a:t>
              </a:r>
              <a:r>
                <a:rPr lang="de-DE" sz="1600" b="1" dirty="0" err="1" smtClean="0">
                  <a:solidFill>
                    <a:srgbClr val="FF0000"/>
                  </a:solidFill>
                  <a:latin typeface="Calibri"/>
                  <a:cs typeface="Calibri"/>
                  <a:sym typeface="Wingdings"/>
                </a:rPr>
                <a:t>needed</a:t>
              </a:r>
              <a:r>
                <a:rPr lang="de-DE" sz="1600" b="1" dirty="0" smtClean="0">
                  <a:solidFill>
                    <a:srgbClr val="FF0000"/>
                  </a:solidFill>
                  <a:latin typeface="Calibri"/>
                  <a:cs typeface="Calibri"/>
                  <a:sym typeface="Wingdings"/>
                </a:rPr>
                <a:t> </a:t>
              </a:r>
            </a:p>
            <a:p>
              <a:pPr algn="l"/>
              <a:r>
                <a:rPr lang="de-DE" sz="1600" b="1" dirty="0" smtClean="0">
                  <a:solidFill>
                    <a:srgbClr val="FF0000"/>
                  </a:solidFill>
                  <a:latin typeface="Calibri"/>
                  <a:cs typeface="Calibri"/>
                  <a:sym typeface="Wingdings"/>
                </a:rPr>
                <a:t>         TMVA </a:t>
              </a:r>
              <a:r>
                <a:rPr lang="de-DE" sz="1600" b="1" dirty="0" err="1" smtClean="0">
                  <a:solidFill>
                    <a:srgbClr val="FF0000"/>
                  </a:solidFill>
                  <a:latin typeface="Calibri"/>
                  <a:cs typeface="Calibri"/>
                  <a:sym typeface="Wingdings"/>
                </a:rPr>
                <a:t>methods</a:t>
              </a:r>
              <a:r>
                <a:rPr lang="de-DE" sz="1600" b="1" dirty="0" smtClean="0">
                  <a:solidFill>
                    <a:srgbClr val="FF0000"/>
                  </a:solidFill>
                  <a:latin typeface="Calibri"/>
                  <a:cs typeface="Calibri"/>
                  <a:sym typeface="Wingdings"/>
                </a:rPr>
                <a:t>!</a:t>
              </a:r>
              <a:endParaRPr lang="en-GB" sz="1600" b="1" dirty="0" smtClean="0">
                <a:solidFill>
                  <a:srgbClr val="FF0000"/>
                </a:solidFill>
                <a:latin typeface="Calibri"/>
                <a:cs typeface="Calibri"/>
              </a:endParaRPr>
            </a:p>
            <a:p>
              <a:pPr algn="l">
                <a:buFont typeface="Arial"/>
                <a:buChar char="•"/>
              </a:pPr>
              <a:endParaRPr lang="en-GB" sz="1600" dirty="0">
                <a:latin typeface="Calibri"/>
                <a:cs typeface="Calibri"/>
              </a:endParaRPr>
            </a:p>
          </p:txBody>
        </p:sp>
        <p:pic>
          <p:nvPicPr>
            <p:cNvPr id="27" name="Bild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59996" y="1862267"/>
              <a:ext cx="848862" cy="397890"/>
            </a:xfrm>
            <a:prstGeom prst="rect">
              <a:avLst/>
            </a:prstGeom>
          </p:spPr>
        </p:pic>
        <p:sp>
          <p:nvSpPr>
            <p:cNvPr id="29" name="Textfeld 28"/>
            <p:cNvSpPr txBox="1"/>
            <p:nvPr/>
          </p:nvSpPr>
          <p:spPr>
            <a:xfrm>
              <a:off x="7974233" y="2851219"/>
              <a:ext cx="5162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J/ψ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5400915" y="1608595"/>
              <a:ext cx="3254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r</a:t>
              </a:r>
              <a:endParaRPr lang="en-GB" dirty="0">
                <a:solidFill>
                  <a:srgbClr val="0000FF"/>
                </a:solidFill>
                <a:latin typeface="Symbol" charset="2"/>
                <a:cs typeface="Symbol" charset="2"/>
              </a:endParaRPr>
            </a:p>
          </p:txBody>
        </p:sp>
      </p:grpSp>
      <p:sp>
        <p:nvSpPr>
          <p:cNvPr id="31" name="Foliennummernplatzhalter 30"/>
          <p:cNvSpPr>
            <a:spLocks noGrp="1"/>
          </p:cNvSpPr>
          <p:nvPr>
            <p:ph type="sldNum" sz="quarter" idx="11"/>
          </p:nvPr>
        </p:nvSpPr>
        <p:spPr>
          <a:xfrm>
            <a:off x="0" y="0"/>
            <a:ext cx="1905000" cy="457200"/>
          </a:xfrm>
        </p:spPr>
        <p:txBody>
          <a:bodyPr/>
          <a:lstStyle/>
          <a:p>
            <a:pPr algn="l">
              <a:defRPr/>
            </a:pPr>
            <a:fld id="{89F4951B-457E-3645-BC84-3D7F2D1F0C46}" type="slidenum">
              <a:rPr lang="de-DE" sz="1200" smtClean="0">
                <a:latin typeface="Calibri"/>
                <a:cs typeface="Calibri"/>
              </a:rPr>
              <a:pPr algn="l">
                <a:defRPr/>
              </a:pPr>
              <a:t>49</a:t>
            </a:fld>
            <a:endParaRPr lang="de-DE" sz="1200" dirty="0">
              <a:latin typeface="Calibri"/>
              <a:cs typeface="Calibri"/>
            </a:endParaRPr>
          </a:p>
        </p:txBody>
      </p:sp>
      <p:pic>
        <p:nvPicPr>
          <p:cNvPr id="18" name="Picture 16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48408" y="0"/>
            <a:ext cx="695592" cy="71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uppierung 66"/>
          <p:cNvGrpSpPr/>
          <p:nvPr/>
        </p:nvGrpSpPr>
        <p:grpSpPr>
          <a:xfrm>
            <a:off x="444673" y="1209009"/>
            <a:ext cx="3074899" cy="3890056"/>
            <a:chOff x="5765120" y="1068862"/>
            <a:chExt cx="3074899" cy="3890056"/>
          </a:xfrm>
        </p:grpSpPr>
        <p:grpSp>
          <p:nvGrpSpPr>
            <p:cNvPr id="4" name="Group 27"/>
            <p:cNvGrpSpPr>
              <a:grpSpLocks/>
            </p:cNvGrpSpPr>
            <p:nvPr/>
          </p:nvGrpSpPr>
          <p:grpSpPr bwMode="auto">
            <a:xfrm>
              <a:off x="6023643" y="2809988"/>
              <a:ext cx="2816376" cy="2148927"/>
              <a:chOff x="589" y="2661"/>
              <a:chExt cx="2102" cy="1494"/>
            </a:xfrm>
          </p:grpSpPr>
          <p:grpSp>
            <p:nvGrpSpPr>
              <p:cNvPr id="5" name="Group 28"/>
              <p:cNvGrpSpPr>
                <a:grpSpLocks/>
              </p:cNvGrpSpPr>
              <p:nvPr/>
            </p:nvGrpSpPr>
            <p:grpSpPr bwMode="auto">
              <a:xfrm>
                <a:off x="597" y="3434"/>
                <a:ext cx="1174" cy="721"/>
                <a:chOff x="240" y="1680"/>
                <a:chExt cx="1392" cy="824"/>
              </a:xfrm>
            </p:grpSpPr>
            <p:sp>
              <p:nvSpPr>
                <p:cNvPr id="103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1153" y="1680"/>
                  <a:ext cx="479" cy="82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8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 charset="0"/>
                  </a:endParaRPr>
                </a:p>
              </p:txBody>
            </p:sp>
            <p:sp>
              <p:nvSpPr>
                <p:cNvPr id="104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240" y="1919"/>
                  <a:ext cx="387" cy="2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Tahoma" charset="0"/>
                    </a:rPr>
                    <a:t>e</a:t>
                  </a:r>
                  <a:r>
                    <a:rPr kumimoji="0" lang="en-US" sz="2000" b="1" i="0" u="none" strike="noStrike" kern="0" cap="none" spc="0" normalizeH="0" baseline="3000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Tahoma" charset="0"/>
                    </a:rPr>
                    <a:t>-</a:t>
                  </a:r>
                </a:p>
              </p:txBody>
            </p:sp>
          </p:grpSp>
          <p:sp>
            <p:nvSpPr>
              <p:cNvPr id="76" name="Text Box 31"/>
              <p:cNvSpPr txBox="1">
                <a:spLocks noChangeArrowheads="1"/>
              </p:cNvSpPr>
              <p:nvPr/>
            </p:nvSpPr>
            <p:spPr bwMode="auto">
              <a:xfrm>
                <a:off x="589" y="2764"/>
                <a:ext cx="413" cy="2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 charset="0"/>
                  </a:rPr>
                  <a:t>e</a:t>
                </a:r>
                <a:r>
                  <a:rPr kumimoji="0" lang="en-US" sz="2000" b="1" i="0" u="none" strike="noStrike" kern="0" cap="none" spc="0" normalizeH="0" baseline="30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 charset="0"/>
                  </a:rPr>
                  <a:t>+</a:t>
                </a:r>
              </a:p>
            </p:txBody>
          </p:sp>
          <p:sp>
            <p:nvSpPr>
              <p:cNvPr id="77" name="Line 32"/>
              <p:cNvSpPr>
                <a:spLocks noChangeShapeType="1"/>
              </p:cNvSpPr>
              <p:nvPr/>
            </p:nvSpPr>
            <p:spPr bwMode="auto">
              <a:xfrm flipV="1">
                <a:off x="853" y="3329"/>
                <a:ext cx="382" cy="383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8" name="Line 33"/>
              <p:cNvSpPr>
                <a:spLocks noChangeShapeType="1"/>
              </p:cNvSpPr>
              <p:nvPr/>
            </p:nvSpPr>
            <p:spPr bwMode="auto">
              <a:xfrm>
                <a:off x="807" y="2973"/>
                <a:ext cx="437" cy="356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6" name="Group 34"/>
              <p:cNvGrpSpPr>
                <a:grpSpLocks/>
              </p:cNvGrpSpPr>
              <p:nvPr/>
            </p:nvGrpSpPr>
            <p:grpSpPr bwMode="auto">
              <a:xfrm rot="-1150740">
                <a:off x="969" y="2962"/>
                <a:ext cx="651" cy="55"/>
                <a:chOff x="2256" y="2928"/>
                <a:chExt cx="4486" cy="462"/>
              </a:xfrm>
            </p:grpSpPr>
            <p:sp>
              <p:nvSpPr>
                <p:cNvPr id="94" name="Bogen 35"/>
                <p:cNvSpPr>
                  <a:spLocks/>
                </p:cNvSpPr>
                <p:nvPr/>
              </p:nvSpPr>
              <p:spPr bwMode="auto">
                <a:xfrm>
                  <a:off x="2256" y="2930"/>
                  <a:ext cx="510" cy="344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5" name="Bogen 36"/>
                <p:cNvSpPr>
                  <a:spLocks/>
                </p:cNvSpPr>
                <p:nvPr/>
              </p:nvSpPr>
              <p:spPr bwMode="auto">
                <a:xfrm rot="10800000">
                  <a:off x="2754" y="3016"/>
                  <a:ext cx="509" cy="344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6" name="Bogen 37"/>
                <p:cNvSpPr>
                  <a:spLocks/>
                </p:cNvSpPr>
                <p:nvPr/>
              </p:nvSpPr>
              <p:spPr bwMode="auto">
                <a:xfrm>
                  <a:off x="3250" y="2928"/>
                  <a:ext cx="510" cy="344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7" name="Bogen 38"/>
                <p:cNvSpPr>
                  <a:spLocks/>
                </p:cNvSpPr>
                <p:nvPr/>
              </p:nvSpPr>
              <p:spPr bwMode="auto">
                <a:xfrm rot="10800000">
                  <a:off x="3746" y="3010"/>
                  <a:ext cx="510" cy="345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8" name="Bogen 39"/>
                <p:cNvSpPr>
                  <a:spLocks/>
                </p:cNvSpPr>
                <p:nvPr/>
              </p:nvSpPr>
              <p:spPr bwMode="auto">
                <a:xfrm>
                  <a:off x="4242" y="2933"/>
                  <a:ext cx="510" cy="345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9" name="Bogen 40"/>
                <p:cNvSpPr>
                  <a:spLocks/>
                </p:cNvSpPr>
                <p:nvPr/>
              </p:nvSpPr>
              <p:spPr bwMode="auto">
                <a:xfrm rot="10800000">
                  <a:off x="4744" y="3046"/>
                  <a:ext cx="509" cy="344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0" name="Bogen 41"/>
                <p:cNvSpPr>
                  <a:spLocks/>
                </p:cNvSpPr>
                <p:nvPr/>
              </p:nvSpPr>
              <p:spPr bwMode="auto">
                <a:xfrm>
                  <a:off x="5240" y="2958"/>
                  <a:ext cx="510" cy="344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1" name="Bogen 42"/>
                <p:cNvSpPr>
                  <a:spLocks/>
                </p:cNvSpPr>
                <p:nvPr/>
              </p:nvSpPr>
              <p:spPr bwMode="auto">
                <a:xfrm rot="10800000">
                  <a:off x="5736" y="3040"/>
                  <a:ext cx="510" cy="345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2" name="Bogen 43"/>
                <p:cNvSpPr>
                  <a:spLocks/>
                </p:cNvSpPr>
                <p:nvPr/>
              </p:nvSpPr>
              <p:spPr bwMode="auto">
                <a:xfrm>
                  <a:off x="6232" y="2963"/>
                  <a:ext cx="510" cy="345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7" name="Group 44"/>
              <p:cNvGrpSpPr>
                <a:grpSpLocks/>
              </p:cNvGrpSpPr>
              <p:nvPr/>
            </p:nvGrpSpPr>
            <p:grpSpPr bwMode="auto">
              <a:xfrm>
                <a:off x="1244" y="3140"/>
                <a:ext cx="930" cy="384"/>
                <a:chOff x="2494" y="2688"/>
                <a:chExt cx="2594" cy="864"/>
              </a:xfrm>
            </p:grpSpPr>
            <p:sp>
              <p:nvSpPr>
                <p:cNvPr id="83" name="Bogen 45"/>
                <p:cNvSpPr>
                  <a:spLocks/>
                </p:cNvSpPr>
                <p:nvPr/>
              </p:nvSpPr>
              <p:spPr bwMode="auto">
                <a:xfrm flipH="1">
                  <a:off x="4413" y="2688"/>
                  <a:ext cx="675" cy="864"/>
                </a:xfrm>
                <a:custGeom>
                  <a:avLst/>
                  <a:gdLst>
                    <a:gd name="G0" fmla="+- 287 0 0"/>
                    <a:gd name="G1" fmla="+- 21600 0 0"/>
                    <a:gd name="G2" fmla="+- 21600 0 0"/>
                    <a:gd name="T0" fmla="*/ 287 w 21887"/>
                    <a:gd name="T1" fmla="*/ 0 h 43200"/>
                    <a:gd name="T2" fmla="*/ 0 w 21887"/>
                    <a:gd name="T3" fmla="*/ 43198 h 43200"/>
                    <a:gd name="T4" fmla="*/ 287 w 21887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887" h="43200" fill="none" extrusionOk="0">
                      <a:moveTo>
                        <a:pt x="287" y="-1"/>
                      </a:moveTo>
                      <a:cubicBezTo>
                        <a:pt x="12216" y="0"/>
                        <a:pt x="21887" y="9670"/>
                        <a:pt x="21887" y="21600"/>
                      </a:cubicBezTo>
                      <a:cubicBezTo>
                        <a:pt x="21887" y="33529"/>
                        <a:pt x="12216" y="43200"/>
                        <a:pt x="287" y="43200"/>
                      </a:cubicBezTo>
                      <a:cubicBezTo>
                        <a:pt x="191" y="43199"/>
                        <a:pt x="95" y="43199"/>
                        <a:pt x="-1" y="43198"/>
                      </a:cubicBezTo>
                    </a:path>
                    <a:path w="21887" h="43200" stroke="0" extrusionOk="0">
                      <a:moveTo>
                        <a:pt x="287" y="-1"/>
                      </a:moveTo>
                      <a:cubicBezTo>
                        <a:pt x="12216" y="0"/>
                        <a:pt x="21887" y="9670"/>
                        <a:pt x="21887" y="21600"/>
                      </a:cubicBezTo>
                      <a:cubicBezTo>
                        <a:pt x="21887" y="33529"/>
                        <a:pt x="12216" y="43200"/>
                        <a:pt x="287" y="43200"/>
                      </a:cubicBezTo>
                      <a:cubicBezTo>
                        <a:pt x="191" y="43199"/>
                        <a:pt x="95" y="43199"/>
                        <a:pt x="-1" y="43198"/>
                      </a:cubicBezTo>
                      <a:lnTo>
                        <a:pt x="287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8" name="Group 46"/>
                <p:cNvGrpSpPr>
                  <a:grpSpLocks/>
                </p:cNvGrpSpPr>
                <p:nvPr/>
              </p:nvGrpSpPr>
              <p:grpSpPr bwMode="auto">
                <a:xfrm>
                  <a:off x="2494" y="2994"/>
                  <a:ext cx="1916" cy="241"/>
                  <a:chOff x="2256" y="2928"/>
                  <a:chExt cx="4486" cy="462"/>
                </a:xfrm>
              </p:grpSpPr>
              <p:sp>
                <p:nvSpPr>
                  <p:cNvPr id="85" name="Bogen 47"/>
                  <p:cNvSpPr>
                    <a:spLocks/>
                  </p:cNvSpPr>
                  <p:nvPr/>
                </p:nvSpPr>
                <p:spPr bwMode="auto">
                  <a:xfrm>
                    <a:off x="2256" y="2930"/>
                    <a:ext cx="510" cy="344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86" name="Bogen 48"/>
                  <p:cNvSpPr>
                    <a:spLocks/>
                  </p:cNvSpPr>
                  <p:nvPr/>
                </p:nvSpPr>
                <p:spPr bwMode="auto">
                  <a:xfrm rot="10800000">
                    <a:off x="2754" y="3016"/>
                    <a:ext cx="509" cy="344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87" name="Bogen 49"/>
                  <p:cNvSpPr>
                    <a:spLocks/>
                  </p:cNvSpPr>
                  <p:nvPr/>
                </p:nvSpPr>
                <p:spPr bwMode="auto">
                  <a:xfrm>
                    <a:off x="3250" y="2928"/>
                    <a:ext cx="510" cy="344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88" name="Bogen 50"/>
                  <p:cNvSpPr>
                    <a:spLocks/>
                  </p:cNvSpPr>
                  <p:nvPr/>
                </p:nvSpPr>
                <p:spPr bwMode="auto">
                  <a:xfrm rot="10800000">
                    <a:off x="3746" y="3010"/>
                    <a:ext cx="510" cy="345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89" name="Bogen 51"/>
                  <p:cNvSpPr>
                    <a:spLocks/>
                  </p:cNvSpPr>
                  <p:nvPr/>
                </p:nvSpPr>
                <p:spPr bwMode="auto">
                  <a:xfrm>
                    <a:off x="4242" y="2933"/>
                    <a:ext cx="510" cy="345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90" name="Bogen 52"/>
                  <p:cNvSpPr>
                    <a:spLocks/>
                  </p:cNvSpPr>
                  <p:nvPr/>
                </p:nvSpPr>
                <p:spPr bwMode="auto">
                  <a:xfrm rot="10800000">
                    <a:off x="4744" y="3046"/>
                    <a:ext cx="509" cy="344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91" name="Bogen 53"/>
                  <p:cNvSpPr>
                    <a:spLocks/>
                  </p:cNvSpPr>
                  <p:nvPr/>
                </p:nvSpPr>
                <p:spPr bwMode="auto">
                  <a:xfrm>
                    <a:off x="5240" y="2958"/>
                    <a:ext cx="510" cy="344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92" name="Bogen 54"/>
                  <p:cNvSpPr>
                    <a:spLocks/>
                  </p:cNvSpPr>
                  <p:nvPr/>
                </p:nvSpPr>
                <p:spPr bwMode="auto">
                  <a:xfrm rot="10800000">
                    <a:off x="5736" y="3040"/>
                    <a:ext cx="510" cy="345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93" name="Bogen 55"/>
                  <p:cNvSpPr>
                    <a:spLocks/>
                  </p:cNvSpPr>
                  <p:nvPr/>
                </p:nvSpPr>
                <p:spPr bwMode="auto">
                  <a:xfrm>
                    <a:off x="6232" y="2963"/>
                    <a:ext cx="510" cy="345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sp>
            <p:nvSpPr>
              <p:cNvPr id="81" name="Text Box 56"/>
              <p:cNvSpPr txBox="1">
                <a:spLocks noChangeArrowheads="1"/>
              </p:cNvSpPr>
              <p:nvPr/>
            </p:nvSpPr>
            <p:spPr bwMode="auto">
              <a:xfrm>
                <a:off x="1622" y="2661"/>
                <a:ext cx="656" cy="3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eaLnBrk="1" fontAlgn="auto" latinLnBrk="0" hangingPunct="1">
                  <a:lnSpc>
                    <a:spcPct val="8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ymbol" charset="2"/>
                  </a:rPr>
                  <a:t>g</a:t>
                </a:r>
                <a:r>
                  <a:rPr kumimoji="0" lang="en-US" sz="2800" b="1" i="0" u="none" strike="noStrike" kern="0" cap="none" spc="0" normalizeH="0" baseline="-2500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</a:rPr>
                  <a:t>ISR</a:t>
                </a:r>
                <a:endParaRPr kumimoji="0" lang="en-US" sz="2800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2" name="Text Box 57"/>
              <p:cNvSpPr txBox="1">
                <a:spLocks noChangeArrowheads="1"/>
              </p:cNvSpPr>
              <p:nvPr/>
            </p:nvSpPr>
            <p:spPr bwMode="auto">
              <a:xfrm>
                <a:off x="1818" y="3566"/>
                <a:ext cx="873" cy="2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</a:rPr>
                  <a:t>Hadrons</a:t>
                </a:r>
              </a:p>
            </p:txBody>
          </p:sp>
        </p:grpSp>
        <p:sp>
          <p:nvSpPr>
            <p:cNvPr id="69" name="Rechteck 68"/>
            <p:cNvSpPr/>
            <p:nvPr/>
          </p:nvSpPr>
          <p:spPr>
            <a:xfrm>
              <a:off x="5765120" y="3565935"/>
              <a:ext cx="54972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kern="0" dirty="0" smtClean="0">
                  <a:solidFill>
                    <a:srgbClr val="0000FF"/>
                  </a:solidFill>
                  <a:latin typeface="Calibri"/>
                </a:rPr>
                <a:t>E</a:t>
              </a:r>
              <a:r>
                <a:rPr lang="en-GB" b="1" kern="0" baseline="-25000" dirty="0" smtClean="0">
                  <a:solidFill>
                    <a:srgbClr val="0000FF"/>
                  </a:solidFill>
                  <a:latin typeface="Calibri"/>
                </a:rPr>
                <a:t>CM</a:t>
              </a:r>
              <a:endParaRPr lang="en-GB" dirty="0">
                <a:solidFill>
                  <a:srgbClr val="0000FF"/>
                </a:solidFill>
              </a:endParaRPr>
            </a:p>
          </p:txBody>
        </p:sp>
        <p:sp>
          <p:nvSpPr>
            <p:cNvPr id="70" name="Rechteck 69"/>
            <p:cNvSpPr/>
            <p:nvPr/>
          </p:nvSpPr>
          <p:spPr>
            <a:xfrm>
              <a:off x="7088222" y="3904602"/>
              <a:ext cx="5789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kern="0" dirty="0" smtClean="0">
                  <a:solidFill>
                    <a:srgbClr val="0000FF"/>
                  </a:solidFill>
                  <a:latin typeface="Calibri"/>
                </a:rPr>
                <a:t>m</a:t>
              </a:r>
              <a:r>
                <a:rPr lang="en-GB" b="1" kern="0" baseline="-25000" dirty="0" smtClean="0">
                  <a:solidFill>
                    <a:srgbClr val="0000FF"/>
                  </a:solidFill>
                  <a:latin typeface="Calibri"/>
                </a:rPr>
                <a:t>2π</a:t>
              </a:r>
              <a:endParaRPr lang="en-GB" baseline="-25000" dirty="0">
                <a:solidFill>
                  <a:srgbClr val="0000FF"/>
                </a:solidFill>
              </a:endParaRPr>
            </a:p>
          </p:txBody>
        </p:sp>
        <p:sp>
          <p:nvSpPr>
            <p:cNvPr id="71" name="Textfeld 70"/>
            <p:cNvSpPr txBox="1"/>
            <p:nvPr/>
          </p:nvSpPr>
          <p:spPr>
            <a:xfrm>
              <a:off x="5960915" y="1068862"/>
              <a:ext cx="25462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0000FF"/>
                  </a:solidFill>
                  <a:latin typeface="Calibri"/>
                  <a:cs typeface="Calibri"/>
                </a:rPr>
                <a:t>Initial State Radiation,</a:t>
              </a:r>
            </a:p>
            <a:p>
              <a:r>
                <a:rPr lang="en-GB" b="1" dirty="0" smtClean="0">
                  <a:solidFill>
                    <a:srgbClr val="0000FF"/>
                  </a:solidFill>
                  <a:latin typeface="Calibri"/>
                  <a:cs typeface="Calibri"/>
                </a:rPr>
                <a:t>aka </a:t>
              </a:r>
              <a:r>
                <a:rPr lang="en-GB" b="1" dirty="0" err="1" smtClean="0">
                  <a:solidFill>
                    <a:srgbClr val="0000FF"/>
                  </a:solidFill>
                  <a:latin typeface="Calibri"/>
                  <a:cs typeface="Calibri"/>
                </a:rPr>
                <a:t>Radiative</a:t>
              </a:r>
              <a:r>
                <a:rPr lang="en-GB" b="1" dirty="0" smtClean="0">
                  <a:solidFill>
                    <a:srgbClr val="0000FF"/>
                  </a:solidFill>
                  <a:latin typeface="Calibri"/>
                  <a:cs typeface="Calibri"/>
                </a:rPr>
                <a:t> Return</a:t>
              </a:r>
              <a:endParaRPr lang="en-GB" b="1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5967644" y="1798201"/>
              <a:ext cx="253276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rgbClr val="FF0000"/>
                  </a:solidFill>
                  <a:latin typeface="Calibri"/>
                  <a:cs typeface="Calibri"/>
                </a:rPr>
                <a:t>A.D., W. Kluge, G. </a:t>
              </a:r>
              <a:r>
                <a:rPr lang="en-GB" sz="1600" dirty="0" err="1" smtClean="0">
                  <a:solidFill>
                    <a:srgbClr val="FF0000"/>
                  </a:solidFill>
                  <a:latin typeface="Calibri"/>
                  <a:cs typeface="Calibri"/>
                </a:rPr>
                <a:t>Venanzoni</a:t>
              </a:r>
              <a:endParaRPr lang="en-GB" sz="1600" dirty="0" smtClean="0">
                <a:solidFill>
                  <a:srgbClr val="FF0000"/>
                </a:solidFill>
                <a:latin typeface="Calibri"/>
                <a:cs typeface="Calibri"/>
              </a:endParaRPr>
            </a:p>
            <a:p>
              <a:r>
                <a:rPr lang="en-GB" sz="1600" dirty="0" err="1" smtClean="0">
                  <a:solidFill>
                    <a:srgbClr val="FF0000"/>
                  </a:solidFill>
                  <a:latin typeface="Calibri"/>
                  <a:cs typeface="Calibri"/>
                </a:rPr>
                <a:t>Phokhara</a:t>
              </a:r>
              <a:r>
                <a:rPr lang="en-GB" sz="1600" dirty="0" smtClean="0">
                  <a:solidFill>
                    <a:srgbClr val="FF0000"/>
                  </a:solidFill>
                  <a:latin typeface="Calibri"/>
                  <a:cs typeface="Calibri"/>
                </a:rPr>
                <a:t> event generator</a:t>
              </a:r>
            </a:p>
            <a:p>
              <a:r>
                <a:rPr lang="en-GB" sz="1600" dirty="0" smtClean="0">
                  <a:solidFill>
                    <a:srgbClr val="FF0000"/>
                  </a:solidFill>
                  <a:latin typeface="Calibri"/>
                  <a:cs typeface="Calibri"/>
                </a:rPr>
                <a:t>[H. </a:t>
              </a:r>
              <a:r>
                <a:rPr lang="en-GB" sz="1600" dirty="0" err="1" smtClean="0">
                  <a:solidFill>
                    <a:srgbClr val="FF0000"/>
                  </a:solidFill>
                  <a:latin typeface="Calibri"/>
                  <a:cs typeface="Calibri"/>
                </a:rPr>
                <a:t>Kühn</a:t>
              </a:r>
              <a:r>
                <a:rPr lang="en-GB" sz="1600" dirty="0" smtClean="0">
                  <a:solidFill>
                    <a:srgbClr val="FF0000"/>
                  </a:solidFill>
                  <a:latin typeface="Calibri"/>
                  <a:cs typeface="Calibri"/>
                </a:rPr>
                <a:t> ]</a:t>
              </a:r>
              <a:endParaRPr lang="en-GB" sz="1600" dirty="0">
                <a:solidFill>
                  <a:srgbClr val="FF0000"/>
                </a:solidFill>
                <a:latin typeface="Calibri"/>
                <a:cs typeface="Calibri"/>
              </a:endParaRPr>
            </a:p>
          </p:txBody>
        </p:sp>
        <p:sp>
          <p:nvSpPr>
            <p:cNvPr id="73" name="Textfeld 72"/>
            <p:cNvSpPr txBox="1"/>
            <p:nvPr/>
          </p:nvSpPr>
          <p:spPr>
            <a:xfrm>
              <a:off x="8118732" y="3212409"/>
              <a:ext cx="4183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 smtClean="0">
                  <a:latin typeface="Calibri"/>
                  <a:cs typeface="Calibri"/>
                </a:rPr>
                <a:t>π</a:t>
              </a:r>
              <a:r>
                <a:rPr lang="en-GB" b="1" baseline="30000" dirty="0" smtClean="0">
                  <a:latin typeface="Calibri"/>
                  <a:cs typeface="Calibri"/>
                </a:rPr>
                <a:t>+</a:t>
              </a:r>
              <a:endParaRPr lang="en-GB" b="1" baseline="30000" dirty="0">
                <a:latin typeface="Calibri"/>
                <a:cs typeface="Calibri"/>
              </a:endParaRPr>
            </a:p>
          </p:txBody>
        </p:sp>
        <p:sp>
          <p:nvSpPr>
            <p:cNvPr id="74" name="Textfeld 73"/>
            <p:cNvSpPr txBox="1"/>
            <p:nvPr/>
          </p:nvSpPr>
          <p:spPr>
            <a:xfrm>
              <a:off x="8136662" y="3792359"/>
              <a:ext cx="3855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 smtClean="0">
                  <a:latin typeface="Calibri"/>
                  <a:cs typeface="Calibri"/>
                </a:rPr>
                <a:t>π</a:t>
              </a:r>
              <a:r>
                <a:rPr lang="en-GB" b="1" baseline="30000" dirty="0" smtClean="0">
                  <a:latin typeface="Calibri"/>
                  <a:cs typeface="Calibri"/>
                </a:rPr>
                <a:t>-</a:t>
              </a:r>
              <a:endParaRPr lang="en-GB" b="1" baseline="30000" dirty="0">
                <a:latin typeface="Calibri"/>
                <a:cs typeface="Calibri"/>
              </a:endParaRPr>
            </a:p>
          </p:txBody>
        </p:sp>
      </p:grpSp>
      <p:sp>
        <p:nvSpPr>
          <p:cNvPr id="13" name="Textfeld 12"/>
          <p:cNvSpPr txBox="1"/>
          <p:nvPr/>
        </p:nvSpPr>
        <p:spPr>
          <a:xfrm rot="20300076">
            <a:off x="5562771" y="2878837"/>
            <a:ext cx="210666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smtClean="0">
                <a:latin typeface="Calibri" charset="0"/>
                <a:ea typeface="Calibri" charset="0"/>
                <a:cs typeface="Calibri" charset="0"/>
              </a:rPr>
              <a:t>ISR </a:t>
            </a:r>
            <a:r>
              <a:rPr lang="de-DE" dirty="0" err="1" smtClean="0">
                <a:latin typeface="Calibri" charset="0"/>
                <a:ea typeface="Calibri" charset="0"/>
                <a:cs typeface="Calibri" charset="0"/>
              </a:rPr>
              <a:t>photon</a:t>
            </a:r>
            <a:r>
              <a:rPr lang="de-DE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Calibri" charset="0"/>
              </a:rPr>
              <a:t>tagged</a:t>
            </a:r>
            <a:endParaRPr lang="de-DE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59446" y="4873197"/>
            <a:ext cx="34823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latin typeface="Calibri" charset="0"/>
                <a:ea typeface="Calibri" charset="0"/>
                <a:cs typeface="Calibri" charset="0"/>
              </a:rPr>
              <a:t>Analysis </a:t>
            </a:r>
            <a:r>
              <a:rPr lang="de-DE" b="1" dirty="0" err="1" smtClean="0">
                <a:latin typeface="Calibri" charset="0"/>
                <a:ea typeface="Calibri" charset="0"/>
                <a:cs typeface="Calibri" charset="0"/>
              </a:rPr>
              <a:t>motivated</a:t>
            </a:r>
            <a:r>
              <a:rPr lang="de-DE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b="1" dirty="0" err="1" smtClean="0">
                <a:latin typeface="Calibri" charset="0"/>
                <a:ea typeface="Calibri" charset="0"/>
                <a:cs typeface="Calibri" charset="0"/>
              </a:rPr>
              <a:t>by</a:t>
            </a:r>
            <a:r>
              <a:rPr lang="de-DE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b="1" dirty="0" err="1" smtClean="0">
                <a:latin typeface="Calibri" charset="0"/>
                <a:ea typeface="Calibri" charset="0"/>
                <a:cs typeface="Calibri" charset="0"/>
              </a:rPr>
              <a:t>input</a:t>
            </a:r>
            <a:r>
              <a:rPr lang="de-DE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b="1" dirty="0" err="1" smtClean="0">
                <a:latin typeface="Calibri" charset="0"/>
                <a:ea typeface="Calibri" charset="0"/>
                <a:cs typeface="Calibri" charset="0"/>
              </a:rPr>
              <a:t>to</a:t>
            </a:r>
            <a:r>
              <a:rPr lang="de-DE" b="1" dirty="0" smtClean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r>
              <a:rPr lang="de-DE" b="1" dirty="0" smtClean="0">
                <a:latin typeface="Calibri" charset="0"/>
                <a:ea typeface="Calibri" charset="0"/>
                <a:cs typeface="Calibri" charset="0"/>
              </a:rPr>
              <a:t>Standard Model</a:t>
            </a:r>
          </a:p>
          <a:p>
            <a:r>
              <a:rPr lang="de-DE" b="1" dirty="0" err="1" smtClean="0">
                <a:latin typeface="Calibri" charset="0"/>
                <a:ea typeface="Calibri" charset="0"/>
                <a:cs typeface="Calibri" charset="0"/>
              </a:rPr>
              <a:t>prediction</a:t>
            </a:r>
            <a:r>
              <a:rPr lang="de-DE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b="1" dirty="0" err="1" smtClean="0">
                <a:latin typeface="Calibri" charset="0"/>
                <a:ea typeface="Calibri" charset="0"/>
                <a:cs typeface="Calibri" charset="0"/>
              </a:rPr>
              <a:t>for</a:t>
            </a:r>
            <a:r>
              <a:rPr lang="de-DE" b="1" dirty="0" smtClean="0">
                <a:latin typeface="Calibri" charset="0"/>
                <a:ea typeface="Calibri" charset="0"/>
                <a:cs typeface="Calibri" charset="0"/>
              </a:rPr>
              <a:t> (g-2)</a:t>
            </a:r>
            <a:r>
              <a:rPr lang="de-DE" b="1" baseline="-25000" dirty="0" smtClean="0">
                <a:latin typeface="Calibri" charset="0"/>
                <a:ea typeface="Calibri" charset="0"/>
                <a:cs typeface="Calibri" charset="0"/>
              </a:rPr>
              <a:t>µ</a:t>
            </a:r>
            <a:endParaRPr lang="de-DE" b="1" baseline="-250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287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2"/>
          <p:cNvSpPr>
            <a:spLocks noChangeArrowheads="1"/>
          </p:cNvSpPr>
          <p:nvPr/>
        </p:nvSpPr>
        <p:spPr bwMode="auto">
          <a:xfrm>
            <a:off x="583878" y="160381"/>
            <a:ext cx="30700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err="1" smtClean="0"/>
              <a:t>Kintetic</a:t>
            </a:r>
            <a:r>
              <a:rPr lang="en-US" sz="3600" i="1" dirty="0" smtClean="0"/>
              <a:t> Mixing</a:t>
            </a:r>
            <a:endParaRPr lang="en-US" sz="3600" i="1" dirty="0"/>
          </a:p>
        </p:txBody>
      </p:sp>
      <p:pic>
        <p:nvPicPr>
          <p:cNvPr id="15" name="Content Placeholder 3" descr="KineticMixing.pdf"/>
          <p:cNvPicPr>
            <a:picLocks noGrp="1" noChangeAspect="1"/>
          </p:cNvPicPr>
          <p:nvPr>
            <p:ph idx="1"/>
          </p:nvPr>
        </p:nvPicPr>
        <p:blipFill>
          <a:blip r:embed="rId3"/>
          <a:srcRect t="-45882" b="-45882"/>
          <a:stretch>
            <a:fillRect/>
          </a:stretch>
        </p:blipFill>
        <p:spPr>
          <a:xfrm>
            <a:off x="797917" y="923588"/>
            <a:ext cx="5694658" cy="2356410"/>
          </a:xfrm>
        </p:spPr>
      </p:pic>
      <p:pic>
        <p:nvPicPr>
          <p:cNvPr id="17" name="Bild 16" descr="Bildschirmfoto 2013-10-28 um 11.57.2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2173" y="1383331"/>
            <a:ext cx="3924300" cy="1346200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1873757" y="1290926"/>
            <a:ext cx="490311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3200" b="1" dirty="0" err="1" smtClean="0">
                <a:solidFill>
                  <a:srgbClr val="000090"/>
                </a:solidFill>
              </a:rPr>
              <a:t>γ</a:t>
            </a:r>
            <a:endParaRPr lang="en-GB" sz="3200" b="1" dirty="0">
              <a:solidFill>
                <a:srgbClr val="000090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7097264" y="1292858"/>
            <a:ext cx="490311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3200" b="1" dirty="0" err="1" smtClean="0">
                <a:solidFill>
                  <a:srgbClr val="000090"/>
                </a:solidFill>
              </a:rPr>
              <a:t>γ</a:t>
            </a:r>
            <a:endParaRPr lang="en-GB" sz="3200" b="1" dirty="0">
              <a:solidFill>
                <a:srgbClr val="000090"/>
              </a:solidFill>
            </a:endParaRPr>
          </a:p>
        </p:txBody>
      </p:sp>
      <p:grpSp>
        <p:nvGrpSpPr>
          <p:cNvPr id="3" name="Gruppierung 2"/>
          <p:cNvGrpSpPr/>
          <p:nvPr/>
        </p:nvGrpSpPr>
        <p:grpSpPr>
          <a:xfrm>
            <a:off x="259029" y="3979775"/>
            <a:ext cx="8790381" cy="2709670"/>
            <a:chOff x="259029" y="3485105"/>
            <a:chExt cx="8790381" cy="2709670"/>
          </a:xfrm>
        </p:grpSpPr>
        <p:sp>
          <p:nvSpPr>
            <p:cNvPr id="26" name="Textfeld 25"/>
            <p:cNvSpPr txBox="1"/>
            <p:nvPr/>
          </p:nvSpPr>
          <p:spPr>
            <a:xfrm>
              <a:off x="259029" y="3605190"/>
              <a:ext cx="4462680" cy="20774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b="1" dirty="0" smtClean="0">
                  <a:solidFill>
                    <a:srgbClr val="FF0000"/>
                  </a:solidFill>
                  <a:latin typeface="Calibri"/>
                  <a:cs typeface="Calibri"/>
                </a:rPr>
                <a:t>In </a:t>
              </a:r>
              <a:r>
                <a:rPr lang="de-DE" b="1" dirty="0" err="1" smtClean="0">
                  <a:solidFill>
                    <a:srgbClr val="FF0000"/>
                  </a:solidFill>
                  <a:latin typeface="Calibri"/>
                  <a:cs typeface="Calibri"/>
                </a:rPr>
                <a:t>kinetic</a:t>
              </a:r>
              <a:r>
                <a:rPr lang="de-DE" b="1" dirty="0" smtClean="0">
                  <a:solidFill>
                    <a:srgbClr val="FF0000"/>
                  </a:solidFill>
                  <a:latin typeface="Calibri"/>
                  <a:cs typeface="Calibri"/>
                </a:rPr>
                <a:t> </a:t>
              </a:r>
              <a:r>
                <a:rPr lang="de-DE" b="1" dirty="0" err="1" smtClean="0">
                  <a:solidFill>
                    <a:srgbClr val="FF0000"/>
                  </a:solidFill>
                  <a:latin typeface="Calibri"/>
                  <a:cs typeface="Calibri"/>
                </a:rPr>
                <a:t>mixing</a:t>
              </a:r>
              <a:r>
                <a:rPr lang="de-DE" b="1" dirty="0" smtClean="0">
                  <a:solidFill>
                    <a:srgbClr val="FF0000"/>
                  </a:solidFill>
                  <a:latin typeface="Calibri"/>
                  <a:cs typeface="Calibri"/>
                </a:rPr>
                <a:t> </a:t>
              </a:r>
              <a:r>
                <a:rPr lang="de-DE" b="1" dirty="0" err="1" smtClean="0">
                  <a:solidFill>
                    <a:srgbClr val="FF0000"/>
                  </a:solidFill>
                  <a:latin typeface="Calibri"/>
                  <a:cs typeface="Calibri"/>
                </a:rPr>
                <a:t>scenario</a:t>
              </a:r>
              <a:r>
                <a:rPr lang="de-DE" b="1" dirty="0" smtClean="0">
                  <a:solidFill>
                    <a:srgbClr val="FF0000"/>
                  </a:solidFill>
                  <a:latin typeface="Calibri"/>
                  <a:cs typeface="Calibri"/>
                </a:rPr>
                <a:t> </a:t>
              </a:r>
              <a:r>
                <a:rPr lang="de-DE" b="1" dirty="0" err="1" smtClean="0">
                  <a:solidFill>
                    <a:srgbClr val="FF0000"/>
                  </a:solidFill>
                  <a:latin typeface="Calibri"/>
                  <a:cs typeface="Calibri"/>
                </a:rPr>
                <a:t>the</a:t>
              </a:r>
              <a:r>
                <a:rPr lang="de-DE" b="1" dirty="0" smtClean="0">
                  <a:solidFill>
                    <a:srgbClr val="FF0000"/>
                  </a:solidFill>
                  <a:latin typeface="Calibri"/>
                  <a:cs typeface="Calibri"/>
                </a:rPr>
                <a:t> </a:t>
              </a:r>
              <a:r>
                <a:rPr lang="de-DE" b="1" dirty="0" err="1" smtClean="0">
                  <a:solidFill>
                    <a:srgbClr val="FF0000"/>
                  </a:solidFill>
                  <a:latin typeface="Calibri"/>
                  <a:cs typeface="Calibri"/>
                </a:rPr>
                <a:t>decay</a:t>
              </a:r>
              <a:endParaRPr lang="de-DE" b="1" dirty="0" smtClean="0">
                <a:solidFill>
                  <a:srgbClr val="FF0000"/>
                </a:solidFill>
                <a:latin typeface="Calibri"/>
                <a:cs typeface="Calibri"/>
              </a:endParaRPr>
            </a:p>
            <a:p>
              <a:pPr algn="l"/>
              <a:r>
                <a:rPr lang="de-DE" b="1" dirty="0" err="1" smtClean="0">
                  <a:solidFill>
                    <a:srgbClr val="FF0000"/>
                  </a:solidFill>
                  <a:latin typeface="Calibri"/>
                  <a:cs typeface="Calibri"/>
                </a:rPr>
                <a:t>branching</a:t>
              </a:r>
              <a:r>
                <a:rPr lang="de-DE" b="1" dirty="0" smtClean="0">
                  <a:solidFill>
                    <a:srgbClr val="FF0000"/>
                  </a:solidFill>
                  <a:latin typeface="Calibri"/>
                  <a:cs typeface="Calibri"/>
                </a:rPr>
                <a:t> </a:t>
              </a:r>
              <a:r>
                <a:rPr lang="de-DE" b="1" dirty="0" err="1" smtClean="0">
                  <a:solidFill>
                    <a:srgbClr val="FF0000"/>
                  </a:solidFill>
                  <a:latin typeface="Calibri"/>
                  <a:cs typeface="Calibri"/>
                </a:rPr>
                <a:t>fractions</a:t>
              </a:r>
              <a:r>
                <a:rPr lang="de-DE" b="1" dirty="0" smtClean="0">
                  <a:solidFill>
                    <a:srgbClr val="FF0000"/>
                  </a:solidFill>
                  <a:latin typeface="Calibri"/>
                  <a:cs typeface="Calibri"/>
                </a:rPr>
                <a:t> </a:t>
              </a:r>
              <a:r>
                <a:rPr lang="de-DE" b="1" dirty="0" err="1" smtClean="0">
                  <a:solidFill>
                    <a:srgbClr val="FF0000"/>
                  </a:solidFill>
                  <a:latin typeface="Calibri"/>
                  <a:cs typeface="Calibri"/>
                </a:rPr>
                <a:t>are</a:t>
              </a:r>
              <a:r>
                <a:rPr lang="de-DE" b="1" dirty="0" smtClean="0">
                  <a:solidFill>
                    <a:srgbClr val="FF0000"/>
                  </a:solidFill>
                  <a:latin typeface="Calibri"/>
                  <a:cs typeface="Calibri"/>
                </a:rPr>
                <a:t> </a:t>
              </a:r>
              <a:r>
                <a:rPr lang="de-DE" b="1" dirty="0" err="1" smtClean="0">
                  <a:solidFill>
                    <a:srgbClr val="FF0000"/>
                  </a:solidFill>
                  <a:latin typeface="Calibri"/>
                  <a:cs typeface="Calibri"/>
                </a:rPr>
                <a:t>governed</a:t>
              </a:r>
              <a:r>
                <a:rPr lang="de-DE" b="1" dirty="0" smtClean="0">
                  <a:solidFill>
                    <a:srgbClr val="FF0000"/>
                  </a:solidFill>
                  <a:latin typeface="Calibri"/>
                  <a:cs typeface="Calibri"/>
                </a:rPr>
                <a:t> </a:t>
              </a:r>
              <a:r>
                <a:rPr lang="de-DE" b="1" dirty="0" err="1" smtClean="0">
                  <a:solidFill>
                    <a:srgbClr val="FF0000"/>
                  </a:solidFill>
                  <a:latin typeface="Calibri"/>
                  <a:cs typeface="Calibri"/>
                </a:rPr>
                <a:t>by</a:t>
              </a:r>
              <a:endParaRPr lang="de-DE" b="1" dirty="0" smtClean="0">
                <a:solidFill>
                  <a:srgbClr val="FF0000"/>
                </a:solidFill>
                <a:latin typeface="Calibri"/>
                <a:cs typeface="Calibri"/>
              </a:endParaRPr>
            </a:p>
            <a:p>
              <a:pPr algn="l">
                <a:spcAft>
                  <a:spcPts val="600"/>
                </a:spcAft>
              </a:pPr>
              <a:r>
                <a:rPr lang="de-DE" b="1" dirty="0" err="1" smtClean="0">
                  <a:solidFill>
                    <a:srgbClr val="FF0000"/>
                  </a:solidFill>
                  <a:latin typeface="Calibri"/>
                  <a:cs typeface="Calibri"/>
                </a:rPr>
                <a:t>photon</a:t>
              </a:r>
              <a:r>
                <a:rPr lang="de-DE" b="1" dirty="0" smtClean="0">
                  <a:solidFill>
                    <a:srgbClr val="FF0000"/>
                  </a:solidFill>
                  <a:latin typeface="Calibri"/>
                  <a:cs typeface="Calibri"/>
                </a:rPr>
                <a:t> </a:t>
              </a:r>
              <a:r>
                <a:rPr lang="de-DE" b="1" dirty="0" err="1" smtClean="0">
                  <a:solidFill>
                    <a:srgbClr val="FF0000"/>
                  </a:solidFill>
                  <a:latin typeface="Calibri"/>
                  <a:cs typeface="Calibri"/>
                </a:rPr>
                <a:t>couplings</a:t>
              </a:r>
              <a:r>
                <a:rPr lang="de-DE" b="1" dirty="0" smtClean="0">
                  <a:solidFill>
                    <a:srgbClr val="FF0000"/>
                  </a:solidFill>
                  <a:latin typeface="Calibri"/>
                  <a:cs typeface="Calibri"/>
                </a:rPr>
                <a:t> to </a:t>
              </a:r>
              <a:r>
                <a:rPr lang="de-DE" b="1" dirty="0" err="1" smtClean="0">
                  <a:solidFill>
                    <a:srgbClr val="FF0000"/>
                  </a:solidFill>
                  <a:latin typeface="Calibri"/>
                  <a:cs typeface="Calibri"/>
                </a:rPr>
                <a:t>quarks</a:t>
              </a:r>
              <a:r>
                <a:rPr lang="de-DE" b="1" dirty="0" smtClean="0">
                  <a:solidFill>
                    <a:srgbClr val="FF0000"/>
                  </a:solidFill>
                  <a:latin typeface="Calibri"/>
                  <a:cs typeface="Calibri"/>
                </a:rPr>
                <a:t> and </a:t>
              </a:r>
              <a:r>
                <a:rPr lang="de-DE" b="1" dirty="0" err="1" smtClean="0">
                  <a:solidFill>
                    <a:srgbClr val="FF0000"/>
                  </a:solidFill>
                  <a:latin typeface="Calibri"/>
                  <a:cs typeface="Calibri"/>
                </a:rPr>
                <a:t>leptons</a:t>
              </a:r>
              <a:r>
                <a:rPr lang="de-DE" b="1" dirty="0" smtClean="0">
                  <a:solidFill>
                    <a:srgbClr val="FF0000"/>
                  </a:solidFill>
                  <a:latin typeface="Calibri"/>
                  <a:cs typeface="Calibri"/>
                </a:rPr>
                <a:t>:</a:t>
              </a:r>
            </a:p>
            <a:p>
              <a:pPr algn="l"/>
              <a:r>
                <a:rPr lang="de-DE" sz="1600" dirty="0" smtClean="0">
                  <a:latin typeface="Calibri"/>
                  <a:cs typeface="Calibri"/>
                </a:rPr>
                <a:t>2m</a:t>
              </a:r>
              <a:r>
                <a:rPr lang="de-DE" sz="1600" baseline="-25000" dirty="0" smtClean="0">
                  <a:latin typeface="Calibri"/>
                  <a:cs typeface="Calibri"/>
                </a:rPr>
                <a:t>e</a:t>
              </a:r>
              <a:r>
                <a:rPr lang="de-DE" sz="1600" dirty="0" smtClean="0">
                  <a:latin typeface="Calibri"/>
                  <a:cs typeface="Calibri"/>
                </a:rPr>
                <a:t>&lt; m &lt; 200 MeV: 	</a:t>
              </a:r>
              <a:r>
                <a:rPr lang="de-DE" sz="1600" dirty="0" err="1" smtClean="0">
                  <a:latin typeface="Calibri"/>
                  <a:cs typeface="Calibri"/>
                </a:rPr>
                <a:t>decay</a:t>
              </a:r>
              <a:r>
                <a:rPr lang="de-DE" sz="1600" dirty="0" smtClean="0">
                  <a:latin typeface="Calibri"/>
                  <a:cs typeface="Calibri"/>
                </a:rPr>
                <a:t> to </a:t>
              </a:r>
              <a:r>
                <a:rPr lang="de-DE" sz="1600" dirty="0" err="1" smtClean="0">
                  <a:latin typeface="Calibri"/>
                  <a:cs typeface="Calibri"/>
                </a:rPr>
                <a:t>e+e-</a:t>
              </a:r>
              <a:endParaRPr lang="de-DE" sz="1600" dirty="0" smtClean="0">
                <a:latin typeface="Calibri"/>
                <a:cs typeface="Calibri"/>
              </a:endParaRPr>
            </a:p>
            <a:p>
              <a:pPr algn="l"/>
              <a:r>
                <a:rPr lang="de-DE" sz="1600" dirty="0" smtClean="0">
                  <a:latin typeface="Calibri"/>
                  <a:cs typeface="Calibri"/>
                </a:rPr>
                <a:t>m &gt; 200 MeV: 	</a:t>
              </a:r>
              <a:r>
                <a:rPr lang="de-DE" sz="1600" dirty="0" err="1" smtClean="0">
                  <a:latin typeface="Calibri"/>
                  <a:cs typeface="Calibri"/>
                </a:rPr>
                <a:t>channel</a:t>
              </a:r>
              <a:r>
                <a:rPr lang="de-DE" sz="1600" dirty="0" smtClean="0">
                  <a:latin typeface="Calibri"/>
                  <a:cs typeface="Calibri"/>
                </a:rPr>
                <a:t> µ+µ- </a:t>
              </a:r>
              <a:r>
                <a:rPr lang="de-DE" sz="1600" dirty="0" err="1" smtClean="0">
                  <a:latin typeface="Calibri"/>
                  <a:cs typeface="Calibri"/>
                </a:rPr>
                <a:t>opens</a:t>
              </a:r>
              <a:endParaRPr lang="de-DE" sz="1600" dirty="0" smtClean="0">
                <a:latin typeface="Calibri"/>
                <a:cs typeface="Calibri"/>
              </a:endParaRPr>
            </a:p>
            <a:p>
              <a:pPr algn="l"/>
              <a:r>
                <a:rPr lang="de-DE" sz="1600" dirty="0" smtClean="0">
                  <a:latin typeface="Calibri"/>
                  <a:cs typeface="Calibri"/>
                </a:rPr>
                <a:t>m ~ 700 MeV:	</a:t>
              </a:r>
              <a:r>
                <a:rPr lang="de-DE" sz="1600" dirty="0" err="1" smtClean="0">
                  <a:latin typeface="Calibri"/>
                  <a:cs typeface="Calibri"/>
                </a:rPr>
                <a:t>π+π-</a:t>
              </a:r>
              <a:r>
                <a:rPr lang="de-DE" sz="1600" dirty="0" smtClean="0">
                  <a:latin typeface="Calibri"/>
                  <a:cs typeface="Calibri"/>
                </a:rPr>
                <a:t> </a:t>
              </a:r>
              <a:r>
                <a:rPr lang="de-DE" sz="1600" dirty="0" err="1" smtClean="0">
                  <a:latin typeface="Calibri"/>
                  <a:cs typeface="Calibri"/>
                </a:rPr>
                <a:t>channel</a:t>
              </a:r>
              <a:r>
                <a:rPr lang="de-DE" sz="1600" dirty="0" smtClean="0">
                  <a:latin typeface="Calibri"/>
                  <a:cs typeface="Calibri"/>
                </a:rPr>
                <a:t> </a:t>
              </a:r>
              <a:r>
                <a:rPr lang="de-DE" sz="1600" dirty="0" err="1" smtClean="0">
                  <a:latin typeface="Calibri"/>
                  <a:cs typeface="Calibri"/>
                </a:rPr>
                <a:t>dominates</a:t>
              </a:r>
              <a:endParaRPr lang="de-DE" sz="1600" dirty="0" smtClean="0">
                <a:latin typeface="Calibri"/>
                <a:cs typeface="Calibri"/>
              </a:endParaRPr>
            </a:p>
            <a:p>
              <a:pPr algn="l"/>
              <a:r>
                <a:rPr lang="de-DE" sz="1600" dirty="0" smtClean="0">
                  <a:latin typeface="Calibri"/>
                  <a:cs typeface="Calibri"/>
                </a:rPr>
                <a:t>m &gt; </a:t>
              </a:r>
              <a:r>
                <a:rPr lang="de-DE" sz="1600" dirty="0" err="1" smtClean="0">
                  <a:latin typeface="Calibri"/>
                  <a:cs typeface="Calibri"/>
                </a:rPr>
                <a:t>m</a:t>
              </a:r>
              <a:r>
                <a:rPr lang="de-DE" sz="1600" baseline="-25000" dirty="0" err="1" smtClean="0">
                  <a:latin typeface="Calibri"/>
                  <a:cs typeface="Calibri"/>
                </a:rPr>
                <a:t>ρ</a:t>
              </a:r>
              <a:r>
                <a:rPr lang="de-DE" sz="1600" dirty="0" smtClean="0">
                  <a:latin typeface="Calibri"/>
                  <a:cs typeface="Calibri"/>
                </a:rPr>
                <a:t>:		</a:t>
              </a:r>
              <a:r>
                <a:rPr lang="de-DE" sz="1600" dirty="0" err="1" smtClean="0">
                  <a:latin typeface="Calibri"/>
                  <a:cs typeface="Calibri"/>
                </a:rPr>
                <a:t>hadronic</a:t>
              </a:r>
              <a:r>
                <a:rPr lang="de-DE" sz="1600" dirty="0" smtClean="0">
                  <a:latin typeface="Calibri"/>
                  <a:cs typeface="Calibri"/>
                </a:rPr>
                <a:t> </a:t>
              </a:r>
              <a:r>
                <a:rPr lang="de-DE" sz="1600" dirty="0" err="1" smtClean="0">
                  <a:latin typeface="Calibri"/>
                  <a:cs typeface="Calibri"/>
                </a:rPr>
                <a:t>decays</a:t>
              </a:r>
              <a:r>
                <a:rPr lang="de-DE" sz="1600" dirty="0" smtClean="0">
                  <a:latin typeface="Calibri"/>
                  <a:cs typeface="Calibri"/>
                </a:rPr>
                <a:t> </a:t>
              </a:r>
              <a:r>
                <a:rPr lang="de-DE" sz="1600" dirty="0" err="1" smtClean="0">
                  <a:latin typeface="Calibri"/>
                  <a:cs typeface="Calibri"/>
                </a:rPr>
                <a:t>dominate</a:t>
              </a:r>
              <a:endParaRPr lang="de-DE" sz="1600" dirty="0" smtClean="0">
                <a:latin typeface="Calibri"/>
                <a:cs typeface="Calibri"/>
              </a:endParaRPr>
            </a:p>
          </p:txBody>
        </p:sp>
        <p:pic>
          <p:nvPicPr>
            <p:cNvPr id="16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5200" y="3485105"/>
              <a:ext cx="4324210" cy="2709670"/>
            </a:xfrm>
            <a:prstGeom prst="rect">
              <a:avLst/>
            </a:prstGeom>
          </p:spPr>
        </p:pic>
      </p:grpSp>
      <p:sp>
        <p:nvSpPr>
          <p:cNvPr id="13" name="Textfeld 12"/>
          <p:cNvSpPr txBox="1"/>
          <p:nvPr/>
        </p:nvSpPr>
        <p:spPr>
          <a:xfrm>
            <a:off x="502047" y="919344"/>
            <a:ext cx="1279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FF00FF"/>
                </a:solidFill>
                <a:latin typeface="Calibri"/>
                <a:cs typeface="Calibri"/>
              </a:rPr>
              <a:t>Holdom [1986]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1039640" y="2970178"/>
            <a:ext cx="7346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  <a:latin typeface="Calibri"/>
                <a:cs typeface="Calibri"/>
              </a:rPr>
              <a:t>Suppression of Dark Photon coupling by factor </a:t>
            </a:r>
            <a:r>
              <a:rPr lang="en-GB" sz="2800" b="1" i="1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e</a:t>
            </a:r>
          </a:p>
        </p:txBody>
      </p:sp>
      <p:sp>
        <p:nvSpPr>
          <p:cNvPr id="2" name="Rechteck 1"/>
          <p:cNvSpPr/>
          <p:nvPr/>
        </p:nvSpPr>
        <p:spPr bwMode="auto">
          <a:xfrm>
            <a:off x="583878" y="1962385"/>
            <a:ext cx="557921" cy="33452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24" name="Gerade Verbindung 23"/>
          <p:cNvCxnSpPr/>
          <p:nvPr/>
        </p:nvCxnSpPr>
        <p:spPr bwMode="auto">
          <a:xfrm flipV="1">
            <a:off x="7978602" y="1482454"/>
            <a:ext cx="616095" cy="642652"/>
          </a:xfrm>
          <a:prstGeom prst="line">
            <a:avLst/>
          </a:prstGeom>
          <a:solidFill>
            <a:schemeClr val="tx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Gerade Verbindung 24"/>
          <p:cNvCxnSpPr/>
          <p:nvPr/>
        </p:nvCxnSpPr>
        <p:spPr bwMode="auto">
          <a:xfrm>
            <a:off x="7966027" y="2112529"/>
            <a:ext cx="679475" cy="617002"/>
          </a:xfrm>
          <a:prstGeom prst="line">
            <a:avLst/>
          </a:prstGeom>
          <a:solidFill>
            <a:schemeClr val="tx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8" name="Gruppierung 7"/>
          <p:cNvGrpSpPr/>
          <p:nvPr/>
        </p:nvGrpSpPr>
        <p:grpSpPr>
          <a:xfrm rot="10800000">
            <a:off x="758194" y="1499015"/>
            <a:ext cx="679475" cy="1247077"/>
            <a:chOff x="8118427" y="1634854"/>
            <a:chExt cx="679475" cy="1247077"/>
          </a:xfrm>
        </p:grpSpPr>
        <p:cxnSp>
          <p:nvCxnSpPr>
            <p:cNvPr id="27" name="Gerade Verbindung 26"/>
            <p:cNvCxnSpPr/>
            <p:nvPr/>
          </p:nvCxnSpPr>
          <p:spPr bwMode="auto">
            <a:xfrm flipV="1">
              <a:off x="8131002" y="1634854"/>
              <a:ext cx="616095" cy="642652"/>
            </a:xfrm>
            <a:prstGeom prst="line">
              <a:avLst/>
            </a:prstGeom>
            <a:solidFill>
              <a:schemeClr val="tx1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Gerade Verbindung 27"/>
            <p:cNvCxnSpPr/>
            <p:nvPr/>
          </p:nvCxnSpPr>
          <p:spPr bwMode="auto">
            <a:xfrm>
              <a:off x="8118427" y="2264929"/>
              <a:ext cx="679475" cy="617002"/>
            </a:xfrm>
            <a:prstGeom prst="line">
              <a:avLst/>
            </a:prstGeom>
            <a:solidFill>
              <a:schemeClr val="tx1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9" name="Textfeld 28"/>
          <p:cNvSpPr txBox="1"/>
          <p:nvPr/>
        </p:nvSpPr>
        <p:spPr>
          <a:xfrm>
            <a:off x="-89737" y="1287639"/>
            <a:ext cx="1226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000FF"/>
                </a:solidFill>
                <a:latin typeface="Calibri"/>
                <a:cs typeface="Calibri"/>
              </a:rPr>
              <a:t>e</a:t>
            </a:r>
            <a:r>
              <a:rPr lang="de-DE" b="1" baseline="30000" dirty="0" smtClean="0">
                <a:solidFill>
                  <a:srgbClr val="0000FF"/>
                </a:solidFill>
                <a:latin typeface="Calibri"/>
                <a:cs typeface="Calibri"/>
              </a:rPr>
              <a:t>+</a:t>
            </a:r>
            <a:endParaRPr lang="de-DE" b="1" baseline="300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-75642" y="2634646"/>
            <a:ext cx="1226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000FF"/>
                </a:solidFill>
                <a:latin typeface="Calibri"/>
                <a:cs typeface="Calibri"/>
              </a:rPr>
              <a:t>e</a:t>
            </a:r>
            <a:r>
              <a:rPr lang="de-DE" b="1" baseline="30000" dirty="0" smtClean="0">
                <a:solidFill>
                  <a:srgbClr val="0000FF"/>
                </a:solidFill>
                <a:latin typeface="Calibri"/>
                <a:cs typeface="Calibri"/>
              </a:rPr>
              <a:t>-</a:t>
            </a:r>
            <a:endParaRPr lang="de-DE" b="1" baseline="300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8240010" y="1213256"/>
            <a:ext cx="1226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000FF"/>
                </a:solidFill>
                <a:latin typeface="Calibri"/>
                <a:cs typeface="Calibri"/>
              </a:rPr>
              <a:t>e</a:t>
            </a:r>
            <a:r>
              <a:rPr lang="de-DE" b="1" baseline="30000" dirty="0" smtClean="0">
                <a:solidFill>
                  <a:srgbClr val="0000FF"/>
                </a:solidFill>
                <a:latin typeface="Calibri"/>
                <a:cs typeface="Calibri"/>
              </a:rPr>
              <a:t>+</a:t>
            </a:r>
            <a:endParaRPr lang="de-DE" b="1" baseline="300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8254105" y="2560263"/>
            <a:ext cx="1226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000FF"/>
                </a:solidFill>
                <a:latin typeface="Calibri"/>
                <a:cs typeface="Calibri"/>
              </a:rPr>
              <a:t>e</a:t>
            </a:r>
            <a:r>
              <a:rPr lang="de-DE" b="1" baseline="30000" dirty="0" smtClean="0">
                <a:solidFill>
                  <a:srgbClr val="0000FF"/>
                </a:solidFill>
                <a:latin typeface="Calibri"/>
                <a:cs typeface="Calibri"/>
              </a:rPr>
              <a:t>-</a:t>
            </a:r>
            <a:endParaRPr lang="de-DE" b="1" baseline="300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3797030" y="3391714"/>
            <a:ext cx="2183611" cy="10772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3200" b="1" i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a </a:t>
            </a:r>
            <a:r>
              <a:rPr lang="de-DE" sz="3200" b="1" dirty="0" smtClean="0">
                <a:solidFill>
                  <a:srgbClr val="FF0000"/>
                </a:solidFill>
                <a:sym typeface="Symbol"/>
              </a:rPr>
              <a:t></a:t>
            </a:r>
            <a:r>
              <a:rPr lang="de-DE" sz="3200" dirty="0" smtClean="0">
                <a:solidFill>
                  <a:srgbClr val="FF0000"/>
                </a:solidFill>
                <a:sym typeface="Symbol"/>
              </a:rPr>
              <a:t>=</a:t>
            </a:r>
            <a:r>
              <a:rPr lang="en-GB" sz="3200" b="1" i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en-GB" sz="3200" b="1" i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en-GB" sz="3200" b="1" i="1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2 </a:t>
            </a:r>
            <a:r>
              <a:rPr lang="de-DE" sz="3200" dirty="0" smtClean="0">
                <a:solidFill>
                  <a:srgbClr val="FF0000"/>
                </a:solidFill>
              </a:rPr>
              <a:t>· </a:t>
            </a:r>
            <a:r>
              <a:rPr lang="de-DE" sz="3200" b="1" dirty="0" err="1" smtClean="0">
                <a:solidFill>
                  <a:srgbClr val="FF0000"/>
                </a:solidFill>
                <a:latin typeface="Symbol" charset="2"/>
                <a:cs typeface="Symbol" charset="2"/>
                <a:sym typeface="Symbol"/>
              </a:rPr>
              <a:t>a</a:t>
            </a:r>
            <a:r>
              <a:rPr lang="de-DE" sz="3200" i="1" baseline="-25000" dirty="0" err="1" smtClean="0">
                <a:solidFill>
                  <a:srgbClr val="FF0000"/>
                </a:solidFill>
                <a:latin typeface="Times New Roman"/>
                <a:cs typeface="Times New Roman"/>
                <a:sym typeface="Symbol"/>
              </a:rPr>
              <a:t>em</a:t>
            </a:r>
            <a:endParaRPr lang="de-DE" sz="3200" i="1" baseline="-2500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endParaRPr lang="de-DE" sz="3200" b="1" dirty="0" smtClean="0">
              <a:solidFill>
                <a:srgbClr val="FF0000"/>
              </a:solidFill>
            </a:endParaRPr>
          </a:p>
        </p:txBody>
      </p:sp>
      <p:grpSp>
        <p:nvGrpSpPr>
          <p:cNvPr id="10" name="Gruppierung 9"/>
          <p:cNvGrpSpPr/>
          <p:nvPr/>
        </p:nvGrpSpPr>
        <p:grpSpPr>
          <a:xfrm>
            <a:off x="194872" y="1154243"/>
            <a:ext cx="8919148" cy="2008682"/>
            <a:chOff x="194872" y="1154243"/>
            <a:chExt cx="8919148" cy="2008682"/>
          </a:xfrm>
        </p:grpSpPr>
        <p:sp>
          <p:nvSpPr>
            <p:cNvPr id="9" name="Freihandform 8"/>
            <p:cNvSpPr/>
            <p:nvPr/>
          </p:nvSpPr>
          <p:spPr bwMode="auto">
            <a:xfrm>
              <a:off x="194872" y="1154243"/>
              <a:ext cx="8919148" cy="2008682"/>
            </a:xfrm>
            <a:custGeom>
              <a:avLst/>
              <a:gdLst>
                <a:gd name="connsiteX0" fmla="*/ 0 w 8919148"/>
                <a:gd name="connsiteY0" fmla="*/ 134911 h 2008682"/>
                <a:gd name="connsiteX1" fmla="*/ 29980 w 8919148"/>
                <a:gd name="connsiteY1" fmla="*/ 2008682 h 2008682"/>
                <a:gd name="connsiteX2" fmla="*/ 1214203 w 8919148"/>
                <a:gd name="connsiteY2" fmla="*/ 1738859 h 2008682"/>
                <a:gd name="connsiteX3" fmla="*/ 7585023 w 8919148"/>
                <a:gd name="connsiteY3" fmla="*/ 1723868 h 2008682"/>
                <a:gd name="connsiteX4" fmla="*/ 8919148 w 8919148"/>
                <a:gd name="connsiteY4" fmla="*/ 2008682 h 2008682"/>
                <a:gd name="connsiteX5" fmla="*/ 8844197 w 8919148"/>
                <a:gd name="connsiteY5" fmla="*/ 0 h 2008682"/>
                <a:gd name="connsiteX6" fmla="*/ 0 w 8919148"/>
                <a:gd name="connsiteY6" fmla="*/ 134911 h 2008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19148" h="2008682">
                  <a:moveTo>
                    <a:pt x="0" y="134911"/>
                  </a:moveTo>
                  <a:lnTo>
                    <a:pt x="29980" y="2008682"/>
                  </a:lnTo>
                  <a:lnTo>
                    <a:pt x="1214203" y="1738859"/>
                  </a:lnTo>
                  <a:lnTo>
                    <a:pt x="7585023" y="1723868"/>
                  </a:lnTo>
                  <a:lnTo>
                    <a:pt x="8919148" y="2008682"/>
                  </a:lnTo>
                  <a:lnTo>
                    <a:pt x="8844197" y="0"/>
                  </a:lnTo>
                  <a:lnTo>
                    <a:pt x="0" y="134911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grpSp>
          <p:nvGrpSpPr>
            <p:cNvPr id="34" name="Gruppierung 33"/>
            <p:cNvGrpSpPr/>
            <p:nvPr/>
          </p:nvGrpSpPr>
          <p:grpSpPr>
            <a:xfrm>
              <a:off x="2548529" y="1213256"/>
              <a:ext cx="5537944" cy="1821500"/>
              <a:chOff x="2548529" y="1213256"/>
              <a:chExt cx="5537944" cy="1821500"/>
            </a:xfrm>
          </p:grpSpPr>
          <p:pic>
            <p:nvPicPr>
              <p:cNvPr id="35" name="Bild 34" descr="Bildschirmfoto 2013-10-28 um 11.57.29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62173" y="1383331"/>
                <a:ext cx="3924300" cy="1346200"/>
              </a:xfrm>
              <a:prstGeom prst="rect">
                <a:avLst/>
              </a:prstGeom>
            </p:spPr>
          </p:pic>
          <p:sp>
            <p:nvSpPr>
              <p:cNvPr id="36" name="Freihandform 35"/>
              <p:cNvSpPr/>
              <p:nvPr/>
            </p:nvSpPr>
            <p:spPr bwMode="auto">
              <a:xfrm>
                <a:off x="5351489" y="1469036"/>
                <a:ext cx="2734984" cy="1244184"/>
              </a:xfrm>
              <a:custGeom>
                <a:avLst/>
                <a:gdLst>
                  <a:gd name="connsiteX0" fmla="*/ 0 w 2593298"/>
                  <a:gd name="connsiteY0" fmla="*/ 134912 h 1244184"/>
                  <a:gd name="connsiteX1" fmla="*/ 14990 w 2593298"/>
                  <a:gd name="connsiteY1" fmla="*/ 1244184 h 1244184"/>
                  <a:gd name="connsiteX2" fmla="*/ 2563318 w 2593298"/>
                  <a:gd name="connsiteY2" fmla="*/ 1229194 h 1244184"/>
                  <a:gd name="connsiteX3" fmla="*/ 2593298 w 2593298"/>
                  <a:gd name="connsiteY3" fmla="*/ 44971 h 1244184"/>
                  <a:gd name="connsiteX4" fmla="*/ 44970 w 2593298"/>
                  <a:gd name="connsiteY4" fmla="*/ 0 h 1244184"/>
                  <a:gd name="connsiteX5" fmla="*/ 0 w 2593298"/>
                  <a:gd name="connsiteY5" fmla="*/ 134912 h 1244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93298" h="1244184">
                    <a:moveTo>
                      <a:pt x="0" y="134912"/>
                    </a:moveTo>
                    <a:lnTo>
                      <a:pt x="14990" y="1244184"/>
                    </a:lnTo>
                    <a:lnTo>
                      <a:pt x="2563318" y="1229194"/>
                    </a:lnTo>
                    <a:lnTo>
                      <a:pt x="2593298" y="44971"/>
                    </a:lnTo>
                    <a:lnTo>
                      <a:pt x="44970" y="0"/>
                    </a:lnTo>
                    <a:lnTo>
                      <a:pt x="0" y="134912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grpSp>
            <p:nvGrpSpPr>
              <p:cNvPr id="37" name="Gruppierung 36"/>
              <p:cNvGrpSpPr/>
              <p:nvPr/>
            </p:nvGrpSpPr>
            <p:grpSpPr>
              <a:xfrm rot="10800000">
                <a:off x="3396460" y="1499015"/>
                <a:ext cx="679475" cy="1247077"/>
                <a:chOff x="8118427" y="1634854"/>
                <a:chExt cx="679475" cy="1247077"/>
              </a:xfrm>
            </p:grpSpPr>
            <p:cxnSp>
              <p:nvCxnSpPr>
                <p:cNvPr id="44" name="Gerade Verbindung 43"/>
                <p:cNvCxnSpPr/>
                <p:nvPr/>
              </p:nvCxnSpPr>
              <p:spPr bwMode="auto">
                <a:xfrm flipV="1">
                  <a:off x="8131002" y="1634854"/>
                  <a:ext cx="616095" cy="642652"/>
                </a:xfrm>
                <a:prstGeom prst="line">
                  <a:avLst/>
                </a:prstGeom>
                <a:solidFill>
                  <a:schemeClr val="tx1"/>
                </a:solidFill>
                <a:ln w="28575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5" name="Gerade Verbindung 44"/>
                <p:cNvCxnSpPr/>
                <p:nvPr/>
              </p:nvCxnSpPr>
              <p:spPr bwMode="auto">
                <a:xfrm>
                  <a:off x="8118427" y="2264929"/>
                  <a:ext cx="679475" cy="617002"/>
                </a:xfrm>
                <a:prstGeom prst="line">
                  <a:avLst/>
                </a:prstGeom>
                <a:solidFill>
                  <a:schemeClr val="tx1"/>
                </a:solidFill>
                <a:ln w="28575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38" name="Textfeld 37"/>
              <p:cNvSpPr txBox="1"/>
              <p:nvPr/>
            </p:nvSpPr>
            <p:spPr>
              <a:xfrm>
                <a:off x="2548529" y="1287639"/>
                <a:ext cx="12262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b="1" dirty="0" smtClean="0">
                    <a:solidFill>
                      <a:srgbClr val="0000FF"/>
                    </a:solidFill>
                    <a:latin typeface="Calibri"/>
                    <a:cs typeface="Calibri"/>
                  </a:rPr>
                  <a:t>e</a:t>
                </a:r>
                <a:r>
                  <a:rPr lang="de-DE" b="1" baseline="30000" dirty="0" smtClean="0">
                    <a:solidFill>
                      <a:srgbClr val="0000FF"/>
                    </a:solidFill>
                    <a:latin typeface="Calibri"/>
                    <a:cs typeface="Calibri"/>
                  </a:rPr>
                  <a:t>+</a:t>
                </a:r>
                <a:endParaRPr lang="de-DE" b="1" baseline="30000" dirty="0">
                  <a:solidFill>
                    <a:srgbClr val="0000FF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39" name="Textfeld 38"/>
              <p:cNvSpPr txBox="1"/>
              <p:nvPr/>
            </p:nvSpPr>
            <p:spPr>
              <a:xfrm>
                <a:off x="2562624" y="2634646"/>
                <a:ext cx="12262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b="1" dirty="0" smtClean="0">
                    <a:solidFill>
                      <a:srgbClr val="0000FF"/>
                    </a:solidFill>
                    <a:latin typeface="Calibri"/>
                    <a:cs typeface="Calibri"/>
                  </a:rPr>
                  <a:t>e</a:t>
                </a:r>
                <a:r>
                  <a:rPr lang="de-DE" b="1" baseline="30000" dirty="0" smtClean="0">
                    <a:solidFill>
                      <a:srgbClr val="0000FF"/>
                    </a:solidFill>
                    <a:latin typeface="Calibri"/>
                    <a:cs typeface="Calibri"/>
                  </a:rPr>
                  <a:t>-</a:t>
                </a:r>
                <a:endParaRPr lang="de-DE" b="1" baseline="30000" dirty="0">
                  <a:solidFill>
                    <a:srgbClr val="0000FF"/>
                  </a:solidFill>
                  <a:latin typeface="Calibri"/>
                  <a:cs typeface="Calibri"/>
                </a:endParaRPr>
              </a:p>
            </p:txBody>
          </p:sp>
          <p:cxnSp>
            <p:nvCxnSpPr>
              <p:cNvPr id="40" name="Gerade Verbindung 39"/>
              <p:cNvCxnSpPr/>
              <p:nvPr/>
            </p:nvCxnSpPr>
            <p:spPr bwMode="auto">
              <a:xfrm flipV="1">
                <a:off x="5325344" y="1482454"/>
                <a:ext cx="616095" cy="642652"/>
              </a:xfrm>
              <a:prstGeom prst="line">
                <a:avLst/>
              </a:prstGeom>
              <a:solidFill>
                <a:schemeClr val="tx1"/>
              </a:solidFill>
              <a:ln w="285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" name="Gerade Verbindung 40"/>
              <p:cNvCxnSpPr/>
              <p:nvPr/>
            </p:nvCxnSpPr>
            <p:spPr bwMode="auto">
              <a:xfrm>
                <a:off x="5312769" y="2112529"/>
                <a:ext cx="679475" cy="617002"/>
              </a:xfrm>
              <a:prstGeom prst="line">
                <a:avLst/>
              </a:prstGeom>
              <a:solidFill>
                <a:schemeClr val="tx1"/>
              </a:solidFill>
              <a:ln w="285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2" name="Textfeld 41"/>
              <p:cNvSpPr txBox="1"/>
              <p:nvPr/>
            </p:nvSpPr>
            <p:spPr>
              <a:xfrm>
                <a:off x="5586752" y="1213256"/>
                <a:ext cx="12262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b="1" dirty="0" smtClean="0">
                    <a:solidFill>
                      <a:srgbClr val="0000FF"/>
                    </a:solidFill>
                    <a:latin typeface="Calibri"/>
                    <a:cs typeface="Calibri"/>
                  </a:rPr>
                  <a:t>e</a:t>
                </a:r>
                <a:r>
                  <a:rPr lang="de-DE" b="1" baseline="30000" dirty="0" smtClean="0">
                    <a:solidFill>
                      <a:srgbClr val="0000FF"/>
                    </a:solidFill>
                    <a:latin typeface="Calibri"/>
                    <a:cs typeface="Calibri"/>
                  </a:rPr>
                  <a:t>+</a:t>
                </a:r>
                <a:endParaRPr lang="de-DE" b="1" baseline="30000" dirty="0">
                  <a:solidFill>
                    <a:srgbClr val="0000FF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43" name="Textfeld 42"/>
              <p:cNvSpPr txBox="1"/>
              <p:nvPr/>
            </p:nvSpPr>
            <p:spPr>
              <a:xfrm>
                <a:off x="5600847" y="2560263"/>
                <a:ext cx="12262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b="1" dirty="0" smtClean="0">
                    <a:solidFill>
                      <a:srgbClr val="0000FF"/>
                    </a:solidFill>
                    <a:latin typeface="Calibri"/>
                    <a:cs typeface="Calibri"/>
                  </a:rPr>
                  <a:t>e</a:t>
                </a:r>
                <a:r>
                  <a:rPr lang="de-DE" b="1" baseline="30000" dirty="0" smtClean="0">
                    <a:solidFill>
                      <a:srgbClr val="0000FF"/>
                    </a:solidFill>
                    <a:latin typeface="Calibri"/>
                    <a:cs typeface="Calibri"/>
                  </a:rPr>
                  <a:t>-</a:t>
                </a:r>
                <a:endParaRPr lang="de-DE" b="1" baseline="30000" dirty="0">
                  <a:solidFill>
                    <a:srgbClr val="0000FF"/>
                  </a:solidFill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23" name="Textfeld 22"/>
          <p:cNvSpPr txBox="1"/>
          <p:nvPr/>
        </p:nvSpPr>
        <p:spPr>
          <a:xfrm>
            <a:off x="3653949" y="959234"/>
            <a:ext cx="2135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  <a:latin typeface="Calibri"/>
                <a:cs typeface="Calibri"/>
              </a:rPr>
              <a:t>Dark Photon 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4438981" y="1377609"/>
            <a:ext cx="478015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sz="3200" b="1" dirty="0" err="1" smtClean="0">
                <a:solidFill>
                  <a:srgbClr val="FF0000"/>
                </a:solidFill>
              </a:rPr>
              <a:t>γ</a:t>
            </a:r>
            <a:r>
              <a:rPr lang="de-DE" sz="3200" b="1" dirty="0" smtClean="0">
                <a:solidFill>
                  <a:srgbClr val="FF0000"/>
                </a:solidFill>
                <a:sym typeface="Symbol"/>
              </a:rPr>
              <a:t></a:t>
            </a:r>
            <a:endParaRPr lang="de-DE" sz="3200" b="1" dirty="0" smtClean="0">
              <a:solidFill>
                <a:srgbClr val="FF0000"/>
              </a:solidFill>
            </a:endParaRPr>
          </a:p>
        </p:txBody>
      </p:sp>
      <p:pic>
        <p:nvPicPr>
          <p:cNvPr id="59" name="Picture 16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81234" y="0"/>
            <a:ext cx="762766" cy="78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ttp://ec2.images-amazon.com/images/P/B0000WN15E.01._SS500_SCLZZZZZZZ_V1077232936_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318" y="4212781"/>
            <a:ext cx="2400289" cy="240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07937" y="180791"/>
            <a:ext cx="807075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de-DE" sz="3600" i="1" dirty="0" smtClean="0">
                <a:latin typeface="+mj-lt"/>
                <a:cs typeface="Symbol" charset="2"/>
              </a:rPr>
              <a:t>Impact on </a:t>
            </a:r>
            <a:r>
              <a:rPr lang="de-DE" sz="3600" i="1" dirty="0" err="1" smtClean="0">
                <a:latin typeface="+mj-lt"/>
                <a:cs typeface="Symbol" charset="2"/>
              </a:rPr>
              <a:t>Hadronic</a:t>
            </a:r>
            <a:r>
              <a:rPr lang="de-DE" sz="3600" i="1" dirty="0" smtClean="0">
                <a:latin typeface="+mj-lt"/>
                <a:cs typeface="Symbol" charset="2"/>
              </a:rPr>
              <a:t> </a:t>
            </a:r>
            <a:r>
              <a:rPr lang="de-DE" sz="3600" i="1" dirty="0" err="1" smtClean="0">
                <a:latin typeface="+mj-lt"/>
                <a:cs typeface="Symbol" charset="2"/>
              </a:rPr>
              <a:t>Vacuum</a:t>
            </a:r>
            <a:r>
              <a:rPr lang="de-DE" sz="3600" i="1" dirty="0" smtClean="0">
                <a:latin typeface="+mj-lt"/>
                <a:cs typeface="Symbol" charset="2"/>
              </a:rPr>
              <a:t> </a:t>
            </a:r>
            <a:r>
              <a:rPr lang="de-DE" sz="3600" i="1" dirty="0" err="1" smtClean="0">
                <a:latin typeface="+mj-lt"/>
                <a:cs typeface="Symbol" charset="2"/>
              </a:rPr>
              <a:t>Polarization</a:t>
            </a:r>
            <a:r>
              <a:rPr lang="de-DE" sz="3600" i="1" dirty="0" smtClean="0">
                <a:latin typeface="+mj-lt"/>
                <a:cs typeface="Symbol" charset="2"/>
              </a:rPr>
              <a:t> </a:t>
            </a:r>
            <a:endParaRPr lang="en-US" sz="3600" i="1" dirty="0" smtClean="0">
              <a:latin typeface="+mj-lt"/>
            </a:endParaRPr>
          </a:p>
          <a:p>
            <a:pPr algn="l"/>
            <a:r>
              <a:rPr lang="en-US" sz="3600" i="1" dirty="0" smtClean="0">
                <a:latin typeface="+mj-lt"/>
              </a:rPr>
              <a:t> </a:t>
            </a:r>
            <a:r>
              <a:rPr lang="de-DE" sz="3600" i="1" dirty="0" smtClean="0">
                <a:latin typeface="+mj-lt"/>
              </a:rPr>
              <a:t> </a:t>
            </a:r>
            <a:endParaRPr lang="en-US" sz="3600" i="1" dirty="0">
              <a:latin typeface="+mj-lt"/>
            </a:endParaRPr>
          </a:p>
        </p:txBody>
      </p:sp>
      <p:sp>
        <p:nvSpPr>
          <p:cNvPr id="24" name="Foliennummernplatzhalter 23"/>
          <p:cNvSpPr>
            <a:spLocks noGrp="1"/>
          </p:cNvSpPr>
          <p:nvPr>
            <p:ph type="sldNum" sz="quarter" idx="11"/>
          </p:nvPr>
        </p:nvSpPr>
        <p:spPr>
          <a:xfrm>
            <a:off x="0" y="0"/>
            <a:ext cx="1905000" cy="457200"/>
          </a:xfrm>
        </p:spPr>
        <p:txBody>
          <a:bodyPr/>
          <a:lstStyle/>
          <a:p>
            <a:pPr algn="l">
              <a:defRPr/>
            </a:pPr>
            <a:fld id="{89F4951B-457E-3645-BC84-3D7F2D1F0C46}" type="slidenum">
              <a:rPr lang="de-DE" sz="1200" smtClean="0">
                <a:latin typeface="Calibri"/>
                <a:cs typeface="Calibri"/>
              </a:rPr>
              <a:pPr algn="l">
                <a:defRPr/>
              </a:pPr>
              <a:t>50</a:t>
            </a:fld>
            <a:endParaRPr lang="de-DE" sz="1200" dirty="0">
              <a:latin typeface="Calibri"/>
              <a:cs typeface="Calibri"/>
            </a:endParaRPr>
          </a:p>
        </p:txBody>
      </p:sp>
      <p:pic>
        <p:nvPicPr>
          <p:cNvPr id="40" name="Picture 16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48408" y="0"/>
            <a:ext cx="695592" cy="71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hteck 9"/>
          <p:cNvSpPr/>
          <p:nvPr/>
        </p:nvSpPr>
        <p:spPr bwMode="auto">
          <a:xfrm>
            <a:off x="1482539" y="2286283"/>
            <a:ext cx="453555" cy="1503123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/>
              <a:latin typeface="Times New Roman" charset="0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239391" y="5348575"/>
            <a:ext cx="8713361" cy="887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960"/>
              </a:lnSpc>
              <a:spcAft>
                <a:spcPts val="1200"/>
              </a:spcAft>
            </a:pPr>
            <a:r>
              <a:rPr lang="en-GB" sz="2400" b="1" dirty="0" smtClean="0">
                <a:solidFill>
                  <a:srgbClr val="B50000"/>
                </a:solidFill>
                <a:latin typeface="Calibri"/>
                <a:cs typeface="Calibri"/>
              </a:rPr>
              <a:t>BES III result confirms large deviation seen btw. direct</a:t>
            </a:r>
          </a:p>
          <a:p>
            <a:pPr>
              <a:lnSpc>
                <a:spcPts val="1980"/>
              </a:lnSpc>
              <a:spcAft>
                <a:spcPts val="0"/>
              </a:spcAft>
            </a:pPr>
            <a:r>
              <a:rPr lang="en-GB" sz="2400" b="1" dirty="0" smtClean="0">
                <a:solidFill>
                  <a:srgbClr val="B50000"/>
                </a:solidFill>
                <a:latin typeface="Calibri"/>
                <a:cs typeface="Calibri"/>
              </a:rPr>
              <a:t>(g-2)</a:t>
            </a:r>
            <a:r>
              <a:rPr lang="en-GB" sz="2400" b="1" baseline="-25000" dirty="0" smtClean="0">
                <a:solidFill>
                  <a:srgbClr val="B50000"/>
                </a:solidFill>
                <a:latin typeface="Calibri"/>
                <a:cs typeface="Calibri"/>
              </a:rPr>
              <a:t>µ</a:t>
            </a:r>
            <a:r>
              <a:rPr lang="en-GB" sz="2400" b="1" dirty="0" smtClean="0">
                <a:solidFill>
                  <a:srgbClr val="B50000"/>
                </a:solidFill>
                <a:latin typeface="Calibri"/>
                <a:cs typeface="Calibri"/>
              </a:rPr>
              <a:t> measurement and SM prediction !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8037663" y="2097581"/>
            <a:ext cx="758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smtClean="0">
                <a:solidFill>
                  <a:srgbClr val="C700EB"/>
                </a:solidFill>
                <a:latin typeface="Calibri"/>
                <a:cs typeface="Calibri"/>
              </a:rPr>
              <a:t>PLB ’16 </a:t>
            </a:r>
            <a:endParaRPr lang="en-GB" sz="1400" dirty="0">
              <a:solidFill>
                <a:srgbClr val="C700EB"/>
              </a:solidFill>
              <a:latin typeface="Calibri"/>
              <a:cs typeface="Calibri"/>
            </a:endParaRPr>
          </a:p>
        </p:txBody>
      </p:sp>
      <p:pic>
        <p:nvPicPr>
          <p:cNvPr id="14" name="Bild 13" descr="fig_fpi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1" y="1065528"/>
            <a:ext cx="4159080" cy="2747377"/>
          </a:xfrm>
          <a:prstGeom prst="rect">
            <a:avLst/>
          </a:prstGeom>
        </p:spPr>
      </p:pic>
      <p:pic>
        <p:nvPicPr>
          <p:cNvPr id="12" name="Bild 11" descr="Bildschirmfoto 2016-01-17 um 12.18.3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2315" y="2464259"/>
            <a:ext cx="4860437" cy="2650293"/>
          </a:xfrm>
          <a:prstGeom prst="rect">
            <a:avLst/>
          </a:prstGeom>
        </p:spPr>
      </p:pic>
      <p:pic>
        <p:nvPicPr>
          <p:cNvPr id="16" name="Picture 6" descr="ttp://bes3.ihep.ac.cn/images/BES3_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81" y="3812905"/>
            <a:ext cx="1827264" cy="85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2562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58813" y="201613"/>
            <a:ext cx="58773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de-DE" sz="3600" i="1" dirty="0" smtClean="0"/>
              <a:t>Data Samples </a:t>
            </a:r>
            <a:r>
              <a:rPr lang="de-DE" sz="3600" i="1" dirty="0" err="1" smtClean="0"/>
              <a:t>for</a:t>
            </a:r>
            <a:r>
              <a:rPr lang="de-DE" sz="3600" i="1" dirty="0" smtClean="0"/>
              <a:t> ISR </a:t>
            </a:r>
            <a:r>
              <a:rPr lang="de-DE" sz="3600" i="1" dirty="0" err="1" smtClean="0"/>
              <a:t>Physics</a:t>
            </a:r>
            <a:endParaRPr lang="en-US" sz="3600" i="1" dirty="0"/>
          </a:p>
        </p:txBody>
      </p:sp>
      <p:grpSp>
        <p:nvGrpSpPr>
          <p:cNvPr id="12" name="Gruppierung 11"/>
          <p:cNvGrpSpPr/>
          <p:nvPr/>
        </p:nvGrpSpPr>
        <p:grpSpPr>
          <a:xfrm>
            <a:off x="0" y="1602771"/>
            <a:ext cx="4714442" cy="3267683"/>
            <a:chOff x="209551" y="1040580"/>
            <a:chExt cx="4714442" cy="3267683"/>
          </a:xfrm>
        </p:grpSpPr>
        <p:pic>
          <p:nvPicPr>
            <p:cNvPr id="4" name="Bild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9551" y="1040580"/>
              <a:ext cx="4714442" cy="3267683"/>
            </a:xfrm>
            <a:prstGeom prst="rect">
              <a:avLst/>
            </a:prstGeom>
          </p:spPr>
        </p:pic>
        <p:sp>
          <p:nvSpPr>
            <p:cNvPr id="5" name="Textfeld 4"/>
            <p:cNvSpPr txBox="1"/>
            <p:nvPr/>
          </p:nvSpPr>
          <p:spPr>
            <a:xfrm>
              <a:off x="1187506" y="1915558"/>
              <a:ext cx="5162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J/ψ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2047810" y="1724401"/>
              <a:ext cx="7869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ψ(2S)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3778481" y="1512433"/>
              <a:ext cx="7117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XYZ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2745418" y="1127232"/>
              <a:ext cx="10289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ψ(3770)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sp>
        <p:nvSpPr>
          <p:cNvPr id="14" name="Textfeld 13"/>
          <p:cNvSpPr txBox="1"/>
          <p:nvPr/>
        </p:nvSpPr>
        <p:spPr>
          <a:xfrm>
            <a:off x="1188825" y="1280508"/>
            <a:ext cx="2907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latin typeface="Calibri"/>
                <a:cs typeface="Calibri"/>
              </a:rPr>
              <a:t>Integrated luminosities BESIII</a:t>
            </a:r>
            <a:endParaRPr lang="en-GB" sz="1800" dirty="0">
              <a:latin typeface="Calibri"/>
              <a:cs typeface="Calibri"/>
            </a:endParaRPr>
          </a:p>
        </p:txBody>
      </p:sp>
      <p:sp>
        <p:nvSpPr>
          <p:cNvPr id="15" name="Freihandform 14"/>
          <p:cNvSpPr/>
          <p:nvPr/>
        </p:nvSpPr>
        <p:spPr bwMode="auto">
          <a:xfrm>
            <a:off x="62460" y="2467319"/>
            <a:ext cx="551737" cy="374783"/>
          </a:xfrm>
          <a:custGeom>
            <a:avLst/>
            <a:gdLst>
              <a:gd name="connsiteX0" fmla="*/ 0 w 551737"/>
              <a:gd name="connsiteY0" fmla="*/ 0 h 374783"/>
              <a:gd name="connsiteX1" fmla="*/ 197793 w 551737"/>
              <a:gd name="connsiteY1" fmla="*/ 156160 h 374783"/>
              <a:gd name="connsiteX2" fmla="*/ 551737 w 551737"/>
              <a:gd name="connsiteY2" fmla="*/ 197802 h 374783"/>
              <a:gd name="connsiteX3" fmla="*/ 551737 w 551737"/>
              <a:gd name="connsiteY3" fmla="*/ 374783 h 374783"/>
              <a:gd name="connsiteX4" fmla="*/ 0 w 551737"/>
              <a:gd name="connsiteY4" fmla="*/ 291498 h 374783"/>
              <a:gd name="connsiteX5" fmla="*/ 0 w 551737"/>
              <a:gd name="connsiteY5" fmla="*/ 0 h 37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1737" h="374783">
                <a:moveTo>
                  <a:pt x="0" y="0"/>
                </a:moveTo>
                <a:lnTo>
                  <a:pt x="197793" y="156160"/>
                </a:lnTo>
                <a:lnTo>
                  <a:pt x="551737" y="197802"/>
                </a:lnTo>
                <a:lnTo>
                  <a:pt x="551737" y="374783"/>
                </a:lnTo>
                <a:lnTo>
                  <a:pt x="0" y="29149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59" name="Bild 58" descr="Bildschirmfoto 2014-07-17 um 17.19.4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16" y="1693174"/>
            <a:ext cx="516066" cy="1072608"/>
          </a:xfrm>
          <a:prstGeom prst="rect">
            <a:avLst/>
          </a:prstGeom>
        </p:spPr>
      </p:pic>
      <p:sp>
        <p:nvSpPr>
          <p:cNvPr id="67" name="Foliennummernplatzhalter 66"/>
          <p:cNvSpPr>
            <a:spLocks noGrp="1"/>
          </p:cNvSpPr>
          <p:nvPr>
            <p:ph type="sldNum" sz="quarter" idx="11"/>
          </p:nvPr>
        </p:nvSpPr>
        <p:spPr>
          <a:xfrm>
            <a:off x="0" y="-20822"/>
            <a:ext cx="1905000" cy="457200"/>
          </a:xfrm>
        </p:spPr>
        <p:txBody>
          <a:bodyPr/>
          <a:lstStyle/>
          <a:p>
            <a:pPr algn="l">
              <a:defRPr/>
            </a:pPr>
            <a:fld id="{89F4951B-457E-3645-BC84-3D7F2D1F0C46}" type="slidenum">
              <a:rPr lang="de-DE" sz="1200" smtClean="0">
                <a:latin typeface="Calibri"/>
                <a:cs typeface="Calibri"/>
              </a:rPr>
              <a:pPr algn="l">
                <a:defRPr/>
              </a:pPr>
              <a:t>51</a:t>
            </a:fld>
            <a:endParaRPr lang="de-DE" sz="1200" dirty="0">
              <a:latin typeface="Calibri"/>
              <a:cs typeface="Calibri"/>
            </a:endParaRPr>
          </a:p>
        </p:txBody>
      </p:sp>
      <p:sp>
        <p:nvSpPr>
          <p:cNvPr id="63" name="Textfeld 62"/>
          <p:cNvSpPr txBox="1"/>
          <p:nvPr/>
        </p:nvSpPr>
        <p:spPr>
          <a:xfrm>
            <a:off x="2567099" y="2813772"/>
            <a:ext cx="10289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ψ(4040)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9" name="Freihandform 68"/>
          <p:cNvSpPr/>
          <p:nvPr/>
        </p:nvSpPr>
        <p:spPr bwMode="auto">
          <a:xfrm>
            <a:off x="8064500" y="5734050"/>
            <a:ext cx="254000" cy="209550"/>
          </a:xfrm>
          <a:custGeom>
            <a:avLst/>
            <a:gdLst>
              <a:gd name="connsiteX0" fmla="*/ 57150 w 254000"/>
              <a:gd name="connsiteY0" fmla="*/ 12700 h 209550"/>
              <a:gd name="connsiteX1" fmla="*/ 0 w 254000"/>
              <a:gd name="connsiteY1" fmla="*/ 158750 h 209550"/>
              <a:gd name="connsiteX2" fmla="*/ 114300 w 254000"/>
              <a:gd name="connsiteY2" fmla="*/ 209550 h 209550"/>
              <a:gd name="connsiteX3" fmla="*/ 254000 w 254000"/>
              <a:gd name="connsiteY3" fmla="*/ 177800 h 209550"/>
              <a:gd name="connsiteX4" fmla="*/ 203200 w 254000"/>
              <a:gd name="connsiteY4" fmla="*/ 0 h 209550"/>
              <a:gd name="connsiteX5" fmla="*/ 57150 w 254000"/>
              <a:gd name="connsiteY5" fmla="*/ 1270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000" h="209550">
                <a:moveTo>
                  <a:pt x="57150" y="12700"/>
                </a:moveTo>
                <a:lnTo>
                  <a:pt x="0" y="158750"/>
                </a:lnTo>
                <a:lnTo>
                  <a:pt x="114300" y="209550"/>
                </a:lnTo>
                <a:lnTo>
                  <a:pt x="254000" y="177800"/>
                </a:lnTo>
                <a:lnTo>
                  <a:pt x="203200" y="0"/>
                </a:lnTo>
                <a:lnTo>
                  <a:pt x="57150" y="1270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pSp>
        <p:nvGrpSpPr>
          <p:cNvPr id="73" name="Gruppierung 72"/>
          <p:cNvGrpSpPr/>
          <p:nvPr/>
        </p:nvGrpSpPr>
        <p:grpSpPr>
          <a:xfrm>
            <a:off x="4590868" y="885553"/>
            <a:ext cx="4553132" cy="5148858"/>
            <a:chOff x="4590868" y="885553"/>
            <a:chExt cx="4553132" cy="5148858"/>
          </a:xfrm>
        </p:grpSpPr>
        <p:grpSp>
          <p:nvGrpSpPr>
            <p:cNvPr id="71" name="Gruppierung 70"/>
            <p:cNvGrpSpPr/>
            <p:nvPr/>
          </p:nvGrpSpPr>
          <p:grpSpPr>
            <a:xfrm>
              <a:off x="4590868" y="1049827"/>
              <a:ext cx="4553132" cy="4984584"/>
              <a:chOff x="4590868" y="1049827"/>
              <a:chExt cx="4553132" cy="4984584"/>
            </a:xfrm>
          </p:grpSpPr>
          <p:grpSp>
            <p:nvGrpSpPr>
              <p:cNvPr id="66" name="Gruppierung 65"/>
              <p:cNvGrpSpPr/>
              <p:nvPr/>
            </p:nvGrpSpPr>
            <p:grpSpPr>
              <a:xfrm>
                <a:off x="4590868" y="1049827"/>
                <a:ext cx="4553132" cy="4984584"/>
                <a:chOff x="4590868" y="1049827"/>
                <a:chExt cx="4553132" cy="4984584"/>
              </a:xfrm>
            </p:grpSpPr>
            <p:sp>
              <p:nvSpPr>
                <p:cNvPr id="16" name="Rechteck 15"/>
                <p:cNvSpPr/>
                <p:nvPr/>
              </p:nvSpPr>
              <p:spPr bwMode="auto">
                <a:xfrm>
                  <a:off x="4590868" y="3164831"/>
                  <a:ext cx="478866" cy="1967609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charset="0"/>
                  </a:endParaRPr>
                </a:p>
              </p:txBody>
            </p:sp>
            <p:sp>
              <p:nvSpPr>
                <p:cNvPr id="20" name="Rechteck 19"/>
                <p:cNvSpPr/>
                <p:nvPr/>
              </p:nvSpPr>
              <p:spPr bwMode="auto">
                <a:xfrm>
                  <a:off x="6263146" y="5715441"/>
                  <a:ext cx="1825525" cy="31897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charset="0"/>
                  </a:endParaRPr>
                </a:p>
              </p:txBody>
            </p:sp>
            <p:sp>
              <p:nvSpPr>
                <p:cNvPr id="57" name="Freihandform 56"/>
                <p:cNvSpPr/>
                <p:nvPr/>
              </p:nvSpPr>
              <p:spPr bwMode="auto">
                <a:xfrm>
                  <a:off x="8036622" y="5663382"/>
                  <a:ext cx="281074" cy="249855"/>
                </a:xfrm>
                <a:custGeom>
                  <a:avLst/>
                  <a:gdLst>
                    <a:gd name="connsiteX0" fmla="*/ 0 w 281074"/>
                    <a:gd name="connsiteY0" fmla="*/ 176981 h 249855"/>
                    <a:gd name="connsiteX1" fmla="*/ 83281 w 281074"/>
                    <a:gd name="connsiteY1" fmla="*/ 0 h 249855"/>
                    <a:gd name="connsiteX2" fmla="*/ 281074 w 281074"/>
                    <a:gd name="connsiteY2" fmla="*/ 72874 h 249855"/>
                    <a:gd name="connsiteX3" fmla="*/ 239433 w 281074"/>
                    <a:gd name="connsiteY3" fmla="*/ 249855 h 249855"/>
                    <a:gd name="connsiteX4" fmla="*/ 0 w 281074"/>
                    <a:gd name="connsiteY4" fmla="*/ 176981 h 249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1074" h="249855">
                      <a:moveTo>
                        <a:pt x="0" y="176981"/>
                      </a:moveTo>
                      <a:lnTo>
                        <a:pt x="83281" y="0"/>
                      </a:lnTo>
                      <a:lnTo>
                        <a:pt x="281074" y="72874"/>
                      </a:lnTo>
                      <a:lnTo>
                        <a:pt x="239433" y="249855"/>
                      </a:lnTo>
                      <a:lnTo>
                        <a:pt x="0" y="17698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charset="0"/>
                  </a:endParaRPr>
                </a:p>
              </p:txBody>
            </p:sp>
            <p:grpSp>
              <p:nvGrpSpPr>
                <p:cNvPr id="24" name="Group 27"/>
                <p:cNvGrpSpPr>
                  <a:grpSpLocks/>
                </p:cNvGrpSpPr>
                <p:nvPr/>
              </p:nvGrpSpPr>
              <p:grpSpPr bwMode="auto">
                <a:xfrm>
                  <a:off x="5972258" y="1049827"/>
                  <a:ext cx="2588776" cy="1328142"/>
                  <a:chOff x="589" y="2661"/>
                  <a:chExt cx="2347" cy="1282"/>
                </a:xfrm>
              </p:grpSpPr>
              <p:sp>
                <p:nvSpPr>
                  <p:cNvPr id="56" name="Text Box 3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97" y="3645"/>
                    <a:ext cx="326" cy="29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ahoma" charset="0"/>
                      </a:rPr>
                      <a:t>e</a:t>
                    </a:r>
                    <a:r>
                      <a:rPr kumimoji="0" lang="en-US" sz="1400" b="1" i="0" u="none" strike="noStrike" kern="0" cap="none" spc="0" normalizeH="0" baseline="3000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ahoma" charset="0"/>
                      </a:rPr>
                      <a:t>-</a:t>
                    </a:r>
                  </a:p>
                </p:txBody>
              </p:sp>
              <p:sp>
                <p:nvSpPr>
                  <p:cNvPr id="26" name="Text Box 3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89" y="2764"/>
                    <a:ext cx="413" cy="29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1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ahoma" charset="0"/>
                      </a:rPr>
                      <a:t>e</a:t>
                    </a:r>
                    <a:r>
                      <a:rPr kumimoji="0" lang="en-US" sz="1400" b="1" i="0" u="none" strike="noStrike" kern="0" cap="none" spc="0" normalizeH="0" baseline="3000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ahoma" charset="0"/>
                      </a:rPr>
                      <a:t>+</a:t>
                    </a:r>
                  </a:p>
                </p:txBody>
              </p:sp>
              <p:sp>
                <p:nvSpPr>
                  <p:cNvPr id="27" name="Line 3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53" y="3329"/>
                    <a:ext cx="382" cy="383"/>
                  </a:xfrm>
                  <a:prstGeom prst="lin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8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807" y="2973"/>
                    <a:ext cx="437" cy="356"/>
                  </a:xfrm>
                  <a:prstGeom prst="lin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grpSp>
                <p:nvGrpSpPr>
                  <p:cNvPr id="29" name="Group 34"/>
                  <p:cNvGrpSpPr>
                    <a:grpSpLocks/>
                  </p:cNvGrpSpPr>
                  <p:nvPr/>
                </p:nvGrpSpPr>
                <p:grpSpPr bwMode="auto">
                  <a:xfrm rot="-1150740">
                    <a:off x="969" y="2962"/>
                    <a:ext cx="651" cy="55"/>
                    <a:chOff x="2256" y="2928"/>
                    <a:chExt cx="4486" cy="462"/>
                  </a:xfrm>
                </p:grpSpPr>
                <p:sp>
                  <p:nvSpPr>
                    <p:cNvPr id="46" name="Bogen 35"/>
                    <p:cNvSpPr>
                      <a:spLocks/>
                    </p:cNvSpPr>
                    <p:nvPr/>
                  </p:nvSpPr>
                  <p:spPr bwMode="auto">
                    <a:xfrm>
                      <a:off x="2256" y="2930"/>
                      <a:ext cx="510" cy="344"/>
                    </a:xfrm>
                    <a:custGeom>
                      <a:avLst/>
                      <a:gdLst>
                        <a:gd name="G0" fmla="+- 20422 0 0"/>
                        <a:gd name="G1" fmla="+- 21600 0 0"/>
                        <a:gd name="G2" fmla="+- 21600 0 0"/>
                        <a:gd name="T0" fmla="*/ 0 w 40979"/>
                        <a:gd name="T1" fmla="*/ 14564 h 21600"/>
                        <a:gd name="T2" fmla="*/ 40979 w 40979"/>
                        <a:gd name="T3" fmla="*/ 14968 h 21600"/>
                        <a:gd name="T4" fmla="*/ 20422 w 40979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0979" h="21600" fill="none" extrusionOk="0">
                          <a:moveTo>
                            <a:pt x="0" y="14564"/>
                          </a:moveTo>
                          <a:cubicBezTo>
                            <a:pt x="3002" y="5849"/>
                            <a:pt x="11204" y="-1"/>
                            <a:pt x="20422" y="-1"/>
                          </a:cubicBezTo>
                          <a:cubicBezTo>
                            <a:pt x="29796" y="-1"/>
                            <a:pt x="38100" y="6046"/>
                            <a:pt x="40978" y="14968"/>
                          </a:cubicBezTo>
                        </a:path>
                        <a:path w="40979" h="21600" stroke="0" extrusionOk="0">
                          <a:moveTo>
                            <a:pt x="0" y="14564"/>
                          </a:moveTo>
                          <a:cubicBezTo>
                            <a:pt x="3002" y="5849"/>
                            <a:pt x="11204" y="-1"/>
                            <a:pt x="20422" y="-1"/>
                          </a:cubicBezTo>
                          <a:cubicBezTo>
                            <a:pt x="29796" y="-1"/>
                            <a:pt x="38100" y="6046"/>
                            <a:pt x="40978" y="14968"/>
                          </a:cubicBezTo>
                          <a:lnTo>
                            <a:pt x="20422" y="21600"/>
                          </a:lnTo>
                          <a:close/>
                        </a:path>
                      </a:pathLst>
                    </a:cu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square" anchor="ctr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47" name="Bogen 36"/>
                    <p:cNvSpPr>
                      <a:spLocks/>
                    </p:cNvSpPr>
                    <p:nvPr/>
                  </p:nvSpPr>
                  <p:spPr bwMode="auto">
                    <a:xfrm rot="10800000">
                      <a:off x="2754" y="3016"/>
                      <a:ext cx="509" cy="344"/>
                    </a:xfrm>
                    <a:custGeom>
                      <a:avLst/>
                      <a:gdLst>
                        <a:gd name="G0" fmla="+- 20422 0 0"/>
                        <a:gd name="G1" fmla="+- 21600 0 0"/>
                        <a:gd name="G2" fmla="+- 21600 0 0"/>
                        <a:gd name="T0" fmla="*/ 0 w 40979"/>
                        <a:gd name="T1" fmla="*/ 14564 h 21600"/>
                        <a:gd name="T2" fmla="*/ 40979 w 40979"/>
                        <a:gd name="T3" fmla="*/ 14968 h 21600"/>
                        <a:gd name="T4" fmla="*/ 20422 w 40979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0979" h="21600" fill="none" extrusionOk="0">
                          <a:moveTo>
                            <a:pt x="0" y="14564"/>
                          </a:moveTo>
                          <a:cubicBezTo>
                            <a:pt x="3002" y="5849"/>
                            <a:pt x="11204" y="-1"/>
                            <a:pt x="20422" y="-1"/>
                          </a:cubicBezTo>
                          <a:cubicBezTo>
                            <a:pt x="29796" y="-1"/>
                            <a:pt x="38100" y="6046"/>
                            <a:pt x="40978" y="14968"/>
                          </a:cubicBezTo>
                        </a:path>
                        <a:path w="40979" h="21600" stroke="0" extrusionOk="0">
                          <a:moveTo>
                            <a:pt x="0" y="14564"/>
                          </a:moveTo>
                          <a:cubicBezTo>
                            <a:pt x="3002" y="5849"/>
                            <a:pt x="11204" y="-1"/>
                            <a:pt x="20422" y="-1"/>
                          </a:cubicBezTo>
                          <a:cubicBezTo>
                            <a:pt x="29796" y="-1"/>
                            <a:pt x="38100" y="6046"/>
                            <a:pt x="40978" y="14968"/>
                          </a:cubicBezTo>
                          <a:lnTo>
                            <a:pt x="20422" y="21600"/>
                          </a:lnTo>
                          <a:close/>
                        </a:path>
                      </a:pathLst>
                    </a:cu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square" anchor="ctr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48" name="Bogen 37"/>
                    <p:cNvSpPr>
                      <a:spLocks/>
                    </p:cNvSpPr>
                    <p:nvPr/>
                  </p:nvSpPr>
                  <p:spPr bwMode="auto">
                    <a:xfrm>
                      <a:off x="3250" y="2928"/>
                      <a:ext cx="510" cy="344"/>
                    </a:xfrm>
                    <a:custGeom>
                      <a:avLst/>
                      <a:gdLst>
                        <a:gd name="G0" fmla="+- 20422 0 0"/>
                        <a:gd name="G1" fmla="+- 21600 0 0"/>
                        <a:gd name="G2" fmla="+- 21600 0 0"/>
                        <a:gd name="T0" fmla="*/ 0 w 40979"/>
                        <a:gd name="T1" fmla="*/ 14564 h 21600"/>
                        <a:gd name="T2" fmla="*/ 40979 w 40979"/>
                        <a:gd name="T3" fmla="*/ 14968 h 21600"/>
                        <a:gd name="T4" fmla="*/ 20422 w 40979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0979" h="21600" fill="none" extrusionOk="0">
                          <a:moveTo>
                            <a:pt x="0" y="14564"/>
                          </a:moveTo>
                          <a:cubicBezTo>
                            <a:pt x="3002" y="5849"/>
                            <a:pt x="11204" y="-1"/>
                            <a:pt x="20422" y="-1"/>
                          </a:cubicBezTo>
                          <a:cubicBezTo>
                            <a:pt x="29796" y="-1"/>
                            <a:pt x="38100" y="6046"/>
                            <a:pt x="40978" y="14968"/>
                          </a:cubicBezTo>
                        </a:path>
                        <a:path w="40979" h="21600" stroke="0" extrusionOk="0">
                          <a:moveTo>
                            <a:pt x="0" y="14564"/>
                          </a:moveTo>
                          <a:cubicBezTo>
                            <a:pt x="3002" y="5849"/>
                            <a:pt x="11204" y="-1"/>
                            <a:pt x="20422" y="-1"/>
                          </a:cubicBezTo>
                          <a:cubicBezTo>
                            <a:pt x="29796" y="-1"/>
                            <a:pt x="38100" y="6046"/>
                            <a:pt x="40978" y="14968"/>
                          </a:cubicBezTo>
                          <a:lnTo>
                            <a:pt x="20422" y="21600"/>
                          </a:lnTo>
                          <a:close/>
                        </a:path>
                      </a:pathLst>
                    </a:cu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square" anchor="ctr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49" name="Bogen 38"/>
                    <p:cNvSpPr>
                      <a:spLocks/>
                    </p:cNvSpPr>
                    <p:nvPr/>
                  </p:nvSpPr>
                  <p:spPr bwMode="auto">
                    <a:xfrm rot="10800000">
                      <a:off x="3746" y="3010"/>
                      <a:ext cx="510" cy="345"/>
                    </a:xfrm>
                    <a:custGeom>
                      <a:avLst/>
                      <a:gdLst>
                        <a:gd name="G0" fmla="+- 20422 0 0"/>
                        <a:gd name="G1" fmla="+- 21600 0 0"/>
                        <a:gd name="G2" fmla="+- 21600 0 0"/>
                        <a:gd name="T0" fmla="*/ 0 w 40979"/>
                        <a:gd name="T1" fmla="*/ 14564 h 21600"/>
                        <a:gd name="T2" fmla="*/ 40979 w 40979"/>
                        <a:gd name="T3" fmla="*/ 14968 h 21600"/>
                        <a:gd name="T4" fmla="*/ 20422 w 40979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0979" h="21600" fill="none" extrusionOk="0">
                          <a:moveTo>
                            <a:pt x="0" y="14564"/>
                          </a:moveTo>
                          <a:cubicBezTo>
                            <a:pt x="3002" y="5849"/>
                            <a:pt x="11204" y="-1"/>
                            <a:pt x="20422" y="-1"/>
                          </a:cubicBezTo>
                          <a:cubicBezTo>
                            <a:pt x="29796" y="-1"/>
                            <a:pt x="38100" y="6046"/>
                            <a:pt x="40978" y="14968"/>
                          </a:cubicBezTo>
                        </a:path>
                        <a:path w="40979" h="21600" stroke="0" extrusionOk="0">
                          <a:moveTo>
                            <a:pt x="0" y="14564"/>
                          </a:moveTo>
                          <a:cubicBezTo>
                            <a:pt x="3002" y="5849"/>
                            <a:pt x="11204" y="-1"/>
                            <a:pt x="20422" y="-1"/>
                          </a:cubicBezTo>
                          <a:cubicBezTo>
                            <a:pt x="29796" y="-1"/>
                            <a:pt x="38100" y="6046"/>
                            <a:pt x="40978" y="14968"/>
                          </a:cubicBezTo>
                          <a:lnTo>
                            <a:pt x="20422" y="21600"/>
                          </a:lnTo>
                          <a:close/>
                        </a:path>
                      </a:pathLst>
                    </a:cu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square" anchor="ctr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50" name="Bogen 39"/>
                    <p:cNvSpPr>
                      <a:spLocks/>
                    </p:cNvSpPr>
                    <p:nvPr/>
                  </p:nvSpPr>
                  <p:spPr bwMode="auto">
                    <a:xfrm>
                      <a:off x="4242" y="2933"/>
                      <a:ext cx="510" cy="345"/>
                    </a:xfrm>
                    <a:custGeom>
                      <a:avLst/>
                      <a:gdLst>
                        <a:gd name="G0" fmla="+- 20422 0 0"/>
                        <a:gd name="G1" fmla="+- 21600 0 0"/>
                        <a:gd name="G2" fmla="+- 21600 0 0"/>
                        <a:gd name="T0" fmla="*/ 0 w 40979"/>
                        <a:gd name="T1" fmla="*/ 14564 h 21600"/>
                        <a:gd name="T2" fmla="*/ 40979 w 40979"/>
                        <a:gd name="T3" fmla="*/ 14968 h 21600"/>
                        <a:gd name="T4" fmla="*/ 20422 w 40979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0979" h="21600" fill="none" extrusionOk="0">
                          <a:moveTo>
                            <a:pt x="0" y="14564"/>
                          </a:moveTo>
                          <a:cubicBezTo>
                            <a:pt x="3002" y="5849"/>
                            <a:pt x="11204" y="-1"/>
                            <a:pt x="20422" y="-1"/>
                          </a:cubicBezTo>
                          <a:cubicBezTo>
                            <a:pt x="29796" y="-1"/>
                            <a:pt x="38100" y="6046"/>
                            <a:pt x="40978" y="14968"/>
                          </a:cubicBezTo>
                        </a:path>
                        <a:path w="40979" h="21600" stroke="0" extrusionOk="0">
                          <a:moveTo>
                            <a:pt x="0" y="14564"/>
                          </a:moveTo>
                          <a:cubicBezTo>
                            <a:pt x="3002" y="5849"/>
                            <a:pt x="11204" y="-1"/>
                            <a:pt x="20422" y="-1"/>
                          </a:cubicBezTo>
                          <a:cubicBezTo>
                            <a:pt x="29796" y="-1"/>
                            <a:pt x="38100" y="6046"/>
                            <a:pt x="40978" y="14968"/>
                          </a:cubicBezTo>
                          <a:lnTo>
                            <a:pt x="20422" y="21600"/>
                          </a:lnTo>
                          <a:close/>
                        </a:path>
                      </a:pathLst>
                    </a:cu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square" anchor="ctr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51" name="Bogen 40"/>
                    <p:cNvSpPr>
                      <a:spLocks/>
                    </p:cNvSpPr>
                    <p:nvPr/>
                  </p:nvSpPr>
                  <p:spPr bwMode="auto">
                    <a:xfrm rot="10800000">
                      <a:off x="4744" y="3046"/>
                      <a:ext cx="509" cy="344"/>
                    </a:xfrm>
                    <a:custGeom>
                      <a:avLst/>
                      <a:gdLst>
                        <a:gd name="G0" fmla="+- 20422 0 0"/>
                        <a:gd name="G1" fmla="+- 21600 0 0"/>
                        <a:gd name="G2" fmla="+- 21600 0 0"/>
                        <a:gd name="T0" fmla="*/ 0 w 40979"/>
                        <a:gd name="T1" fmla="*/ 14564 h 21600"/>
                        <a:gd name="T2" fmla="*/ 40979 w 40979"/>
                        <a:gd name="T3" fmla="*/ 14968 h 21600"/>
                        <a:gd name="T4" fmla="*/ 20422 w 40979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0979" h="21600" fill="none" extrusionOk="0">
                          <a:moveTo>
                            <a:pt x="0" y="14564"/>
                          </a:moveTo>
                          <a:cubicBezTo>
                            <a:pt x="3002" y="5849"/>
                            <a:pt x="11204" y="-1"/>
                            <a:pt x="20422" y="-1"/>
                          </a:cubicBezTo>
                          <a:cubicBezTo>
                            <a:pt x="29796" y="-1"/>
                            <a:pt x="38100" y="6046"/>
                            <a:pt x="40978" y="14968"/>
                          </a:cubicBezTo>
                        </a:path>
                        <a:path w="40979" h="21600" stroke="0" extrusionOk="0">
                          <a:moveTo>
                            <a:pt x="0" y="14564"/>
                          </a:moveTo>
                          <a:cubicBezTo>
                            <a:pt x="3002" y="5849"/>
                            <a:pt x="11204" y="-1"/>
                            <a:pt x="20422" y="-1"/>
                          </a:cubicBezTo>
                          <a:cubicBezTo>
                            <a:pt x="29796" y="-1"/>
                            <a:pt x="38100" y="6046"/>
                            <a:pt x="40978" y="14968"/>
                          </a:cubicBezTo>
                          <a:lnTo>
                            <a:pt x="20422" y="21600"/>
                          </a:lnTo>
                          <a:close/>
                        </a:path>
                      </a:pathLst>
                    </a:cu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square" anchor="ctr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52" name="Bogen 41"/>
                    <p:cNvSpPr>
                      <a:spLocks/>
                    </p:cNvSpPr>
                    <p:nvPr/>
                  </p:nvSpPr>
                  <p:spPr bwMode="auto">
                    <a:xfrm>
                      <a:off x="5240" y="2958"/>
                      <a:ext cx="510" cy="344"/>
                    </a:xfrm>
                    <a:custGeom>
                      <a:avLst/>
                      <a:gdLst>
                        <a:gd name="G0" fmla="+- 20422 0 0"/>
                        <a:gd name="G1" fmla="+- 21600 0 0"/>
                        <a:gd name="G2" fmla="+- 21600 0 0"/>
                        <a:gd name="T0" fmla="*/ 0 w 40979"/>
                        <a:gd name="T1" fmla="*/ 14564 h 21600"/>
                        <a:gd name="T2" fmla="*/ 40979 w 40979"/>
                        <a:gd name="T3" fmla="*/ 14968 h 21600"/>
                        <a:gd name="T4" fmla="*/ 20422 w 40979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0979" h="21600" fill="none" extrusionOk="0">
                          <a:moveTo>
                            <a:pt x="0" y="14564"/>
                          </a:moveTo>
                          <a:cubicBezTo>
                            <a:pt x="3002" y="5849"/>
                            <a:pt x="11204" y="-1"/>
                            <a:pt x="20422" y="-1"/>
                          </a:cubicBezTo>
                          <a:cubicBezTo>
                            <a:pt x="29796" y="-1"/>
                            <a:pt x="38100" y="6046"/>
                            <a:pt x="40978" y="14968"/>
                          </a:cubicBezTo>
                        </a:path>
                        <a:path w="40979" h="21600" stroke="0" extrusionOk="0">
                          <a:moveTo>
                            <a:pt x="0" y="14564"/>
                          </a:moveTo>
                          <a:cubicBezTo>
                            <a:pt x="3002" y="5849"/>
                            <a:pt x="11204" y="-1"/>
                            <a:pt x="20422" y="-1"/>
                          </a:cubicBezTo>
                          <a:cubicBezTo>
                            <a:pt x="29796" y="-1"/>
                            <a:pt x="38100" y="6046"/>
                            <a:pt x="40978" y="14968"/>
                          </a:cubicBezTo>
                          <a:lnTo>
                            <a:pt x="20422" y="21600"/>
                          </a:lnTo>
                          <a:close/>
                        </a:path>
                      </a:pathLst>
                    </a:cu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square" anchor="ctr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53" name="Bogen 42"/>
                    <p:cNvSpPr>
                      <a:spLocks/>
                    </p:cNvSpPr>
                    <p:nvPr/>
                  </p:nvSpPr>
                  <p:spPr bwMode="auto">
                    <a:xfrm rot="10800000">
                      <a:off x="5736" y="3040"/>
                      <a:ext cx="510" cy="345"/>
                    </a:xfrm>
                    <a:custGeom>
                      <a:avLst/>
                      <a:gdLst>
                        <a:gd name="G0" fmla="+- 20422 0 0"/>
                        <a:gd name="G1" fmla="+- 21600 0 0"/>
                        <a:gd name="G2" fmla="+- 21600 0 0"/>
                        <a:gd name="T0" fmla="*/ 0 w 40979"/>
                        <a:gd name="T1" fmla="*/ 14564 h 21600"/>
                        <a:gd name="T2" fmla="*/ 40979 w 40979"/>
                        <a:gd name="T3" fmla="*/ 14968 h 21600"/>
                        <a:gd name="T4" fmla="*/ 20422 w 40979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0979" h="21600" fill="none" extrusionOk="0">
                          <a:moveTo>
                            <a:pt x="0" y="14564"/>
                          </a:moveTo>
                          <a:cubicBezTo>
                            <a:pt x="3002" y="5849"/>
                            <a:pt x="11204" y="-1"/>
                            <a:pt x="20422" y="-1"/>
                          </a:cubicBezTo>
                          <a:cubicBezTo>
                            <a:pt x="29796" y="-1"/>
                            <a:pt x="38100" y="6046"/>
                            <a:pt x="40978" y="14968"/>
                          </a:cubicBezTo>
                        </a:path>
                        <a:path w="40979" h="21600" stroke="0" extrusionOk="0">
                          <a:moveTo>
                            <a:pt x="0" y="14564"/>
                          </a:moveTo>
                          <a:cubicBezTo>
                            <a:pt x="3002" y="5849"/>
                            <a:pt x="11204" y="-1"/>
                            <a:pt x="20422" y="-1"/>
                          </a:cubicBezTo>
                          <a:cubicBezTo>
                            <a:pt x="29796" y="-1"/>
                            <a:pt x="38100" y="6046"/>
                            <a:pt x="40978" y="14968"/>
                          </a:cubicBezTo>
                          <a:lnTo>
                            <a:pt x="20422" y="21600"/>
                          </a:lnTo>
                          <a:close/>
                        </a:path>
                      </a:pathLst>
                    </a:cu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square" anchor="ctr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54" name="Bogen 43"/>
                    <p:cNvSpPr>
                      <a:spLocks/>
                    </p:cNvSpPr>
                    <p:nvPr/>
                  </p:nvSpPr>
                  <p:spPr bwMode="auto">
                    <a:xfrm>
                      <a:off x="6232" y="2963"/>
                      <a:ext cx="510" cy="345"/>
                    </a:xfrm>
                    <a:custGeom>
                      <a:avLst/>
                      <a:gdLst>
                        <a:gd name="G0" fmla="+- 20422 0 0"/>
                        <a:gd name="G1" fmla="+- 21600 0 0"/>
                        <a:gd name="G2" fmla="+- 21600 0 0"/>
                        <a:gd name="T0" fmla="*/ 0 w 40979"/>
                        <a:gd name="T1" fmla="*/ 14564 h 21600"/>
                        <a:gd name="T2" fmla="*/ 40979 w 40979"/>
                        <a:gd name="T3" fmla="*/ 14968 h 21600"/>
                        <a:gd name="T4" fmla="*/ 20422 w 40979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0979" h="21600" fill="none" extrusionOk="0">
                          <a:moveTo>
                            <a:pt x="0" y="14564"/>
                          </a:moveTo>
                          <a:cubicBezTo>
                            <a:pt x="3002" y="5849"/>
                            <a:pt x="11204" y="-1"/>
                            <a:pt x="20422" y="-1"/>
                          </a:cubicBezTo>
                          <a:cubicBezTo>
                            <a:pt x="29796" y="-1"/>
                            <a:pt x="38100" y="6046"/>
                            <a:pt x="40978" y="14968"/>
                          </a:cubicBezTo>
                        </a:path>
                        <a:path w="40979" h="21600" stroke="0" extrusionOk="0">
                          <a:moveTo>
                            <a:pt x="0" y="14564"/>
                          </a:moveTo>
                          <a:cubicBezTo>
                            <a:pt x="3002" y="5849"/>
                            <a:pt x="11204" y="-1"/>
                            <a:pt x="20422" y="-1"/>
                          </a:cubicBezTo>
                          <a:cubicBezTo>
                            <a:pt x="29796" y="-1"/>
                            <a:pt x="38100" y="6046"/>
                            <a:pt x="40978" y="14968"/>
                          </a:cubicBezTo>
                          <a:lnTo>
                            <a:pt x="20422" y="21600"/>
                          </a:lnTo>
                          <a:close/>
                        </a:path>
                      </a:pathLst>
                    </a:cu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square" anchor="ctr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grpSp>
                <p:nvGrpSpPr>
                  <p:cNvPr id="30" name="Group 44"/>
                  <p:cNvGrpSpPr>
                    <a:grpSpLocks/>
                  </p:cNvGrpSpPr>
                  <p:nvPr/>
                </p:nvGrpSpPr>
                <p:grpSpPr bwMode="auto">
                  <a:xfrm>
                    <a:off x="1244" y="3137"/>
                    <a:ext cx="930" cy="383"/>
                    <a:chOff x="2494" y="2688"/>
                    <a:chExt cx="2594" cy="864"/>
                  </a:xfrm>
                </p:grpSpPr>
                <p:sp>
                  <p:nvSpPr>
                    <p:cNvPr id="35" name="Bogen 45"/>
                    <p:cNvSpPr>
                      <a:spLocks/>
                    </p:cNvSpPr>
                    <p:nvPr/>
                  </p:nvSpPr>
                  <p:spPr bwMode="auto">
                    <a:xfrm flipH="1">
                      <a:off x="4413" y="2688"/>
                      <a:ext cx="675" cy="864"/>
                    </a:xfrm>
                    <a:custGeom>
                      <a:avLst/>
                      <a:gdLst>
                        <a:gd name="G0" fmla="+- 287 0 0"/>
                        <a:gd name="G1" fmla="+- 21600 0 0"/>
                        <a:gd name="G2" fmla="+- 21600 0 0"/>
                        <a:gd name="T0" fmla="*/ 287 w 21887"/>
                        <a:gd name="T1" fmla="*/ 0 h 43200"/>
                        <a:gd name="T2" fmla="*/ 0 w 21887"/>
                        <a:gd name="T3" fmla="*/ 43198 h 43200"/>
                        <a:gd name="T4" fmla="*/ 287 w 21887"/>
                        <a:gd name="T5" fmla="*/ 21600 h 432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887" h="43200" fill="none" extrusionOk="0">
                          <a:moveTo>
                            <a:pt x="287" y="-1"/>
                          </a:moveTo>
                          <a:cubicBezTo>
                            <a:pt x="12216" y="0"/>
                            <a:pt x="21887" y="9670"/>
                            <a:pt x="21887" y="21600"/>
                          </a:cubicBezTo>
                          <a:cubicBezTo>
                            <a:pt x="21887" y="33529"/>
                            <a:pt x="12216" y="43200"/>
                            <a:pt x="287" y="43200"/>
                          </a:cubicBezTo>
                          <a:cubicBezTo>
                            <a:pt x="191" y="43199"/>
                            <a:pt x="95" y="43199"/>
                            <a:pt x="-1" y="43198"/>
                          </a:cubicBezTo>
                        </a:path>
                        <a:path w="21887" h="43200" stroke="0" extrusionOk="0">
                          <a:moveTo>
                            <a:pt x="287" y="-1"/>
                          </a:moveTo>
                          <a:cubicBezTo>
                            <a:pt x="12216" y="0"/>
                            <a:pt x="21887" y="9670"/>
                            <a:pt x="21887" y="21600"/>
                          </a:cubicBezTo>
                          <a:cubicBezTo>
                            <a:pt x="21887" y="33529"/>
                            <a:pt x="12216" y="43200"/>
                            <a:pt x="287" y="43200"/>
                          </a:cubicBezTo>
                          <a:cubicBezTo>
                            <a:pt x="191" y="43199"/>
                            <a:pt x="95" y="43199"/>
                            <a:pt x="-1" y="43198"/>
                          </a:cubicBezTo>
                          <a:lnTo>
                            <a:pt x="287" y="21600"/>
                          </a:lnTo>
                          <a:close/>
                        </a:path>
                      </a:pathLst>
                    </a:custGeom>
                    <a:solidFill>
                      <a:srgbClr val="00CC99"/>
                    </a:solidFill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square" anchor="ctr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grpSp>
                  <p:nvGrpSpPr>
                    <p:cNvPr id="36" name="Group 4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94" y="2999"/>
                      <a:ext cx="1916" cy="241"/>
                      <a:chOff x="2256" y="2928"/>
                      <a:chExt cx="4486" cy="462"/>
                    </a:xfrm>
                  </p:grpSpPr>
                  <p:sp>
                    <p:nvSpPr>
                      <p:cNvPr id="37" name="Bogen 4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56" y="2930"/>
                        <a:ext cx="510" cy="344"/>
                      </a:xfrm>
                      <a:custGeom>
                        <a:avLst/>
                        <a:gdLst>
                          <a:gd name="G0" fmla="+- 20422 0 0"/>
                          <a:gd name="G1" fmla="+- 21600 0 0"/>
                          <a:gd name="G2" fmla="+- 21600 0 0"/>
                          <a:gd name="T0" fmla="*/ 0 w 40979"/>
                          <a:gd name="T1" fmla="*/ 14564 h 21600"/>
                          <a:gd name="T2" fmla="*/ 40979 w 40979"/>
                          <a:gd name="T3" fmla="*/ 14968 h 21600"/>
                          <a:gd name="T4" fmla="*/ 20422 w 40979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40979" h="21600" fill="none" extrusionOk="0">
                            <a:moveTo>
                              <a:pt x="0" y="14564"/>
                            </a:moveTo>
                            <a:cubicBezTo>
                              <a:pt x="3002" y="5849"/>
                              <a:pt x="11204" y="-1"/>
                              <a:pt x="20422" y="-1"/>
                            </a:cubicBezTo>
                            <a:cubicBezTo>
                              <a:pt x="29796" y="-1"/>
                              <a:pt x="38100" y="6046"/>
                              <a:pt x="40978" y="14968"/>
                            </a:cubicBezTo>
                          </a:path>
                          <a:path w="40979" h="21600" stroke="0" extrusionOk="0">
                            <a:moveTo>
                              <a:pt x="0" y="14564"/>
                            </a:moveTo>
                            <a:cubicBezTo>
                              <a:pt x="3002" y="5849"/>
                              <a:pt x="11204" y="-1"/>
                              <a:pt x="20422" y="-1"/>
                            </a:cubicBezTo>
                            <a:cubicBezTo>
                              <a:pt x="29796" y="-1"/>
                              <a:pt x="38100" y="6046"/>
                              <a:pt x="40978" y="14968"/>
                            </a:cubicBezTo>
                            <a:lnTo>
                              <a:pt x="20422" y="21600"/>
                            </a:lnTo>
                            <a:close/>
                          </a:path>
                        </a:pathLst>
                      </a:custGeom>
                      <a:noFill/>
                      <a:ln w="381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square" anchor="ctr">
                        <a:prstTxWarp prst="textNoShape">
                          <a:avLst/>
                        </a:prstTxWarp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38" name="Bogen 48"/>
                      <p:cNvSpPr>
                        <a:spLocks/>
                      </p:cNvSpPr>
                      <p:nvPr/>
                    </p:nvSpPr>
                    <p:spPr bwMode="auto">
                      <a:xfrm rot="10800000">
                        <a:off x="2754" y="3016"/>
                        <a:ext cx="509" cy="344"/>
                      </a:xfrm>
                      <a:custGeom>
                        <a:avLst/>
                        <a:gdLst>
                          <a:gd name="G0" fmla="+- 20422 0 0"/>
                          <a:gd name="G1" fmla="+- 21600 0 0"/>
                          <a:gd name="G2" fmla="+- 21600 0 0"/>
                          <a:gd name="T0" fmla="*/ 0 w 40979"/>
                          <a:gd name="T1" fmla="*/ 14564 h 21600"/>
                          <a:gd name="T2" fmla="*/ 40979 w 40979"/>
                          <a:gd name="T3" fmla="*/ 14968 h 21600"/>
                          <a:gd name="T4" fmla="*/ 20422 w 40979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40979" h="21600" fill="none" extrusionOk="0">
                            <a:moveTo>
                              <a:pt x="0" y="14564"/>
                            </a:moveTo>
                            <a:cubicBezTo>
                              <a:pt x="3002" y="5849"/>
                              <a:pt x="11204" y="-1"/>
                              <a:pt x="20422" y="-1"/>
                            </a:cubicBezTo>
                            <a:cubicBezTo>
                              <a:pt x="29796" y="-1"/>
                              <a:pt x="38100" y="6046"/>
                              <a:pt x="40978" y="14968"/>
                            </a:cubicBezTo>
                          </a:path>
                          <a:path w="40979" h="21600" stroke="0" extrusionOk="0">
                            <a:moveTo>
                              <a:pt x="0" y="14564"/>
                            </a:moveTo>
                            <a:cubicBezTo>
                              <a:pt x="3002" y="5849"/>
                              <a:pt x="11204" y="-1"/>
                              <a:pt x="20422" y="-1"/>
                            </a:cubicBezTo>
                            <a:cubicBezTo>
                              <a:pt x="29796" y="-1"/>
                              <a:pt x="38100" y="6046"/>
                              <a:pt x="40978" y="14968"/>
                            </a:cubicBezTo>
                            <a:lnTo>
                              <a:pt x="20422" y="21600"/>
                            </a:lnTo>
                            <a:close/>
                          </a:path>
                        </a:pathLst>
                      </a:custGeom>
                      <a:noFill/>
                      <a:ln w="381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square" anchor="ctr">
                        <a:prstTxWarp prst="textNoShape">
                          <a:avLst/>
                        </a:prstTxWarp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39" name="Bogen 4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250" y="2928"/>
                        <a:ext cx="510" cy="344"/>
                      </a:xfrm>
                      <a:custGeom>
                        <a:avLst/>
                        <a:gdLst>
                          <a:gd name="G0" fmla="+- 20422 0 0"/>
                          <a:gd name="G1" fmla="+- 21600 0 0"/>
                          <a:gd name="G2" fmla="+- 21600 0 0"/>
                          <a:gd name="T0" fmla="*/ 0 w 40979"/>
                          <a:gd name="T1" fmla="*/ 14564 h 21600"/>
                          <a:gd name="T2" fmla="*/ 40979 w 40979"/>
                          <a:gd name="T3" fmla="*/ 14968 h 21600"/>
                          <a:gd name="T4" fmla="*/ 20422 w 40979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40979" h="21600" fill="none" extrusionOk="0">
                            <a:moveTo>
                              <a:pt x="0" y="14564"/>
                            </a:moveTo>
                            <a:cubicBezTo>
                              <a:pt x="3002" y="5849"/>
                              <a:pt x="11204" y="-1"/>
                              <a:pt x="20422" y="-1"/>
                            </a:cubicBezTo>
                            <a:cubicBezTo>
                              <a:pt x="29796" y="-1"/>
                              <a:pt x="38100" y="6046"/>
                              <a:pt x="40978" y="14968"/>
                            </a:cubicBezTo>
                          </a:path>
                          <a:path w="40979" h="21600" stroke="0" extrusionOk="0">
                            <a:moveTo>
                              <a:pt x="0" y="14564"/>
                            </a:moveTo>
                            <a:cubicBezTo>
                              <a:pt x="3002" y="5849"/>
                              <a:pt x="11204" y="-1"/>
                              <a:pt x="20422" y="-1"/>
                            </a:cubicBezTo>
                            <a:cubicBezTo>
                              <a:pt x="29796" y="-1"/>
                              <a:pt x="38100" y="6046"/>
                              <a:pt x="40978" y="14968"/>
                            </a:cubicBezTo>
                            <a:lnTo>
                              <a:pt x="20422" y="21600"/>
                            </a:lnTo>
                            <a:close/>
                          </a:path>
                        </a:pathLst>
                      </a:custGeom>
                      <a:noFill/>
                      <a:ln w="381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square" anchor="ctr">
                        <a:prstTxWarp prst="textNoShape">
                          <a:avLst/>
                        </a:prstTxWarp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40" name="Bogen 50"/>
                      <p:cNvSpPr>
                        <a:spLocks/>
                      </p:cNvSpPr>
                      <p:nvPr/>
                    </p:nvSpPr>
                    <p:spPr bwMode="auto">
                      <a:xfrm rot="10800000">
                        <a:off x="3746" y="3010"/>
                        <a:ext cx="510" cy="345"/>
                      </a:xfrm>
                      <a:custGeom>
                        <a:avLst/>
                        <a:gdLst>
                          <a:gd name="G0" fmla="+- 20422 0 0"/>
                          <a:gd name="G1" fmla="+- 21600 0 0"/>
                          <a:gd name="G2" fmla="+- 21600 0 0"/>
                          <a:gd name="T0" fmla="*/ 0 w 40979"/>
                          <a:gd name="T1" fmla="*/ 14564 h 21600"/>
                          <a:gd name="T2" fmla="*/ 40979 w 40979"/>
                          <a:gd name="T3" fmla="*/ 14968 h 21600"/>
                          <a:gd name="T4" fmla="*/ 20422 w 40979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40979" h="21600" fill="none" extrusionOk="0">
                            <a:moveTo>
                              <a:pt x="0" y="14564"/>
                            </a:moveTo>
                            <a:cubicBezTo>
                              <a:pt x="3002" y="5849"/>
                              <a:pt x="11204" y="-1"/>
                              <a:pt x="20422" y="-1"/>
                            </a:cubicBezTo>
                            <a:cubicBezTo>
                              <a:pt x="29796" y="-1"/>
                              <a:pt x="38100" y="6046"/>
                              <a:pt x="40978" y="14968"/>
                            </a:cubicBezTo>
                          </a:path>
                          <a:path w="40979" h="21600" stroke="0" extrusionOk="0">
                            <a:moveTo>
                              <a:pt x="0" y="14564"/>
                            </a:moveTo>
                            <a:cubicBezTo>
                              <a:pt x="3002" y="5849"/>
                              <a:pt x="11204" y="-1"/>
                              <a:pt x="20422" y="-1"/>
                            </a:cubicBezTo>
                            <a:cubicBezTo>
                              <a:pt x="29796" y="-1"/>
                              <a:pt x="38100" y="6046"/>
                              <a:pt x="40978" y="14968"/>
                            </a:cubicBezTo>
                            <a:lnTo>
                              <a:pt x="20422" y="21600"/>
                            </a:lnTo>
                            <a:close/>
                          </a:path>
                        </a:pathLst>
                      </a:custGeom>
                      <a:noFill/>
                      <a:ln w="381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square" anchor="ctr">
                        <a:prstTxWarp prst="textNoShape">
                          <a:avLst/>
                        </a:prstTxWarp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41" name="Bogen 5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42" y="2933"/>
                        <a:ext cx="510" cy="345"/>
                      </a:xfrm>
                      <a:custGeom>
                        <a:avLst/>
                        <a:gdLst>
                          <a:gd name="G0" fmla="+- 20422 0 0"/>
                          <a:gd name="G1" fmla="+- 21600 0 0"/>
                          <a:gd name="G2" fmla="+- 21600 0 0"/>
                          <a:gd name="T0" fmla="*/ 0 w 40979"/>
                          <a:gd name="T1" fmla="*/ 14564 h 21600"/>
                          <a:gd name="T2" fmla="*/ 40979 w 40979"/>
                          <a:gd name="T3" fmla="*/ 14968 h 21600"/>
                          <a:gd name="T4" fmla="*/ 20422 w 40979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40979" h="21600" fill="none" extrusionOk="0">
                            <a:moveTo>
                              <a:pt x="0" y="14564"/>
                            </a:moveTo>
                            <a:cubicBezTo>
                              <a:pt x="3002" y="5849"/>
                              <a:pt x="11204" y="-1"/>
                              <a:pt x="20422" y="-1"/>
                            </a:cubicBezTo>
                            <a:cubicBezTo>
                              <a:pt x="29796" y="-1"/>
                              <a:pt x="38100" y="6046"/>
                              <a:pt x="40978" y="14968"/>
                            </a:cubicBezTo>
                          </a:path>
                          <a:path w="40979" h="21600" stroke="0" extrusionOk="0">
                            <a:moveTo>
                              <a:pt x="0" y="14564"/>
                            </a:moveTo>
                            <a:cubicBezTo>
                              <a:pt x="3002" y="5849"/>
                              <a:pt x="11204" y="-1"/>
                              <a:pt x="20422" y="-1"/>
                            </a:cubicBezTo>
                            <a:cubicBezTo>
                              <a:pt x="29796" y="-1"/>
                              <a:pt x="38100" y="6046"/>
                              <a:pt x="40978" y="14968"/>
                            </a:cubicBezTo>
                            <a:lnTo>
                              <a:pt x="20422" y="21600"/>
                            </a:lnTo>
                            <a:close/>
                          </a:path>
                        </a:pathLst>
                      </a:custGeom>
                      <a:noFill/>
                      <a:ln w="381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square" anchor="ctr">
                        <a:prstTxWarp prst="textNoShape">
                          <a:avLst/>
                        </a:prstTxWarp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42" name="Bogen 52"/>
                      <p:cNvSpPr>
                        <a:spLocks/>
                      </p:cNvSpPr>
                      <p:nvPr/>
                    </p:nvSpPr>
                    <p:spPr bwMode="auto">
                      <a:xfrm rot="10800000">
                        <a:off x="4744" y="3046"/>
                        <a:ext cx="509" cy="344"/>
                      </a:xfrm>
                      <a:custGeom>
                        <a:avLst/>
                        <a:gdLst>
                          <a:gd name="G0" fmla="+- 20422 0 0"/>
                          <a:gd name="G1" fmla="+- 21600 0 0"/>
                          <a:gd name="G2" fmla="+- 21600 0 0"/>
                          <a:gd name="T0" fmla="*/ 0 w 40979"/>
                          <a:gd name="T1" fmla="*/ 14564 h 21600"/>
                          <a:gd name="T2" fmla="*/ 40979 w 40979"/>
                          <a:gd name="T3" fmla="*/ 14968 h 21600"/>
                          <a:gd name="T4" fmla="*/ 20422 w 40979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40979" h="21600" fill="none" extrusionOk="0">
                            <a:moveTo>
                              <a:pt x="0" y="14564"/>
                            </a:moveTo>
                            <a:cubicBezTo>
                              <a:pt x="3002" y="5849"/>
                              <a:pt x="11204" y="-1"/>
                              <a:pt x="20422" y="-1"/>
                            </a:cubicBezTo>
                            <a:cubicBezTo>
                              <a:pt x="29796" y="-1"/>
                              <a:pt x="38100" y="6046"/>
                              <a:pt x="40978" y="14968"/>
                            </a:cubicBezTo>
                          </a:path>
                          <a:path w="40979" h="21600" stroke="0" extrusionOk="0">
                            <a:moveTo>
                              <a:pt x="0" y="14564"/>
                            </a:moveTo>
                            <a:cubicBezTo>
                              <a:pt x="3002" y="5849"/>
                              <a:pt x="11204" y="-1"/>
                              <a:pt x="20422" y="-1"/>
                            </a:cubicBezTo>
                            <a:cubicBezTo>
                              <a:pt x="29796" y="-1"/>
                              <a:pt x="38100" y="6046"/>
                              <a:pt x="40978" y="14968"/>
                            </a:cubicBezTo>
                            <a:lnTo>
                              <a:pt x="20422" y="21600"/>
                            </a:lnTo>
                            <a:close/>
                          </a:path>
                        </a:pathLst>
                      </a:custGeom>
                      <a:noFill/>
                      <a:ln w="381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square" anchor="ctr">
                        <a:prstTxWarp prst="textNoShape">
                          <a:avLst/>
                        </a:prstTxWarp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43" name="Bogen 5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40" y="2958"/>
                        <a:ext cx="510" cy="344"/>
                      </a:xfrm>
                      <a:custGeom>
                        <a:avLst/>
                        <a:gdLst>
                          <a:gd name="G0" fmla="+- 20422 0 0"/>
                          <a:gd name="G1" fmla="+- 21600 0 0"/>
                          <a:gd name="G2" fmla="+- 21600 0 0"/>
                          <a:gd name="T0" fmla="*/ 0 w 40979"/>
                          <a:gd name="T1" fmla="*/ 14564 h 21600"/>
                          <a:gd name="T2" fmla="*/ 40979 w 40979"/>
                          <a:gd name="T3" fmla="*/ 14968 h 21600"/>
                          <a:gd name="T4" fmla="*/ 20422 w 40979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40979" h="21600" fill="none" extrusionOk="0">
                            <a:moveTo>
                              <a:pt x="0" y="14564"/>
                            </a:moveTo>
                            <a:cubicBezTo>
                              <a:pt x="3002" y="5849"/>
                              <a:pt x="11204" y="-1"/>
                              <a:pt x="20422" y="-1"/>
                            </a:cubicBezTo>
                            <a:cubicBezTo>
                              <a:pt x="29796" y="-1"/>
                              <a:pt x="38100" y="6046"/>
                              <a:pt x="40978" y="14968"/>
                            </a:cubicBezTo>
                          </a:path>
                          <a:path w="40979" h="21600" stroke="0" extrusionOk="0">
                            <a:moveTo>
                              <a:pt x="0" y="14564"/>
                            </a:moveTo>
                            <a:cubicBezTo>
                              <a:pt x="3002" y="5849"/>
                              <a:pt x="11204" y="-1"/>
                              <a:pt x="20422" y="-1"/>
                            </a:cubicBezTo>
                            <a:cubicBezTo>
                              <a:pt x="29796" y="-1"/>
                              <a:pt x="38100" y="6046"/>
                              <a:pt x="40978" y="14968"/>
                            </a:cubicBezTo>
                            <a:lnTo>
                              <a:pt x="20422" y="21600"/>
                            </a:lnTo>
                            <a:close/>
                          </a:path>
                        </a:pathLst>
                      </a:custGeom>
                      <a:noFill/>
                      <a:ln w="381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square" anchor="ctr">
                        <a:prstTxWarp prst="textNoShape">
                          <a:avLst/>
                        </a:prstTxWarp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44" name="Bogen 54"/>
                      <p:cNvSpPr>
                        <a:spLocks/>
                      </p:cNvSpPr>
                      <p:nvPr/>
                    </p:nvSpPr>
                    <p:spPr bwMode="auto">
                      <a:xfrm rot="10800000">
                        <a:off x="5736" y="3040"/>
                        <a:ext cx="510" cy="345"/>
                      </a:xfrm>
                      <a:custGeom>
                        <a:avLst/>
                        <a:gdLst>
                          <a:gd name="G0" fmla="+- 20422 0 0"/>
                          <a:gd name="G1" fmla="+- 21600 0 0"/>
                          <a:gd name="G2" fmla="+- 21600 0 0"/>
                          <a:gd name="T0" fmla="*/ 0 w 40979"/>
                          <a:gd name="T1" fmla="*/ 14564 h 21600"/>
                          <a:gd name="T2" fmla="*/ 40979 w 40979"/>
                          <a:gd name="T3" fmla="*/ 14968 h 21600"/>
                          <a:gd name="T4" fmla="*/ 20422 w 40979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40979" h="21600" fill="none" extrusionOk="0">
                            <a:moveTo>
                              <a:pt x="0" y="14564"/>
                            </a:moveTo>
                            <a:cubicBezTo>
                              <a:pt x="3002" y="5849"/>
                              <a:pt x="11204" y="-1"/>
                              <a:pt x="20422" y="-1"/>
                            </a:cubicBezTo>
                            <a:cubicBezTo>
                              <a:pt x="29796" y="-1"/>
                              <a:pt x="38100" y="6046"/>
                              <a:pt x="40978" y="14968"/>
                            </a:cubicBezTo>
                          </a:path>
                          <a:path w="40979" h="21600" stroke="0" extrusionOk="0">
                            <a:moveTo>
                              <a:pt x="0" y="14564"/>
                            </a:moveTo>
                            <a:cubicBezTo>
                              <a:pt x="3002" y="5849"/>
                              <a:pt x="11204" y="-1"/>
                              <a:pt x="20422" y="-1"/>
                            </a:cubicBezTo>
                            <a:cubicBezTo>
                              <a:pt x="29796" y="-1"/>
                              <a:pt x="38100" y="6046"/>
                              <a:pt x="40978" y="14968"/>
                            </a:cubicBezTo>
                            <a:lnTo>
                              <a:pt x="20422" y="21600"/>
                            </a:lnTo>
                            <a:close/>
                          </a:path>
                        </a:pathLst>
                      </a:custGeom>
                      <a:noFill/>
                      <a:ln w="381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square" anchor="ctr">
                        <a:prstTxWarp prst="textNoShape">
                          <a:avLst/>
                        </a:prstTxWarp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45" name="Bogen 5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232" y="2963"/>
                        <a:ext cx="510" cy="345"/>
                      </a:xfrm>
                      <a:custGeom>
                        <a:avLst/>
                        <a:gdLst>
                          <a:gd name="G0" fmla="+- 20422 0 0"/>
                          <a:gd name="G1" fmla="+- 21600 0 0"/>
                          <a:gd name="G2" fmla="+- 21600 0 0"/>
                          <a:gd name="T0" fmla="*/ 0 w 40979"/>
                          <a:gd name="T1" fmla="*/ 14564 h 21600"/>
                          <a:gd name="T2" fmla="*/ 40979 w 40979"/>
                          <a:gd name="T3" fmla="*/ 14968 h 21600"/>
                          <a:gd name="T4" fmla="*/ 20422 w 40979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40979" h="21600" fill="none" extrusionOk="0">
                            <a:moveTo>
                              <a:pt x="0" y="14564"/>
                            </a:moveTo>
                            <a:cubicBezTo>
                              <a:pt x="3002" y="5849"/>
                              <a:pt x="11204" y="-1"/>
                              <a:pt x="20422" y="-1"/>
                            </a:cubicBezTo>
                            <a:cubicBezTo>
                              <a:pt x="29796" y="-1"/>
                              <a:pt x="38100" y="6046"/>
                              <a:pt x="40978" y="14968"/>
                            </a:cubicBezTo>
                          </a:path>
                          <a:path w="40979" h="21600" stroke="0" extrusionOk="0">
                            <a:moveTo>
                              <a:pt x="0" y="14564"/>
                            </a:moveTo>
                            <a:cubicBezTo>
                              <a:pt x="3002" y="5849"/>
                              <a:pt x="11204" y="-1"/>
                              <a:pt x="20422" y="-1"/>
                            </a:cubicBezTo>
                            <a:cubicBezTo>
                              <a:pt x="29796" y="-1"/>
                              <a:pt x="38100" y="6046"/>
                              <a:pt x="40978" y="14968"/>
                            </a:cubicBezTo>
                            <a:lnTo>
                              <a:pt x="20422" y="21600"/>
                            </a:lnTo>
                            <a:close/>
                          </a:path>
                        </a:pathLst>
                      </a:custGeom>
                      <a:noFill/>
                      <a:ln w="381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square" anchor="ctr">
                        <a:prstTxWarp prst="textNoShape">
                          <a:avLst/>
                        </a:prstTxWarp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</p:grpSp>
              <p:sp>
                <p:nvSpPr>
                  <p:cNvPr id="31" name="Text Box 5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22" y="2661"/>
                    <a:ext cx="656" cy="3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eaLnBrk="1" fontAlgn="auto" latinLnBrk="0" hangingPunct="1">
                      <a:lnSpc>
                        <a:spcPct val="8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1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ymbol" charset="2"/>
                      </a:rPr>
                      <a:t>g</a:t>
                    </a:r>
                    <a:r>
                      <a:rPr kumimoji="0" lang="en-US" sz="1800" b="1" i="0" u="none" strike="noStrike" kern="0" cap="none" spc="0" normalizeH="0" baseline="-25000" noProof="0" dirty="0" err="1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</a:rPr>
                      <a:t>ISR</a:t>
                    </a:r>
                    <a:endParaRPr kumimoji="0" lang="en-US" sz="1800" b="1" i="0" u="none" strike="noStrike" kern="0" cap="none" spc="0" normalizeH="0" baseline="-2500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  <p:sp>
                <p:nvSpPr>
                  <p:cNvPr id="32" name="Text Box 5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63" y="3169"/>
                    <a:ext cx="873" cy="29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0" fontAlgn="auto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</a:rPr>
                      <a:t>Hadrons</a:t>
                    </a:r>
                  </a:p>
                </p:txBody>
              </p:sp>
            </p:grpSp>
            <p:sp>
              <p:nvSpPr>
                <p:cNvPr id="64" name="Freihandform 63"/>
                <p:cNvSpPr/>
                <p:nvPr/>
              </p:nvSpPr>
              <p:spPr bwMode="auto">
                <a:xfrm>
                  <a:off x="7464065" y="3008671"/>
                  <a:ext cx="1436598" cy="1957198"/>
                </a:xfrm>
                <a:custGeom>
                  <a:avLst/>
                  <a:gdLst>
                    <a:gd name="connsiteX0" fmla="*/ 0 w 1436598"/>
                    <a:gd name="connsiteY0" fmla="*/ 1842681 h 1957198"/>
                    <a:gd name="connsiteX1" fmla="*/ 187382 w 1436598"/>
                    <a:gd name="connsiteY1" fmla="*/ 1957198 h 1957198"/>
                    <a:gd name="connsiteX2" fmla="*/ 1436598 w 1436598"/>
                    <a:gd name="connsiteY2" fmla="*/ 145749 h 1957198"/>
                    <a:gd name="connsiteX3" fmla="*/ 1436598 w 1436598"/>
                    <a:gd name="connsiteY3" fmla="*/ 0 h 1957198"/>
                    <a:gd name="connsiteX4" fmla="*/ 0 w 1436598"/>
                    <a:gd name="connsiteY4" fmla="*/ 1842681 h 1957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6598" h="1957198">
                      <a:moveTo>
                        <a:pt x="0" y="1842681"/>
                      </a:moveTo>
                      <a:lnTo>
                        <a:pt x="187382" y="1957198"/>
                      </a:lnTo>
                      <a:lnTo>
                        <a:pt x="1436598" y="145749"/>
                      </a:lnTo>
                      <a:lnTo>
                        <a:pt x="1436598" y="0"/>
                      </a:lnTo>
                      <a:lnTo>
                        <a:pt x="0" y="184268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charset="0"/>
                  </a:endParaRPr>
                </a:p>
              </p:txBody>
            </p:sp>
            <p:sp>
              <p:nvSpPr>
                <p:cNvPr id="60" name="Rechteck 59"/>
                <p:cNvSpPr/>
                <p:nvPr/>
              </p:nvSpPr>
              <p:spPr>
                <a:xfrm>
                  <a:off x="5810719" y="2406507"/>
                  <a:ext cx="267682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800" dirty="0" smtClean="0">
                      <a:solidFill>
                        <a:srgbClr val="0000FF"/>
                      </a:solidFill>
                      <a:latin typeface="Calibri"/>
                      <a:cs typeface="Calibri"/>
                    </a:rPr>
                    <a:t>ISR luminosity = </a:t>
                  </a:r>
                  <a:r>
                    <a:rPr lang="en-GB" sz="1800" dirty="0" err="1" smtClean="0">
                      <a:solidFill>
                        <a:srgbClr val="0000FF"/>
                      </a:solidFill>
                      <a:latin typeface="Calibri"/>
                      <a:cs typeface="Calibri"/>
                    </a:rPr>
                    <a:t>Ldt</a:t>
                  </a:r>
                  <a:r>
                    <a:rPr lang="en-GB" sz="1800" dirty="0" smtClean="0">
                      <a:solidFill>
                        <a:srgbClr val="0000FF"/>
                      </a:solidFill>
                      <a:latin typeface="Calibri"/>
                      <a:cs typeface="Calibri"/>
                    </a:rPr>
                    <a:t> </a:t>
                  </a:r>
                  <a:r>
                    <a:rPr lang="en-GB" sz="1800" dirty="0" err="1" smtClean="0">
                      <a:solidFill>
                        <a:srgbClr val="0000FF"/>
                      </a:solidFill>
                      <a:latin typeface="Calibri"/>
                      <a:cs typeface="Calibri"/>
                    </a:rPr>
                    <a:t>x</a:t>
                  </a:r>
                  <a:r>
                    <a:rPr lang="en-GB" sz="1800" dirty="0" smtClean="0">
                      <a:solidFill>
                        <a:srgbClr val="0000FF"/>
                      </a:solidFill>
                      <a:latin typeface="Calibri"/>
                      <a:cs typeface="Calibri"/>
                    </a:rPr>
                    <a:t> </a:t>
                  </a:r>
                  <a:r>
                    <a:rPr lang="en-GB" sz="1800" dirty="0" err="1" smtClean="0">
                      <a:solidFill>
                        <a:srgbClr val="0000FF"/>
                      </a:solidFill>
                      <a:latin typeface="Calibri"/>
                      <a:cs typeface="Calibri"/>
                    </a:rPr>
                    <a:t>H</a:t>
                  </a:r>
                  <a:r>
                    <a:rPr lang="en-GB" sz="1800" baseline="-25000" dirty="0" err="1" smtClean="0">
                      <a:solidFill>
                        <a:srgbClr val="0000FF"/>
                      </a:solidFill>
                      <a:latin typeface="Calibri"/>
                      <a:cs typeface="Calibri"/>
                    </a:rPr>
                    <a:t>rad</a:t>
                  </a:r>
                  <a:endParaRPr lang="en-GB" sz="1800" baseline="-25000" dirty="0">
                    <a:solidFill>
                      <a:srgbClr val="0000FF"/>
                    </a:solidFill>
                  </a:endParaRPr>
                </a:p>
              </p:txBody>
            </p:sp>
            <p:pic>
              <p:nvPicPr>
                <p:cNvPr id="68" name="Bild 67" descr="babar_bes3_log.pdf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608590" y="2744166"/>
                  <a:ext cx="4535410" cy="3271574"/>
                </a:xfrm>
                <a:prstGeom prst="rect">
                  <a:avLst/>
                </a:prstGeom>
              </p:spPr>
            </p:pic>
            <p:sp>
              <p:nvSpPr>
                <p:cNvPr id="58" name="Rechteck 57"/>
                <p:cNvSpPr/>
                <p:nvPr/>
              </p:nvSpPr>
              <p:spPr>
                <a:xfrm>
                  <a:off x="5787271" y="1535611"/>
                  <a:ext cx="549724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b="1" kern="0" dirty="0" smtClean="0">
                      <a:solidFill>
                        <a:srgbClr val="CC0000"/>
                      </a:solidFill>
                      <a:latin typeface="Calibri"/>
                    </a:rPr>
                    <a:t>E</a:t>
                  </a:r>
                  <a:r>
                    <a:rPr lang="en-GB" b="1" kern="0" baseline="-25000" dirty="0" smtClean="0">
                      <a:solidFill>
                        <a:srgbClr val="CC0000"/>
                      </a:solidFill>
                      <a:latin typeface="Calibri"/>
                    </a:rPr>
                    <a:t>CM</a:t>
                  </a:r>
                  <a:endParaRPr lang="en-GB" dirty="0"/>
                </a:p>
              </p:txBody>
            </p:sp>
            <p:sp>
              <p:nvSpPr>
                <p:cNvPr id="65" name="Rechteck 64"/>
                <p:cNvSpPr/>
                <p:nvPr/>
              </p:nvSpPr>
              <p:spPr>
                <a:xfrm>
                  <a:off x="6799604" y="1840411"/>
                  <a:ext cx="35385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b="1" kern="0" dirty="0" smtClean="0">
                      <a:solidFill>
                        <a:srgbClr val="CC0000"/>
                      </a:solidFill>
                      <a:latin typeface="Calibri"/>
                    </a:rPr>
                    <a:t>E</a:t>
                  </a:r>
                  <a:r>
                    <a:rPr lang="en-GB" b="1" kern="0" baseline="30000" dirty="0" smtClean="0">
                      <a:solidFill>
                        <a:srgbClr val="CC0000"/>
                      </a:solidFill>
                      <a:latin typeface="Calibri"/>
                    </a:rPr>
                    <a:t>’</a:t>
                  </a:r>
                  <a:endParaRPr lang="en-GB" baseline="30000" dirty="0"/>
                </a:p>
              </p:txBody>
            </p:sp>
          </p:grpSp>
          <p:sp>
            <p:nvSpPr>
              <p:cNvPr id="70" name="Textfeld 69"/>
              <p:cNvSpPr txBox="1"/>
              <p:nvPr/>
            </p:nvSpPr>
            <p:spPr>
              <a:xfrm>
                <a:off x="6307838" y="3828138"/>
                <a:ext cx="148396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 smtClean="0">
                    <a:solidFill>
                      <a:srgbClr val="FF0000"/>
                    </a:solidFill>
                  </a:rPr>
                  <a:t>E</a:t>
                </a:r>
                <a:r>
                  <a:rPr lang="en-GB" sz="1600" baseline="-25000" dirty="0" smtClean="0">
                    <a:solidFill>
                      <a:srgbClr val="FF0000"/>
                    </a:solidFill>
                  </a:rPr>
                  <a:t>CM</a:t>
                </a:r>
                <a:r>
                  <a:rPr lang="en-GB" sz="1600" dirty="0" smtClean="0">
                    <a:solidFill>
                      <a:srgbClr val="FF0000"/>
                    </a:solidFill>
                  </a:rPr>
                  <a:t> &gt;3.77 </a:t>
                </a:r>
                <a:r>
                  <a:rPr lang="en-GB" sz="1600" dirty="0" err="1" smtClean="0">
                    <a:solidFill>
                      <a:srgbClr val="FF0000"/>
                    </a:solidFill>
                  </a:rPr>
                  <a:t>GeV</a:t>
                </a:r>
                <a:endParaRPr lang="en-GB" sz="16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72" name="Rechteck 71"/>
            <p:cNvSpPr/>
            <p:nvPr/>
          </p:nvSpPr>
          <p:spPr>
            <a:xfrm>
              <a:off x="6360573" y="885553"/>
              <a:ext cx="57230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err="1" smtClean="0">
                  <a:solidFill>
                    <a:srgbClr val="0000FF"/>
                  </a:solidFill>
                  <a:latin typeface="Calibri"/>
                  <a:cs typeface="Calibri"/>
                </a:rPr>
                <a:t>H</a:t>
              </a:r>
              <a:r>
                <a:rPr lang="en-GB" baseline="-25000" dirty="0" err="1" smtClean="0">
                  <a:solidFill>
                    <a:srgbClr val="0000FF"/>
                  </a:solidFill>
                  <a:latin typeface="Calibri"/>
                  <a:cs typeface="Calibri"/>
                </a:rPr>
                <a:t>rad</a:t>
              </a:r>
              <a:endParaRPr lang="en-GB" baseline="-25000" dirty="0">
                <a:solidFill>
                  <a:srgbClr val="0000FF"/>
                </a:solidFill>
              </a:endParaRPr>
            </a:p>
          </p:txBody>
        </p:sp>
      </p:grpSp>
      <p:pic>
        <p:nvPicPr>
          <p:cNvPr id="61" name="Picture 16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48408" y="0"/>
            <a:ext cx="695592" cy="71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45525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04384" y="149558"/>
            <a:ext cx="73967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de-DE" sz="3600" i="1" dirty="0" err="1" smtClean="0"/>
              <a:t>Measurement</a:t>
            </a:r>
            <a:r>
              <a:rPr lang="de-DE" sz="3600" i="1" dirty="0" smtClean="0"/>
              <a:t> of µ</a:t>
            </a:r>
            <a:r>
              <a:rPr lang="de-DE" sz="3600" i="1" baseline="30000" dirty="0" smtClean="0"/>
              <a:t>+</a:t>
            </a:r>
            <a:r>
              <a:rPr lang="de-DE" sz="3600" i="1" dirty="0" smtClean="0"/>
              <a:t>µ</a:t>
            </a:r>
            <a:r>
              <a:rPr lang="de-DE" sz="3600" i="1" baseline="30000" dirty="0" smtClean="0">
                <a:latin typeface="Symbol" charset="2"/>
                <a:cs typeface="Symbol" charset="2"/>
              </a:rPr>
              <a:t>-</a:t>
            </a:r>
            <a:r>
              <a:rPr lang="de-DE" sz="3600" i="1" dirty="0" smtClean="0">
                <a:latin typeface="Symbol" charset="2"/>
                <a:cs typeface="Symbol" charset="2"/>
              </a:rPr>
              <a:t>g</a:t>
            </a:r>
            <a:r>
              <a:rPr lang="de-DE" sz="3600" i="1" dirty="0" smtClean="0"/>
              <a:t>: Data vs. QED</a:t>
            </a:r>
            <a:endParaRPr lang="en-US" sz="3600" i="1" dirty="0"/>
          </a:p>
        </p:txBody>
      </p:sp>
      <p:pic>
        <p:nvPicPr>
          <p:cNvPr id="7" name="Bild 6" descr="invMass_muon_linear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56" y="1183010"/>
            <a:ext cx="6240774" cy="4831922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1119026" y="760647"/>
            <a:ext cx="46781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 smtClean="0">
              <a:latin typeface="Calibri"/>
              <a:cs typeface="Calibri"/>
            </a:endParaRPr>
          </a:p>
          <a:p>
            <a:r>
              <a:rPr lang="de-DE" dirty="0" smtClean="0">
                <a:latin typeface="Calibri"/>
                <a:cs typeface="Calibri"/>
                <a:sym typeface="Wingdings"/>
              </a:rPr>
              <a:t>Event </a:t>
            </a:r>
            <a:r>
              <a:rPr lang="de-DE" dirty="0" err="1" smtClean="0">
                <a:latin typeface="Calibri"/>
                <a:cs typeface="Calibri"/>
                <a:sym typeface="Wingdings"/>
              </a:rPr>
              <a:t>yield</a:t>
            </a:r>
            <a:r>
              <a:rPr lang="de-DE" dirty="0" smtClean="0">
                <a:latin typeface="Calibri"/>
                <a:cs typeface="Calibri"/>
                <a:sym typeface="Wingdings"/>
              </a:rPr>
              <a:t> </a:t>
            </a:r>
            <a:r>
              <a:rPr lang="de-DE" dirty="0" err="1" smtClean="0">
                <a:latin typeface="Symbol" charset="2"/>
                <a:cs typeface="Symbol" charset="2"/>
                <a:sym typeface="Wingdings"/>
              </a:rPr>
              <a:t>mmg</a:t>
            </a:r>
            <a:r>
              <a:rPr lang="de-DE" dirty="0" smtClean="0">
                <a:latin typeface="Symbol" charset="2"/>
                <a:cs typeface="Symbol" charset="2"/>
                <a:sym typeface="Wingdings"/>
              </a:rPr>
              <a:t> </a:t>
            </a:r>
            <a:r>
              <a:rPr lang="de-DE" dirty="0" err="1" smtClean="0">
                <a:latin typeface="Calibri"/>
                <a:cs typeface="Calibri"/>
                <a:sym typeface="Wingdings"/>
              </a:rPr>
              <a:t>after</a:t>
            </a:r>
            <a:r>
              <a:rPr lang="de-DE" dirty="0" smtClean="0">
                <a:latin typeface="Calibri"/>
                <a:cs typeface="Calibri"/>
                <a:sym typeface="Wingdings"/>
              </a:rPr>
              <a:t> </a:t>
            </a:r>
            <a:r>
              <a:rPr lang="de-DE" dirty="0" smtClean="0">
                <a:latin typeface="Symbol" charset="2"/>
                <a:cs typeface="Symbol" charset="2"/>
                <a:sym typeface="Wingdings"/>
              </a:rPr>
              <a:t>p</a:t>
            </a:r>
            <a:r>
              <a:rPr lang="de-DE" dirty="0" smtClean="0">
                <a:latin typeface="Calibri"/>
                <a:cs typeface="Calibri"/>
                <a:sym typeface="Wingdings"/>
              </a:rPr>
              <a:t>-µ </a:t>
            </a:r>
            <a:r>
              <a:rPr lang="de-DE" dirty="0" err="1" smtClean="0">
                <a:latin typeface="Calibri"/>
                <a:cs typeface="Calibri"/>
                <a:sym typeface="Wingdings"/>
              </a:rPr>
              <a:t>separation</a:t>
            </a:r>
            <a:r>
              <a:rPr lang="de-DE" dirty="0" smtClean="0">
                <a:latin typeface="Calibri"/>
                <a:cs typeface="Calibri"/>
                <a:sym typeface="Wingdings"/>
              </a:rPr>
              <a:t> (ANN)</a:t>
            </a:r>
            <a:endParaRPr lang="en-GB" dirty="0" smtClean="0">
              <a:latin typeface="Calibri"/>
              <a:cs typeface="Calibri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110028" y="2729133"/>
            <a:ext cx="3005951" cy="213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sz="1600" b="1" dirty="0" smtClean="0">
                <a:latin typeface="Calibri"/>
                <a:cs typeface="Calibri"/>
              </a:rPr>
              <a:t>Features</a:t>
            </a:r>
            <a:r>
              <a:rPr lang="en-GB" sz="1600" dirty="0" smtClean="0">
                <a:latin typeface="Calibri"/>
                <a:cs typeface="Calibri"/>
              </a:rPr>
              <a:t>:</a:t>
            </a:r>
          </a:p>
          <a:p>
            <a:pPr algn="l">
              <a:buFont typeface="Arial"/>
              <a:buChar char="•"/>
            </a:pPr>
            <a:r>
              <a:rPr lang="en-GB" sz="1600" dirty="0" smtClean="0">
                <a:latin typeface="Calibri"/>
                <a:cs typeface="Calibri"/>
              </a:rPr>
              <a:t>  background from </a:t>
            </a:r>
            <a:r>
              <a:rPr lang="en-GB" sz="1600" dirty="0" err="1" smtClean="0">
                <a:latin typeface="Symbol" charset="2"/>
                <a:cs typeface="Symbol" charset="2"/>
              </a:rPr>
              <a:t>ppg</a:t>
            </a:r>
            <a:r>
              <a:rPr lang="en-GB" sz="1600" dirty="0" smtClean="0">
                <a:latin typeface="Calibri"/>
                <a:cs typeface="Calibri"/>
              </a:rPr>
              <a:t> very small</a:t>
            </a:r>
          </a:p>
          <a:p>
            <a:pPr algn="l">
              <a:buFont typeface="Arial"/>
              <a:buChar char="•"/>
            </a:pPr>
            <a:r>
              <a:rPr lang="en-GB" sz="1600" dirty="0" smtClean="0">
                <a:latin typeface="Calibri"/>
                <a:cs typeface="Calibri"/>
              </a:rPr>
              <a:t>  PHOKHARA accuracy &lt;0.5%</a:t>
            </a:r>
          </a:p>
          <a:p>
            <a:pPr algn="l">
              <a:buFont typeface="Arial"/>
              <a:buChar char="•"/>
            </a:pPr>
            <a:r>
              <a:rPr lang="en-GB" sz="1600" dirty="0" smtClean="0">
                <a:latin typeface="Calibri"/>
                <a:cs typeface="Calibri"/>
              </a:rPr>
              <a:t>  luminosity measurement based</a:t>
            </a:r>
          </a:p>
          <a:p>
            <a:pPr algn="l"/>
            <a:r>
              <a:rPr lang="en-GB" sz="1600" dirty="0" smtClean="0">
                <a:latin typeface="Calibri"/>
                <a:cs typeface="Calibri"/>
              </a:rPr>
              <a:t>   on </a:t>
            </a:r>
            <a:r>
              <a:rPr lang="en-GB" sz="1600" dirty="0" err="1" smtClean="0">
                <a:latin typeface="Calibri"/>
                <a:cs typeface="Calibri"/>
              </a:rPr>
              <a:t>Bhabha</a:t>
            </a:r>
            <a:r>
              <a:rPr lang="en-GB" sz="1600" dirty="0" smtClean="0">
                <a:latin typeface="Calibri"/>
                <a:cs typeface="Calibri"/>
              </a:rPr>
              <a:t> </a:t>
            </a:r>
            <a:r>
              <a:rPr lang="en-GB" sz="1600" dirty="0" err="1" smtClean="0">
                <a:latin typeface="Calibri"/>
                <a:cs typeface="Calibri"/>
              </a:rPr>
              <a:t>ev</a:t>
            </a:r>
            <a:r>
              <a:rPr lang="en-GB" sz="1600" dirty="0" smtClean="0">
                <a:latin typeface="Calibri"/>
                <a:cs typeface="Calibri"/>
              </a:rPr>
              <a:t>., 1.0% accuracy</a:t>
            </a:r>
          </a:p>
          <a:p>
            <a:pPr algn="l"/>
            <a:endParaRPr lang="en-GB" sz="1600" dirty="0" smtClean="0">
              <a:latin typeface="Calibri"/>
              <a:cs typeface="Calibri"/>
            </a:endParaRPr>
          </a:p>
          <a:p>
            <a:pPr algn="l"/>
            <a:endParaRPr lang="de-DE" sz="1600" dirty="0" smtClean="0">
              <a:solidFill>
                <a:srgbClr val="FF0000"/>
              </a:solidFill>
              <a:latin typeface="Calibri"/>
              <a:cs typeface="Calibri"/>
              <a:sym typeface="Wingdings"/>
            </a:endParaRPr>
          </a:p>
          <a:p>
            <a:pPr algn="l"/>
            <a:endParaRPr lang="en-GB" sz="1600" dirty="0" smtClean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959" y="2809110"/>
            <a:ext cx="848862" cy="397890"/>
          </a:xfrm>
          <a:prstGeom prst="rect">
            <a:avLst/>
          </a:prstGeom>
        </p:spPr>
      </p:pic>
      <p:sp>
        <p:nvSpPr>
          <p:cNvPr id="15" name="Foliennummernplatzhalter 14"/>
          <p:cNvSpPr>
            <a:spLocks noGrp="1"/>
          </p:cNvSpPr>
          <p:nvPr>
            <p:ph type="sldNum" sz="quarter" idx="11"/>
          </p:nvPr>
        </p:nvSpPr>
        <p:spPr>
          <a:xfrm>
            <a:off x="0" y="0"/>
            <a:ext cx="1905000" cy="457200"/>
          </a:xfrm>
        </p:spPr>
        <p:txBody>
          <a:bodyPr/>
          <a:lstStyle/>
          <a:p>
            <a:pPr algn="l">
              <a:defRPr/>
            </a:pPr>
            <a:fld id="{89F4951B-457E-3645-BC84-3D7F2D1F0C46}" type="slidenum">
              <a:rPr lang="de-DE" sz="1200" smtClean="0">
                <a:latin typeface="Calibri"/>
                <a:cs typeface="Calibri"/>
              </a:rPr>
              <a:pPr algn="l">
                <a:defRPr/>
              </a:pPr>
              <a:t>52</a:t>
            </a:fld>
            <a:endParaRPr lang="de-DE" sz="1200" dirty="0">
              <a:latin typeface="Calibri"/>
              <a:cs typeface="Calibri"/>
            </a:endParaRPr>
          </a:p>
        </p:txBody>
      </p:sp>
      <p:pic>
        <p:nvPicPr>
          <p:cNvPr id="17" name="Picture 16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48408" y="0"/>
            <a:ext cx="695592" cy="71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ierung 18"/>
          <p:cNvGrpSpPr/>
          <p:nvPr/>
        </p:nvGrpSpPr>
        <p:grpSpPr>
          <a:xfrm>
            <a:off x="5112315" y="4437612"/>
            <a:ext cx="4174234" cy="1646605"/>
            <a:chOff x="5112315" y="4437612"/>
            <a:chExt cx="4174234" cy="1646605"/>
          </a:xfrm>
        </p:grpSpPr>
        <p:sp>
          <p:nvSpPr>
            <p:cNvPr id="20" name="Oval 19"/>
            <p:cNvSpPr/>
            <p:nvPr/>
          </p:nvSpPr>
          <p:spPr bwMode="auto">
            <a:xfrm>
              <a:off x="5112315" y="4620913"/>
              <a:ext cx="939215" cy="437546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1" name="Rechteck 20"/>
            <p:cNvSpPr/>
            <p:nvPr/>
          </p:nvSpPr>
          <p:spPr>
            <a:xfrm>
              <a:off x="6065091" y="4437612"/>
              <a:ext cx="3221458" cy="16466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de-DE" sz="1600" dirty="0" smtClean="0">
                  <a:solidFill>
                    <a:srgbClr val="FF0000"/>
                  </a:solidFill>
                  <a:latin typeface="Calibri"/>
                  <a:cs typeface="Calibri"/>
                  <a:sym typeface="Wingdings"/>
                </a:rPr>
                <a:t> </a:t>
              </a:r>
              <a:r>
                <a:rPr lang="de-DE" sz="1600" dirty="0" err="1" smtClean="0">
                  <a:solidFill>
                    <a:srgbClr val="FF0000"/>
                  </a:solidFill>
                  <a:latin typeface="Calibri"/>
                  <a:cs typeface="Calibri"/>
                  <a:sym typeface="Wingdings"/>
                </a:rPr>
                <a:t>excellent</a:t>
              </a:r>
              <a:r>
                <a:rPr lang="de-DE" sz="1600" dirty="0" smtClean="0">
                  <a:solidFill>
                    <a:srgbClr val="FF0000"/>
                  </a:solidFill>
                  <a:latin typeface="Calibri"/>
                  <a:cs typeface="Calibri"/>
                  <a:sym typeface="Wingdings"/>
                </a:rPr>
                <a:t> </a:t>
              </a:r>
              <a:r>
                <a:rPr lang="de-DE" sz="1600" dirty="0" err="1" smtClean="0">
                  <a:solidFill>
                    <a:srgbClr val="FF0000"/>
                  </a:solidFill>
                  <a:latin typeface="Calibri"/>
                  <a:cs typeface="Calibri"/>
                  <a:sym typeface="Wingdings"/>
                </a:rPr>
                <a:t>agreement</a:t>
              </a:r>
              <a:r>
                <a:rPr lang="de-DE" sz="1600" dirty="0" smtClean="0">
                  <a:solidFill>
                    <a:srgbClr val="FF0000"/>
                  </a:solidFill>
                  <a:latin typeface="Calibri"/>
                  <a:cs typeface="Calibri"/>
                  <a:sym typeface="Wingdings"/>
                </a:rPr>
                <a:t> </a:t>
              </a:r>
              <a:r>
                <a:rPr lang="de-DE" sz="1600" dirty="0" err="1" smtClean="0">
                  <a:solidFill>
                    <a:srgbClr val="FF0000"/>
                  </a:solidFill>
                  <a:latin typeface="Calibri"/>
                  <a:cs typeface="Calibri"/>
                  <a:sym typeface="Wingdings"/>
                </a:rPr>
                <a:t>with</a:t>
              </a:r>
              <a:r>
                <a:rPr lang="de-DE" sz="1600" dirty="0" smtClean="0">
                  <a:solidFill>
                    <a:srgbClr val="FF0000"/>
                  </a:solidFill>
                  <a:latin typeface="Calibri"/>
                  <a:cs typeface="Calibri"/>
                  <a:sym typeface="Wingdings"/>
                </a:rPr>
                <a:t> QED</a:t>
              </a:r>
              <a:endParaRPr lang="de-DE" sz="1600" dirty="0" smtClean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endParaRPr>
            </a:p>
            <a:p>
              <a:pPr algn="l">
                <a:spcAft>
                  <a:spcPts val="0"/>
                </a:spcAft>
              </a:pPr>
              <a:r>
                <a:rPr lang="de-DE" sz="2400" dirty="0" smtClean="0">
                  <a:solidFill>
                    <a:srgbClr val="FF0000"/>
                  </a:solidFill>
                  <a:cs typeface="Symbol" charset="2"/>
                  <a:sym typeface="Wingdings"/>
                </a:rPr>
                <a:t>    </a:t>
              </a:r>
              <a:r>
                <a:rPr lang="de-DE" sz="2400" b="1" dirty="0" err="1" smtClean="0">
                  <a:solidFill>
                    <a:srgbClr val="FF0000"/>
                  </a:solidFill>
                  <a:latin typeface="Calibri"/>
                  <a:cs typeface="Calibri"/>
                  <a:sym typeface="Wingdings"/>
                </a:rPr>
                <a:t>Δ(MC/QED-data</a:t>
              </a:r>
              <a:r>
                <a:rPr lang="de-DE" sz="2400" b="1" smtClean="0">
                  <a:solidFill>
                    <a:srgbClr val="FF0000"/>
                  </a:solidFill>
                  <a:latin typeface="Calibri"/>
                  <a:cs typeface="Calibri"/>
                  <a:sym typeface="Wingdings"/>
                </a:rPr>
                <a:t>) -1 = </a:t>
              </a:r>
              <a:endParaRPr lang="de-DE" sz="2400" b="1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endParaRPr>
            </a:p>
            <a:p>
              <a:pPr algn="l">
                <a:spcAft>
                  <a:spcPts val="600"/>
                </a:spcAft>
              </a:pPr>
              <a:r>
                <a:rPr lang="de-DE" sz="2400" b="1" dirty="0" smtClean="0">
                  <a:solidFill>
                    <a:srgbClr val="FF0000"/>
                  </a:solidFill>
                  <a:latin typeface="Calibri"/>
                  <a:cs typeface="Calibri"/>
                  <a:sym typeface="Wingdings"/>
                </a:rPr>
                <a:t>       (0.51 ± 0.28) % </a:t>
              </a:r>
            </a:p>
            <a:p>
              <a:pPr algn="l"/>
              <a:r>
                <a:rPr lang="de-DE" sz="1600" dirty="0" smtClean="0">
                  <a:solidFill>
                    <a:srgbClr val="FF0000"/>
                  </a:solidFill>
                  <a:latin typeface="Calibri"/>
                  <a:cs typeface="Calibri"/>
                  <a:sym typeface="Wingdings"/>
                </a:rPr>
                <a:t> </a:t>
              </a:r>
              <a:r>
                <a:rPr lang="de-DE" sz="1600" dirty="0" err="1" smtClean="0">
                  <a:solidFill>
                    <a:srgbClr val="FF0000"/>
                  </a:solidFill>
                  <a:latin typeface="Calibri"/>
                  <a:cs typeface="Calibri"/>
                  <a:sym typeface="Wingdings"/>
                </a:rPr>
                <a:t>accuracy</a:t>
              </a:r>
              <a:r>
                <a:rPr lang="de-DE" sz="1600" dirty="0" smtClean="0">
                  <a:solidFill>
                    <a:srgbClr val="FF0000"/>
                  </a:solidFill>
                  <a:latin typeface="Calibri"/>
                  <a:cs typeface="Calibri"/>
                  <a:sym typeface="Wingdings"/>
                </a:rPr>
                <a:t> on 1% </a:t>
              </a:r>
              <a:r>
                <a:rPr lang="de-DE" sz="1600" dirty="0" err="1" smtClean="0">
                  <a:solidFill>
                    <a:srgbClr val="FF0000"/>
                  </a:solidFill>
                  <a:latin typeface="Calibri"/>
                  <a:cs typeface="Calibri"/>
                  <a:sym typeface="Wingdings"/>
                </a:rPr>
                <a:t>level</a:t>
              </a:r>
              <a:r>
                <a:rPr lang="de-DE" sz="1600" dirty="0" smtClean="0">
                  <a:solidFill>
                    <a:srgbClr val="FF0000"/>
                  </a:solidFill>
                  <a:latin typeface="Calibri"/>
                  <a:cs typeface="Calibri"/>
                  <a:sym typeface="Wingdings"/>
                </a:rPr>
                <a:t> as </a:t>
              </a:r>
              <a:r>
                <a:rPr lang="de-DE" sz="1600" dirty="0" err="1" smtClean="0">
                  <a:solidFill>
                    <a:srgbClr val="FF0000"/>
                  </a:solidFill>
                  <a:latin typeface="Calibri"/>
                  <a:cs typeface="Calibri"/>
                  <a:sym typeface="Wingdings"/>
                </a:rPr>
                <a:t>needed</a:t>
              </a:r>
              <a:endParaRPr lang="de-DE" sz="1600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endParaRPr>
            </a:p>
            <a:p>
              <a:pPr algn="l"/>
              <a:r>
                <a:rPr lang="de-DE" sz="1600" dirty="0" smtClean="0">
                  <a:solidFill>
                    <a:srgbClr val="FF0000"/>
                  </a:solidFill>
                  <a:latin typeface="Calibri"/>
                  <a:cs typeface="Calibri"/>
                  <a:sym typeface="Wingdings"/>
                </a:rPr>
                <a:t>     to </a:t>
              </a:r>
              <a:r>
                <a:rPr lang="de-DE" sz="1600" dirty="0" err="1" smtClean="0">
                  <a:solidFill>
                    <a:srgbClr val="FF0000"/>
                  </a:solidFill>
                  <a:latin typeface="Calibri"/>
                  <a:cs typeface="Calibri"/>
                  <a:sym typeface="Wingdings"/>
                </a:rPr>
                <a:t>be</a:t>
              </a:r>
              <a:r>
                <a:rPr lang="de-DE" sz="1600" dirty="0" smtClean="0">
                  <a:solidFill>
                    <a:srgbClr val="FF0000"/>
                  </a:solidFill>
                  <a:latin typeface="Calibri"/>
                  <a:cs typeface="Calibri"/>
                  <a:sym typeface="Wingdings"/>
                </a:rPr>
                <a:t> </a:t>
              </a:r>
              <a:r>
                <a:rPr lang="de-DE" sz="1600" dirty="0" err="1" smtClean="0">
                  <a:solidFill>
                    <a:srgbClr val="FF0000"/>
                  </a:solidFill>
                  <a:latin typeface="Calibri"/>
                  <a:cs typeface="Calibri"/>
                  <a:sym typeface="Wingdings"/>
                </a:rPr>
                <a:t>competitive</a:t>
              </a:r>
              <a:r>
                <a:rPr lang="de-DE" sz="1600" dirty="0" smtClean="0">
                  <a:solidFill>
                    <a:srgbClr val="FF0000"/>
                  </a:solidFill>
                  <a:latin typeface="Calibri"/>
                  <a:cs typeface="Calibri"/>
                  <a:sym typeface="Wingdings"/>
                </a:rPr>
                <a:t> !</a:t>
              </a:r>
            </a:p>
          </p:txBody>
        </p:sp>
      </p:grpSp>
      <p:sp>
        <p:nvSpPr>
          <p:cNvPr id="16" name="Textfeld 15"/>
          <p:cNvSpPr txBox="1"/>
          <p:nvPr/>
        </p:nvSpPr>
        <p:spPr>
          <a:xfrm rot="20300076">
            <a:off x="2928669" y="2230396"/>
            <a:ext cx="210666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smtClean="0">
                <a:latin typeface="Calibri" charset="0"/>
                <a:ea typeface="Calibri" charset="0"/>
                <a:cs typeface="Calibri" charset="0"/>
              </a:rPr>
              <a:t>ISR </a:t>
            </a:r>
            <a:r>
              <a:rPr lang="de-DE" dirty="0" err="1" smtClean="0">
                <a:latin typeface="Calibri" charset="0"/>
                <a:ea typeface="Calibri" charset="0"/>
                <a:cs typeface="Calibri" charset="0"/>
              </a:rPr>
              <a:t>photon</a:t>
            </a:r>
            <a:r>
              <a:rPr lang="de-DE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Calibri" charset="0"/>
              </a:rPr>
              <a:t>tagged</a:t>
            </a:r>
            <a:endParaRPr lang="de-DE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4843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04384" y="149558"/>
            <a:ext cx="765331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de-DE" sz="3600" i="1" dirty="0" err="1" smtClean="0"/>
              <a:t>Tagged</a:t>
            </a:r>
            <a:r>
              <a:rPr lang="de-DE" sz="3600" i="1" dirty="0" smtClean="0"/>
              <a:t> vs. </a:t>
            </a:r>
            <a:r>
              <a:rPr lang="de-DE" sz="3600" i="1" dirty="0" err="1" smtClean="0"/>
              <a:t>Untagged</a:t>
            </a:r>
            <a:r>
              <a:rPr lang="de-DE" sz="3600" i="1" dirty="0" smtClean="0"/>
              <a:t> ISR </a:t>
            </a:r>
            <a:r>
              <a:rPr lang="de-DE" sz="3600" i="1" dirty="0" err="1" smtClean="0"/>
              <a:t>Measurements</a:t>
            </a:r>
            <a:endParaRPr lang="en-US" sz="3600" i="1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1"/>
          </p:nvPr>
        </p:nvSpPr>
        <p:spPr>
          <a:xfrm>
            <a:off x="0" y="0"/>
            <a:ext cx="1905000" cy="457200"/>
          </a:xfrm>
        </p:spPr>
        <p:txBody>
          <a:bodyPr/>
          <a:lstStyle/>
          <a:p>
            <a:pPr algn="l">
              <a:defRPr/>
            </a:pPr>
            <a:fld id="{89F4951B-457E-3645-BC84-3D7F2D1F0C46}" type="slidenum">
              <a:rPr lang="de-DE" sz="1200" smtClean="0">
                <a:latin typeface="Calibri"/>
                <a:cs typeface="Calibri"/>
              </a:rPr>
              <a:pPr algn="l">
                <a:defRPr/>
              </a:pPr>
              <a:t>53</a:t>
            </a:fld>
            <a:endParaRPr lang="de-DE" sz="1200" dirty="0">
              <a:latin typeface="Calibri"/>
              <a:cs typeface="Calibri"/>
            </a:endParaRPr>
          </a:p>
        </p:txBody>
      </p:sp>
      <p:pic>
        <p:nvPicPr>
          <p:cNvPr id="17" name="Picture 16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48408" y="0"/>
            <a:ext cx="695592" cy="71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55570"/>
            <a:ext cx="7342909" cy="3135402"/>
          </a:xfrm>
          <a:prstGeom prst="rect">
            <a:avLst/>
          </a:prstGeom>
        </p:spPr>
      </p:pic>
      <p:cxnSp>
        <p:nvCxnSpPr>
          <p:cNvPr id="5" name="Gerade Verbindung 4"/>
          <p:cNvCxnSpPr/>
          <p:nvPr/>
        </p:nvCxnSpPr>
        <p:spPr bwMode="auto">
          <a:xfrm flipV="1">
            <a:off x="1717964" y="2687782"/>
            <a:ext cx="720436" cy="235489"/>
          </a:xfrm>
          <a:prstGeom prst="lin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Gerade Verbindung 18"/>
          <p:cNvCxnSpPr/>
          <p:nvPr/>
        </p:nvCxnSpPr>
        <p:spPr bwMode="auto">
          <a:xfrm flipV="1">
            <a:off x="2175162" y="2687782"/>
            <a:ext cx="311727" cy="540289"/>
          </a:xfrm>
          <a:prstGeom prst="lin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Gerade Verbindung 21"/>
          <p:cNvCxnSpPr/>
          <p:nvPr/>
        </p:nvCxnSpPr>
        <p:spPr bwMode="auto">
          <a:xfrm flipV="1">
            <a:off x="5458690" y="2680836"/>
            <a:ext cx="630380" cy="547235"/>
          </a:xfrm>
          <a:prstGeom prst="lin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Gerade Verbindung 23"/>
          <p:cNvCxnSpPr/>
          <p:nvPr/>
        </p:nvCxnSpPr>
        <p:spPr bwMode="auto">
          <a:xfrm>
            <a:off x="5306290" y="2121155"/>
            <a:ext cx="782780" cy="508440"/>
          </a:xfrm>
          <a:prstGeom prst="lin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feld 24"/>
          <p:cNvSpPr txBox="1"/>
          <p:nvPr/>
        </p:nvSpPr>
        <p:spPr>
          <a:xfrm>
            <a:off x="4686282" y="4585872"/>
            <a:ext cx="342286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 charset="0"/>
              <a:buChar char="•"/>
            </a:pPr>
            <a:r>
              <a:rPr lang="de-DE" dirty="0" err="1" smtClean="0">
                <a:latin typeface="Calibri" charset="0"/>
                <a:ea typeface="Calibri" charset="0"/>
                <a:cs typeface="Calibri" charset="0"/>
              </a:rPr>
              <a:t>Provides</a:t>
            </a:r>
            <a:r>
              <a:rPr lang="de-DE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Calibri" charset="0"/>
              </a:rPr>
              <a:t>higher</a:t>
            </a:r>
            <a:r>
              <a:rPr lang="de-DE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Calibri" charset="0"/>
              </a:rPr>
              <a:t>statistics</a:t>
            </a:r>
            <a:r>
              <a:rPr lang="de-DE" dirty="0" smtClean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algn="l"/>
            <a:r>
              <a:rPr lang="de-DE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smtClean="0">
                <a:latin typeface="Calibri" charset="0"/>
                <a:ea typeface="Calibri" charset="0"/>
                <a:cs typeface="Calibri" charset="0"/>
              </a:rPr>
              <a:t>     ~</a:t>
            </a:r>
            <a:r>
              <a:rPr lang="de-DE" dirty="0" err="1" smtClean="0">
                <a:latin typeface="Calibri" charset="0"/>
                <a:ea typeface="Calibri" charset="0"/>
                <a:cs typeface="Calibri" charset="0"/>
              </a:rPr>
              <a:t>factor</a:t>
            </a:r>
            <a:r>
              <a:rPr lang="de-DE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Calibri" charset="0"/>
              </a:rPr>
              <a:t>of</a:t>
            </a:r>
            <a:r>
              <a:rPr lang="de-DE" dirty="0" smtClean="0">
                <a:latin typeface="Calibri" charset="0"/>
                <a:ea typeface="Calibri" charset="0"/>
                <a:cs typeface="Calibri" charset="0"/>
              </a:rPr>
              <a:t> 5                     </a:t>
            </a:r>
            <a:r>
              <a:rPr lang="de-DE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</a:t>
            </a:r>
          </a:p>
          <a:p>
            <a:pPr marL="342900" indent="-342900" algn="l">
              <a:buFont typeface="Arial" charset="0"/>
              <a:buChar char="•"/>
            </a:pPr>
            <a:r>
              <a:rPr lang="de-DE" dirty="0" err="1" smtClean="0">
                <a:latin typeface="Calibri" charset="0"/>
                <a:ea typeface="Calibri" charset="0"/>
                <a:cs typeface="Calibri" charset="0"/>
                <a:sym typeface="Wingdings"/>
              </a:rPr>
              <a:t>For</a:t>
            </a:r>
            <a:r>
              <a:rPr lang="de-DE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Calibri" charset="0"/>
                <a:sym typeface="Wingdings"/>
              </a:rPr>
              <a:t>kinematic</a:t>
            </a:r>
            <a:r>
              <a:rPr lang="de-DE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Calibri" charset="0"/>
                <a:sym typeface="Wingdings"/>
              </a:rPr>
              <a:t>reasons</a:t>
            </a:r>
            <a:r>
              <a:rPr lang="de-DE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Calibri" charset="0"/>
                <a:sym typeface="Wingdings"/>
              </a:rPr>
              <a:t>only</a:t>
            </a:r>
            <a:r>
              <a:rPr lang="de-DE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 </a:t>
            </a:r>
          </a:p>
          <a:p>
            <a:pPr algn="l"/>
            <a:r>
              <a:rPr lang="de-DE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      </a:t>
            </a:r>
            <a:r>
              <a:rPr lang="de-DE" dirty="0" err="1" smtClean="0">
                <a:latin typeface="Calibri" charset="0"/>
                <a:ea typeface="Calibri" charset="0"/>
                <a:cs typeface="Calibri" charset="0"/>
                <a:sym typeface="Wingdings"/>
              </a:rPr>
              <a:t>possible</a:t>
            </a:r>
            <a:r>
              <a:rPr lang="de-DE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Calibri" charset="0"/>
                <a:sym typeface="Wingdings"/>
              </a:rPr>
              <a:t>for</a:t>
            </a:r>
            <a:r>
              <a:rPr lang="de-DE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Calibri" charset="0"/>
                <a:sym typeface="Wingdings"/>
              </a:rPr>
              <a:t>leptonic</a:t>
            </a:r>
            <a:r>
              <a:rPr lang="de-DE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Calibri" charset="0"/>
                <a:sym typeface="Wingdings"/>
              </a:rPr>
              <a:t>mass</a:t>
            </a:r>
            <a:endParaRPr lang="de-DE" dirty="0" smtClean="0">
              <a:latin typeface="Calibri" charset="0"/>
              <a:ea typeface="Calibri" charset="0"/>
              <a:cs typeface="Calibri" charset="0"/>
              <a:sym typeface="Wingdings"/>
            </a:endParaRPr>
          </a:p>
          <a:p>
            <a:pPr algn="l"/>
            <a:r>
              <a:rPr lang="de-DE" dirty="0">
                <a:latin typeface="Calibri" charset="0"/>
                <a:ea typeface="Calibri" charset="0"/>
                <a:cs typeface="Calibri" charset="0"/>
                <a:sym typeface="Wingdings"/>
              </a:rPr>
              <a:t> </a:t>
            </a:r>
            <a:r>
              <a:rPr lang="de-DE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     &gt; 1 </a:t>
            </a:r>
            <a:r>
              <a:rPr lang="de-DE" dirty="0" err="1" smtClean="0">
                <a:latin typeface="Calibri" charset="0"/>
                <a:ea typeface="Calibri" charset="0"/>
                <a:cs typeface="Calibri" charset="0"/>
                <a:sym typeface="Wingdings"/>
              </a:rPr>
              <a:t>GeV</a:t>
            </a:r>
            <a:r>
              <a:rPr lang="de-DE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/c</a:t>
            </a:r>
            <a:r>
              <a:rPr lang="de-DE" baseline="300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2    </a:t>
            </a:r>
            <a:r>
              <a:rPr lang="de-DE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at BES III</a:t>
            </a:r>
            <a:r>
              <a:rPr lang="de-DE" baseline="300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        </a:t>
            </a:r>
            <a:r>
              <a:rPr lang="de-DE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</a:t>
            </a:r>
            <a:endParaRPr lang="de-DE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3893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9017"/>
            <a:ext cx="9144000" cy="3797508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04384" y="149558"/>
            <a:ext cx="592559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de-DE" sz="3600" i="1" dirty="0" smtClean="0"/>
              <a:t>Dark Photon Search at BES III</a:t>
            </a:r>
            <a:endParaRPr lang="en-US" sz="3600" i="1" dirty="0"/>
          </a:p>
        </p:txBody>
      </p:sp>
      <p:sp>
        <p:nvSpPr>
          <p:cNvPr id="8" name="Textfeld 7"/>
          <p:cNvSpPr txBox="1"/>
          <p:nvPr/>
        </p:nvSpPr>
        <p:spPr>
          <a:xfrm rot="21011666">
            <a:off x="879932" y="3492567"/>
            <a:ext cx="235731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Calibri" charset="0"/>
                <a:ea typeface="Calibri" charset="0"/>
                <a:cs typeface="Calibri" charset="0"/>
              </a:rPr>
              <a:t>ISR </a:t>
            </a:r>
            <a:r>
              <a:rPr lang="de-DE" dirty="0" err="1" smtClean="0">
                <a:latin typeface="Calibri" charset="0"/>
                <a:ea typeface="Calibri" charset="0"/>
                <a:cs typeface="Calibri" charset="0"/>
              </a:rPr>
              <a:t>photon</a:t>
            </a:r>
            <a:r>
              <a:rPr lang="de-DE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Calibri" charset="0"/>
              </a:rPr>
              <a:t>untagged</a:t>
            </a:r>
            <a:endParaRPr lang="de-DE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 rot="20526525">
            <a:off x="5476648" y="3318413"/>
            <a:ext cx="210666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smtClean="0">
                <a:latin typeface="Calibri" charset="0"/>
                <a:ea typeface="Calibri" charset="0"/>
                <a:cs typeface="Calibri" charset="0"/>
              </a:rPr>
              <a:t>ISR </a:t>
            </a:r>
            <a:r>
              <a:rPr lang="de-DE" dirty="0" err="1" smtClean="0">
                <a:latin typeface="Calibri" charset="0"/>
                <a:ea typeface="Calibri" charset="0"/>
                <a:cs typeface="Calibri" charset="0"/>
              </a:rPr>
              <a:t>photon</a:t>
            </a:r>
            <a:r>
              <a:rPr lang="de-DE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latin typeface="Calibri" charset="0"/>
                <a:ea typeface="Calibri" charset="0"/>
                <a:cs typeface="Calibri" charset="0"/>
              </a:rPr>
              <a:t>tagged</a:t>
            </a:r>
            <a:endParaRPr lang="de-DE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12" name="Gruppierung 11"/>
          <p:cNvGrpSpPr/>
          <p:nvPr/>
        </p:nvGrpSpPr>
        <p:grpSpPr>
          <a:xfrm>
            <a:off x="1224860" y="1789046"/>
            <a:ext cx="7038837" cy="1002760"/>
            <a:chOff x="1111250" y="901148"/>
            <a:chExt cx="7038837" cy="1002760"/>
          </a:xfrm>
        </p:grpSpPr>
        <p:pic>
          <p:nvPicPr>
            <p:cNvPr id="10" name="Bild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250" y="913308"/>
              <a:ext cx="6921500" cy="990600"/>
            </a:xfrm>
            <a:prstGeom prst="rect">
              <a:avLst/>
            </a:prstGeom>
          </p:spPr>
        </p:pic>
        <p:sp>
          <p:nvSpPr>
            <p:cNvPr id="11" name="Freihandform 10"/>
            <p:cNvSpPr/>
            <p:nvPr/>
          </p:nvSpPr>
          <p:spPr bwMode="auto">
            <a:xfrm>
              <a:off x="7381461" y="901148"/>
              <a:ext cx="768626" cy="1002760"/>
            </a:xfrm>
            <a:custGeom>
              <a:avLst/>
              <a:gdLst>
                <a:gd name="connsiteX0" fmla="*/ 13252 w 768626"/>
                <a:gd name="connsiteY0" fmla="*/ 887895 h 1113182"/>
                <a:gd name="connsiteX1" fmla="*/ 596348 w 768626"/>
                <a:gd name="connsiteY1" fmla="*/ 887895 h 1113182"/>
                <a:gd name="connsiteX2" fmla="*/ 583096 w 768626"/>
                <a:gd name="connsiteY2" fmla="*/ 26504 h 1113182"/>
                <a:gd name="connsiteX3" fmla="*/ 768626 w 768626"/>
                <a:gd name="connsiteY3" fmla="*/ 0 h 1113182"/>
                <a:gd name="connsiteX4" fmla="*/ 728869 w 768626"/>
                <a:gd name="connsiteY4" fmla="*/ 993913 h 1113182"/>
                <a:gd name="connsiteX5" fmla="*/ 371061 w 768626"/>
                <a:gd name="connsiteY5" fmla="*/ 1113182 h 1113182"/>
                <a:gd name="connsiteX6" fmla="*/ 0 w 768626"/>
                <a:gd name="connsiteY6" fmla="*/ 1113182 h 1113182"/>
                <a:gd name="connsiteX7" fmla="*/ 39756 w 768626"/>
                <a:gd name="connsiteY7" fmla="*/ 940904 h 1113182"/>
                <a:gd name="connsiteX8" fmla="*/ 39756 w 768626"/>
                <a:gd name="connsiteY8" fmla="*/ 940904 h 1113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8626" h="1113182">
                  <a:moveTo>
                    <a:pt x="13252" y="887895"/>
                  </a:moveTo>
                  <a:lnTo>
                    <a:pt x="596348" y="887895"/>
                  </a:lnTo>
                  <a:lnTo>
                    <a:pt x="583096" y="26504"/>
                  </a:lnTo>
                  <a:lnTo>
                    <a:pt x="768626" y="0"/>
                  </a:lnTo>
                  <a:lnTo>
                    <a:pt x="728869" y="993913"/>
                  </a:lnTo>
                  <a:lnTo>
                    <a:pt x="371061" y="1113182"/>
                  </a:lnTo>
                  <a:lnTo>
                    <a:pt x="0" y="1113182"/>
                  </a:lnTo>
                  <a:lnTo>
                    <a:pt x="39756" y="940904"/>
                  </a:lnTo>
                  <a:lnTo>
                    <a:pt x="39756" y="940904"/>
                  </a:lnTo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14" name="Textfeld 13"/>
          <p:cNvSpPr txBox="1"/>
          <p:nvPr/>
        </p:nvSpPr>
        <p:spPr>
          <a:xfrm>
            <a:off x="644140" y="899484"/>
            <a:ext cx="4100138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sz="1600" b="1" dirty="0" smtClean="0">
                <a:latin typeface="Calibri"/>
                <a:cs typeface="Calibri"/>
              </a:rPr>
              <a:t>Features</a:t>
            </a:r>
            <a:r>
              <a:rPr lang="en-GB" sz="1600" dirty="0" smtClean="0">
                <a:latin typeface="Calibri"/>
                <a:cs typeface="Calibri"/>
              </a:rPr>
              <a:t>:</a:t>
            </a:r>
          </a:p>
          <a:p>
            <a:pPr algn="l">
              <a:buFont typeface="Arial"/>
              <a:buChar char="•"/>
            </a:pPr>
            <a:r>
              <a:rPr lang="en-GB" sz="1600" dirty="0" smtClean="0">
                <a:latin typeface="Calibri"/>
                <a:cs typeface="Calibri"/>
              </a:rPr>
              <a:t>  ISR photons at small angles 		</a:t>
            </a:r>
          </a:p>
          <a:p>
            <a:pPr algn="l">
              <a:buFont typeface="Arial"/>
              <a:buChar char="•"/>
            </a:pPr>
            <a:r>
              <a:rPr lang="en-GB" sz="1600" dirty="0" smtClean="0">
                <a:latin typeface="Calibri"/>
                <a:cs typeface="Calibri"/>
              </a:rPr>
              <a:t>  </a:t>
            </a:r>
            <a:r>
              <a:rPr lang="en-GB" sz="1600" dirty="0" err="1">
                <a:latin typeface="Calibri"/>
                <a:cs typeface="Calibri"/>
              </a:rPr>
              <a:t>M</a:t>
            </a:r>
            <a:r>
              <a:rPr lang="en-GB" sz="1600" dirty="0" err="1" smtClean="0">
                <a:latin typeface="Calibri"/>
                <a:cs typeface="Calibri"/>
              </a:rPr>
              <a:t>uon</a:t>
            </a:r>
            <a:r>
              <a:rPr lang="en-GB" sz="1600" dirty="0" smtClean="0">
                <a:latin typeface="Calibri"/>
                <a:cs typeface="Calibri"/>
              </a:rPr>
              <a:t> and </a:t>
            </a:r>
            <a:r>
              <a:rPr lang="en-GB" sz="1600" dirty="0" err="1" smtClean="0">
                <a:latin typeface="Calibri"/>
                <a:cs typeface="Calibri"/>
              </a:rPr>
              <a:t>Bhabha</a:t>
            </a:r>
            <a:r>
              <a:rPr lang="en-GB" sz="1600" dirty="0" smtClean="0">
                <a:latin typeface="Calibri"/>
                <a:cs typeface="Calibri"/>
              </a:rPr>
              <a:t> channel</a:t>
            </a:r>
          </a:p>
          <a:p>
            <a:pPr algn="l"/>
            <a:endParaRPr lang="en-GB" sz="1600" dirty="0" smtClean="0">
              <a:latin typeface="Calibri"/>
              <a:cs typeface="Calibri"/>
            </a:endParaRPr>
          </a:p>
          <a:p>
            <a:pPr algn="l"/>
            <a:endParaRPr lang="de-DE" sz="1600" dirty="0" smtClean="0">
              <a:solidFill>
                <a:srgbClr val="FF0000"/>
              </a:solidFill>
              <a:latin typeface="Calibri"/>
              <a:cs typeface="Calibri"/>
              <a:sym typeface="Wingdings"/>
            </a:endParaRPr>
          </a:p>
          <a:p>
            <a:pPr algn="l"/>
            <a:endParaRPr lang="en-GB" sz="1600" dirty="0" smtClean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589090" y="886419"/>
            <a:ext cx="5554909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endParaRPr lang="en-GB" sz="1600" dirty="0" smtClean="0">
              <a:latin typeface="Calibri"/>
              <a:cs typeface="Calibri"/>
            </a:endParaRPr>
          </a:p>
          <a:p>
            <a:pPr algn="l">
              <a:buFont typeface="Arial"/>
              <a:buChar char="•"/>
            </a:pPr>
            <a:r>
              <a:rPr lang="en-GB" sz="1600" dirty="0" smtClean="0">
                <a:latin typeface="Calibri"/>
                <a:cs typeface="Calibri"/>
              </a:rPr>
              <a:t>  2.9 fb</a:t>
            </a:r>
            <a:r>
              <a:rPr lang="en-GB" sz="1600" baseline="30000" dirty="0" smtClean="0">
                <a:latin typeface="Calibri"/>
                <a:cs typeface="Calibri"/>
              </a:rPr>
              <a:t>-1</a:t>
            </a:r>
            <a:r>
              <a:rPr lang="en-GB" sz="1600" dirty="0" smtClean="0">
                <a:latin typeface="Calibri"/>
                <a:cs typeface="Calibri"/>
              </a:rPr>
              <a:t> of psi(3770) data set	</a:t>
            </a:r>
          </a:p>
          <a:p>
            <a:pPr algn="l">
              <a:buFont typeface="Arial"/>
              <a:buChar char="•"/>
            </a:pPr>
            <a:r>
              <a:rPr lang="en-GB" sz="1600" dirty="0" smtClean="0">
                <a:latin typeface="Calibri"/>
                <a:cs typeface="Calibri"/>
              </a:rPr>
              <a:t>  Normalization directly to QED background</a:t>
            </a:r>
          </a:p>
          <a:p>
            <a:pPr algn="l"/>
            <a:endParaRPr lang="en-GB" sz="1600" dirty="0" smtClean="0">
              <a:latin typeface="Calibri"/>
              <a:cs typeface="Calibri"/>
            </a:endParaRPr>
          </a:p>
          <a:p>
            <a:pPr algn="l"/>
            <a:endParaRPr lang="de-DE" sz="1600" dirty="0" smtClean="0">
              <a:solidFill>
                <a:srgbClr val="FF0000"/>
              </a:solidFill>
              <a:latin typeface="Calibri"/>
              <a:cs typeface="Calibri"/>
              <a:sym typeface="Wingdings"/>
            </a:endParaRPr>
          </a:p>
          <a:p>
            <a:pPr algn="l"/>
            <a:endParaRPr lang="en-GB" sz="1600" dirty="0" smtClean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56564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 18" descr="Bildschirmfoto 2015-09-20 um 16.08.1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818" y="1430867"/>
            <a:ext cx="6001182" cy="1367761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-154874" y="100684"/>
            <a:ext cx="9144000" cy="697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4840"/>
              </a:lnSpc>
              <a:spcAft>
                <a:spcPts val="600"/>
              </a:spcAft>
            </a:pPr>
            <a:r>
              <a:rPr lang="en-GB" sz="3600" i="1" dirty="0" smtClean="0">
                <a:latin typeface="+mn-lt"/>
                <a:cs typeface="Arial"/>
              </a:rPr>
              <a:t>     Beam Dump Experiment (BDX) @ MESA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055122" y="5597263"/>
            <a:ext cx="3621504" cy="120032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4C4C4C"/>
                </a:solidFill>
                <a:latin typeface="Calibri"/>
                <a:cs typeface="Calibri"/>
              </a:rPr>
              <a:t>This existing beam dump is going to </a:t>
            </a:r>
          </a:p>
          <a:p>
            <a:r>
              <a:rPr lang="en-GB" sz="1600" b="1" dirty="0" smtClean="0">
                <a:solidFill>
                  <a:srgbClr val="4C4C4C"/>
                </a:solidFill>
                <a:latin typeface="Calibri"/>
                <a:cs typeface="Calibri"/>
              </a:rPr>
              <a:t>be the P2 beam dump</a:t>
            </a:r>
          </a:p>
          <a:p>
            <a:r>
              <a:rPr lang="en-GB" b="1" dirty="0" smtClean="0">
                <a:solidFill>
                  <a:srgbClr val="B50000"/>
                </a:solidFill>
                <a:latin typeface="Calibri"/>
                <a:cs typeface="Calibri"/>
              </a:rPr>
              <a:t>10,000 hours @ 150 µA</a:t>
            </a:r>
          </a:p>
          <a:p>
            <a:pPr>
              <a:buFont typeface="Wingdings" charset="2"/>
              <a:buChar char="à"/>
            </a:pP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10</a:t>
            </a:r>
            <a:r>
              <a:rPr lang="de-DE" b="1" baseline="30000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23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electrons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on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target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(EOT)</a:t>
            </a:r>
          </a:p>
        </p:txBody>
      </p:sp>
      <p:sp>
        <p:nvSpPr>
          <p:cNvPr id="12" name="Freihandform 11"/>
          <p:cNvSpPr/>
          <p:nvPr/>
        </p:nvSpPr>
        <p:spPr bwMode="auto">
          <a:xfrm>
            <a:off x="904491" y="4682104"/>
            <a:ext cx="756922" cy="359175"/>
          </a:xfrm>
          <a:custGeom>
            <a:avLst/>
            <a:gdLst>
              <a:gd name="connsiteX0" fmla="*/ 0 w 756922"/>
              <a:gd name="connsiteY0" fmla="*/ 0 h 359175"/>
              <a:gd name="connsiteX1" fmla="*/ 230925 w 756922"/>
              <a:gd name="connsiteY1" fmla="*/ 359175 h 359175"/>
              <a:gd name="connsiteX2" fmla="*/ 756922 w 756922"/>
              <a:gd name="connsiteY2" fmla="*/ 243726 h 359175"/>
              <a:gd name="connsiteX3" fmla="*/ 0 w 756922"/>
              <a:gd name="connsiteY3" fmla="*/ 0 h 35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6922" h="359175">
                <a:moveTo>
                  <a:pt x="0" y="0"/>
                </a:moveTo>
                <a:lnTo>
                  <a:pt x="230925" y="359175"/>
                </a:lnTo>
                <a:lnTo>
                  <a:pt x="756922" y="24372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3" name="Rechteck 12"/>
          <p:cNvSpPr/>
          <p:nvPr/>
        </p:nvSpPr>
        <p:spPr bwMode="auto">
          <a:xfrm>
            <a:off x="8515372" y="1372570"/>
            <a:ext cx="513167" cy="39765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pSp>
        <p:nvGrpSpPr>
          <p:cNvPr id="2" name="Gruppierung 17"/>
          <p:cNvGrpSpPr/>
          <p:nvPr/>
        </p:nvGrpSpPr>
        <p:grpSpPr>
          <a:xfrm>
            <a:off x="705602" y="1321259"/>
            <a:ext cx="3502365" cy="1872845"/>
            <a:chOff x="1416973" y="3390329"/>
            <a:chExt cx="3175873" cy="1509842"/>
          </a:xfrm>
        </p:grpSpPr>
        <p:pic>
          <p:nvPicPr>
            <p:cNvPr id="14" name="Bild 13" descr="Bildschirmfoto 2015-09-20 um 16.11.1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6973" y="3390329"/>
              <a:ext cx="3175873" cy="1456893"/>
            </a:xfrm>
            <a:prstGeom prst="rect">
              <a:avLst/>
            </a:prstGeom>
          </p:spPr>
        </p:pic>
        <p:sp>
          <p:nvSpPr>
            <p:cNvPr id="16" name="Freihandform 15"/>
            <p:cNvSpPr/>
            <p:nvPr/>
          </p:nvSpPr>
          <p:spPr bwMode="auto">
            <a:xfrm>
              <a:off x="2886566" y="4322932"/>
              <a:ext cx="1051993" cy="577239"/>
            </a:xfrm>
            <a:custGeom>
              <a:avLst/>
              <a:gdLst>
                <a:gd name="connsiteX0" fmla="*/ 0 w 1051993"/>
                <a:gd name="connsiteY0" fmla="*/ 76966 h 705523"/>
                <a:gd name="connsiteX1" fmla="*/ 0 w 1051993"/>
                <a:gd name="connsiteY1" fmla="*/ 295037 h 705523"/>
                <a:gd name="connsiteX2" fmla="*/ 602972 w 1051993"/>
                <a:gd name="connsiteY2" fmla="*/ 705523 h 705523"/>
                <a:gd name="connsiteX3" fmla="*/ 1051993 w 1051993"/>
                <a:gd name="connsiteY3" fmla="*/ 615729 h 705523"/>
                <a:gd name="connsiteX4" fmla="*/ 1000676 w 1051993"/>
                <a:gd name="connsiteY4" fmla="*/ 333520 h 705523"/>
                <a:gd name="connsiteX5" fmla="*/ 218096 w 1051993"/>
                <a:gd name="connsiteY5" fmla="*/ 0 h 705523"/>
                <a:gd name="connsiteX6" fmla="*/ 0 w 1051993"/>
                <a:gd name="connsiteY6" fmla="*/ 76966 h 705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1993" h="705523">
                  <a:moveTo>
                    <a:pt x="0" y="76966"/>
                  </a:moveTo>
                  <a:lnTo>
                    <a:pt x="0" y="295037"/>
                  </a:lnTo>
                  <a:lnTo>
                    <a:pt x="602972" y="705523"/>
                  </a:lnTo>
                  <a:lnTo>
                    <a:pt x="1051993" y="615729"/>
                  </a:lnTo>
                  <a:lnTo>
                    <a:pt x="1000676" y="333520"/>
                  </a:lnTo>
                  <a:lnTo>
                    <a:pt x="218096" y="0"/>
                  </a:lnTo>
                  <a:lnTo>
                    <a:pt x="0" y="76966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18" name="Textfeld 17"/>
          <p:cNvSpPr txBox="1"/>
          <p:nvPr/>
        </p:nvSpPr>
        <p:spPr>
          <a:xfrm>
            <a:off x="380173" y="958351"/>
            <a:ext cx="8620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FF"/>
                </a:solidFill>
                <a:latin typeface="Calibri"/>
                <a:cs typeface="Calibri"/>
              </a:rPr>
              <a:t>Electron Scattering  on Beam Dump </a:t>
            </a:r>
            <a:r>
              <a:rPr lang="de-DE" b="1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 </a:t>
            </a:r>
            <a:r>
              <a:rPr lang="de-DE" b="1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Collimated</a:t>
            </a:r>
            <a:r>
              <a:rPr lang="de-DE" b="1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pair of </a:t>
            </a:r>
            <a:r>
              <a:rPr lang="de-DE" b="1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Dark</a:t>
            </a:r>
            <a:r>
              <a:rPr lang="de-DE" b="1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Matter </a:t>
            </a:r>
            <a:r>
              <a:rPr lang="de-DE" b="1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particles</a:t>
            </a:r>
            <a:r>
              <a:rPr lang="de-DE" b="1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!</a:t>
            </a:r>
            <a:endParaRPr lang="en-GB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1141922" y="4900175"/>
            <a:ext cx="800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Calibri"/>
                <a:cs typeface="Calibri"/>
              </a:rPr>
              <a:t>MESA</a:t>
            </a:r>
            <a:endParaRPr lang="en-GB" b="1" dirty="0">
              <a:latin typeface="Calibri"/>
              <a:cs typeface="Calibri"/>
            </a:endParaRPr>
          </a:p>
        </p:txBody>
      </p:sp>
      <p:pic>
        <p:nvPicPr>
          <p:cNvPr id="20" name="Bild 19" descr="Bildschirmfoto 2016-02-22 um 20.19.2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620" y="2986216"/>
            <a:ext cx="7979606" cy="265614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345936" y="3663674"/>
            <a:ext cx="2046515" cy="1034143"/>
          </a:xfrm>
          <a:prstGeom prst="ellipse">
            <a:avLst/>
          </a:prstGeom>
          <a:solidFill>
            <a:srgbClr val="FFCC66">
              <a:alpha val="27059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Gerade Verbindung mit Pfeil 9"/>
          <p:cNvCxnSpPr/>
          <p:nvPr/>
        </p:nvCxnSpPr>
        <p:spPr bwMode="auto">
          <a:xfrm rot="16200000" flipV="1">
            <a:off x="4076271" y="4504413"/>
            <a:ext cx="1410169" cy="873206"/>
          </a:xfrm>
          <a:prstGeom prst="straightConnector1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Rechteck 22"/>
          <p:cNvSpPr/>
          <p:nvPr/>
        </p:nvSpPr>
        <p:spPr bwMode="auto">
          <a:xfrm>
            <a:off x="7062240" y="4036849"/>
            <a:ext cx="619495" cy="48524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rPr>
              <a:t>BDX</a:t>
            </a:r>
            <a:endParaRPr kumimoji="0" lang="en-GB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25" name="Pfeil nach rechts 24"/>
          <p:cNvSpPr/>
          <p:nvPr/>
        </p:nvSpPr>
        <p:spPr bwMode="auto">
          <a:xfrm rot="13108343">
            <a:off x="7630110" y="4625344"/>
            <a:ext cx="978408" cy="484632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24" name="Picture 16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81234" y="0"/>
            <a:ext cx="762766" cy="78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94" y="1018551"/>
            <a:ext cx="6722792" cy="3302598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832355" y="4531883"/>
            <a:ext cx="392566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sz="1800" b="1" dirty="0" smtClean="0">
                <a:solidFill>
                  <a:srgbClr val="4C4C4C"/>
                </a:solidFill>
                <a:latin typeface="Calibri"/>
                <a:cs typeface="Calibri"/>
              </a:rPr>
              <a:t>Background situation</a:t>
            </a:r>
          </a:p>
          <a:p>
            <a:pPr algn="l">
              <a:buFont typeface="Wingdings" charset="2"/>
              <a:buChar char="§"/>
            </a:pPr>
            <a:r>
              <a:rPr lang="en-GB" sz="1800" dirty="0" smtClean="0">
                <a:solidFill>
                  <a:srgbClr val="4C4C4C"/>
                </a:solidFill>
                <a:latin typeface="Calibri"/>
                <a:cs typeface="Calibri"/>
              </a:rPr>
              <a:t> FLUKA simulation of neutron</a:t>
            </a:r>
          </a:p>
          <a:p>
            <a:pPr algn="l">
              <a:spcAft>
                <a:spcPts val="600"/>
              </a:spcAft>
            </a:pPr>
            <a:r>
              <a:rPr lang="en-GB" sz="1800" dirty="0" smtClean="0">
                <a:solidFill>
                  <a:srgbClr val="4C4C4C"/>
                </a:solidFill>
                <a:latin typeface="Calibri"/>
                <a:cs typeface="Calibri"/>
              </a:rPr>
              <a:t>   background promising</a:t>
            </a:r>
          </a:p>
          <a:p>
            <a:pPr algn="l">
              <a:buFont typeface="Wingdings" charset="2"/>
              <a:buChar char="§"/>
            </a:pPr>
            <a:r>
              <a:rPr lang="en-GB" sz="1800" dirty="0" smtClean="0">
                <a:solidFill>
                  <a:srgbClr val="4C4C4C"/>
                </a:solidFill>
                <a:latin typeface="Calibri"/>
                <a:cs typeface="Calibri"/>
              </a:rPr>
              <a:t> MESA running below </a:t>
            </a:r>
            <a:r>
              <a:rPr lang="en-GB" sz="1800" dirty="0" err="1" smtClean="0">
                <a:solidFill>
                  <a:srgbClr val="4C4C4C"/>
                </a:solidFill>
                <a:latin typeface="Calibri"/>
                <a:cs typeface="Calibri"/>
              </a:rPr>
              <a:t>pion</a:t>
            </a:r>
            <a:r>
              <a:rPr lang="en-GB" sz="1800" dirty="0" smtClean="0">
                <a:solidFill>
                  <a:srgbClr val="4C4C4C"/>
                </a:solidFill>
                <a:latin typeface="Calibri"/>
                <a:cs typeface="Calibri"/>
              </a:rPr>
              <a:t> </a:t>
            </a:r>
          </a:p>
          <a:p>
            <a:pPr algn="l"/>
            <a:r>
              <a:rPr lang="en-GB" sz="1800" dirty="0" smtClean="0">
                <a:solidFill>
                  <a:srgbClr val="4C4C4C"/>
                </a:solidFill>
                <a:latin typeface="Calibri"/>
                <a:cs typeface="Calibri"/>
              </a:rPr>
              <a:t>   production threshold </a:t>
            </a:r>
            <a:r>
              <a:rPr lang="de-DE" sz="1800" dirty="0" smtClean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 no </a:t>
            </a:r>
            <a:r>
              <a:rPr lang="de-DE" sz="1800" dirty="0" err="1" smtClean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neutrinos</a:t>
            </a:r>
            <a:r>
              <a:rPr lang="en-GB" sz="1800" dirty="0" smtClean="0">
                <a:solidFill>
                  <a:srgbClr val="4C4C4C"/>
                </a:solidFill>
                <a:latin typeface="Calibri"/>
                <a:cs typeface="Calibri"/>
              </a:rPr>
              <a:t>!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-123899" y="100684"/>
            <a:ext cx="9144000" cy="697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4840"/>
              </a:lnSpc>
              <a:spcAft>
                <a:spcPts val="600"/>
              </a:spcAft>
            </a:pPr>
            <a:r>
              <a:rPr lang="en-GB" sz="3600" i="1" dirty="0" smtClean="0">
                <a:latin typeface="+mn-lt"/>
                <a:cs typeface="Arial"/>
              </a:rPr>
              <a:t>      BDX @ MESA</a:t>
            </a:r>
          </a:p>
        </p:txBody>
      </p:sp>
      <p:pic>
        <p:nvPicPr>
          <p:cNvPr id="5" name="Picture 16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1234" y="0"/>
            <a:ext cx="762766" cy="78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062" y="1643858"/>
            <a:ext cx="5648706" cy="4634510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2628342" y="852885"/>
            <a:ext cx="41771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Testing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competititve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parameter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range</a:t>
            </a:r>
            <a:endParaRPr lang="de-DE" b="1" dirty="0" smtClean="0">
              <a:solidFill>
                <a:srgbClr val="B50000"/>
              </a:solidFill>
              <a:latin typeface="Calibri"/>
              <a:cs typeface="Calibri"/>
            </a:endParaRPr>
          </a:p>
          <a:p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 Terra incognita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dark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matter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-123899" y="100684"/>
            <a:ext cx="9144000" cy="697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4840"/>
              </a:lnSpc>
              <a:spcAft>
                <a:spcPts val="600"/>
              </a:spcAft>
            </a:pPr>
            <a:r>
              <a:rPr lang="en-GB" sz="3600" i="1" dirty="0" smtClean="0">
                <a:latin typeface="+mn-lt"/>
                <a:cs typeface="Arial"/>
              </a:rPr>
              <a:t>      BDX @ MESA</a:t>
            </a:r>
          </a:p>
        </p:txBody>
      </p:sp>
      <p:pic>
        <p:nvPicPr>
          <p:cNvPr id="6" name="Picture 16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1234" y="0"/>
            <a:ext cx="762766" cy="78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7" y="925549"/>
            <a:ext cx="7563726" cy="534272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cxnSp>
        <p:nvCxnSpPr>
          <p:cNvPr id="8" name="Gerade Verbindung mit Pfeil 7"/>
          <p:cNvCxnSpPr/>
          <p:nvPr/>
        </p:nvCxnSpPr>
        <p:spPr bwMode="auto">
          <a:xfrm rot="10800000" flipV="1">
            <a:off x="3847472" y="2590415"/>
            <a:ext cx="1207046" cy="12576"/>
          </a:xfrm>
          <a:prstGeom prst="straightConnector1">
            <a:avLst/>
          </a:prstGeom>
          <a:solidFill>
            <a:schemeClr val="tx1"/>
          </a:solidFill>
          <a:ln w="57150" cap="flat" cmpd="sng" algn="ctr">
            <a:solidFill>
              <a:srgbClr val="B5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3" name="Rechteck 12"/>
          <p:cNvSpPr/>
          <p:nvPr/>
        </p:nvSpPr>
        <p:spPr bwMode="auto">
          <a:xfrm>
            <a:off x="5658041" y="6400590"/>
            <a:ext cx="3055335" cy="26407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456867" y="6455651"/>
            <a:ext cx="402349" cy="402349"/>
          </a:xfrm>
          <a:prstGeom prst="ellipse">
            <a:avLst/>
          </a:prstGeom>
          <a:solidFill>
            <a:srgbClr val="B5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3434068" y="2420631"/>
            <a:ext cx="402349" cy="402349"/>
          </a:xfrm>
          <a:prstGeom prst="ellipse">
            <a:avLst/>
          </a:prstGeom>
          <a:solidFill>
            <a:srgbClr val="B5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16" name="Gerade Verbindung mit Pfeil 15"/>
          <p:cNvCxnSpPr>
            <a:endCxn id="9" idx="0"/>
          </p:cNvCxnSpPr>
          <p:nvPr/>
        </p:nvCxnSpPr>
        <p:spPr bwMode="auto">
          <a:xfrm rot="5400000">
            <a:off x="5449687" y="6245777"/>
            <a:ext cx="418229" cy="1518"/>
          </a:xfrm>
          <a:prstGeom prst="straightConnector1">
            <a:avLst/>
          </a:prstGeom>
          <a:solidFill>
            <a:schemeClr val="tx1"/>
          </a:solidFill>
          <a:ln w="57150" cap="flat" cmpd="sng" algn="ctr">
            <a:solidFill>
              <a:srgbClr val="B5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0" name="Rechteck 19"/>
          <p:cNvSpPr/>
          <p:nvPr/>
        </p:nvSpPr>
        <p:spPr bwMode="auto">
          <a:xfrm>
            <a:off x="5658041" y="955687"/>
            <a:ext cx="1332779" cy="1722753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MESA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dirty="0" smtClean="0">
              <a:latin typeface="Calibri"/>
              <a:cs typeface="Calibri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cxnSp>
        <p:nvCxnSpPr>
          <p:cNvPr id="18" name="Gerade Verbindung mit Pfeil 17"/>
          <p:cNvCxnSpPr/>
          <p:nvPr/>
        </p:nvCxnSpPr>
        <p:spPr bwMode="auto">
          <a:xfrm flipV="1">
            <a:off x="3735831" y="2313769"/>
            <a:ext cx="2223971" cy="1573356"/>
          </a:xfrm>
          <a:prstGeom prst="straightConnector1">
            <a:avLst/>
          </a:prstGeom>
          <a:solidFill>
            <a:schemeClr val="tx1"/>
          </a:solidFill>
          <a:ln w="57150" cap="flat" cmpd="sng" algn="ctr">
            <a:solidFill>
              <a:srgbClr val="B5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2" name="Oval 21"/>
          <p:cNvSpPr/>
          <p:nvPr/>
        </p:nvSpPr>
        <p:spPr bwMode="auto">
          <a:xfrm>
            <a:off x="5961322" y="2013521"/>
            <a:ext cx="402349" cy="402349"/>
          </a:xfrm>
          <a:prstGeom prst="ellipse">
            <a:avLst/>
          </a:prstGeom>
          <a:solidFill>
            <a:srgbClr val="B5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-123899" y="100684"/>
            <a:ext cx="9144000" cy="697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4840"/>
              </a:lnSpc>
              <a:spcAft>
                <a:spcPts val="600"/>
              </a:spcAft>
            </a:pPr>
            <a:r>
              <a:rPr lang="en-GB" sz="3600" i="1" dirty="0" smtClean="0">
                <a:latin typeface="+mn-lt"/>
                <a:cs typeface="Arial"/>
              </a:rPr>
              <a:t>      BDX @ MAMI</a:t>
            </a:r>
          </a:p>
        </p:txBody>
      </p:sp>
      <p:pic>
        <p:nvPicPr>
          <p:cNvPr id="24" name="Picture 16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1234" y="0"/>
            <a:ext cx="762766" cy="78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39897" y="178933"/>
            <a:ext cx="59640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Dark Sector Searches at MESA</a:t>
            </a:r>
            <a:endParaRPr lang="en-US" sz="3600" i="1" dirty="0"/>
          </a:p>
        </p:txBody>
      </p:sp>
      <p:pic>
        <p:nvPicPr>
          <p:cNvPr id="13" name="Bild 12" descr="Bildschirmfoto 2016-04-24 um 20.43.3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61" y="968261"/>
            <a:ext cx="6219657" cy="5147823"/>
          </a:xfrm>
          <a:prstGeom prst="rect">
            <a:avLst/>
          </a:prstGeom>
        </p:spPr>
      </p:pic>
      <p:pic>
        <p:nvPicPr>
          <p:cNvPr id="14" name="Picture 16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1234" y="0"/>
            <a:ext cx="762766" cy="78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82093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"/>
          <p:cNvSpPr>
            <a:spLocks noChangeArrowheads="1"/>
          </p:cNvSpPr>
          <p:nvPr/>
        </p:nvSpPr>
        <p:spPr bwMode="auto">
          <a:xfrm>
            <a:off x="618331" y="112493"/>
            <a:ext cx="61205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err="1" smtClean="0"/>
              <a:t>Muon</a:t>
            </a:r>
            <a:r>
              <a:rPr lang="en-US" sz="3600" i="1" dirty="0" smtClean="0"/>
              <a:t> Magnetic Moment: (g-2)</a:t>
            </a:r>
            <a:r>
              <a:rPr lang="en-US" sz="3600" i="1" baseline="-25000" dirty="0" smtClean="0"/>
              <a:t>µ</a:t>
            </a:r>
            <a:endParaRPr lang="en-US" sz="3600" i="1" dirty="0"/>
          </a:p>
        </p:txBody>
      </p:sp>
      <p:sp>
        <p:nvSpPr>
          <p:cNvPr id="90" name="Text Box 7"/>
          <p:cNvSpPr txBox="1">
            <a:spLocks noChangeArrowheads="1"/>
          </p:cNvSpPr>
          <p:nvPr/>
        </p:nvSpPr>
        <p:spPr bwMode="auto">
          <a:xfrm>
            <a:off x="451555" y="1568458"/>
            <a:ext cx="4276983" cy="204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  <a:buFont typeface="Wingdings" charset="2"/>
              <a:buNone/>
            </a:pPr>
            <a:r>
              <a:rPr lang="en-US" sz="2800" b="1" dirty="0" err="1" smtClean="0">
                <a:solidFill>
                  <a:srgbClr val="FF0000"/>
                </a:solidFill>
                <a:latin typeface="Calibri"/>
                <a:cs typeface="Calibri"/>
              </a:rPr>
              <a:t>Δa</a:t>
            </a:r>
            <a:r>
              <a:rPr lang="en-US" sz="2800" b="1" baseline="-25000" dirty="0" err="1" smtClean="0">
                <a:solidFill>
                  <a:srgbClr val="FF0000"/>
                </a:solidFill>
                <a:latin typeface="Calibri"/>
                <a:cs typeface="Calibri"/>
              </a:rPr>
              <a:t>μ</a:t>
            </a:r>
            <a:r>
              <a:rPr lang="en-US" sz="2800" b="1" dirty="0" smtClean="0">
                <a:solidFill>
                  <a:srgbClr val="FF0000"/>
                </a:solidFill>
                <a:latin typeface="Calibri"/>
                <a:cs typeface="Calibri"/>
              </a:rPr>
              <a:t> = </a:t>
            </a:r>
            <a:r>
              <a:rPr lang="en-US" sz="2800" b="1" dirty="0" err="1" smtClean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lang="en-US" sz="2800" b="1" baseline="-25000" dirty="0" err="1" smtClean="0">
                <a:solidFill>
                  <a:srgbClr val="FF0000"/>
                </a:solidFill>
                <a:latin typeface="Calibri"/>
                <a:cs typeface="Calibri"/>
              </a:rPr>
              <a:t>μ</a:t>
            </a:r>
            <a:r>
              <a:rPr lang="en-US" sz="2800" b="1" baseline="30000" dirty="0" err="1" smtClean="0">
                <a:solidFill>
                  <a:srgbClr val="FF0000"/>
                </a:solidFill>
                <a:latin typeface="Calibri"/>
                <a:cs typeface="Calibri"/>
              </a:rPr>
              <a:t>exp</a:t>
            </a:r>
            <a:r>
              <a:rPr lang="en-US" sz="2800" b="1" baseline="30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de-DE" sz="2800" b="1" dirty="0" smtClean="0">
                <a:solidFill>
                  <a:srgbClr val="FF0000"/>
                </a:solidFill>
                <a:latin typeface="Calibri"/>
                <a:cs typeface="Calibri"/>
              </a:rPr>
              <a:t>–</a:t>
            </a:r>
            <a:r>
              <a:rPr lang="en-US" sz="28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lang="en-US" sz="2800" b="1" baseline="-25000" dirty="0" err="1" smtClean="0">
                <a:solidFill>
                  <a:srgbClr val="FF0000"/>
                </a:solidFill>
                <a:latin typeface="Calibri"/>
                <a:cs typeface="Calibri"/>
              </a:rPr>
              <a:t>μ</a:t>
            </a:r>
            <a:r>
              <a:rPr lang="en-US" sz="2800" b="1" baseline="30000" dirty="0" err="1" smtClean="0">
                <a:solidFill>
                  <a:srgbClr val="FF0000"/>
                </a:solidFill>
                <a:latin typeface="Calibri"/>
                <a:cs typeface="Calibri"/>
              </a:rPr>
              <a:t>SM</a:t>
            </a:r>
            <a:r>
              <a:rPr lang="en-US" sz="2800" b="1" baseline="30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Calibri"/>
                <a:cs typeface="Calibri"/>
              </a:rPr>
              <a:t>=  </a:t>
            </a:r>
          </a:p>
          <a:p>
            <a:pPr algn="ctr">
              <a:spcAft>
                <a:spcPts val="600"/>
              </a:spcAft>
              <a:buFont typeface="Wingdings" charset="2"/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Calibri"/>
                <a:cs typeface="Calibri"/>
              </a:rPr>
              <a:t>(28.7 </a:t>
            </a:r>
            <a:r>
              <a:rPr lang="de-DE" sz="2800" b="1" dirty="0" smtClean="0">
                <a:solidFill>
                  <a:srgbClr val="FF0000"/>
                </a:solidFill>
                <a:latin typeface="Calibri"/>
                <a:cs typeface="Calibri"/>
              </a:rPr>
              <a:t>± 8.0) · 10</a:t>
            </a:r>
            <a:r>
              <a:rPr lang="de-DE" sz="2800" b="1" baseline="30000" dirty="0" smtClean="0">
                <a:solidFill>
                  <a:srgbClr val="FF0000"/>
                </a:solidFill>
                <a:latin typeface="Calibri"/>
                <a:cs typeface="Calibri"/>
              </a:rPr>
              <a:t>-10</a:t>
            </a:r>
            <a:r>
              <a:rPr lang="en-GB" sz="28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de-DE" sz="28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Calibri"/>
                <a:cs typeface="Calibri"/>
              </a:rPr>
              <a:t>(3.6 </a:t>
            </a:r>
            <a:r>
              <a:rPr lang="en-US" sz="2800" b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US" sz="2800" b="1" dirty="0" smtClean="0">
                <a:solidFill>
                  <a:srgbClr val="FF0000"/>
                </a:solidFill>
                <a:latin typeface="Calibri"/>
                <a:cs typeface="Calibri"/>
              </a:rPr>
              <a:t>)</a:t>
            </a:r>
          </a:p>
          <a:p>
            <a:pPr algn="ctr">
              <a:spcAft>
                <a:spcPts val="600"/>
              </a:spcAft>
              <a:buFont typeface="Wingdings" charset="2"/>
              <a:buNone/>
            </a:pPr>
            <a:r>
              <a:rPr lang="en-US" sz="2800" b="1" dirty="0" err="1" smtClean="0">
                <a:solidFill>
                  <a:srgbClr val="FF0000"/>
                </a:solidFill>
                <a:latin typeface="Calibri"/>
                <a:cs typeface="Calibri"/>
              </a:rPr>
              <a:t>Error(s</a:t>
            </a:r>
            <a:r>
              <a:rPr lang="en-US" sz="2800" b="1" dirty="0" smtClean="0">
                <a:solidFill>
                  <a:srgbClr val="FF0000"/>
                </a:solidFill>
                <a:latin typeface="Calibri"/>
                <a:cs typeface="Calibri"/>
              </a:rPr>
              <a:t>) or New Physics ?</a:t>
            </a:r>
          </a:p>
          <a:p>
            <a:pPr algn="ctr">
              <a:buFont typeface="Wingdings" charset="2"/>
              <a:buNone/>
            </a:pPr>
            <a:endParaRPr lang="en-US" sz="2800" b="1" dirty="0">
              <a:solidFill>
                <a:srgbClr val="FF0000"/>
              </a:solidFill>
              <a:latin typeface="Calibri"/>
              <a:ea typeface="Times New Roman" charset="0"/>
              <a:cs typeface="Calibri"/>
            </a:endParaRPr>
          </a:p>
        </p:txBody>
      </p:sp>
      <p:grpSp>
        <p:nvGrpSpPr>
          <p:cNvPr id="32" name="Gruppierung 31"/>
          <p:cNvGrpSpPr/>
          <p:nvPr/>
        </p:nvGrpSpPr>
        <p:grpSpPr>
          <a:xfrm>
            <a:off x="337418" y="4646360"/>
            <a:ext cx="4257994" cy="1474429"/>
            <a:chOff x="337418" y="4646360"/>
            <a:chExt cx="4257994" cy="1474429"/>
          </a:xfrm>
        </p:grpSpPr>
        <p:graphicFrame>
          <p:nvGraphicFramePr>
            <p:cNvPr id="22" name="Object 9"/>
            <p:cNvGraphicFramePr>
              <a:graphicFrameLocks noChangeAspect="1"/>
            </p:cNvGraphicFramePr>
            <p:nvPr/>
          </p:nvGraphicFramePr>
          <p:xfrm>
            <a:off x="337418" y="5206293"/>
            <a:ext cx="3867146" cy="7082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092" name="Equation" r:id="rId4" imgW="2971800" imgH="546100" progId="">
                    <p:embed/>
                  </p:oleObj>
                </mc:Choice>
                <mc:Fallback>
                  <p:oleObj name="Equation" r:id="rId4" imgW="2971800" imgH="546100" progId="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7418" y="5206293"/>
                          <a:ext cx="3867146" cy="70825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Textfeld 22"/>
            <p:cNvSpPr txBox="1"/>
            <p:nvPr/>
          </p:nvSpPr>
          <p:spPr>
            <a:xfrm>
              <a:off x="902385" y="5782235"/>
              <a:ext cx="12322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rgbClr val="B50000"/>
                  </a:solidFill>
                  <a:latin typeface="Arial"/>
                  <a:cs typeface="Arial"/>
                </a:rPr>
                <a:t>= 29 </a:t>
              </a:r>
              <a:r>
                <a:rPr lang="en-GB" sz="1600" dirty="0" err="1" smtClean="0">
                  <a:solidFill>
                    <a:srgbClr val="B50000"/>
                  </a:solidFill>
                  <a:latin typeface="Arial"/>
                  <a:cs typeface="Arial"/>
                </a:rPr>
                <a:t>x</a:t>
              </a:r>
              <a:r>
                <a:rPr lang="en-GB" sz="1600" dirty="0" smtClean="0">
                  <a:solidFill>
                    <a:srgbClr val="B50000"/>
                  </a:solidFill>
                  <a:latin typeface="Arial"/>
                  <a:cs typeface="Arial"/>
                </a:rPr>
                <a:t> 10</a:t>
              </a:r>
              <a:r>
                <a:rPr lang="en-GB" sz="1600" baseline="30000" dirty="0" smtClean="0">
                  <a:solidFill>
                    <a:srgbClr val="B50000"/>
                  </a:solidFill>
                  <a:latin typeface="Arial"/>
                  <a:cs typeface="Arial"/>
                </a:rPr>
                <a:t>-10</a:t>
              </a:r>
              <a:endParaRPr lang="en-GB" sz="1600" baseline="30000" dirty="0">
                <a:solidFill>
                  <a:srgbClr val="B50000"/>
                </a:solidFill>
                <a:latin typeface="Arial"/>
                <a:cs typeface="Arial"/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1136501" y="4646360"/>
              <a:ext cx="345891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2800" b="1" dirty="0" err="1" smtClean="0">
                  <a:solidFill>
                    <a:srgbClr val="0000FF"/>
                  </a:solidFill>
                  <a:latin typeface="Calibri"/>
                  <a:cs typeface="Calibri"/>
                </a:rPr>
                <a:t>Supersymmetry</a:t>
              </a:r>
              <a:r>
                <a:rPr lang="en-GB" sz="2800" b="1" dirty="0" smtClean="0">
                  <a:solidFill>
                    <a:srgbClr val="0000FF"/>
                  </a:solidFill>
                  <a:latin typeface="Calibri"/>
                  <a:cs typeface="Calibri"/>
                </a:rPr>
                <a:t> ?			</a:t>
              </a:r>
              <a:endParaRPr lang="en-GB" sz="2800" b="1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28" name="Bild 27" descr="Bildschirmfoto 2011-09-14 um 16.11.2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3556" y="1086555"/>
            <a:ext cx="3537551" cy="3142541"/>
          </a:xfrm>
          <a:prstGeom prst="rect">
            <a:avLst/>
          </a:prstGeom>
        </p:spPr>
      </p:pic>
      <p:grpSp>
        <p:nvGrpSpPr>
          <p:cNvPr id="4" name="Gruppierung 3"/>
          <p:cNvGrpSpPr/>
          <p:nvPr/>
        </p:nvGrpSpPr>
        <p:grpSpPr>
          <a:xfrm>
            <a:off x="4901218" y="3199673"/>
            <a:ext cx="3493698" cy="2730074"/>
            <a:chOff x="4901218" y="3199673"/>
            <a:chExt cx="3493698" cy="2730074"/>
          </a:xfrm>
        </p:grpSpPr>
        <p:grpSp>
          <p:nvGrpSpPr>
            <p:cNvPr id="31" name="Gruppierung 30"/>
            <p:cNvGrpSpPr/>
            <p:nvPr/>
          </p:nvGrpSpPr>
          <p:grpSpPr>
            <a:xfrm>
              <a:off x="4901218" y="4635441"/>
              <a:ext cx="3493698" cy="1294306"/>
              <a:chOff x="4901218" y="4635441"/>
              <a:chExt cx="3493698" cy="1294306"/>
            </a:xfrm>
          </p:grpSpPr>
          <p:sp>
            <p:nvSpPr>
              <p:cNvPr id="25" name="Rechteck 24"/>
              <p:cNvSpPr/>
              <p:nvPr/>
            </p:nvSpPr>
            <p:spPr>
              <a:xfrm>
                <a:off x="5497981" y="4635441"/>
                <a:ext cx="238170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2800" b="1" dirty="0" smtClean="0">
                    <a:solidFill>
                      <a:srgbClr val="0000FF"/>
                    </a:solidFill>
                    <a:latin typeface="Calibri"/>
                    <a:cs typeface="Calibri"/>
                  </a:rPr>
                  <a:t> Dark Photon ?</a:t>
                </a:r>
                <a:endParaRPr lang="en-GB" sz="2800" dirty="0"/>
              </a:p>
            </p:txBody>
          </p:sp>
          <p:sp>
            <p:nvSpPr>
              <p:cNvPr id="26" name="Textfeld 25"/>
              <p:cNvSpPr txBox="1"/>
              <p:nvPr/>
            </p:nvSpPr>
            <p:spPr>
              <a:xfrm>
                <a:off x="4901218" y="5221861"/>
                <a:ext cx="349369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latin typeface="Calibri"/>
                    <a:cs typeface="Calibri"/>
                  </a:rPr>
                  <a:t>additional contribution to (g-2)</a:t>
                </a:r>
                <a:r>
                  <a:rPr lang="en-GB" baseline="-25000" dirty="0" smtClean="0">
                    <a:latin typeface="Calibri"/>
                    <a:cs typeface="Calibri"/>
                  </a:rPr>
                  <a:t>µ</a:t>
                </a:r>
              </a:p>
              <a:p>
                <a:r>
                  <a:rPr lang="en-GB" dirty="0" smtClean="0">
                    <a:latin typeface="Calibri"/>
                    <a:cs typeface="Calibri"/>
                  </a:rPr>
                  <a:t>beyond 1 photon exchange</a:t>
                </a:r>
                <a:endParaRPr lang="en-GB" baseline="-25000" dirty="0">
                  <a:latin typeface="Calibri"/>
                  <a:cs typeface="Calibri"/>
                </a:endParaRPr>
              </a:p>
            </p:txBody>
          </p:sp>
        </p:grpSp>
        <p:grpSp>
          <p:nvGrpSpPr>
            <p:cNvPr id="3" name="Gruppierung 2"/>
            <p:cNvGrpSpPr/>
            <p:nvPr/>
          </p:nvGrpSpPr>
          <p:grpSpPr>
            <a:xfrm>
              <a:off x="5557103" y="3199673"/>
              <a:ext cx="2605457" cy="830997"/>
              <a:chOff x="5557103" y="3199673"/>
              <a:chExt cx="2605457" cy="830997"/>
            </a:xfrm>
          </p:grpSpPr>
          <p:sp>
            <p:nvSpPr>
              <p:cNvPr id="2" name="Freihandform 1"/>
              <p:cNvSpPr/>
              <p:nvPr/>
            </p:nvSpPr>
            <p:spPr bwMode="auto">
              <a:xfrm>
                <a:off x="6644201" y="3295787"/>
                <a:ext cx="296029" cy="289450"/>
              </a:xfrm>
              <a:custGeom>
                <a:avLst/>
                <a:gdLst>
                  <a:gd name="connsiteX0" fmla="*/ 0 w 296029"/>
                  <a:gd name="connsiteY0" fmla="*/ 78941 h 289450"/>
                  <a:gd name="connsiteX1" fmla="*/ 98677 w 296029"/>
                  <a:gd name="connsiteY1" fmla="*/ 6578 h 289450"/>
                  <a:gd name="connsiteX2" fmla="*/ 296029 w 296029"/>
                  <a:gd name="connsiteY2" fmla="*/ 0 h 289450"/>
                  <a:gd name="connsiteX3" fmla="*/ 197353 w 296029"/>
                  <a:gd name="connsiteY3" fmla="*/ 289450 h 289450"/>
                  <a:gd name="connsiteX4" fmla="*/ 78941 w 296029"/>
                  <a:gd name="connsiteY4" fmla="*/ 289450 h 289450"/>
                  <a:gd name="connsiteX5" fmla="*/ 0 w 296029"/>
                  <a:gd name="connsiteY5" fmla="*/ 78941 h 289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6029" h="289450">
                    <a:moveTo>
                      <a:pt x="0" y="78941"/>
                    </a:moveTo>
                    <a:lnTo>
                      <a:pt x="98677" y="6578"/>
                    </a:lnTo>
                    <a:lnTo>
                      <a:pt x="296029" y="0"/>
                    </a:lnTo>
                    <a:lnTo>
                      <a:pt x="197353" y="289450"/>
                    </a:lnTo>
                    <a:lnTo>
                      <a:pt x="78941" y="289450"/>
                    </a:lnTo>
                    <a:lnTo>
                      <a:pt x="0" y="78941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3" name="Textfeld 12"/>
              <p:cNvSpPr txBox="1"/>
              <p:nvPr/>
            </p:nvSpPr>
            <p:spPr>
              <a:xfrm flipH="1">
                <a:off x="5557103" y="3199673"/>
                <a:ext cx="260545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i="1" dirty="0" smtClean="0">
                    <a:solidFill>
                      <a:srgbClr val="FF0000"/>
                    </a:solidFill>
                    <a:latin typeface="Symbol" charset="2"/>
                    <a:cs typeface="Symbol" charset="2"/>
                  </a:rPr>
                  <a:t>g ’</a:t>
                </a:r>
              </a:p>
              <a:p>
                <a:r>
                  <a:rPr lang="en-GB" dirty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D</a:t>
                </a:r>
                <a:r>
                  <a:rPr lang="en-GB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ark Photon</a:t>
                </a:r>
                <a:endParaRPr lang="en-GB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</p:grpSp>
      <p:pic>
        <p:nvPicPr>
          <p:cNvPr id="17" name="Picture 16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81234" y="0"/>
            <a:ext cx="762766" cy="78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 descr="mami_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132" y="4049096"/>
            <a:ext cx="3018135" cy="1970883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 bwMode="auto">
          <a:xfrm>
            <a:off x="5984935" y="6086220"/>
            <a:ext cx="3159065" cy="7717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58813" y="201613"/>
            <a:ext cx="713698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1.6 </a:t>
            </a:r>
            <a:r>
              <a:rPr lang="en-US" sz="3600" i="1" dirty="0" err="1" smtClean="0"/>
              <a:t>GeV</a:t>
            </a:r>
            <a:r>
              <a:rPr lang="en-US" sz="3600" i="1" dirty="0" smtClean="0"/>
              <a:t> Electron Accelerator MAMI </a:t>
            </a:r>
            <a:endParaRPr lang="en-US" sz="3600" i="1" dirty="0"/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380315" y="1031804"/>
            <a:ext cx="3211135" cy="244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defTabSz="3851275" eaLnBrk="1" hangingPunct="1">
              <a:spcAft>
                <a:spcPts val="600"/>
              </a:spcAft>
            </a:pPr>
            <a:r>
              <a:rPr lang="en-GB" b="1" dirty="0">
                <a:solidFill>
                  <a:srgbClr val="000090"/>
                </a:solidFill>
                <a:latin typeface="Calibri"/>
                <a:cs typeface="Calibri"/>
              </a:rPr>
              <a:t>MAMI</a:t>
            </a:r>
            <a:r>
              <a:rPr lang="en-GB" b="1" dirty="0" smtClean="0">
                <a:solidFill>
                  <a:srgbClr val="000090"/>
                </a:solidFill>
                <a:latin typeface="Calibri"/>
                <a:cs typeface="Calibri"/>
              </a:rPr>
              <a:t> :</a:t>
            </a:r>
            <a:endParaRPr lang="en-GB" b="1" dirty="0">
              <a:solidFill>
                <a:srgbClr val="000090"/>
              </a:solidFill>
              <a:latin typeface="Calibri"/>
              <a:cs typeface="Calibri"/>
            </a:endParaRPr>
          </a:p>
          <a:p>
            <a:pPr algn="l" defTabSz="3851275">
              <a:buFontTx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Calibri"/>
                <a:cs typeface="Calibri"/>
              </a:rPr>
              <a:t> cascade of 4 </a:t>
            </a:r>
            <a:r>
              <a:rPr lang="en-US" sz="1800" dirty="0" err="1" smtClean="0">
                <a:solidFill>
                  <a:srgbClr val="000090"/>
                </a:solidFill>
                <a:latin typeface="Calibri"/>
                <a:cs typeface="Calibri"/>
              </a:rPr>
              <a:t>microtrons</a:t>
            </a:r>
            <a:endParaRPr lang="en-US" sz="18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algn="l" defTabSz="3851275">
              <a:buFontTx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Calibri"/>
                <a:cs typeface="Calibri"/>
              </a:rPr>
              <a:t> 180 </a:t>
            </a:r>
            <a:r>
              <a:rPr lang="en-US" sz="1800" dirty="0" err="1" smtClean="0">
                <a:solidFill>
                  <a:srgbClr val="000090"/>
                </a:solidFill>
                <a:latin typeface="Calibri"/>
                <a:cs typeface="Calibri"/>
              </a:rPr>
              <a:t>MeV</a:t>
            </a:r>
            <a:r>
              <a:rPr lang="en-US" sz="1800" dirty="0" smtClean="0">
                <a:solidFill>
                  <a:srgbClr val="000090"/>
                </a:solidFill>
                <a:latin typeface="Calibri"/>
                <a:cs typeface="Calibri"/>
              </a:rPr>
              <a:t> &lt; </a:t>
            </a:r>
            <a:r>
              <a:rPr lang="en-US" sz="1800" dirty="0" err="1" smtClean="0">
                <a:solidFill>
                  <a:srgbClr val="000090"/>
                </a:solidFill>
                <a:latin typeface="Calibri"/>
                <a:cs typeface="Calibri"/>
              </a:rPr>
              <a:t>E</a:t>
            </a:r>
            <a:r>
              <a:rPr lang="en-US" sz="1800" baseline="-25000" dirty="0" err="1" smtClean="0">
                <a:solidFill>
                  <a:srgbClr val="000090"/>
                </a:solidFill>
                <a:latin typeface="Calibri"/>
                <a:cs typeface="Calibri"/>
              </a:rPr>
              <a:t>electron</a:t>
            </a:r>
            <a:r>
              <a:rPr lang="en-US" sz="1800" dirty="0" smtClean="0">
                <a:solidFill>
                  <a:srgbClr val="000090"/>
                </a:solidFill>
                <a:latin typeface="Calibri"/>
                <a:cs typeface="Calibri"/>
              </a:rPr>
              <a:t>&lt;1604 </a:t>
            </a:r>
            <a:r>
              <a:rPr lang="en-US" sz="1800" dirty="0" err="1" smtClean="0">
                <a:solidFill>
                  <a:srgbClr val="000090"/>
                </a:solidFill>
                <a:latin typeface="Calibri"/>
                <a:cs typeface="Calibri"/>
              </a:rPr>
              <a:t>MeV</a:t>
            </a:r>
            <a:endParaRPr lang="en-US" sz="18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algn="l" defTabSz="3851275">
              <a:buFontTx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Calibri"/>
                <a:cs typeface="Calibri"/>
                <a:sym typeface="Symbol" charset="2"/>
              </a:rPr>
              <a:t> </a:t>
            </a:r>
            <a:r>
              <a:rPr lang="en-US" sz="1800" baseline="-25000" dirty="0">
                <a:solidFill>
                  <a:srgbClr val="000090"/>
                </a:solidFill>
                <a:latin typeface="Calibri"/>
                <a:cs typeface="Calibri"/>
              </a:rPr>
              <a:t>E</a:t>
            </a:r>
            <a:r>
              <a:rPr lang="en-US" sz="1800" dirty="0">
                <a:solidFill>
                  <a:srgbClr val="000090"/>
                </a:solidFill>
                <a:latin typeface="Calibri"/>
                <a:cs typeface="Calibri"/>
              </a:rPr>
              <a:t>&lt;0.100MeV</a:t>
            </a:r>
          </a:p>
          <a:p>
            <a:pPr algn="l" defTabSz="3851275">
              <a:buFontTx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Calibri"/>
                <a:cs typeface="Calibri"/>
              </a:rPr>
              <a:t> Intensity up to </a:t>
            </a:r>
            <a:r>
              <a:rPr lang="en-US" sz="1800" dirty="0">
                <a:solidFill>
                  <a:srgbClr val="000090"/>
                </a:solidFill>
                <a:latin typeface="Calibri"/>
                <a:cs typeface="Calibri"/>
              </a:rPr>
              <a:t>100</a:t>
            </a:r>
            <a:r>
              <a:rPr lang="en-US" sz="1800" dirty="0">
                <a:solidFill>
                  <a:srgbClr val="000090"/>
                </a:solidFill>
                <a:latin typeface="Calibri"/>
                <a:cs typeface="Calibri"/>
                <a:sym typeface="Symbol" charset="2"/>
              </a:rPr>
              <a:t></a:t>
            </a:r>
            <a:r>
              <a:rPr lang="en-US" sz="1800" dirty="0" smtClean="0">
                <a:solidFill>
                  <a:srgbClr val="000090"/>
                </a:solidFill>
                <a:latin typeface="Calibri"/>
                <a:cs typeface="Calibri"/>
              </a:rPr>
              <a:t>A</a:t>
            </a:r>
          </a:p>
          <a:p>
            <a:pPr algn="l" defTabSz="3851275">
              <a:buFontTx/>
              <a:buChar char="•"/>
            </a:pPr>
            <a:r>
              <a:rPr lang="en-US" sz="1800" dirty="0">
                <a:solidFill>
                  <a:srgbClr val="000090"/>
                </a:solidFill>
                <a:latin typeface="Calibri"/>
                <a:cs typeface="Calibri"/>
              </a:rPr>
              <a:t> ca. 80% </a:t>
            </a:r>
            <a:r>
              <a:rPr lang="en-US" sz="1800" dirty="0" smtClean="0">
                <a:solidFill>
                  <a:srgbClr val="000090"/>
                </a:solidFill>
                <a:latin typeface="Calibri"/>
                <a:cs typeface="Calibri"/>
              </a:rPr>
              <a:t>Polarization</a:t>
            </a:r>
          </a:p>
          <a:p>
            <a:pPr algn="l" defTabSz="3851275">
              <a:buFontTx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Calibri"/>
                <a:cs typeface="Calibri"/>
              </a:rPr>
              <a:t> 7000 hours of operation / year</a:t>
            </a:r>
          </a:p>
          <a:p>
            <a:pPr algn="l" defTabSz="3851275"/>
            <a:r>
              <a:rPr lang="en-US" sz="800" dirty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GB" b="1" i="1" dirty="0">
                <a:solidFill>
                  <a:srgbClr val="000090"/>
                </a:solidFill>
                <a:latin typeface="Calibri"/>
                <a:cs typeface="Calibri"/>
              </a:rPr>
              <a:t>     </a:t>
            </a:r>
          </a:p>
        </p:txBody>
      </p:sp>
      <p:pic>
        <p:nvPicPr>
          <p:cNvPr id="9" name="Bild 8" descr="HDSM-RueckfuehrungsbahnenDipol3+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127" y="3417851"/>
            <a:ext cx="5590241" cy="3440149"/>
          </a:xfrm>
          <a:prstGeom prst="rect">
            <a:avLst/>
          </a:prstGeom>
        </p:spPr>
      </p:pic>
      <p:pic>
        <p:nvPicPr>
          <p:cNvPr id="12" name="Bild 11" descr="RTM3-with-crew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9747" y="925115"/>
            <a:ext cx="4754253" cy="3069742"/>
          </a:xfrm>
          <a:prstGeom prst="rect">
            <a:avLst/>
          </a:prstGeom>
        </p:spPr>
      </p:pic>
      <p:pic>
        <p:nvPicPr>
          <p:cNvPr id="7" name="Picture 9" descr="Mainzer Mikrotron - MAMI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77095" y="0"/>
            <a:ext cx="1066905" cy="1056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Grafik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015" y="6119994"/>
            <a:ext cx="571657" cy="700281"/>
          </a:xfrm>
          <a:prstGeom prst="rect">
            <a:avLst/>
          </a:prstGeom>
        </p:spPr>
      </p:pic>
      <p:pic>
        <p:nvPicPr>
          <p:cNvPr id="13" name="Picture 1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90201" y="6182651"/>
            <a:ext cx="609032" cy="6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Bild 14" descr="images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08492" y="6182651"/>
            <a:ext cx="1463498" cy="62721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ung 8"/>
          <p:cNvGrpSpPr/>
          <p:nvPr/>
        </p:nvGrpSpPr>
        <p:grpSpPr>
          <a:xfrm>
            <a:off x="997998" y="885108"/>
            <a:ext cx="8146002" cy="2664110"/>
            <a:chOff x="576018" y="2841450"/>
            <a:chExt cx="9405665" cy="3047551"/>
          </a:xfrm>
        </p:grpSpPr>
        <p:pic>
          <p:nvPicPr>
            <p:cNvPr id="10" name="Bild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6018" y="3447878"/>
              <a:ext cx="7809551" cy="2441123"/>
            </a:xfrm>
            <a:prstGeom prst="rect">
              <a:avLst/>
            </a:prstGeom>
          </p:spPr>
        </p:pic>
        <p:sp>
          <p:nvSpPr>
            <p:cNvPr id="11" name="Textfeld 10"/>
            <p:cNvSpPr txBox="1"/>
            <p:nvPr/>
          </p:nvSpPr>
          <p:spPr>
            <a:xfrm>
              <a:off x="1192098" y="2841450"/>
              <a:ext cx="8789585" cy="528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2400" b="1" dirty="0" smtClean="0">
                  <a:solidFill>
                    <a:srgbClr val="000090"/>
                  </a:solidFill>
                  <a:latin typeface="Calibri"/>
                  <a:cs typeface="Calibri"/>
                </a:rPr>
                <a:t>QED background processes calculable in QED		</a:t>
              </a:r>
            </a:p>
          </p:txBody>
        </p:sp>
      </p:grp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56753" y="240097"/>
            <a:ext cx="50644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Background </a:t>
            </a:r>
            <a:r>
              <a:rPr lang="en-US" sz="3600" i="1" dirty="0" err="1" smtClean="0"/>
              <a:t>e</a:t>
            </a:r>
            <a:r>
              <a:rPr lang="en-US" sz="3600" i="1" baseline="30000" dirty="0" smtClean="0">
                <a:latin typeface="Symbol" charset="2"/>
                <a:cs typeface="Symbol" charset="2"/>
              </a:rPr>
              <a:t>-</a:t>
            </a:r>
            <a:r>
              <a:rPr lang="en-US" sz="3600" i="1" dirty="0" smtClean="0"/>
              <a:t> Scattering</a:t>
            </a:r>
            <a:endParaRPr lang="en-US" sz="3600" i="1" dirty="0"/>
          </a:p>
        </p:txBody>
      </p:sp>
      <p:sp>
        <p:nvSpPr>
          <p:cNvPr id="5" name="Rechteck 4"/>
          <p:cNvSpPr/>
          <p:nvPr/>
        </p:nvSpPr>
        <p:spPr>
          <a:xfrm>
            <a:off x="1183113" y="3267421"/>
            <a:ext cx="2903359" cy="40011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algn="l">
              <a:buFont typeface="Wingdings" charset="2"/>
              <a:buChar char="è"/>
            </a:pPr>
            <a:r>
              <a:rPr lang="en-GB" dirty="0" smtClean="0">
                <a:solidFill>
                  <a:srgbClr val="FF0000"/>
                </a:solidFill>
                <a:latin typeface="Calibri"/>
                <a:cs typeface="Calibri"/>
              </a:rPr>
              <a:t> irreducible background</a:t>
            </a:r>
          </a:p>
        </p:txBody>
      </p:sp>
      <p:sp>
        <p:nvSpPr>
          <p:cNvPr id="6" name="Rechteck 5"/>
          <p:cNvSpPr/>
          <p:nvPr/>
        </p:nvSpPr>
        <p:spPr>
          <a:xfrm>
            <a:off x="4760905" y="3278715"/>
            <a:ext cx="2582758" cy="707886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algn="l">
              <a:buFont typeface="Wingdings" charset="2"/>
              <a:buChar char="è"/>
            </a:pPr>
            <a:r>
              <a:rPr lang="en-GB" dirty="0" smtClean="0">
                <a:solidFill>
                  <a:srgbClr val="FF0000"/>
                </a:solidFill>
                <a:latin typeface="Calibri"/>
                <a:cs typeface="Calibri"/>
              </a:rPr>
              <a:t> different kinematics</a:t>
            </a:r>
          </a:p>
          <a:p>
            <a:pPr algn="l"/>
            <a:r>
              <a:rPr lang="en-GB" dirty="0" smtClean="0">
                <a:solidFill>
                  <a:srgbClr val="FF0000"/>
                </a:solidFill>
                <a:latin typeface="Calibri"/>
                <a:cs typeface="Calibri"/>
              </a:rPr>
              <a:t>      dominating</a:t>
            </a:r>
          </a:p>
        </p:txBody>
      </p:sp>
      <p:pic>
        <p:nvPicPr>
          <p:cNvPr id="7" name="Bild 6" descr="Bildschirmfoto 2013-10-28 um 16.46.2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551" y="4117687"/>
            <a:ext cx="2193790" cy="2103634"/>
          </a:xfrm>
          <a:prstGeom prst="rect">
            <a:avLst/>
          </a:prstGeom>
        </p:spPr>
      </p:pic>
      <p:pic>
        <p:nvPicPr>
          <p:cNvPr id="8" name="Bild 7" descr="Bildschirmfoto 2013-10-28 um 16.46.3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7599" y="4156544"/>
            <a:ext cx="2057865" cy="2072256"/>
          </a:xfrm>
          <a:prstGeom prst="rect">
            <a:avLst/>
          </a:prstGeom>
        </p:spPr>
      </p:pic>
      <p:pic>
        <p:nvPicPr>
          <p:cNvPr id="12" name="Picture 16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1234" y="0"/>
            <a:ext cx="762766" cy="78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 descr="DP_2010_linear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806" y="1392996"/>
            <a:ext cx="6295871" cy="4263870"/>
          </a:xfrm>
          <a:prstGeom prst="rect">
            <a:avLst/>
          </a:prstGeom>
        </p:spPr>
      </p:pic>
      <p:pic>
        <p:nvPicPr>
          <p:cNvPr id="16" name="Bild 15" descr="Bildschirmfoto 2012-11-01 um 12.54.4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345" y="440119"/>
            <a:ext cx="2800198" cy="2665817"/>
          </a:xfrm>
          <a:prstGeom prst="rect">
            <a:avLst/>
          </a:prstGeom>
        </p:spPr>
      </p:pic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474697" y="178933"/>
            <a:ext cx="533992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Dark Photon Status in 2010</a:t>
            </a:r>
            <a:endParaRPr lang="en-US" sz="3600" i="1" dirty="0"/>
          </a:p>
        </p:txBody>
      </p:sp>
      <p:cxnSp>
        <p:nvCxnSpPr>
          <p:cNvPr id="12" name="Gerade Verbindung mit Pfeil 11"/>
          <p:cNvCxnSpPr/>
          <p:nvPr/>
        </p:nvCxnSpPr>
        <p:spPr>
          <a:xfrm rot="5400000" flipH="1" flipV="1">
            <a:off x="-164294" y="3573231"/>
            <a:ext cx="1719125" cy="1588"/>
          </a:xfrm>
          <a:prstGeom prst="straightConnector1">
            <a:avLst/>
          </a:prstGeom>
          <a:ln>
            <a:solidFill>
              <a:srgbClr val="26262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78992" y="2240927"/>
            <a:ext cx="1099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alibri"/>
                <a:cs typeface="Calibri"/>
              </a:rPr>
              <a:t>Coupling</a:t>
            </a:r>
            <a:endParaRPr lang="en-GB" dirty="0">
              <a:latin typeface="Calibri"/>
              <a:cs typeface="Calibri"/>
            </a:endParaRPr>
          </a:p>
        </p:txBody>
      </p:sp>
      <p:cxnSp>
        <p:nvCxnSpPr>
          <p:cNvPr id="14" name="Gerade Verbindung mit Pfeil 13"/>
          <p:cNvCxnSpPr/>
          <p:nvPr/>
        </p:nvCxnSpPr>
        <p:spPr>
          <a:xfrm flipV="1">
            <a:off x="2813473" y="5779975"/>
            <a:ext cx="1793253" cy="5950"/>
          </a:xfrm>
          <a:prstGeom prst="straightConnector1">
            <a:avLst/>
          </a:prstGeom>
          <a:ln>
            <a:solidFill>
              <a:srgbClr val="26262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4654272" y="5561752"/>
            <a:ext cx="7274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alibri"/>
                <a:cs typeface="Calibri"/>
              </a:rPr>
              <a:t>Mass</a:t>
            </a:r>
            <a:endParaRPr lang="en-GB" dirty="0">
              <a:latin typeface="Calibri"/>
              <a:cs typeface="Calibri"/>
            </a:endParaRPr>
          </a:p>
        </p:txBody>
      </p:sp>
      <p:cxnSp>
        <p:nvCxnSpPr>
          <p:cNvPr id="17" name="Gerade Verbindung mit Pfeil 16"/>
          <p:cNvCxnSpPr/>
          <p:nvPr/>
        </p:nvCxnSpPr>
        <p:spPr bwMode="auto">
          <a:xfrm rot="16200000" flipH="1">
            <a:off x="3639979" y="3187743"/>
            <a:ext cx="579944" cy="491881"/>
          </a:xfrm>
          <a:prstGeom prst="straightConnector1">
            <a:avLst/>
          </a:prstGeom>
          <a:solidFill>
            <a:schemeClr val="tx1"/>
          </a:solidFill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18" name="Textfeld 17"/>
          <p:cNvSpPr txBox="1"/>
          <p:nvPr/>
        </p:nvSpPr>
        <p:spPr>
          <a:xfrm>
            <a:off x="7408434" y="5222670"/>
            <a:ext cx="16098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latin typeface="Arial"/>
                <a:cs typeface="Arial"/>
              </a:rPr>
              <a:t>terra incognita</a:t>
            </a:r>
          </a:p>
          <a:p>
            <a:r>
              <a:rPr lang="en-GB" sz="1600" dirty="0" smtClean="0">
                <a:latin typeface="Arial"/>
                <a:cs typeface="Arial"/>
              </a:rPr>
              <a:t>white region</a:t>
            </a:r>
          </a:p>
          <a:p>
            <a:r>
              <a:rPr lang="en-GB" sz="1600" dirty="0" smtClean="0">
                <a:latin typeface="Arial"/>
                <a:cs typeface="Arial"/>
              </a:rPr>
              <a:t>motivated by</a:t>
            </a:r>
          </a:p>
          <a:p>
            <a:r>
              <a:rPr lang="en-GB" sz="1600" dirty="0" smtClean="0">
                <a:latin typeface="Arial"/>
                <a:cs typeface="Arial"/>
              </a:rPr>
              <a:t>dark matter !</a:t>
            </a:r>
            <a:endParaRPr lang="en-GB" sz="1600" dirty="0">
              <a:latin typeface="Arial"/>
              <a:cs typeface="Arial"/>
            </a:endParaRPr>
          </a:p>
        </p:txBody>
      </p:sp>
      <p:cxnSp>
        <p:nvCxnSpPr>
          <p:cNvPr id="19" name="Gerade Verbindung mit Pfeil 18"/>
          <p:cNvCxnSpPr>
            <a:endCxn id="18" idx="1"/>
          </p:cNvCxnSpPr>
          <p:nvPr/>
        </p:nvCxnSpPr>
        <p:spPr bwMode="auto">
          <a:xfrm>
            <a:off x="5507150" y="4526942"/>
            <a:ext cx="1901284" cy="1234337"/>
          </a:xfrm>
          <a:prstGeom prst="straightConnector1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21" name="Oval 20"/>
          <p:cNvSpPr/>
          <p:nvPr/>
        </p:nvSpPr>
        <p:spPr bwMode="auto">
          <a:xfrm>
            <a:off x="6399586" y="389819"/>
            <a:ext cx="2804143" cy="2804189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22" name="Gerade Verbindung mit Pfeil 21"/>
          <p:cNvCxnSpPr/>
          <p:nvPr/>
        </p:nvCxnSpPr>
        <p:spPr bwMode="auto">
          <a:xfrm rot="10800000" flipV="1">
            <a:off x="5934645" y="2854489"/>
            <a:ext cx="993300" cy="817364"/>
          </a:xfrm>
          <a:prstGeom prst="straightConnector1">
            <a:avLst/>
          </a:prstGeom>
          <a:solidFill>
            <a:schemeClr val="tx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feld 22"/>
          <p:cNvSpPr txBox="1"/>
          <p:nvPr/>
        </p:nvSpPr>
        <p:spPr>
          <a:xfrm>
            <a:off x="3524692" y="1019095"/>
            <a:ext cx="120908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alibri"/>
                <a:cs typeface="Calibri"/>
              </a:rPr>
              <a:t>Year 2010</a:t>
            </a:r>
            <a:endParaRPr lang="en-GB" dirty="0">
              <a:latin typeface="Calibri"/>
              <a:cs typeface="Calibri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3994676" y="3734727"/>
            <a:ext cx="227919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  <a:latin typeface="Calibri"/>
                <a:cs typeface="Calibri"/>
              </a:rPr>
              <a:t>allowed parameter range </a:t>
            </a:r>
          </a:p>
          <a:p>
            <a:r>
              <a:rPr lang="en-GB" sz="1600" dirty="0" smtClean="0">
                <a:solidFill>
                  <a:srgbClr val="FF0000"/>
                </a:solidFill>
                <a:latin typeface="Calibri"/>
                <a:cs typeface="Calibri"/>
              </a:rPr>
              <a:t>for (g-2)</a:t>
            </a:r>
            <a:r>
              <a:rPr lang="en-GB" sz="1600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µ</a:t>
            </a:r>
            <a:r>
              <a:rPr lang="en-GB" sz="1600" dirty="0" smtClean="0">
                <a:solidFill>
                  <a:srgbClr val="FF0000"/>
                </a:solidFill>
                <a:latin typeface="Calibri"/>
                <a:cs typeface="Calibri"/>
              </a:rPr>
              <a:t> explanation</a:t>
            </a:r>
            <a:endParaRPr lang="en-GB" sz="16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2" name="Freihandform 1"/>
          <p:cNvSpPr/>
          <p:nvPr/>
        </p:nvSpPr>
        <p:spPr bwMode="auto">
          <a:xfrm>
            <a:off x="7020732" y="2433234"/>
            <a:ext cx="1487837" cy="563105"/>
          </a:xfrm>
          <a:custGeom>
            <a:avLst/>
            <a:gdLst>
              <a:gd name="connsiteX0" fmla="*/ 30997 w 1487837"/>
              <a:gd name="connsiteY0" fmla="*/ 232474 h 563105"/>
              <a:gd name="connsiteX1" fmla="*/ 635431 w 1487837"/>
              <a:gd name="connsiteY1" fmla="*/ 0 h 563105"/>
              <a:gd name="connsiteX2" fmla="*/ 955729 w 1487837"/>
              <a:gd name="connsiteY2" fmla="*/ 0 h 563105"/>
              <a:gd name="connsiteX3" fmla="*/ 1487837 w 1487837"/>
              <a:gd name="connsiteY3" fmla="*/ 346129 h 563105"/>
              <a:gd name="connsiteX4" fmla="*/ 1363851 w 1487837"/>
              <a:gd name="connsiteY4" fmla="*/ 521776 h 563105"/>
              <a:gd name="connsiteX5" fmla="*/ 237641 w 1487837"/>
              <a:gd name="connsiteY5" fmla="*/ 563105 h 563105"/>
              <a:gd name="connsiteX6" fmla="*/ 0 w 1487837"/>
              <a:gd name="connsiteY6" fmla="*/ 439119 h 563105"/>
              <a:gd name="connsiteX7" fmla="*/ 30997 w 1487837"/>
              <a:gd name="connsiteY7" fmla="*/ 232474 h 563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7837" h="563105">
                <a:moveTo>
                  <a:pt x="30997" y="232474"/>
                </a:moveTo>
                <a:lnTo>
                  <a:pt x="635431" y="0"/>
                </a:lnTo>
                <a:lnTo>
                  <a:pt x="955729" y="0"/>
                </a:lnTo>
                <a:lnTo>
                  <a:pt x="1487837" y="346129"/>
                </a:lnTo>
                <a:lnTo>
                  <a:pt x="1363851" y="521776"/>
                </a:lnTo>
                <a:lnTo>
                  <a:pt x="237641" y="563105"/>
                </a:lnTo>
                <a:lnTo>
                  <a:pt x="0" y="439119"/>
                </a:lnTo>
                <a:lnTo>
                  <a:pt x="30997" y="232474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 flipH="1">
            <a:off x="6441105" y="2234581"/>
            <a:ext cx="2605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 ’</a:t>
            </a:r>
          </a:p>
          <a:p>
            <a:r>
              <a:rPr lang="en-GB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GB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ark Photon</a:t>
            </a:r>
            <a:endParaRPr lang="en-GB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 descr="Bildschirmfoto 2011-12-12 um 09.33.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496" y="1749685"/>
            <a:ext cx="7544786" cy="2284575"/>
          </a:xfrm>
          <a:prstGeom prst="rect">
            <a:avLst/>
          </a:prstGeom>
        </p:spPr>
      </p:pic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556753" y="197233"/>
            <a:ext cx="80181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Searches using Fixed-Target Experiments</a:t>
            </a:r>
            <a:endParaRPr lang="en-US" sz="3600" i="1" dirty="0"/>
          </a:p>
        </p:txBody>
      </p:sp>
      <p:sp>
        <p:nvSpPr>
          <p:cNvPr id="16" name="Rechteck 15"/>
          <p:cNvSpPr/>
          <p:nvPr/>
        </p:nvSpPr>
        <p:spPr>
          <a:xfrm>
            <a:off x="568482" y="1184179"/>
            <a:ext cx="7219862" cy="810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ts val="2780"/>
              </a:lnSpc>
            </a:pPr>
            <a:r>
              <a:rPr lang="en-GB" sz="2400" dirty="0" smtClean="0">
                <a:solidFill>
                  <a:srgbClr val="B50000"/>
                </a:solidFill>
                <a:latin typeface="Calibri"/>
                <a:cs typeface="Calibri"/>
              </a:rPr>
              <a:t>Low-energy, high-intensity accelerators on the </a:t>
            </a:r>
            <a:r>
              <a:rPr lang="en-GB" sz="2400" dirty="0" err="1" smtClean="0">
                <a:solidFill>
                  <a:srgbClr val="B50000"/>
                </a:solidFill>
                <a:latin typeface="Calibri"/>
                <a:cs typeface="Calibri"/>
              </a:rPr>
              <a:t>GeV</a:t>
            </a:r>
            <a:r>
              <a:rPr lang="en-GB" sz="2400" dirty="0" smtClean="0">
                <a:solidFill>
                  <a:srgbClr val="B50000"/>
                </a:solidFill>
                <a:latin typeface="Calibri"/>
                <a:cs typeface="Calibri"/>
              </a:rPr>
              <a:t> scale</a:t>
            </a:r>
          </a:p>
          <a:p>
            <a:pPr algn="l">
              <a:lnSpc>
                <a:spcPts val="2780"/>
              </a:lnSpc>
            </a:pPr>
            <a:r>
              <a:rPr lang="en-GB" sz="2400" dirty="0" smtClean="0">
                <a:solidFill>
                  <a:srgbClr val="B50000"/>
                </a:solidFill>
                <a:latin typeface="Calibri"/>
                <a:cs typeface="Calibri"/>
              </a:rPr>
              <a:t>are ideally suited for Dark Photon searches</a:t>
            </a:r>
          </a:p>
        </p:txBody>
      </p:sp>
      <p:sp>
        <p:nvSpPr>
          <p:cNvPr id="19" name="TextBox 21"/>
          <p:cNvSpPr txBox="1"/>
          <p:nvPr/>
        </p:nvSpPr>
        <p:spPr>
          <a:xfrm>
            <a:off x="556528" y="957282"/>
            <a:ext cx="4582709" cy="307777"/>
          </a:xfrm>
          <a:prstGeom prst="rect">
            <a:avLst/>
          </a:prstGeom>
          <a:noFill/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l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kern="0" dirty="0" err="1" smtClean="0">
                <a:solidFill>
                  <a:srgbClr val="B50000"/>
                </a:solidFill>
                <a:latin typeface="Calibri"/>
                <a:cs typeface="Calibri"/>
              </a:rPr>
              <a:t>Bjorken</a:t>
            </a:r>
            <a:r>
              <a:rPr lang="en-US" sz="1400" kern="0" dirty="0" smtClean="0">
                <a:solidFill>
                  <a:srgbClr val="B50000"/>
                </a:solidFill>
                <a:latin typeface="Calibri"/>
                <a:cs typeface="Calibri"/>
              </a:rPr>
              <a:t>, </a:t>
            </a:r>
            <a:r>
              <a:rPr lang="en-US" sz="1400" kern="0" dirty="0" err="1" smtClean="0">
                <a:solidFill>
                  <a:srgbClr val="B50000"/>
                </a:solidFill>
                <a:latin typeface="Calibri"/>
                <a:cs typeface="Calibri"/>
              </a:rPr>
              <a:t>Essig</a:t>
            </a:r>
            <a:r>
              <a:rPr lang="en-US" sz="1400" kern="0" dirty="0" smtClean="0">
                <a:solidFill>
                  <a:srgbClr val="B50000"/>
                </a:solidFill>
                <a:latin typeface="Calibri"/>
                <a:cs typeface="Calibri"/>
              </a:rPr>
              <a:t>, Schuster, Toro (2009)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8258989" y="1975846"/>
            <a:ext cx="10047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 smtClean="0">
                <a:solidFill>
                  <a:srgbClr val="FF0000"/>
                </a:solidFill>
                <a:latin typeface="Calibri"/>
                <a:cs typeface="Calibri"/>
              </a:rPr>
              <a:t>m</a:t>
            </a:r>
            <a:r>
              <a:rPr lang="en-GB" sz="3200" baseline="-25000" dirty="0" err="1" smtClean="0">
                <a:solidFill>
                  <a:srgbClr val="FF0000"/>
                </a:solidFill>
                <a:latin typeface="Calibri"/>
                <a:cs typeface="Calibri"/>
              </a:rPr>
              <a:t>e+e</a:t>
            </a:r>
            <a:r>
              <a:rPr lang="en-GB" sz="3200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-</a:t>
            </a:r>
            <a:endParaRPr lang="en-GB" sz="3200" baseline="-250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grpSp>
        <p:nvGrpSpPr>
          <p:cNvPr id="2" name="Gruppierung 10"/>
          <p:cNvGrpSpPr/>
          <p:nvPr/>
        </p:nvGrpSpPr>
        <p:grpSpPr>
          <a:xfrm>
            <a:off x="1351177" y="4098429"/>
            <a:ext cx="8003026" cy="2220872"/>
            <a:chOff x="1351177" y="4098429"/>
            <a:chExt cx="8003026" cy="2220872"/>
          </a:xfrm>
        </p:grpSpPr>
        <p:sp>
          <p:nvSpPr>
            <p:cNvPr id="30" name="Rechteck 29"/>
            <p:cNvSpPr/>
            <p:nvPr/>
          </p:nvSpPr>
          <p:spPr>
            <a:xfrm>
              <a:off x="1351177" y="4098429"/>
              <a:ext cx="5206241" cy="2139047"/>
            </a:xfrm>
            <a:prstGeom prst="rect">
              <a:avLst/>
            </a:prstGeom>
            <a:solidFill>
              <a:srgbClr val="FFFF00"/>
            </a:solidFill>
            <a:ln w="57150" cmpd="sng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l">
                <a:spcAft>
                  <a:spcPts val="600"/>
                </a:spcAft>
              </a:pPr>
              <a:r>
                <a:rPr lang="en-GB" sz="3200" b="1" dirty="0" smtClean="0">
                  <a:solidFill>
                    <a:srgbClr val="000000"/>
                  </a:solidFill>
                  <a:latin typeface="Calibri"/>
                  <a:cs typeface="Calibri"/>
                </a:rPr>
                <a:t>            Bump hunting!</a:t>
              </a:r>
            </a:p>
            <a:p>
              <a:pPr marL="457200" indent="-457200" algn="l">
                <a:buAutoNum type="arabicPeriod"/>
              </a:pPr>
              <a:r>
                <a:rPr lang="en-GB" sz="3200" b="1" dirty="0" smtClean="0">
                  <a:solidFill>
                    <a:srgbClr val="FF0000"/>
                  </a:solidFill>
                  <a:latin typeface="Calibri"/>
                  <a:cs typeface="Calibri"/>
                </a:rPr>
                <a:t>High luminosity e- beam </a:t>
              </a:r>
            </a:p>
            <a:p>
              <a:pPr marL="457200" indent="-457200" algn="l">
                <a:buAutoNum type="arabicPeriod"/>
              </a:pPr>
              <a:r>
                <a:rPr lang="en-GB" sz="3200" b="1" dirty="0" smtClean="0">
                  <a:solidFill>
                    <a:srgbClr val="FF0000"/>
                  </a:solidFill>
                  <a:latin typeface="Calibri"/>
                  <a:cs typeface="Calibri"/>
                </a:rPr>
                <a:t>Excellent mass resolution</a:t>
              </a:r>
            </a:p>
            <a:p>
              <a:pPr marL="457200" indent="-457200" algn="l">
                <a:buAutoNum type="arabicPeriod"/>
              </a:pPr>
              <a:r>
                <a:rPr lang="en-GB" sz="3200" b="1" dirty="0" smtClean="0">
                  <a:solidFill>
                    <a:srgbClr val="FF0000"/>
                  </a:solidFill>
                  <a:latin typeface="Calibri"/>
                  <a:cs typeface="Calibri"/>
                </a:rPr>
                <a:t>Detection at small angles</a:t>
              </a:r>
            </a:p>
          </p:txBody>
        </p:sp>
        <p:sp>
          <p:nvSpPr>
            <p:cNvPr id="32" name="Rechteck 31"/>
            <p:cNvSpPr/>
            <p:nvPr/>
          </p:nvSpPr>
          <p:spPr>
            <a:xfrm>
              <a:off x="6675309" y="5624666"/>
              <a:ext cx="2678894" cy="6946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ts val="2280"/>
                </a:lnSpc>
                <a:buFont typeface="Wingdings" pitchFamily="-103" charset="2"/>
                <a:buChar char="à"/>
              </a:pPr>
              <a:r>
                <a:rPr lang="de-DE" sz="2400" dirty="0" smtClean="0">
                  <a:solidFill>
                    <a:srgbClr val="000090"/>
                  </a:solidFill>
                  <a:latin typeface="Calibri"/>
                  <a:cs typeface="Calibri"/>
                  <a:sym typeface="Wingdings"/>
                </a:rPr>
                <a:t> MAMI / JLAB</a:t>
              </a:r>
              <a:endParaRPr lang="en-GB" sz="2400" dirty="0" smtClean="0">
                <a:solidFill>
                  <a:srgbClr val="000090"/>
                </a:solidFill>
                <a:latin typeface="Calibri"/>
                <a:cs typeface="Calibri"/>
                <a:sym typeface="Wingdings"/>
              </a:endParaRPr>
            </a:p>
            <a:p>
              <a:pPr algn="l">
                <a:lnSpc>
                  <a:spcPts val="2280"/>
                </a:lnSpc>
                <a:buFont typeface="Wingdings" pitchFamily="-103" charset="2"/>
                <a:buChar char="à"/>
              </a:pPr>
              <a:r>
                <a:rPr lang="en-GB" sz="2400" dirty="0" smtClean="0">
                  <a:solidFill>
                    <a:srgbClr val="000090"/>
                  </a:solidFill>
                  <a:latin typeface="Calibri"/>
                  <a:cs typeface="Calibri"/>
                </a:rPr>
                <a:t> Spectrometers</a:t>
              </a:r>
            </a:p>
          </p:txBody>
        </p:sp>
      </p:grpSp>
      <p:sp>
        <p:nvSpPr>
          <p:cNvPr id="3" name="Rechteck 2"/>
          <p:cNvSpPr/>
          <p:nvPr/>
        </p:nvSpPr>
        <p:spPr bwMode="auto">
          <a:xfrm>
            <a:off x="2847882" y="2157386"/>
            <a:ext cx="424707" cy="49791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8" name="Rechteck 17"/>
          <p:cNvSpPr/>
          <p:nvPr/>
        </p:nvSpPr>
        <p:spPr bwMode="auto">
          <a:xfrm>
            <a:off x="6707393" y="2083497"/>
            <a:ext cx="424707" cy="49791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 flipH="1">
            <a:off x="1848991" y="2072856"/>
            <a:ext cx="2605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smtClean="0">
                <a:solidFill>
                  <a:srgbClr val="FF0000"/>
                </a:solidFill>
                <a:latin typeface="Symbol" charset="2"/>
                <a:cs typeface="Symbol" charset="2"/>
              </a:rPr>
              <a:t>g ’</a:t>
            </a:r>
            <a:endParaRPr lang="en-GB" sz="3600" i="1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21" name="Textfeld 20"/>
          <p:cNvSpPr txBox="1"/>
          <p:nvPr/>
        </p:nvSpPr>
        <p:spPr>
          <a:xfrm flipH="1">
            <a:off x="5829371" y="1977152"/>
            <a:ext cx="2605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smtClean="0">
                <a:solidFill>
                  <a:srgbClr val="FF0000"/>
                </a:solidFill>
                <a:latin typeface="Symbol" charset="2"/>
                <a:cs typeface="Symbol" charset="2"/>
              </a:rPr>
              <a:t>g ’</a:t>
            </a:r>
            <a:endParaRPr lang="en-GB" sz="3600" i="1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pic>
        <p:nvPicPr>
          <p:cNvPr id="22" name="Picture 16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1234" y="0"/>
            <a:ext cx="762766" cy="78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49370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39577" y="178933"/>
            <a:ext cx="67238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A1 High Resolution Spectrometers</a:t>
            </a:r>
            <a:endParaRPr lang="en-US" sz="3600" i="1" dirty="0"/>
          </a:p>
        </p:txBody>
      </p:sp>
      <p:grpSp>
        <p:nvGrpSpPr>
          <p:cNvPr id="2" name="Gruppierung 17"/>
          <p:cNvGrpSpPr/>
          <p:nvPr/>
        </p:nvGrpSpPr>
        <p:grpSpPr>
          <a:xfrm>
            <a:off x="816446" y="16937"/>
            <a:ext cx="8304873" cy="6103949"/>
            <a:chOff x="603380" y="-23176"/>
            <a:chExt cx="7950443" cy="6202145"/>
          </a:xfrm>
        </p:grpSpPr>
        <p:pic>
          <p:nvPicPr>
            <p:cNvPr id="19" name="Picture 2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03380" y="973605"/>
              <a:ext cx="7005992" cy="5205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14" descr="a1logo-small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326685" y="-23176"/>
              <a:ext cx="1227138" cy="798513"/>
            </a:xfrm>
            <a:prstGeom prst="rect">
              <a:avLst/>
            </a:prstGeom>
            <a:noFill/>
          </p:spPr>
        </p:pic>
      </p:grpSp>
      <p:pic>
        <p:nvPicPr>
          <p:cNvPr id="10" name="Bild 9" descr="Bildschirmfoto 2012-03-28 um 18.13.3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5860" y="963918"/>
            <a:ext cx="1675670" cy="1345489"/>
          </a:xfrm>
          <a:prstGeom prst="rect">
            <a:avLst/>
          </a:prstGeom>
        </p:spPr>
      </p:pic>
      <p:pic>
        <p:nvPicPr>
          <p:cNvPr id="11" name="Bild 10" descr="Bildschirmfoto 2012-03-28 um 18.13.4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8559" y="2294047"/>
            <a:ext cx="1659771" cy="132946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91412" y="5740801"/>
            <a:ext cx="381158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Calibri"/>
                <a:cs typeface="Calibri"/>
              </a:rPr>
              <a:t>high momentum resolution ~10</a:t>
            </a:r>
            <a:r>
              <a:rPr lang="en-GB" b="1" baseline="30000" dirty="0" smtClean="0">
                <a:latin typeface="Calibri"/>
                <a:cs typeface="Calibri"/>
              </a:rPr>
              <a:t>-4</a:t>
            </a:r>
            <a:endParaRPr lang="en-GB" b="1" baseline="30000" dirty="0">
              <a:latin typeface="Calibri"/>
              <a:cs typeface="Calibri"/>
            </a:endParaRPr>
          </a:p>
        </p:txBody>
      </p:sp>
      <p:cxnSp>
        <p:nvCxnSpPr>
          <p:cNvPr id="13" name="Gerade Verbindung 12"/>
          <p:cNvCxnSpPr/>
          <p:nvPr/>
        </p:nvCxnSpPr>
        <p:spPr bwMode="auto">
          <a:xfrm rot="10800000">
            <a:off x="3453923" y="3965328"/>
            <a:ext cx="1146146" cy="480179"/>
          </a:xfrm>
          <a:prstGeom prst="line">
            <a:avLst/>
          </a:prstGeom>
          <a:solidFill>
            <a:schemeClr val="tx1"/>
          </a:solidFill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4" name="Gerade Verbindung 13"/>
          <p:cNvCxnSpPr/>
          <p:nvPr/>
        </p:nvCxnSpPr>
        <p:spPr bwMode="auto">
          <a:xfrm rot="16200000" flipV="1">
            <a:off x="3848842" y="3709749"/>
            <a:ext cx="1345097" cy="183379"/>
          </a:xfrm>
          <a:prstGeom prst="line">
            <a:avLst/>
          </a:prstGeom>
          <a:solidFill>
            <a:schemeClr val="tx1"/>
          </a:solidFill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2" name="Gerade Verbindung 21"/>
          <p:cNvCxnSpPr/>
          <p:nvPr/>
        </p:nvCxnSpPr>
        <p:spPr bwMode="auto">
          <a:xfrm rot="10800000">
            <a:off x="4798935" y="4535947"/>
            <a:ext cx="3239577" cy="420710"/>
          </a:xfrm>
          <a:prstGeom prst="line">
            <a:avLst/>
          </a:prstGeom>
          <a:solidFill>
            <a:schemeClr val="tx1"/>
          </a:solidFill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4" name="Textfeld 23"/>
          <p:cNvSpPr txBox="1"/>
          <p:nvPr/>
        </p:nvSpPr>
        <p:spPr>
          <a:xfrm>
            <a:off x="7762640" y="4615887"/>
            <a:ext cx="1201070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Calibri"/>
                <a:cs typeface="Calibri"/>
              </a:rPr>
              <a:t>MAMI</a:t>
            </a:r>
          </a:p>
          <a:p>
            <a:r>
              <a:rPr lang="en-GB" b="1" dirty="0" smtClean="0">
                <a:latin typeface="Calibri"/>
                <a:cs typeface="Calibri"/>
              </a:rPr>
              <a:t>Beam</a:t>
            </a:r>
          </a:p>
          <a:p>
            <a:r>
              <a:rPr lang="en-GB" b="1" dirty="0" smtClean="0">
                <a:latin typeface="Calibri"/>
                <a:cs typeface="Calibri"/>
              </a:rPr>
              <a:t>&lt; 1.6 </a:t>
            </a:r>
            <a:r>
              <a:rPr lang="en-GB" b="1" dirty="0" err="1" smtClean="0">
                <a:latin typeface="Calibri"/>
                <a:cs typeface="Calibri"/>
              </a:rPr>
              <a:t>GeV</a:t>
            </a:r>
            <a:endParaRPr lang="en-GB" b="1" dirty="0">
              <a:latin typeface="Calibri"/>
              <a:cs typeface="Calibri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1651795" y="3436186"/>
            <a:ext cx="1851789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Calibri"/>
                <a:cs typeface="Calibri"/>
              </a:rPr>
              <a:t>Spectrometer A</a:t>
            </a:r>
            <a:endParaRPr lang="en-GB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3988069" y="2566275"/>
            <a:ext cx="1851789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FF"/>
                </a:solidFill>
                <a:latin typeface="Calibri"/>
                <a:cs typeface="Calibri"/>
              </a:rPr>
              <a:t>Spectrometer B</a:t>
            </a:r>
            <a:endParaRPr lang="en-GB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pic>
        <p:nvPicPr>
          <p:cNvPr id="21" name="Bild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30310" y="38484"/>
            <a:ext cx="756994" cy="750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2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Designs\Contemporary Portrait.pot</Template>
  <TotalTime>0</TotalTime>
  <Words>4262</Words>
  <Application>Microsoft Macintosh PowerPoint</Application>
  <PresentationFormat>Bildschirmpräsentation (4:3)</PresentationFormat>
  <Paragraphs>838</Paragraphs>
  <Slides>61</Slides>
  <Notes>53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8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61</vt:i4>
      </vt:variant>
    </vt:vector>
  </HeadingPairs>
  <TitlesOfParts>
    <vt:vector size="82" baseType="lpstr">
      <vt:lpstr>Arial Narrow</vt:lpstr>
      <vt:lpstr>Arial Rounded MT Bold</vt:lpstr>
      <vt:lpstr>Calibri</vt:lpstr>
      <vt:lpstr>Courier</vt:lpstr>
      <vt:lpstr>Lucida Grande</vt:lpstr>
      <vt:lpstr>ＭＳ Ｐゴシック</vt:lpstr>
      <vt:lpstr>Symbol</vt:lpstr>
      <vt:lpstr>Tahoma</vt:lpstr>
      <vt:lpstr>Times New Roman</vt:lpstr>
      <vt:lpstr>WenQuanYi Micro Hei</vt:lpstr>
      <vt:lpstr>Wingdings</vt:lpstr>
      <vt:lpstr>Arial</vt:lpstr>
      <vt:lpstr>Default Design</vt:lpstr>
      <vt:lpstr>Office-Design</vt:lpstr>
      <vt:lpstr>Office-Design</vt:lpstr>
      <vt:lpstr>Office-Design</vt:lpstr>
      <vt:lpstr>Office-Design</vt:lpstr>
      <vt:lpstr>Office-Design</vt:lpstr>
      <vt:lpstr>1_Office-Design</vt:lpstr>
      <vt:lpstr>2_Office-Design</vt:lpstr>
      <vt:lpstr>Equation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BACKUP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IEKP, Uni Karlsruhe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Achim Denig</dc:creator>
  <cp:lastModifiedBy>Ein Microsoft Office-Anwender</cp:lastModifiedBy>
  <cp:revision>8873</cp:revision>
  <cp:lastPrinted>2015-04-22T16:13:19Z</cp:lastPrinted>
  <dcterms:created xsi:type="dcterms:W3CDTF">2016-05-31T06:04:40Z</dcterms:created>
  <dcterms:modified xsi:type="dcterms:W3CDTF">2016-06-02T09:17:30Z</dcterms:modified>
</cp:coreProperties>
</file>