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09" r:id="rId1"/>
    <p:sldMasterId id="2147483676" r:id="rId2"/>
  </p:sldMasterIdLst>
  <p:notesMasterIdLst>
    <p:notesMasterId r:id="rId35"/>
  </p:notesMasterIdLst>
  <p:handoutMasterIdLst>
    <p:handoutMasterId r:id="rId36"/>
  </p:handoutMasterIdLst>
  <p:sldIdLst>
    <p:sldId id="1129" r:id="rId3"/>
    <p:sldId id="1530" r:id="rId4"/>
    <p:sldId id="1553" r:id="rId5"/>
    <p:sldId id="1529" r:id="rId6"/>
    <p:sldId id="1579" r:id="rId7"/>
    <p:sldId id="1528" r:id="rId8"/>
    <p:sldId id="1531" r:id="rId9"/>
    <p:sldId id="1558" r:id="rId10"/>
    <p:sldId id="1513" r:id="rId11"/>
    <p:sldId id="1423" r:id="rId12"/>
    <p:sldId id="1424" r:id="rId13"/>
    <p:sldId id="1559" r:id="rId14"/>
    <p:sldId id="1544" r:id="rId15"/>
    <p:sldId id="1472" r:id="rId16"/>
    <p:sldId id="1560" r:id="rId17"/>
    <p:sldId id="1348" r:id="rId18"/>
    <p:sldId id="1333" r:id="rId19"/>
    <p:sldId id="1337" r:id="rId20"/>
    <p:sldId id="1557" r:id="rId21"/>
    <p:sldId id="1526" r:id="rId22"/>
    <p:sldId id="1527" r:id="rId23"/>
    <p:sldId id="1561" r:id="rId24"/>
    <p:sldId id="1581" r:id="rId25"/>
    <p:sldId id="1582" r:id="rId26"/>
    <p:sldId id="1583" r:id="rId27"/>
    <p:sldId id="1398" r:id="rId28"/>
    <p:sldId id="1580" r:id="rId29"/>
    <p:sldId id="1569" r:id="rId30"/>
    <p:sldId id="1584" r:id="rId31"/>
    <p:sldId id="1568" r:id="rId32"/>
    <p:sldId id="1535" r:id="rId33"/>
    <p:sldId id="1564" r:id="rId34"/>
  </p:sldIdLst>
  <p:sldSz cx="9144000" cy="6858000" type="screen4x3"/>
  <p:notesSz cx="10233025" cy="7100888"/>
  <p:embeddedFontLst>
    <p:embeddedFont>
      <p:font typeface="ＭＳ Ｐゴシック" panose="020B0600070205080204" pitchFamily="34" charset="-128"/>
      <p:regular r:id="rId37"/>
    </p:embeddedFont>
    <p:embeddedFont>
      <p:font typeface="ＭＳ 明朝" panose="02020609040205080304" pitchFamily="49" charset="-128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69696"/>
    <a:srgbClr val="008000"/>
    <a:srgbClr val="00CC00"/>
    <a:srgbClr val="33CC33"/>
    <a:srgbClr val="FDC8A1"/>
    <a:srgbClr val="FFCCCC"/>
    <a:srgbClr val="FF9999"/>
    <a:srgbClr val="FF7C8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0" autoAdjust="0"/>
    <p:restoredTop sz="97119" autoAdjust="0"/>
  </p:normalViewPr>
  <p:slideViewPr>
    <p:cSldViewPr snapToGrid="0">
      <p:cViewPr>
        <p:scale>
          <a:sx n="70" d="100"/>
          <a:sy n="70" d="100"/>
        </p:scale>
        <p:origin x="-34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98" y="-54"/>
      </p:cViewPr>
      <p:guideLst>
        <p:guide orient="horz" pos="2238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120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120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fld id="{7549552E-3B40-4DEB-AD47-C9D57D1118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713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120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42925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9375" y="3378200"/>
            <a:ext cx="753427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120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fld id="{CF1A7F96-FC3A-4E53-9AE6-B2B0421A31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577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A7F96-FC3A-4E53-9AE6-B2B0421A31B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A7F96-FC3A-4E53-9AE6-B2B0421A31B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90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20725"/>
            <a:ext cx="9144000" cy="5692775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2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F46628-6FE6-4278-80CE-659C828CEB3C}" type="datetimeFigureOut">
              <a:rPr lang="ja-JP" altLang="de-DE"/>
              <a:pPr/>
              <a:t>2016/6/6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06B2E9-390E-48BB-A937-DDE6B87D6905}" type="slidenum">
              <a:rPr lang="ja-JP" altLang="en-US"/>
              <a:pPr/>
              <a:t>‹Nr.›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323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45" name="Text Box 97"/>
          <p:cNvSpPr txBox="1">
            <a:spLocks noChangeArrowheads="1"/>
          </p:cNvSpPr>
          <p:nvPr userDrawn="1"/>
        </p:nvSpPr>
        <p:spPr bwMode="auto">
          <a:xfrm>
            <a:off x="61913" y="6459538"/>
            <a:ext cx="729423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600" kern="1200" baseline="0" dirty="0" smtClean="0">
                <a:solidFill>
                  <a:srgbClr val="969696"/>
                </a:solidFill>
                <a:latin typeface="Arial" charset="0"/>
                <a:ea typeface="+mn-ea"/>
                <a:cs typeface="+mn-cs"/>
              </a:rPr>
              <a:t>Charge </a:t>
            </a:r>
            <a:r>
              <a:rPr lang="en-US" sz="1600" kern="1200" baseline="0" dirty="0" smtClean="0">
                <a:solidFill>
                  <a:srgbClr val="969696"/>
                </a:solidFill>
                <a:latin typeface="Arial" charset="0"/>
                <a:ea typeface="+mn-ea"/>
                <a:cs typeface="+mn-cs"/>
              </a:rPr>
              <a:t>Symmetry Breaking in </a:t>
            </a:r>
            <a:r>
              <a:rPr lang="en-US" sz="1600" kern="1200" baseline="0" dirty="0" smtClean="0">
                <a:solidFill>
                  <a:srgbClr val="969696"/>
                </a:solidFill>
                <a:latin typeface="Arial" charset="0"/>
                <a:ea typeface="+mn-ea"/>
                <a:cs typeface="+mn-cs"/>
              </a:rPr>
              <a:t>Light </a:t>
            </a:r>
            <a:r>
              <a:rPr lang="en-US" sz="1600" kern="1200" baseline="0" dirty="0" err="1" smtClean="0">
                <a:solidFill>
                  <a:srgbClr val="969696"/>
                </a:solidFill>
                <a:latin typeface="Arial" charset="0"/>
                <a:ea typeface="+mn-ea"/>
                <a:cs typeface="+mn-cs"/>
              </a:rPr>
              <a:t>Hypernuclei</a:t>
            </a:r>
            <a:endParaRPr lang="en-GB" sz="1400" dirty="0">
              <a:solidFill>
                <a:srgbClr val="969696"/>
              </a:solidFill>
              <a:latin typeface="Arial" charset="0"/>
            </a:endParaRPr>
          </a:p>
        </p:txBody>
      </p:sp>
      <p:sp>
        <p:nvSpPr>
          <p:cNvPr id="53346" name="Text Box 98"/>
          <p:cNvSpPr txBox="1">
            <a:spLocks noChangeArrowheads="1"/>
          </p:cNvSpPr>
          <p:nvPr userDrawn="1"/>
        </p:nvSpPr>
        <p:spPr bwMode="auto">
          <a:xfrm>
            <a:off x="7646988" y="6469063"/>
            <a:ext cx="1416050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defTabSz="449263" hangingPunct="0">
              <a:lnSpc>
                <a:spcPts val="1413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/>
            </a:pPr>
            <a:r>
              <a:rPr lang="en-GB" sz="1200" dirty="0">
                <a:solidFill>
                  <a:srgbClr val="969696"/>
                </a:solidFill>
                <a:latin typeface="Arial" charset="0"/>
              </a:rPr>
              <a:t>     </a:t>
            </a:r>
            <a:r>
              <a:rPr lang="en-GB" sz="1200" dirty="0" smtClean="0">
                <a:solidFill>
                  <a:srgbClr val="969696"/>
                </a:solidFill>
                <a:latin typeface="Arial" charset="0"/>
              </a:rPr>
              <a:t>June</a:t>
            </a:r>
            <a:r>
              <a:rPr lang="en-GB" sz="1200" baseline="0" dirty="0" smtClean="0">
                <a:solidFill>
                  <a:srgbClr val="969696"/>
                </a:solidFill>
                <a:latin typeface="Arial" charset="0"/>
              </a:rPr>
              <a:t> </a:t>
            </a:r>
            <a:r>
              <a:rPr lang="en-GB" sz="1200" dirty="0" smtClean="0">
                <a:solidFill>
                  <a:srgbClr val="969696"/>
                </a:solidFill>
                <a:latin typeface="Arial" charset="0"/>
              </a:rPr>
              <a:t>2o16</a:t>
            </a:r>
            <a:endParaRPr lang="en-GB" sz="1200" dirty="0">
              <a:solidFill>
                <a:srgbClr val="969696"/>
              </a:solidFill>
              <a:latin typeface="Arial" charset="0"/>
            </a:endParaRPr>
          </a:p>
          <a:p>
            <a:pPr algn="r" defTabSz="449263" hangingPunct="0">
              <a:lnSpc>
                <a:spcPts val="1413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/>
            </a:pPr>
            <a:r>
              <a:rPr lang="en-GB" sz="900" dirty="0">
                <a:solidFill>
                  <a:srgbClr val="969696"/>
                </a:solidFill>
                <a:latin typeface="Arial" charset="0"/>
              </a:rPr>
              <a:t>P Achenbach, U Mainz</a:t>
            </a:r>
          </a:p>
        </p:txBody>
      </p:sp>
      <p:sp>
        <p:nvSpPr>
          <p:cNvPr id="53347" name="Line 99"/>
          <p:cNvSpPr>
            <a:spLocks noChangeShapeType="1"/>
          </p:cNvSpPr>
          <p:nvPr userDrawn="1"/>
        </p:nvSpPr>
        <p:spPr bwMode="auto">
          <a:xfrm flipV="1">
            <a:off x="0" y="6434139"/>
            <a:ext cx="9055100" cy="3175"/>
          </a:xfrm>
          <a:prstGeom prst="line">
            <a:avLst/>
          </a:prstGeom>
          <a:noFill/>
          <a:ln w="1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48" name="Line 100"/>
          <p:cNvSpPr>
            <a:spLocks noChangeShapeType="1"/>
          </p:cNvSpPr>
          <p:nvPr userDrawn="1"/>
        </p:nvSpPr>
        <p:spPr bwMode="auto">
          <a:xfrm flipV="1">
            <a:off x="0" y="261938"/>
            <a:ext cx="9099550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49" name="Line 101"/>
          <p:cNvSpPr>
            <a:spLocks noChangeShapeType="1"/>
          </p:cNvSpPr>
          <p:nvPr userDrawn="1"/>
        </p:nvSpPr>
        <p:spPr bwMode="auto">
          <a:xfrm flipV="1">
            <a:off x="76200" y="227013"/>
            <a:ext cx="9067800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24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2084388" y="130175"/>
            <a:ext cx="4416425" cy="4699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27" r:id="rId3"/>
    <p:sldLayoutId id="214748372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20725"/>
            <a:ext cx="91440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3324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2084388" y="130175"/>
            <a:ext cx="4416425" cy="4699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tertitel 3"/>
          <p:cNvSpPr txBox="1">
            <a:spLocks/>
          </p:cNvSpPr>
          <p:nvPr/>
        </p:nvSpPr>
        <p:spPr bwMode="auto">
          <a:xfrm>
            <a:off x="1350138" y="4667534"/>
            <a:ext cx="6400800" cy="199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endParaRPr lang="de-DE" sz="2000" kern="0" dirty="0" smtClean="0">
              <a:latin typeface="+mn-lt"/>
            </a:endParaRPr>
          </a:p>
          <a:p>
            <a:pPr algn="ctr"/>
            <a:endParaRPr lang="de-DE" sz="2000" kern="0" dirty="0" smtClean="0">
              <a:latin typeface="+mn-lt"/>
            </a:endParaRPr>
          </a:p>
          <a:p>
            <a:pPr algn="ctr"/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Patrick Achenbach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de-DE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Mainz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de-DE" sz="2000" kern="0" dirty="0" smtClean="0">
                <a:latin typeface="+mn-lt"/>
              </a:rPr>
              <a:t>June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2o16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373306" y="321949"/>
            <a:ext cx="6397388" cy="86177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Symmetry Breaking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43" y="1161266"/>
            <a:ext cx="3712190" cy="450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59138"/>
            <a:ext cx="80962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388" y="138410"/>
            <a:ext cx="4416425" cy="461665"/>
          </a:xfrm>
        </p:spPr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l-G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880281" y="4976795"/>
            <a:ext cx="537445" cy="517942"/>
            <a:chOff x="801651" y="5121257"/>
            <a:chExt cx="537445" cy="517942"/>
          </a:xfrm>
        </p:grpSpPr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821571" y="5121257"/>
              <a:ext cx="5175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 baseline="30000">
                  <a:latin typeface="Calibri" pitchFamily="34" charset="0"/>
                </a:rPr>
                <a:t>4</a:t>
              </a:r>
              <a:r>
                <a:rPr lang="en-US" altLang="ja-JP" sz="2400">
                  <a:latin typeface="Calibri" pitchFamily="34" charset="0"/>
                </a:rPr>
                <a:t>H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801651" y="5300645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 dirty="0">
                  <a:latin typeface="+mn-lt"/>
                </a:rPr>
                <a:t>Λ</a:t>
              </a:r>
            </a:p>
          </p:txBody>
        </p:sp>
      </p:grp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204447" y="4976795"/>
            <a:ext cx="5260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cs typeface="Arial" charset="0"/>
              </a:rPr>
              <a:t> </a:t>
            </a:r>
            <a:r>
              <a:rPr lang="en-US" altLang="ja-JP" dirty="0" smtClean="0">
                <a:cs typeface="Arial" charset="0"/>
              </a:rPr>
              <a:t> →</a:t>
            </a:r>
            <a:r>
              <a:rPr lang="en-US" altLang="ja-JP" sz="2400" dirty="0" smtClean="0">
                <a:latin typeface="+mn-lt"/>
              </a:rPr>
              <a:t>  π</a:t>
            </a:r>
            <a:r>
              <a:rPr lang="en-US" altLang="ja-JP" sz="2400" baseline="30000" dirty="0" smtClean="0">
                <a:latin typeface="+mn-lt"/>
              </a:rPr>
              <a:t>-</a:t>
            </a:r>
            <a:r>
              <a:rPr lang="en-US" altLang="ja-JP" sz="2400" dirty="0">
                <a:latin typeface="+mn-lt"/>
              </a:rPr>
              <a:t>+</a:t>
            </a:r>
            <a:r>
              <a:rPr lang="en-US" altLang="ja-JP" sz="2400" baseline="30000" dirty="0" smtClean="0">
                <a:latin typeface="+mn-lt"/>
              </a:rPr>
              <a:t>1</a:t>
            </a:r>
            <a:r>
              <a:rPr lang="en-US" altLang="ja-JP" sz="2400" dirty="0" smtClean="0">
                <a:latin typeface="+mn-lt"/>
              </a:rPr>
              <a:t>H+</a:t>
            </a:r>
            <a:r>
              <a:rPr lang="en-US" altLang="ja-JP" sz="2400" baseline="30000" dirty="0" smtClean="0">
                <a:latin typeface="+mn-lt"/>
              </a:rPr>
              <a:t>3</a:t>
            </a:r>
            <a:r>
              <a:rPr lang="en-US" altLang="ja-JP" sz="2400" dirty="0" smtClean="0">
                <a:latin typeface="+mn-lt"/>
              </a:rPr>
              <a:t>H</a:t>
            </a:r>
            <a:r>
              <a:rPr lang="en-US" altLang="ja-JP" dirty="0" smtClean="0">
                <a:latin typeface="+mn-lt"/>
                <a:cs typeface="Arial" charset="0"/>
              </a:rPr>
              <a:t>: B =</a:t>
            </a:r>
            <a:r>
              <a:rPr lang="en-US" altLang="ja-JP" sz="2400" dirty="0" smtClean="0">
                <a:latin typeface="+mn-lt"/>
                <a:cs typeface="Arial" charset="0"/>
              </a:rPr>
              <a:t> </a:t>
            </a:r>
            <a:r>
              <a:rPr lang="en-US" altLang="ja-JP" sz="2400" dirty="0" smtClean="0">
                <a:latin typeface="+mn-lt"/>
              </a:rPr>
              <a:t>2.14 </a:t>
            </a:r>
            <a:r>
              <a:rPr lang="en-US" altLang="ja-JP" sz="2400" dirty="0">
                <a:latin typeface="+mn-lt"/>
                <a:cs typeface="Arial" charset="0"/>
              </a:rPr>
              <a:t>±0.07 MeV</a:t>
            </a:r>
            <a:r>
              <a:rPr lang="en-US" altLang="ja-JP" sz="2400" dirty="0">
                <a:latin typeface="+mn-lt"/>
              </a:rPr>
              <a:t> 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204447" y="5408595"/>
            <a:ext cx="5615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cs typeface="Arial" charset="0"/>
              </a:rPr>
              <a:t> </a:t>
            </a:r>
            <a:r>
              <a:rPr lang="en-US" altLang="ja-JP" dirty="0" smtClean="0">
                <a:cs typeface="Arial" charset="0"/>
              </a:rPr>
              <a:t> → </a:t>
            </a:r>
            <a:r>
              <a:rPr lang="en-US" altLang="ja-JP" dirty="0" smtClean="0"/>
              <a:t> </a:t>
            </a:r>
            <a:r>
              <a:rPr lang="en-US" altLang="ja-JP" sz="2400" dirty="0" smtClean="0">
                <a:latin typeface="+mn-lt"/>
              </a:rPr>
              <a:t>π</a:t>
            </a:r>
            <a:r>
              <a:rPr lang="en-US" altLang="ja-JP" sz="2400" baseline="30000" dirty="0" smtClean="0">
                <a:latin typeface="+mn-lt"/>
              </a:rPr>
              <a:t>-</a:t>
            </a:r>
            <a:r>
              <a:rPr lang="en-US" altLang="ja-JP" sz="2400" dirty="0">
                <a:latin typeface="+mn-lt"/>
              </a:rPr>
              <a:t>+</a:t>
            </a:r>
            <a:r>
              <a:rPr lang="en-US" altLang="ja-JP" sz="2400" baseline="30000" dirty="0" smtClean="0">
                <a:latin typeface="+mn-lt"/>
              </a:rPr>
              <a:t>2</a:t>
            </a:r>
            <a:r>
              <a:rPr lang="en-US" altLang="ja-JP" sz="2400" dirty="0" smtClean="0">
                <a:latin typeface="+mn-lt"/>
              </a:rPr>
              <a:t>H+</a:t>
            </a:r>
            <a:r>
              <a:rPr lang="en-US" altLang="ja-JP" sz="2400" baseline="30000" dirty="0" smtClean="0">
                <a:latin typeface="+mn-lt"/>
              </a:rPr>
              <a:t>2</a:t>
            </a:r>
            <a:r>
              <a:rPr lang="en-US" altLang="ja-JP" sz="2400" dirty="0" smtClean="0">
                <a:latin typeface="+mn-lt"/>
              </a:rPr>
              <a:t>H: B =</a:t>
            </a:r>
            <a:r>
              <a:rPr lang="en-US" altLang="ja-JP" sz="2400" dirty="0" smtClean="0">
                <a:latin typeface="+mn-lt"/>
                <a:cs typeface="Arial" charset="0"/>
              </a:rPr>
              <a:t> </a:t>
            </a:r>
            <a:r>
              <a:rPr lang="en-US" altLang="ja-JP" sz="2400" dirty="0">
                <a:latin typeface="+mn-lt"/>
                <a:cs typeface="Arial" charset="0"/>
              </a:rPr>
              <a:t>1.92 ±0.12 MeV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259040" y="4884246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+mn-lt"/>
              </a:rPr>
              <a:t>decay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510627" y="5891193"/>
            <a:ext cx="3869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>
                <a:latin typeface="+mn-lt"/>
              </a:rPr>
              <a:t>Total: </a:t>
            </a:r>
            <a:r>
              <a:rPr lang="en-US" altLang="ja-JP" sz="2400" dirty="0" smtClean="0">
                <a:latin typeface="+mn-lt"/>
              </a:rPr>
              <a:t>B = 2.08 </a:t>
            </a:r>
            <a:r>
              <a:rPr lang="en-US" altLang="ja-JP" sz="2400" dirty="0">
                <a:latin typeface="+mn-lt"/>
                <a:cs typeface="Arial" charset="0"/>
              </a:rPr>
              <a:t>±0.06 </a:t>
            </a:r>
            <a:r>
              <a:rPr lang="en-US" altLang="ja-JP" sz="2400" dirty="0" smtClean="0">
                <a:latin typeface="+mn-lt"/>
                <a:cs typeface="Arial" charset="0"/>
              </a:rPr>
              <a:t>MeV</a:t>
            </a:r>
            <a:endParaRPr lang="en-US" altLang="ja-JP" sz="2400" dirty="0">
              <a:latin typeface="+mn-lt"/>
            </a:endParaRPr>
          </a:p>
        </p:txBody>
      </p:sp>
      <p:sp>
        <p:nvSpPr>
          <p:cNvPr id="16" name="AutoShape 23"/>
          <p:cNvSpPr>
            <a:spLocks/>
          </p:cNvSpPr>
          <p:nvPr/>
        </p:nvSpPr>
        <p:spPr bwMode="auto">
          <a:xfrm>
            <a:off x="6357338" y="5073631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Calibri" pitchFamily="34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6533347" y="5246933"/>
            <a:ext cx="2472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+mn-lt"/>
              </a:rPr>
              <a:t>0.22 MeV difference</a:t>
            </a:r>
            <a:endParaRPr lang="en-US" altLang="ja-JP" sz="2000" dirty="0">
              <a:latin typeface="+mn-lt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872985" y="5433993"/>
            <a:ext cx="537445" cy="517942"/>
            <a:chOff x="801651" y="5121257"/>
            <a:chExt cx="537445" cy="517942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821571" y="5121257"/>
              <a:ext cx="5175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 baseline="30000">
                  <a:latin typeface="Calibri" pitchFamily="34" charset="0"/>
                </a:rPr>
                <a:t>4</a:t>
              </a:r>
              <a:r>
                <a:rPr lang="en-US" altLang="ja-JP" sz="2400">
                  <a:latin typeface="Calibri" pitchFamily="34" charset="0"/>
                </a:rPr>
                <a:t>H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801651" y="5300645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 dirty="0">
                  <a:latin typeface="+mn-lt"/>
                </a:rPr>
                <a:t>Λ</a:t>
              </a:r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252623" y="5314582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+mn-lt"/>
              </a:rPr>
              <a:t>decay</a:t>
            </a:r>
          </a:p>
        </p:txBody>
      </p:sp>
      <p:sp>
        <p:nvSpPr>
          <p:cNvPr id="22" name="Rechteck 21"/>
          <p:cNvSpPr/>
          <p:nvPr/>
        </p:nvSpPr>
        <p:spPr>
          <a:xfrm>
            <a:off x="6544488" y="5968136"/>
            <a:ext cx="2591484" cy="307777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[M. </a:t>
            </a:r>
            <a:r>
              <a:rPr kumimoji="1" lang="en-US" altLang="ja-JP" sz="140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Juric</a:t>
            </a:r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 et al. NP B52 (1973)]</a:t>
            </a:r>
            <a:endParaRPr kumimoji="1" lang="en-US" altLang="ja-JP" sz="1400" dirty="0">
              <a:solidFill>
                <a:srgbClr val="000099"/>
              </a:solidFill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900201" y="1900052"/>
            <a:ext cx="7555030" cy="214943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 rot="48947">
            <a:off x="4803" y="2275325"/>
            <a:ext cx="158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emulsion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 rot="48947">
            <a:off x="89413" y="1477699"/>
            <a:ext cx="158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KEK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30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59138"/>
            <a:ext cx="80962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4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83758" y="4178141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Calibri" pitchFamily="34" charset="0"/>
              </a:rPr>
              <a:t>Λ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880281" y="4976795"/>
            <a:ext cx="655030" cy="517942"/>
            <a:chOff x="801651" y="5121257"/>
            <a:chExt cx="655030" cy="517942"/>
          </a:xfrm>
        </p:grpSpPr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821571" y="5121257"/>
              <a:ext cx="635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 baseline="30000" dirty="0" smtClean="0">
                  <a:solidFill>
                    <a:srgbClr val="A50021"/>
                  </a:solidFill>
                  <a:latin typeface="Calibri" pitchFamily="34" charset="0"/>
                </a:rPr>
                <a:t>4</a:t>
              </a:r>
              <a:r>
                <a:rPr lang="en-US" altLang="ja-JP" sz="2400" dirty="0" smtClean="0">
                  <a:solidFill>
                    <a:srgbClr val="A50021"/>
                  </a:solidFill>
                  <a:latin typeface="Calibri" pitchFamily="34" charset="0"/>
                </a:rPr>
                <a:t>He</a:t>
              </a:r>
              <a:endParaRPr lang="en-US" altLang="ja-JP" sz="2400" dirty="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801651" y="5300645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 dirty="0">
                  <a:solidFill>
                    <a:srgbClr val="A50021"/>
                  </a:solidFill>
                  <a:latin typeface="+mn-lt"/>
                </a:rPr>
                <a:t>Λ</a:t>
              </a:r>
            </a:p>
          </p:txBody>
        </p:sp>
      </p:grp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204447" y="4976795"/>
            <a:ext cx="5260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n-US" altLang="ja-JP" dirty="0" smtClean="0">
                <a:solidFill>
                  <a:srgbClr val="A50021"/>
                </a:solidFill>
                <a:cs typeface="Arial" charset="0"/>
              </a:rPr>
              <a:t> →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 π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-</a:t>
            </a:r>
            <a:r>
              <a:rPr lang="en-US" altLang="ja-JP" sz="2400" dirty="0">
                <a:solidFill>
                  <a:srgbClr val="A50021"/>
                </a:solidFill>
                <a:latin typeface="+mn-lt"/>
              </a:rPr>
              <a:t>+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1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H+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3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He</a:t>
            </a:r>
            <a:r>
              <a:rPr lang="en-US" altLang="ja-JP" dirty="0" smtClean="0">
                <a:solidFill>
                  <a:srgbClr val="A50021"/>
                </a:solidFill>
                <a:latin typeface="+mn-lt"/>
                <a:cs typeface="Arial" charset="0"/>
              </a:rPr>
              <a:t>: B =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  <a:cs typeface="Arial" charset="0"/>
              </a:rPr>
              <a:t> 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2.42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±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  <a:cs typeface="Arial" charset="0"/>
              </a:rPr>
              <a:t>0.05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MeV</a:t>
            </a:r>
            <a:r>
              <a:rPr lang="en-US" altLang="ja-JP" sz="2400" dirty="0">
                <a:solidFill>
                  <a:srgbClr val="A50021"/>
                </a:solidFill>
                <a:latin typeface="+mn-lt"/>
              </a:rPr>
              <a:t>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204447" y="5408595"/>
            <a:ext cx="5615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n-US" altLang="ja-JP" dirty="0" smtClean="0">
                <a:solidFill>
                  <a:srgbClr val="A50021"/>
                </a:solidFill>
                <a:cs typeface="Arial" charset="0"/>
              </a:rPr>
              <a:t> → 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π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-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+2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1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H+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2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H: B =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  <a:cs typeface="Arial" charset="0"/>
              </a:rPr>
              <a:t> 2.44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±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  <a:cs typeface="Arial" charset="0"/>
              </a:rPr>
              <a:t>0.09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MeV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1259040" y="4884246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A50021"/>
                </a:solidFill>
                <a:latin typeface="+mn-lt"/>
              </a:rPr>
              <a:t>decay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510627" y="5891193"/>
            <a:ext cx="4033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 Total</a:t>
            </a:r>
            <a:r>
              <a:rPr lang="en-US" altLang="ja-JP" sz="2400" dirty="0">
                <a:solidFill>
                  <a:srgbClr val="A50021"/>
                </a:solidFill>
                <a:latin typeface="+mn-lt"/>
              </a:rPr>
              <a:t>: 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B = 2.42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±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  <a:cs typeface="Arial" charset="0"/>
              </a:rPr>
              <a:t>0.04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MeV</a:t>
            </a:r>
            <a:r>
              <a:rPr lang="en-US" altLang="ja-JP" sz="2400" dirty="0">
                <a:solidFill>
                  <a:srgbClr val="A50021"/>
                </a:solidFill>
                <a:latin typeface="+mn-lt"/>
              </a:rPr>
              <a:t> </a:t>
            </a:r>
          </a:p>
        </p:txBody>
      </p:sp>
      <p:sp>
        <p:nvSpPr>
          <p:cNvPr id="26" name="AutoShape 23"/>
          <p:cNvSpPr>
            <a:spLocks/>
          </p:cNvSpPr>
          <p:nvPr/>
        </p:nvSpPr>
        <p:spPr bwMode="auto">
          <a:xfrm>
            <a:off x="6425578" y="5073631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2222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533347" y="5246933"/>
            <a:ext cx="2472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rgbClr val="A50021"/>
                </a:solidFill>
                <a:latin typeface="+mn-lt"/>
              </a:rPr>
              <a:t>0.02 MeV difference</a:t>
            </a:r>
            <a:endParaRPr lang="en-US" altLang="ja-JP" sz="2000" dirty="0">
              <a:solidFill>
                <a:srgbClr val="A50021"/>
              </a:solidFill>
              <a:latin typeface="+mn-lt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872985" y="5433993"/>
            <a:ext cx="655030" cy="517942"/>
            <a:chOff x="801651" y="5121257"/>
            <a:chExt cx="655030" cy="517942"/>
          </a:xfrm>
        </p:grpSpPr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821571" y="5121257"/>
              <a:ext cx="635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 baseline="30000" dirty="0" smtClean="0">
                  <a:solidFill>
                    <a:srgbClr val="A50021"/>
                  </a:solidFill>
                  <a:latin typeface="Calibri" pitchFamily="34" charset="0"/>
                </a:rPr>
                <a:t>4</a:t>
              </a:r>
              <a:r>
                <a:rPr lang="en-US" altLang="ja-JP" sz="2400" dirty="0" smtClean="0">
                  <a:solidFill>
                    <a:srgbClr val="A50021"/>
                  </a:solidFill>
                  <a:latin typeface="Calibri" pitchFamily="34" charset="0"/>
                </a:rPr>
                <a:t>He</a:t>
              </a:r>
              <a:endParaRPr lang="en-US" altLang="ja-JP" sz="2400" dirty="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801651" y="5300645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 dirty="0">
                  <a:solidFill>
                    <a:srgbClr val="A50021"/>
                  </a:solidFill>
                  <a:latin typeface="+mn-lt"/>
                </a:rPr>
                <a:t>Λ</a:t>
              </a:r>
            </a:p>
          </p:txBody>
        </p:sp>
      </p:grp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1252623" y="5314582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A50021"/>
                </a:solidFill>
                <a:latin typeface="+mn-lt"/>
              </a:rPr>
              <a:t>decay</a:t>
            </a:r>
          </a:p>
        </p:txBody>
      </p:sp>
      <p:sp>
        <p:nvSpPr>
          <p:cNvPr id="32" name="Rechteck 31"/>
          <p:cNvSpPr/>
          <p:nvPr/>
        </p:nvSpPr>
        <p:spPr>
          <a:xfrm>
            <a:off x="6544488" y="5968136"/>
            <a:ext cx="2591484" cy="307777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[M. </a:t>
            </a:r>
            <a:r>
              <a:rPr kumimoji="1" lang="en-US" altLang="ja-JP" sz="140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Juric</a:t>
            </a:r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 et al. NP B52 (1973)]</a:t>
            </a:r>
            <a:endParaRPr kumimoji="1" lang="en-US" altLang="ja-JP" sz="1400" dirty="0">
              <a:solidFill>
                <a:srgbClr val="000099"/>
              </a:solidFill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900201" y="1900052"/>
            <a:ext cx="7555030" cy="214943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 rot="48947">
            <a:off x="4803" y="2275325"/>
            <a:ext cx="158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emulsion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4" name="Textfeld 33"/>
          <p:cNvSpPr txBox="1"/>
          <p:nvPr/>
        </p:nvSpPr>
        <p:spPr>
          <a:xfrm rot="48947">
            <a:off x="89413" y="1477699"/>
            <a:ext cx="158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KEK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63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solve the puzzle?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841337" y="913579"/>
            <a:ext cx="8302663" cy="502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study other aspects </a:t>
            </a:r>
            <a:r>
              <a:rPr lang="en-US" sz="2000" dirty="0" smtClean="0">
                <a:latin typeface="+mj-lt"/>
              </a:rPr>
              <a:t>or </a:t>
            </a:r>
            <a:r>
              <a:rPr lang="en-US" sz="2000" dirty="0" smtClean="0">
                <a:latin typeface="+mj-lt"/>
              </a:rPr>
              <a:t>components of </a:t>
            </a:r>
            <a:r>
              <a:rPr lang="en-US" sz="2000" dirty="0" smtClean="0">
                <a:latin typeface="+mj-lt"/>
              </a:rPr>
              <a:t>the puzzle</a:t>
            </a:r>
            <a:endParaRPr lang="en-US" sz="2000" dirty="0" smtClean="0">
              <a:latin typeface="+mj-lt"/>
            </a:endParaRPr>
          </a:p>
          <a:p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7551" y="1981191"/>
            <a:ext cx="322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05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24332" y="130175"/>
            <a:ext cx="6295337" cy="4699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 level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schemes (before 2015)</a:t>
            </a:r>
            <a:endParaRPr lang="en-US" dirty="0"/>
          </a:p>
        </p:txBody>
      </p:sp>
      <p:pic>
        <p:nvPicPr>
          <p:cNvPr id="640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0" y="809624"/>
            <a:ext cx="5777055" cy="439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6056487" y="5197112"/>
            <a:ext cx="3087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[H. Tamura, NPA 914 (2013) 99]</a:t>
            </a:r>
            <a:endParaRPr lang="en-US" sz="16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928886" y="5604541"/>
            <a:ext cx="7587316" cy="707876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charge symmetry breaking only if emulsion data is correct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+mn-lt"/>
              </a:rPr>
              <a:t>spin-independent</a:t>
            </a:r>
            <a:r>
              <a:rPr lang="en-US" sz="2000" dirty="0">
                <a:latin typeface="+mn-lt"/>
              </a:rPr>
              <a:t> charge symmetry </a:t>
            </a:r>
            <a:r>
              <a:rPr lang="en-US" sz="2000" dirty="0" smtClean="0">
                <a:latin typeface="+mn-lt"/>
              </a:rPr>
              <a:t>breaking</a:t>
            </a:r>
          </a:p>
        </p:txBody>
      </p:sp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4541706" y="2957055"/>
            <a:ext cx="492991" cy="400110"/>
          </a:xfrm>
          <a:prstGeom prst="line">
            <a:avLst/>
          </a:prstGeom>
          <a:noFill/>
          <a:ln w="38100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4544288" y="1612119"/>
            <a:ext cx="492991" cy="400110"/>
          </a:xfrm>
          <a:prstGeom prst="line">
            <a:avLst/>
          </a:prstGeom>
          <a:noFill/>
          <a:ln w="38100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36542" y="1642606"/>
            <a:ext cx="2982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de-DE" sz="2000" dirty="0" smtClean="0">
                <a:solidFill>
                  <a:srgbClr val="C00000"/>
                </a:solidFill>
              </a:rPr>
              <a:t>B</a:t>
            </a:r>
            <a:r>
              <a:rPr lang="el-GR" sz="2000" baseline="-25000" dirty="0" smtClean="0">
                <a:solidFill>
                  <a:srgbClr val="C00000"/>
                </a:solidFill>
              </a:rPr>
              <a:t>Λ</a:t>
            </a:r>
            <a:r>
              <a:rPr lang="de-DE" sz="2000" dirty="0" smtClean="0">
                <a:solidFill>
                  <a:srgbClr val="C00000"/>
                </a:solidFill>
              </a:rPr>
              <a:t> (ex. </a:t>
            </a:r>
            <a:r>
              <a:rPr lang="de-DE" sz="2000" dirty="0" err="1" smtClean="0">
                <a:solidFill>
                  <a:srgbClr val="C00000"/>
                </a:solidFill>
              </a:rPr>
              <a:t>st.</a:t>
            </a:r>
            <a:r>
              <a:rPr lang="de-DE" sz="2000" dirty="0" smtClean="0">
                <a:solidFill>
                  <a:srgbClr val="C00000"/>
                </a:solidFill>
              </a:rPr>
              <a:t>) = 0.28</a:t>
            </a:r>
            <a:r>
              <a:rPr lang="de-DE" sz="2000" dirty="0" smtClean="0">
                <a:solidFill>
                  <a:srgbClr val="C00000"/>
                </a:solidFill>
                <a:sym typeface="Symbol"/>
              </a:rPr>
              <a:t>0.06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4599" y="3333192"/>
            <a:ext cx="2924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de-DE" sz="2000" dirty="0" smtClean="0">
                <a:solidFill>
                  <a:srgbClr val="C00000"/>
                </a:solidFill>
              </a:rPr>
              <a:t>B</a:t>
            </a:r>
            <a:r>
              <a:rPr lang="el-GR" sz="2000" baseline="-25000" dirty="0" smtClean="0">
                <a:solidFill>
                  <a:srgbClr val="C00000"/>
                </a:solidFill>
              </a:rPr>
              <a:t>Λ</a:t>
            </a:r>
            <a:r>
              <a:rPr lang="de-DE" sz="2000" dirty="0" smtClean="0">
                <a:solidFill>
                  <a:srgbClr val="C00000"/>
                </a:solidFill>
              </a:rPr>
              <a:t> (</a:t>
            </a:r>
            <a:r>
              <a:rPr lang="de-DE" sz="2000" dirty="0" err="1" smtClean="0">
                <a:solidFill>
                  <a:srgbClr val="C00000"/>
                </a:solidFill>
              </a:rPr>
              <a:t>gr.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st.</a:t>
            </a:r>
            <a:r>
              <a:rPr lang="de-DE" sz="2000" dirty="0" smtClean="0">
                <a:solidFill>
                  <a:srgbClr val="C00000"/>
                </a:solidFill>
              </a:rPr>
              <a:t>) = 0.35</a:t>
            </a:r>
            <a:r>
              <a:rPr lang="de-DE" sz="2000" dirty="0">
                <a:solidFill>
                  <a:srgbClr val="C00000"/>
                </a:solidFill>
                <a:sym typeface="Symbol"/>
              </a:rPr>
              <a:t></a:t>
            </a:r>
            <a:r>
              <a:rPr lang="de-DE" sz="2000" dirty="0" smtClean="0">
                <a:solidFill>
                  <a:srgbClr val="C00000"/>
                </a:solidFill>
                <a:sym typeface="Symbol"/>
              </a:rPr>
              <a:t>0.06</a:t>
            </a:r>
            <a:endParaRPr lang="de-D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34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66" y="438917"/>
            <a:ext cx="6924559" cy="484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36542" y="1942862"/>
            <a:ext cx="2982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de-DE" sz="2000" dirty="0" smtClean="0">
                <a:solidFill>
                  <a:srgbClr val="C00000"/>
                </a:solidFill>
              </a:rPr>
              <a:t>B</a:t>
            </a:r>
            <a:r>
              <a:rPr lang="el-GR" sz="2000" baseline="-25000" dirty="0" smtClean="0">
                <a:solidFill>
                  <a:srgbClr val="C00000"/>
                </a:solidFill>
              </a:rPr>
              <a:t>Λ</a:t>
            </a:r>
            <a:r>
              <a:rPr lang="de-DE" sz="2000" dirty="0" smtClean="0">
                <a:solidFill>
                  <a:srgbClr val="C00000"/>
                </a:solidFill>
              </a:rPr>
              <a:t> (ex. </a:t>
            </a:r>
            <a:r>
              <a:rPr lang="de-DE" sz="2000" dirty="0" err="1" smtClean="0">
                <a:solidFill>
                  <a:srgbClr val="C00000"/>
                </a:solidFill>
              </a:rPr>
              <a:t>st.</a:t>
            </a:r>
            <a:r>
              <a:rPr lang="de-DE" sz="2000" dirty="0" smtClean="0">
                <a:solidFill>
                  <a:srgbClr val="C00000"/>
                </a:solidFill>
              </a:rPr>
              <a:t>) = 0.03</a:t>
            </a:r>
            <a:r>
              <a:rPr lang="de-DE" sz="2000" dirty="0" smtClean="0">
                <a:solidFill>
                  <a:srgbClr val="C00000"/>
                </a:solidFill>
                <a:sym typeface="Symbol"/>
              </a:rPr>
              <a:t>0.05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8" name="Line 35"/>
          <p:cNvSpPr>
            <a:spLocks noChangeShapeType="1"/>
          </p:cNvSpPr>
          <p:nvPr/>
        </p:nvSpPr>
        <p:spPr bwMode="auto">
          <a:xfrm>
            <a:off x="4192454" y="4007190"/>
            <a:ext cx="492991" cy="400110"/>
          </a:xfrm>
          <a:prstGeom prst="line">
            <a:avLst/>
          </a:prstGeom>
          <a:noFill/>
          <a:ln w="38100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4599" y="3633448"/>
            <a:ext cx="2924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de-DE" sz="2000" dirty="0" smtClean="0">
                <a:solidFill>
                  <a:srgbClr val="C00000"/>
                </a:solidFill>
              </a:rPr>
              <a:t>B</a:t>
            </a:r>
            <a:r>
              <a:rPr lang="el-GR" sz="2000" baseline="-25000" dirty="0" smtClean="0">
                <a:solidFill>
                  <a:srgbClr val="C00000"/>
                </a:solidFill>
              </a:rPr>
              <a:t>Λ</a:t>
            </a:r>
            <a:r>
              <a:rPr lang="de-DE" sz="2000" dirty="0" smtClean="0">
                <a:solidFill>
                  <a:srgbClr val="C00000"/>
                </a:solidFill>
              </a:rPr>
              <a:t> (</a:t>
            </a:r>
            <a:r>
              <a:rPr lang="de-DE" sz="2000" dirty="0" err="1" smtClean="0">
                <a:solidFill>
                  <a:srgbClr val="C00000"/>
                </a:solidFill>
              </a:rPr>
              <a:t>gr.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st.</a:t>
            </a:r>
            <a:r>
              <a:rPr lang="de-DE" sz="2000" dirty="0" smtClean="0">
                <a:solidFill>
                  <a:srgbClr val="C00000"/>
                </a:solidFill>
              </a:rPr>
              <a:t>) = 0.35</a:t>
            </a:r>
            <a:r>
              <a:rPr lang="de-DE" sz="2000" dirty="0">
                <a:solidFill>
                  <a:srgbClr val="C00000"/>
                </a:solidFill>
                <a:sym typeface="Symbol"/>
              </a:rPr>
              <a:t></a:t>
            </a:r>
            <a:r>
              <a:rPr lang="de-DE" sz="2000" dirty="0" smtClean="0">
                <a:solidFill>
                  <a:srgbClr val="C00000"/>
                </a:solidFill>
                <a:sym typeface="Symbol"/>
              </a:rPr>
              <a:t>0.06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207397" y="4978824"/>
            <a:ext cx="4045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en-US" sz="1600" dirty="0" smtClean="0">
                <a:solidFill>
                  <a:srgbClr val="0000CC"/>
                </a:solidFill>
                <a:latin typeface="+mn-lt"/>
              </a:rPr>
            </a:br>
            <a:r>
              <a:rPr lang="en-US" sz="1600" dirty="0">
                <a:solidFill>
                  <a:srgbClr val="0000CC"/>
                </a:solidFill>
                <a:latin typeface="+mn-lt"/>
              </a:rPr>
              <a:t>[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T. O. Yamamoto, PRL 115 (2015) 222501]</a:t>
            </a:r>
            <a:endParaRPr lang="en-US" sz="16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3788" y="130175"/>
            <a:ext cx="4416425" cy="4699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schemes</a:t>
            </a:r>
            <a:endParaRPr lang="en-US" dirty="0"/>
          </a:p>
        </p:txBody>
      </p:sp>
      <p:sp>
        <p:nvSpPr>
          <p:cNvPr id="20" name="Line 35"/>
          <p:cNvSpPr>
            <a:spLocks noChangeShapeType="1"/>
          </p:cNvSpPr>
          <p:nvPr/>
        </p:nvSpPr>
        <p:spPr bwMode="auto">
          <a:xfrm flipV="1">
            <a:off x="4305846" y="2342972"/>
            <a:ext cx="593645" cy="0"/>
          </a:xfrm>
          <a:prstGeom prst="line">
            <a:avLst/>
          </a:prstGeom>
          <a:noFill/>
          <a:ln w="38100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928885" y="5604541"/>
            <a:ext cx="7710147" cy="707876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observation of charge symmetry breaking in </a:t>
            </a:r>
            <a:r>
              <a:rPr lang="el-GR" sz="2000" dirty="0" smtClean="0">
                <a:latin typeface="+mn-lt"/>
              </a:rPr>
              <a:t>γ</a:t>
            </a:r>
            <a:r>
              <a:rPr lang="en-US" sz="2000" dirty="0" smtClean="0">
                <a:latin typeface="+mn-lt"/>
              </a:rPr>
              <a:t>-ray spectroscopy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+mn-lt"/>
              </a:rPr>
              <a:t>spin-dependent </a:t>
            </a:r>
            <a:r>
              <a:rPr lang="en-US" sz="2000" dirty="0" smtClean="0">
                <a:latin typeface="+mn-lt"/>
              </a:rPr>
              <a:t>charge symmetry breaking</a:t>
            </a:r>
          </a:p>
        </p:txBody>
      </p:sp>
    </p:spTree>
    <p:extLst>
      <p:ext uri="{BB962C8B-B14F-4D97-AF65-F5344CB8AC3E}">
        <p14:creationId xmlns:p14="http://schemas.microsoft.com/office/powerpoint/2010/main" val="22423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solve the puzzle?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841337" y="913579"/>
            <a:ext cx="8302663" cy="502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r>
              <a:rPr lang="en-US" sz="2000" dirty="0">
                <a:latin typeface="+mj-lt"/>
              </a:rPr>
              <a:t>perform measurements with independent experimental technique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6175" y="3552970"/>
            <a:ext cx="322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05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8160" y="130175"/>
            <a:ext cx="8534425" cy="469900"/>
          </a:xfrm>
        </p:spPr>
        <p:txBody>
          <a:bodyPr>
            <a:no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Hyperfragment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decay-pion spectroscopy with electron beams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33" y="4165956"/>
            <a:ext cx="4452168" cy="53023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extLst/>
        </p:spPr>
      </p:pic>
      <p:sp>
        <p:nvSpPr>
          <p:cNvPr id="15" name="Ellipse 14"/>
          <p:cNvSpPr/>
          <p:nvPr/>
        </p:nvSpPr>
        <p:spPr bwMode="auto">
          <a:xfrm>
            <a:off x="8342304" y="4257495"/>
            <a:ext cx="470249" cy="452344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6532286" y="4257495"/>
            <a:ext cx="470249" cy="452344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42050" name="Picture 2" descr="C:\Users\patrick\Downloads\Bil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24" y="877369"/>
            <a:ext cx="5068481" cy="338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537"/>
            <a:ext cx="3921511" cy="554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26" y="408428"/>
            <a:ext cx="6619492" cy="5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-pion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 descr=" 4"/>
          <p:cNvSpPr txBox="1"/>
          <p:nvPr/>
        </p:nvSpPr>
        <p:spPr>
          <a:xfrm>
            <a:off x="5981130" y="907487"/>
            <a:ext cx="2906973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+mn-lt"/>
              </a:rPr>
              <a:t>Emulsion </a:t>
            </a:r>
            <a:r>
              <a:rPr lang="de-DE" sz="2000" dirty="0" err="1" smtClean="0">
                <a:latin typeface="+mn-lt"/>
              </a:rPr>
              <a:t>data</a:t>
            </a:r>
            <a:r>
              <a:rPr lang="de-DE" sz="2000" dirty="0" smtClean="0">
                <a:latin typeface="+mn-lt"/>
              </a:rPr>
              <a:t> on </a:t>
            </a:r>
            <a:r>
              <a:rPr lang="de-DE" sz="2000" dirty="0" err="1" smtClean="0">
                <a:latin typeface="+mn-lt"/>
              </a:rPr>
              <a:t>binding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energy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scale</a:t>
            </a:r>
            <a:endParaRPr lang="de-DE" sz="2000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7421" y="5674714"/>
            <a:ext cx="2579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decays of quasi-free produced hyperon</a:t>
            </a:r>
            <a:endParaRPr lang="en-US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 flipV="1">
            <a:off x="1467135" y="4899546"/>
            <a:ext cx="825689" cy="77516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6332561" y="5674714"/>
            <a:ext cx="281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+mj-lt"/>
              </a:rPr>
              <a:t>accidental background reactions</a:t>
            </a:r>
            <a:endParaRPr lang="en-US" sz="2000" dirty="0">
              <a:solidFill>
                <a:srgbClr val="000099"/>
              </a:solidFill>
              <a:latin typeface="+mj-lt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H="1" flipV="1">
            <a:off x="7014949" y="5418161"/>
            <a:ext cx="839337" cy="2565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0099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6496337" y="3311450"/>
            <a:ext cx="264766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mono-energetic </a:t>
            </a:r>
            <a:r>
              <a:rPr lang="en-US" sz="2000" dirty="0" err="1" smtClean="0">
                <a:solidFill>
                  <a:srgbClr val="008000"/>
                </a:solidFill>
                <a:latin typeface="+mj-lt"/>
              </a:rPr>
              <a:t>pions</a:t>
            </a:r>
            <a:endParaRPr lang="en-US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H="1">
            <a:off x="5493225" y="3538615"/>
            <a:ext cx="839336" cy="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589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7058"/>
            <a:ext cx="9144001" cy="432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388" y="138410"/>
            <a:ext cx="4416425" cy="461665"/>
          </a:xfrm>
        </p:spPr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4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091820" y="5241818"/>
            <a:ext cx="6946711" cy="707876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 eaLnBrk="1" hangingPunct="1"/>
            <a:r>
              <a:rPr lang="en-US" altLang="ja-JP" sz="2000" dirty="0" smtClean="0">
                <a:latin typeface="+mn-lt"/>
              </a:rPr>
              <a:t>MAMI 2012 experiment Λ binding </a:t>
            </a:r>
            <a:r>
              <a:rPr lang="en-US" altLang="ja-JP" sz="2000" dirty="0">
                <a:latin typeface="+mn-lt"/>
              </a:rPr>
              <a:t>energy of </a:t>
            </a:r>
            <a:r>
              <a:rPr lang="el-GR" sz="2000" baseline="-25000" dirty="0">
                <a:latin typeface="+mn-lt"/>
              </a:rPr>
              <a:t>Λ</a:t>
            </a:r>
            <a:r>
              <a:rPr lang="de-DE" sz="2000" baseline="30000" dirty="0" smtClean="0">
                <a:latin typeface="+mn-lt"/>
              </a:rPr>
              <a:t>4</a:t>
            </a:r>
            <a:r>
              <a:rPr lang="de-DE" sz="2000" dirty="0" smtClean="0">
                <a:latin typeface="+mn-lt"/>
              </a:rPr>
              <a:t>H:</a:t>
            </a:r>
          </a:p>
          <a:p>
            <a:pPr algn="ctr"/>
            <a:r>
              <a:rPr lang="de-DE" altLang="ja-JP" sz="2000" dirty="0" smtClean="0">
                <a:latin typeface="+mn-lt"/>
              </a:rPr>
              <a:t>B</a:t>
            </a:r>
            <a:r>
              <a:rPr lang="el-GR" sz="2000" baseline="-25000" dirty="0" smtClean="0">
                <a:latin typeface="+mn-lt"/>
              </a:rPr>
              <a:t>Λ</a:t>
            </a:r>
            <a:r>
              <a:rPr lang="de-DE" altLang="ja-JP" sz="2000" dirty="0" smtClean="0">
                <a:latin typeface="+mn-lt"/>
              </a:rPr>
              <a:t> </a:t>
            </a:r>
            <a:r>
              <a:rPr lang="de-DE" altLang="ja-JP" sz="2000" dirty="0" smtClean="0">
                <a:latin typeface="+mn-lt"/>
              </a:rPr>
              <a:t>= </a:t>
            </a:r>
            <a:r>
              <a:rPr lang="de-DE" sz="2000" dirty="0">
                <a:latin typeface="+mn-lt"/>
              </a:rPr>
              <a:t>2.12 ± 0.01 (stat.) ± 0.09 (syst.) </a:t>
            </a:r>
            <a:r>
              <a:rPr lang="de-DE" sz="2000" dirty="0" err="1" smtClean="0">
                <a:latin typeface="+mn-lt"/>
              </a:rPr>
              <a:t>MeV</a:t>
            </a:r>
            <a:endParaRPr lang="en-US" altLang="ja-JP" sz="2000" dirty="0">
              <a:latin typeface="+mn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12133" y="6031579"/>
            <a:ext cx="5508088" cy="32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nb-NO" sz="1600" dirty="0">
                <a:solidFill>
                  <a:srgbClr val="000099"/>
                </a:solidFill>
                <a:latin typeface="+mn-lt"/>
              </a:rPr>
              <a:t>A</a:t>
            </a:r>
            <a:r>
              <a:rPr lang="nb-NO" sz="1600" dirty="0" smtClean="0">
                <a:solidFill>
                  <a:srgbClr val="000099"/>
                </a:solidFill>
                <a:latin typeface="+mn-lt"/>
              </a:rPr>
              <a:t>. Esser </a:t>
            </a:r>
            <a:r>
              <a:rPr lang="nb-NO" sz="1600" dirty="0">
                <a:solidFill>
                  <a:srgbClr val="000099"/>
                </a:solidFill>
                <a:latin typeface="+mn-lt"/>
              </a:rPr>
              <a:t>et al</a:t>
            </a:r>
            <a:r>
              <a:rPr lang="nb-NO" sz="1600" dirty="0" smtClean="0">
                <a:solidFill>
                  <a:srgbClr val="000099"/>
                </a:solidFill>
                <a:latin typeface="+mn-lt"/>
              </a:rPr>
              <a:t>. (A1 </a:t>
            </a:r>
            <a:r>
              <a:rPr lang="nb-NO" sz="1600" dirty="0">
                <a:solidFill>
                  <a:srgbClr val="000099"/>
                </a:solidFill>
                <a:latin typeface="+mn-lt"/>
              </a:rPr>
              <a:t>Collaboration), PRL 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114, 232501 (2015)</a:t>
            </a:r>
            <a:endParaRPr lang="nb-NO" sz="1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57201" y="1573623"/>
            <a:ext cx="8516678" cy="244544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457201" y="2141148"/>
            <a:ext cx="8516678" cy="2217096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973" y="302850"/>
            <a:ext cx="3280641" cy="3785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72854" y="4178762"/>
            <a:ext cx="81990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better pion rejection </a:t>
            </a:r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by improved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aerogel </a:t>
            </a: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suppression </a:t>
            </a:r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of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background by improved shielding</a:t>
            </a: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suppression of background by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trigger upgrade in </a:t>
            </a:r>
            <a:r>
              <a:rPr lang="en-US" altLang="ja-JP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SpekA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&amp;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 C</a:t>
            </a: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suppression of background by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beam-line upgrade</a:t>
            </a: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dedicated collimator for decay region</a:t>
            </a: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better control of magnet field variations</a:t>
            </a: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full overlap of </a:t>
            </a:r>
            <a:r>
              <a:rPr lang="en-US" altLang="ja-JP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SpekA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and </a:t>
            </a:r>
            <a:r>
              <a:rPr lang="en-US" altLang="ja-JP" sz="2000" dirty="0" err="1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SpekC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 momentum acceptances</a:t>
            </a:r>
          </a:p>
        </p:txBody>
      </p:sp>
      <p:sp>
        <p:nvSpPr>
          <p:cNvPr id="3" name="Pfeil nach rechts 2"/>
          <p:cNvSpPr/>
          <p:nvPr/>
        </p:nvSpPr>
        <p:spPr bwMode="auto">
          <a:xfrm rot="1058807">
            <a:off x="3603074" y="1791838"/>
            <a:ext cx="1738573" cy="231697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54438" y="1160061"/>
            <a:ext cx="145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2o12</a:t>
            </a:r>
            <a:endParaRPr lang="en-US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53949" y="2195627"/>
            <a:ext cx="94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2o14</a:t>
            </a:r>
            <a:endParaRPr lang="en-US" dirty="0">
              <a:latin typeface="+mj-lt"/>
            </a:endParaRPr>
          </a:p>
        </p:txBody>
      </p:sp>
      <p:pic>
        <p:nvPicPr>
          <p:cNvPr id="15" name="Picture 2" descr="C:\Users\Florian Schulz\Desktop\DSC005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5310" y="302850"/>
            <a:ext cx="3427360" cy="3785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 rot="1161747">
            <a:off x="3527223" y="2431047"/>
            <a:ext cx="1869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j-lt"/>
              </a:rPr>
              <a:t>improved background</a:t>
            </a:r>
          </a:p>
          <a:p>
            <a:pPr algn="ctr"/>
            <a:r>
              <a:rPr lang="en-US" i="1" dirty="0" smtClean="0">
                <a:latin typeface="+mj-lt"/>
              </a:rPr>
              <a:t>&amp;</a:t>
            </a:r>
          </a:p>
          <a:p>
            <a:r>
              <a:rPr lang="en-US" i="1" dirty="0" smtClean="0">
                <a:latin typeface="+mj-lt"/>
              </a:rPr>
              <a:t>systematics</a:t>
            </a:r>
            <a:endParaRPr lang="en-US" i="1" dirty="0"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2600" y="130175"/>
            <a:ext cx="4998800" cy="469900"/>
          </a:xfrm>
        </p:spPr>
        <p:txBody>
          <a:bodyPr/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Continuation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2o14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8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" r="8887" b="5350"/>
          <a:stretch/>
        </p:blipFill>
        <p:spPr bwMode="auto">
          <a:xfrm>
            <a:off x="3868411" y="610712"/>
            <a:ext cx="5275589" cy="33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86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21" y="1140356"/>
            <a:ext cx="3817340" cy="49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8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4" y="680025"/>
            <a:ext cx="3228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23969" y="1242081"/>
            <a:ext cx="3008637" cy="1631216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- no magnetic interaction</a:t>
            </a:r>
          </a:p>
          <a:p>
            <a:r>
              <a:rPr lang="en-US" sz="2000" dirty="0" smtClean="0">
                <a:latin typeface="+mn-lt"/>
              </a:rPr>
              <a:t>- no </a:t>
            </a:r>
            <a:r>
              <a:rPr lang="en-US" sz="2000" dirty="0">
                <a:latin typeface="+mn-lt"/>
              </a:rPr>
              <a:t>neutron </a:t>
            </a:r>
            <a:r>
              <a:rPr lang="en-US" sz="2000" dirty="0" smtClean="0">
                <a:latin typeface="+mn-lt"/>
              </a:rPr>
              <a:t>halo/skins</a:t>
            </a:r>
          </a:p>
          <a:p>
            <a:r>
              <a:rPr lang="en-US" sz="2000" dirty="0" smtClean="0">
                <a:latin typeface="+mn-lt"/>
              </a:rPr>
              <a:t>- no radius difference</a:t>
            </a:r>
          </a:p>
          <a:p>
            <a:r>
              <a:rPr lang="en-US" sz="2000" dirty="0" smtClean="0">
                <a:latin typeface="+mn-lt"/>
              </a:rPr>
              <a:t>- no shell effects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- …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056254" y="4940382"/>
            <a:ext cx="159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C00000"/>
                </a:solidFill>
                <a:latin typeface="+mj-lt"/>
              </a:rPr>
              <a:t>3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He ↔ </a:t>
            </a:r>
            <a:r>
              <a:rPr lang="en-US" baseline="30000" dirty="0" smtClean="0">
                <a:solidFill>
                  <a:srgbClr val="C00000"/>
                </a:solidFill>
                <a:latin typeface="+mj-lt"/>
              </a:rPr>
              <a:t>3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H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734818" y="5035918"/>
            <a:ext cx="288000" cy="288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454312" y="4437773"/>
            <a:ext cx="159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C00000"/>
                </a:solidFill>
                <a:latin typeface="+mj-lt"/>
              </a:rPr>
              <a:t>7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Li ↔ </a:t>
            </a:r>
            <a:r>
              <a:rPr lang="en-US" baseline="30000" dirty="0" smtClean="0">
                <a:solidFill>
                  <a:srgbClr val="C00000"/>
                </a:solidFill>
                <a:latin typeface="+mj-lt"/>
              </a:rPr>
              <a:t>7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Be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1201122" y="4519566"/>
            <a:ext cx="288000" cy="288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53096" y="6119096"/>
            <a:ext cx="3615315" cy="307777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[</a:t>
            </a:r>
            <a:r>
              <a:rPr kumimoji="1" lang="en-US" altLang="ja-JP" sz="140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Gleit</a:t>
            </a:r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 et al. Nuclear Data Sheets 5 (1963)]</a:t>
            </a:r>
            <a:endParaRPr kumimoji="1" lang="en-US" altLang="ja-JP" sz="1400" dirty="0">
              <a:solidFill>
                <a:srgbClr val="000099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68817" y="5715824"/>
            <a:ext cx="159505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(Z-1)/A</a:t>
            </a:r>
            <a:r>
              <a:rPr lang="en-US" baseline="30000" dirty="0" smtClean="0">
                <a:latin typeface="+mj-lt"/>
              </a:rPr>
              <a:t>1/3</a:t>
            </a:r>
            <a:endParaRPr lang="en-US" baseline="30000" dirty="0">
              <a:latin typeface="+mj-lt"/>
            </a:endParaRPr>
          </a:p>
        </p:txBody>
      </p:sp>
      <p:sp>
        <p:nvSpPr>
          <p:cNvPr id="19" name="Textfeld 18"/>
          <p:cNvSpPr txBox="1"/>
          <p:nvPr/>
        </p:nvSpPr>
        <p:spPr>
          <a:xfrm rot="16200000">
            <a:off x="-191742" y="1503029"/>
            <a:ext cx="79752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Δ</a:t>
            </a:r>
            <a:r>
              <a:rPr lang="en-US" dirty="0" smtClean="0">
                <a:latin typeface="+mj-lt"/>
              </a:rPr>
              <a:t>M</a:t>
            </a:r>
            <a:endParaRPr lang="en-US" baseline="30000" dirty="0"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introduction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5521" y="774488"/>
            <a:ext cx="71929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Δ</a:t>
            </a:r>
            <a:r>
              <a:rPr lang="en-US" dirty="0" smtClean="0">
                <a:latin typeface="+mj-lt"/>
              </a:rPr>
              <a:t>M</a:t>
            </a:r>
            <a:endParaRPr lang="en-US" baseline="30000" dirty="0">
              <a:latin typeface="+mj-lt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240994" y="4082086"/>
            <a:ext cx="4530421" cy="307777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[</a:t>
            </a:r>
            <a:r>
              <a:rPr kumimoji="1" lang="en-US" altLang="ja-JP" sz="140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Endt</a:t>
            </a:r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 &amp; van der </a:t>
            </a:r>
            <a:r>
              <a:rPr kumimoji="1" lang="en-US" altLang="ja-JP" sz="140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Leun</a:t>
            </a:r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, NPA 310 (1978), 67]</a:t>
            </a:r>
            <a:endParaRPr kumimoji="1" lang="en-US" altLang="ja-JP" sz="1400" dirty="0">
              <a:solidFill>
                <a:srgbClr val="000099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080681" y="4456543"/>
            <a:ext cx="4817659" cy="1631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Charge independence</a:t>
            </a:r>
            <a:r>
              <a:rPr lang="en-US" sz="2000" dirty="0" smtClean="0">
                <a:latin typeface="+mj-lt"/>
              </a:rPr>
              <a:t>: 	strong force independent of isospin </a:t>
            </a:r>
            <a:r>
              <a:rPr lang="en-US" sz="2000" dirty="0" smtClean="0">
                <a:latin typeface="+mj-lt"/>
              </a:rPr>
              <a:t>(</a:t>
            </a:r>
            <a:r>
              <a:rPr lang="en-US" sz="2000" i="1" dirty="0" err="1" smtClean="0">
                <a:latin typeface="+mj-lt"/>
              </a:rPr>
              <a:t>F</a:t>
            </a:r>
            <a:r>
              <a:rPr lang="en-US" sz="2000" baseline="-25000" dirty="0" err="1" smtClean="0">
                <a:latin typeface="+mj-lt"/>
              </a:rPr>
              <a:t>p</a:t>
            </a:r>
            <a:r>
              <a:rPr lang="en-US" sz="2000" baseline="-25000" dirty="0" smtClean="0">
                <a:latin typeface="+mj-lt"/>
              </a:rPr>
              <a:t>-p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= </a:t>
            </a:r>
            <a:r>
              <a:rPr lang="en-US" sz="2000" i="1" dirty="0" err="1" smtClean="0">
                <a:latin typeface="+mj-lt"/>
              </a:rPr>
              <a:t>F</a:t>
            </a:r>
            <a:r>
              <a:rPr lang="en-US" sz="2000" baseline="-25000" dirty="0" err="1" smtClean="0">
                <a:latin typeface="+mj-lt"/>
              </a:rPr>
              <a:t>n</a:t>
            </a:r>
            <a:r>
              <a:rPr lang="en-US" sz="2000" baseline="-25000" dirty="0" smtClean="0">
                <a:latin typeface="+mj-lt"/>
              </a:rPr>
              <a:t>-n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=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F</a:t>
            </a:r>
            <a:r>
              <a:rPr lang="en-US" sz="2000" baseline="-25000" dirty="0" err="1" smtClean="0">
                <a:latin typeface="+mj-lt"/>
              </a:rPr>
              <a:t>p</a:t>
            </a:r>
            <a:r>
              <a:rPr lang="en-US" sz="2000" baseline="-25000" dirty="0" smtClean="0">
                <a:latin typeface="+mj-lt"/>
              </a:rPr>
              <a:t>-n</a:t>
            </a:r>
            <a:r>
              <a:rPr lang="en-US" sz="2000" dirty="0" smtClean="0">
                <a:latin typeface="+mj-lt"/>
              </a:rPr>
              <a:t>)</a:t>
            </a:r>
          </a:p>
          <a:p>
            <a:r>
              <a:rPr lang="en-US" sz="2000" dirty="0" smtClean="0">
                <a:latin typeface="+mj-lt"/>
              </a:rPr>
              <a:t> 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Charge symmetry</a:t>
            </a:r>
            <a:r>
              <a:rPr lang="en-US" sz="2000" dirty="0" smtClean="0">
                <a:latin typeface="+mj-lt"/>
              </a:rPr>
              <a:t>:         	strong force independent of I</a:t>
            </a:r>
            <a:r>
              <a:rPr lang="en-US" sz="2000" baseline="-25000" dirty="0" smtClean="0">
                <a:latin typeface="+mj-lt"/>
              </a:rPr>
              <a:t>3</a:t>
            </a:r>
            <a:r>
              <a:rPr lang="en-US" sz="2000" dirty="0" smtClean="0">
                <a:latin typeface="+mj-lt"/>
              </a:rPr>
              <a:t> flip </a:t>
            </a:r>
            <a:r>
              <a:rPr lang="en-US" sz="2000" dirty="0" smtClean="0">
                <a:latin typeface="+mj-lt"/>
              </a:rPr>
              <a:t>(</a:t>
            </a:r>
            <a:r>
              <a:rPr lang="en-US" sz="2000" i="1" dirty="0" err="1" smtClean="0">
                <a:latin typeface="+mj-lt"/>
              </a:rPr>
              <a:t>F</a:t>
            </a:r>
            <a:r>
              <a:rPr lang="en-US" sz="2000" baseline="-25000" dirty="0" err="1" smtClean="0">
                <a:latin typeface="+mj-lt"/>
              </a:rPr>
              <a:t>p</a:t>
            </a:r>
            <a:r>
              <a:rPr lang="en-US" sz="2000" baseline="-25000" dirty="0" smtClean="0">
                <a:latin typeface="+mj-lt"/>
              </a:rPr>
              <a:t>-p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=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F</a:t>
            </a:r>
            <a:r>
              <a:rPr lang="en-US" sz="2000" baseline="-25000" dirty="0" err="1" smtClean="0">
                <a:latin typeface="+mj-lt"/>
              </a:rPr>
              <a:t>n</a:t>
            </a:r>
            <a:r>
              <a:rPr lang="en-US" sz="2000" baseline="-25000" dirty="0" smtClean="0">
                <a:latin typeface="+mj-lt"/>
              </a:rPr>
              <a:t>-n</a:t>
            </a:r>
            <a:r>
              <a:rPr lang="en-US" sz="2000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82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" y="601090"/>
            <a:ext cx="8928471" cy="50507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344" y="130175"/>
            <a:ext cx="7233313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studies of the decay-pion line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318861" y="5624508"/>
            <a:ext cx="8675014" cy="707876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+mj-lt"/>
              </a:rPr>
              <a:t>consistent result for </a:t>
            </a:r>
            <a:r>
              <a:rPr lang="de-DE" sz="2000" dirty="0" smtClean="0"/>
              <a:t>B</a:t>
            </a:r>
            <a:r>
              <a:rPr lang="el-GR" sz="2000" baseline="-25000" dirty="0"/>
              <a:t>Λ</a:t>
            </a:r>
            <a:r>
              <a:rPr lang="de-DE" sz="2000" dirty="0"/>
              <a:t>(</a:t>
            </a:r>
            <a:r>
              <a:rPr lang="de-DE" sz="2000" baseline="30000" dirty="0"/>
              <a:t>4</a:t>
            </a:r>
            <a:r>
              <a:rPr lang="el-GR" sz="2000" baseline="-25000" dirty="0"/>
              <a:t>Λ</a:t>
            </a:r>
            <a:r>
              <a:rPr lang="de-DE" sz="2000" dirty="0" smtClean="0"/>
              <a:t>H)</a:t>
            </a:r>
            <a:r>
              <a:rPr lang="de-DE" altLang="ja-JP" sz="2000" dirty="0" smtClean="0">
                <a:latin typeface="+mj-lt"/>
              </a:rPr>
              <a:t> </a:t>
            </a:r>
            <a:r>
              <a:rPr lang="de-DE" altLang="ja-JP" sz="2000" dirty="0" err="1" smtClean="0">
                <a:latin typeface="+mj-lt"/>
              </a:rPr>
              <a:t>from</a:t>
            </a:r>
            <a:r>
              <a:rPr lang="de-DE" altLang="ja-JP" sz="2000" dirty="0" smtClean="0">
                <a:latin typeface="+mj-lt"/>
              </a:rPr>
              <a:t> MAMI 2012 </a:t>
            </a:r>
            <a:r>
              <a:rPr lang="de-DE" altLang="ja-JP" sz="2000" dirty="0" err="1" smtClean="0">
                <a:latin typeface="+mj-lt"/>
              </a:rPr>
              <a:t>and</a:t>
            </a:r>
            <a:r>
              <a:rPr lang="de-DE" altLang="ja-JP" sz="2000" dirty="0" smtClean="0">
                <a:latin typeface="+mj-lt"/>
              </a:rPr>
              <a:t> MAMI 2014 </a:t>
            </a:r>
            <a:r>
              <a:rPr lang="en-US" altLang="ja-JP" sz="2000" dirty="0" smtClean="0">
                <a:latin typeface="Arial"/>
                <a:cs typeface="Arial"/>
              </a:rPr>
              <a:t>independent </a:t>
            </a:r>
            <a:r>
              <a:rPr lang="en-US" altLang="ja-JP" sz="2000" dirty="0" smtClean="0">
                <a:latin typeface="Arial"/>
                <a:cs typeface="Arial"/>
              </a:rPr>
              <a:t>measurement in two </a:t>
            </a:r>
            <a:r>
              <a:rPr lang="en-US" altLang="ja-JP" sz="2000" dirty="0" smtClean="0">
                <a:latin typeface="Arial"/>
                <a:cs typeface="Arial"/>
              </a:rPr>
              <a:t>specs</a:t>
            </a:r>
            <a:r>
              <a:rPr lang="en-US" altLang="ja-JP" sz="2000" dirty="0" smtClean="0">
                <a:latin typeface="Arial"/>
                <a:cs typeface="Arial"/>
              </a:rPr>
              <a:t>, </a:t>
            </a:r>
            <a:r>
              <a:rPr lang="en-US" altLang="ja-JP" sz="2000" dirty="0" smtClean="0">
                <a:latin typeface="Arial"/>
                <a:cs typeface="Arial"/>
              </a:rPr>
              <a:t>two targets, two beam-times</a:t>
            </a:r>
            <a:endParaRPr lang="en-US" altLang="ja-JP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25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55" y="905264"/>
            <a:ext cx="6752467" cy="384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388" y="130175"/>
            <a:ext cx="4416425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data on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mass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765193" y="686895"/>
            <a:ext cx="408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j-lt"/>
              </a:rPr>
              <a:t>outer error bars correlated from calibration</a:t>
            </a:r>
            <a:endParaRPr lang="en-US" sz="1600" i="1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 rot="48947">
            <a:off x="330786" y="1237690"/>
            <a:ext cx="103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MAMI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 rot="48947">
            <a:off x="4803" y="2394075"/>
            <a:ext cx="158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emulsion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242665" y="4706562"/>
            <a:ext cx="8666327" cy="1631206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r>
              <a:rPr lang="en-US" sz="2000" dirty="0" smtClean="0">
                <a:latin typeface="+mj-lt"/>
              </a:rPr>
              <a:t>		</a:t>
            </a:r>
            <a:r>
              <a:rPr lang="de-DE" sz="2000" dirty="0" smtClean="0">
                <a:latin typeface="+mj-lt"/>
              </a:rPr>
              <a:t>B</a:t>
            </a:r>
            <a:r>
              <a:rPr lang="el-GR" sz="2000" baseline="-25000" dirty="0">
                <a:latin typeface="+mj-lt"/>
              </a:rPr>
              <a:t>Λ</a:t>
            </a:r>
            <a:r>
              <a:rPr lang="de-DE" sz="2000" dirty="0">
                <a:latin typeface="+mj-lt"/>
              </a:rPr>
              <a:t>(</a:t>
            </a:r>
            <a:r>
              <a:rPr lang="de-DE" sz="2000" baseline="30000" dirty="0">
                <a:latin typeface="+mj-lt"/>
              </a:rPr>
              <a:t>4</a:t>
            </a:r>
            <a:r>
              <a:rPr lang="el-GR" sz="2000" baseline="-25000" dirty="0">
                <a:latin typeface="+mj-lt"/>
              </a:rPr>
              <a:t>Λ</a:t>
            </a:r>
            <a:r>
              <a:rPr lang="de-DE" sz="2000" dirty="0">
                <a:latin typeface="+mj-lt"/>
              </a:rPr>
              <a:t>H) </a:t>
            </a:r>
            <a:r>
              <a:rPr lang="de-DE" sz="2000" dirty="0" smtClean="0">
                <a:latin typeface="+mj-lt"/>
              </a:rPr>
              <a:t>	  (stat.)	  (syst.)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emulsion:	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2.04  ± 0.04 ±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0.05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MeV </a:t>
            </a:r>
            <a:r>
              <a:rPr lang="en-US" sz="1600" dirty="0" smtClean="0">
                <a:latin typeface="+mn-lt"/>
              </a:rPr>
              <a:t>	</a:t>
            </a:r>
            <a:r>
              <a:rPr kumimoji="1" lang="en-US" altLang="ja-JP" sz="1600" dirty="0">
                <a:solidFill>
                  <a:srgbClr val="000099"/>
                </a:solidFill>
                <a:latin typeface="+mn-lt"/>
                <a:sym typeface="Wingdings" pitchFamily="2" charset="2"/>
              </a:rPr>
              <a:t>[M. </a:t>
            </a:r>
            <a:r>
              <a:rPr kumimoji="1" lang="en-US" altLang="ja-JP" sz="1600" dirty="0" err="1">
                <a:solidFill>
                  <a:srgbClr val="000099"/>
                </a:solidFill>
                <a:latin typeface="+mn-lt"/>
                <a:sym typeface="Wingdings" pitchFamily="2" charset="2"/>
              </a:rPr>
              <a:t>Juric</a:t>
            </a:r>
            <a:r>
              <a:rPr kumimoji="1" lang="en-US" altLang="ja-JP" sz="1600" dirty="0">
                <a:solidFill>
                  <a:srgbClr val="000099"/>
                </a:solidFill>
                <a:latin typeface="+mn-lt"/>
                <a:sym typeface="Wingdings" pitchFamily="2" charset="2"/>
              </a:rPr>
              <a:t> et al. NP B52 (1973</a:t>
            </a:r>
            <a:r>
              <a:rPr kumimoji="1" lang="en-US" altLang="ja-JP" sz="16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)]</a:t>
            </a:r>
            <a:endParaRPr lang="en-US" sz="1600" dirty="0" smtClean="0">
              <a:latin typeface="+mn-lt"/>
            </a:endParaRPr>
          </a:p>
          <a:p>
            <a:r>
              <a:rPr lang="en-US" sz="2000" dirty="0" smtClean="0">
                <a:latin typeface="+mj-lt"/>
              </a:rPr>
              <a:t>MAMI </a:t>
            </a:r>
            <a:r>
              <a:rPr lang="en-US" sz="2000" dirty="0">
                <a:latin typeface="+mj-lt"/>
              </a:rPr>
              <a:t>2012: 	2.12 </a:t>
            </a:r>
            <a:r>
              <a:rPr lang="en-US" sz="2000" dirty="0" smtClean="0">
                <a:latin typeface="+mj-lt"/>
              </a:rPr>
              <a:t> ± 0.01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± 0.08 ± 0.03 MeV  	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[A. </a:t>
            </a:r>
            <a:r>
              <a:rPr lang="en-US" sz="1600" dirty="0" err="1" smtClean="0">
                <a:solidFill>
                  <a:srgbClr val="000099"/>
                </a:solidFill>
                <a:latin typeface="+mj-lt"/>
              </a:rPr>
              <a:t>Esser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 et al., </a:t>
            </a:r>
            <a:r>
              <a:rPr lang="nb-NO" sz="1600" dirty="0" smtClean="0">
                <a:solidFill>
                  <a:srgbClr val="000099"/>
                </a:solidFill>
                <a:latin typeface="+mj-lt"/>
              </a:rPr>
              <a:t>PRL 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114</a:t>
            </a:r>
            <a:r>
              <a:rPr lang="en-US" sz="1600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(2015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)]</a:t>
            </a:r>
            <a:endParaRPr lang="en-US" sz="1600" dirty="0">
              <a:solidFill>
                <a:srgbClr val="000099"/>
              </a:solidFill>
              <a:latin typeface="+mj-lt"/>
            </a:endParaRPr>
          </a:p>
          <a:p>
            <a:r>
              <a:rPr lang="en-US" sz="2000" dirty="0">
                <a:latin typeface="+mj-lt"/>
              </a:rPr>
              <a:t>MAMI 2012: 	2.12 </a:t>
            </a:r>
            <a:r>
              <a:rPr lang="en-US" sz="2000" dirty="0" smtClean="0">
                <a:latin typeface="+mj-lt"/>
              </a:rPr>
              <a:t> ± 0.01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± 0.08 ± 0.03 MeV </a:t>
            </a:r>
            <a:r>
              <a:rPr lang="en-US" sz="2000" dirty="0" smtClean="0">
                <a:latin typeface="+mj-lt"/>
              </a:rPr>
              <a:t>	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[P. Achenbach et al., JPS (2016)]</a:t>
            </a:r>
            <a:endParaRPr lang="en-US" sz="1600" dirty="0" smtClean="0">
              <a:solidFill>
                <a:srgbClr val="000099"/>
              </a:solidFill>
              <a:latin typeface="+mj-lt"/>
            </a:endParaRPr>
          </a:p>
          <a:p>
            <a:r>
              <a:rPr lang="en-US" sz="2000" dirty="0" smtClean="0">
                <a:latin typeface="+mj-lt"/>
              </a:rPr>
              <a:t>MAMI </a:t>
            </a:r>
            <a:r>
              <a:rPr lang="en-US" sz="2000" dirty="0">
                <a:latin typeface="+mj-lt"/>
              </a:rPr>
              <a:t>2014: 	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2.16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± 0.01 ± 0.08 MeV </a:t>
            </a:r>
            <a:r>
              <a:rPr lang="en-US" sz="2000" dirty="0" smtClean="0">
                <a:latin typeface="+mj-lt"/>
              </a:rPr>
              <a:t>	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[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F. Schulz et al., NPA</a:t>
            </a:r>
            <a:r>
              <a:rPr lang="en-US" sz="1600" dirty="0" smtClean="0">
                <a:solidFill>
                  <a:srgbClr val="000099"/>
                </a:solidFill>
                <a:latin typeface="+mj-lt"/>
              </a:rPr>
              <a:t> (2016)]</a:t>
            </a:r>
            <a:endParaRPr lang="en-US" sz="16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1594881" y="1025449"/>
            <a:ext cx="6320165" cy="1101064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594882" y="2485533"/>
            <a:ext cx="6320164" cy="1524007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solve the puzzle?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841337" y="913579"/>
            <a:ext cx="8302663" cy="502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r>
              <a:rPr lang="en-US" sz="2000" dirty="0" smtClean="0">
                <a:latin typeface="+mj-lt"/>
              </a:rPr>
              <a:t>combine information from steps 1. – 3.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63854" y="5104262"/>
            <a:ext cx="322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05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0905" y="130175"/>
            <a:ext cx="6882191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knowledge on CSB in the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4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71" y="835807"/>
            <a:ext cx="6016255" cy="376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0905" y="130175"/>
            <a:ext cx="6882191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knowledge on CSB in the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4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72" y="835808"/>
            <a:ext cx="6016255" cy="376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36" y="835809"/>
            <a:ext cx="6394176" cy="3767017"/>
          </a:xfrm>
          <a:prstGeom prst="rect">
            <a:avLst/>
          </a:prstGeom>
        </p:spPr>
      </p:pic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109182" y="4520533"/>
            <a:ext cx="8898340" cy="156965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r>
              <a:rPr lang="el-GR" sz="1600" dirty="0" smtClean="0">
                <a:latin typeface="+mj-lt"/>
              </a:rPr>
              <a:t>Δ</a:t>
            </a:r>
            <a:r>
              <a:rPr lang="de-DE" sz="1600" dirty="0">
                <a:latin typeface="+mj-lt"/>
              </a:rPr>
              <a:t>B</a:t>
            </a:r>
            <a:r>
              <a:rPr lang="el-GR" sz="1600" baseline="-25000" dirty="0">
                <a:latin typeface="+mj-lt"/>
              </a:rPr>
              <a:t>Λ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smtClean="0">
                <a:latin typeface="+mj-lt"/>
              </a:rPr>
              <a:t>(1+ ex. </a:t>
            </a:r>
            <a:r>
              <a:rPr lang="de-DE" sz="1600" dirty="0" err="1" smtClean="0">
                <a:latin typeface="+mj-lt"/>
              </a:rPr>
              <a:t>st.</a:t>
            </a:r>
            <a:r>
              <a:rPr lang="de-DE" sz="1600" dirty="0" smtClean="0">
                <a:latin typeface="+mj-lt"/>
              </a:rPr>
              <a:t>) </a:t>
            </a:r>
            <a:r>
              <a:rPr lang="de-DE" sz="1600" dirty="0">
                <a:latin typeface="+mj-lt"/>
              </a:rPr>
              <a:t>= </a:t>
            </a:r>
            <a:r>
              <a:rPr lang="de-DE" sz="1600" dirty="0" smtClean="0">
                <a:latin typeface="+mj-lt"/>
              </a:rPr>
              <a:t>	280 </a:t>
            </a:r>
            <a:r>
              <a:rPr lang="en-US" sz="1600" dirty="0">
                <a:latin typeface="+mj-lt"/>
              </a:rPr>
              <a:t>± </a:t>
            </a:r>
            <a:r>
              <a:rPr lang="en-US" sz="1600" dirty="0" smtClean="0">
                <a:latin typeface="+mj-lt"/>
              </a:rPr>
              <a:t>5 </a:t>
            </a:r>
            <a:r>
              <a:rPr lang="en-US" sz="1600" dirty="0" err="1">
                <a:latin typeface="+mj-lt"/>
              </a:rPr>
              <a:t>keV</a:t>
            </a:r>
            <a:r>
              <a:rPr lang="de-DE" sz="1600" dirty="0">
                <a:latin typeface="+mj-lt"/>
              </a:rPr>
              <a:t> 	</a:t>
            </a:r>
            <a:r>
              <a:rPr lang="de-DE" sz="1600" i="1" dirty="0">
                <a:latin typeface="+mj-lt"/>
              </a:rPr>
              <a:t>(</a:t>
            </a:r>
            <a:r>
              <a:rPr lang="de-DE" sz="1600" i="1" dirty="0" err="1">
                <a:latin typeface="+mj-lt"/>
              </a:rPr>
              <a:t>emulsion</a:t>
            </a:r>
            <a:r>
              <a:rPr lang="de-DE" sz="1600" i="1" dirty="0">
                <a:latin typeface="+mj-lt"/>
              </a:rPr>
              <a:t> </a:t>
            </a:r>
            <a:r>
              <a:rPr lang="de-DE" sz="1600" i="1" dirty="0" smtClean="0">
                <a:latin typeface="+mj-lt"/>
              </a:rPr>
              <a:t>+ </a:t>
            </a:r>
            <a:r>
              <a:rPr lang="de-DE" sz="1600" i="1" dirty="0" err="1" smtClean="0">
                <a:latin typeface="+mj-lt"/>
              </a:rPr>
              <a:t>old</a:t>
            </a:r>
            <a:r>
              <a:rPr lang="de-DE" sz="1600" i="1" dirty="0" smtClean="0">
                <a:latin typeface="+mj-lt"/>
              </a:rPr>
              <a:t> </a:t>
            </a:r>
            <a:r>
              <a:rPr lang="el-GR" sz="1600" i="1" dirty="0" smtClean="0">
                <a:latin typeface="+mj-lt"/>
              </a:rPr>
              <a:t>γ</a:t>
            </a:r>
            <a:r>
              <a:rPr lang="de-DE" sz="1600" i="1" dirty="0" smtClean="0">
                <a:latin typeface="+mj-lt"/>
              </a:rPr>
              <a:t>-</a:t>
            </a:r>
            <a:r>
              <a:rPr lang="de-DE" sz="1600" i="1" dirty="0" err="1" smtClean="0">
                <a:latin typeface="+mj-lt"/>
              </a:rPr>
              <a:t>ray</a:t>
            </a:r>
            <a:r>
              <a:rPr lang="de-DE" sz="1600" i="1" dirty="0" smtClean="0">
                <a:latin typeface="+mj-lt"/>
              </a:rPr>
              <a:t> </a:t>
            </a:r>
            <a:r>
              <a:rPr lang="de-DE" sz="1600" i="1" dirty="0" err="1" smtClean="0">
                <a:latin typeface="+mj-lt"/>
              </a:rPr>
              <a:t>data</a:t>
            </a:r>
            <a:r>
              <a:rPr lang="de-DE" sz="1600" i="1" dirty="0" smtClean="0">
                <a:latin typeface="+mj-lt"/>
              </a:rPr>
              <a:t>)</a:t>
            </a:r>
            <a:endParaRPr lang="de-DE" sz="1600" baseline="-25000" dirty="0" smtClean="0">
              <a:latin typeface="+mj-lt"/>
            </a:endParaRPr>
          </a:p>
          <a:p>
            <a:r>
              <a:rPr lang="de-DE" sz="1600" dirty="0" smtClean="0">
                <a:latin typeface="+mj-lt"/>
              </a:rPr>
              <a:t>	</a:t>
            </a:r>
            <a:r>
              <a:rPr lang="de-DE" sz="1600" dirty="0" smtClean="0">
                <a:latin typeface="+mj-lt"/>
              </a:rPr>
              <a:t>	  34 </a:t>
            </a:r>
            <a:r>
              <a:rPr lang="en-US" sz="1600" dirty="0">
                <a:latin typeface="+mj-lt"/>
              </a:rPr>
              <a:t>± </a:t>
            </a:r>
            <a:r>
              <a:rPr lang="en-US" sz="1600" dirty="0" smtClean="0">
                <a:latin typeface="+mj-lt"/>
              </a:rPr>
              <a:t>5 </a:t>
            </a:r>
            <a:r>
              <a:rPr lang="en-US" sz="1600" dirty="0" err="1">
                <a:latin typeface="+mj-lt"/>
              </a:rPr>
              <a:t>keV</a:t>
            </a:r>
            <a:r>
              <a:rPr lang="de-DE" sz="1600" dirty="0">
                <a:latin typeface="+mj-lt"/>
              </a:rPr>
              <a:t> 	</a:t>
            </a:r>
            <a:r>
              <a:rPr lang="de-DE" sz="1600" i="1" dirty="0">
                <a:latin typeface="+mj-lt"/>
              </a:rPr>
              <a:t>(</a:t>
            </a:r>
            <a:r>
              <a:rPr lang="de-DE" sz="1600" i="1" dirty="0" err="1">
                <a:latin typeface="+mj-lt"/>
              </a:rPr>
              <a:t>emulsion</a:t>
            </a:r>
            <a:r>
              <a:rPr lang="de-DE" sz="1600" i="1" dirty="0">
                <a:latin typeface="+mj-lt"/>
              </a:rPr>
              <a:t> + </a:t>
            </a:r>
            <a:r>
              <a:rPr lang="de-DE" sz="1600" i="1" dirty="0" err="1" smtClean="0">
                <a:latin typeface="+mj-lt"/>
              </a:rPr>
              <a:t>new</a:t>
            </a:r>
            <a:r>
              <a:rPr lang="de-DE" sz="1600" i="1" dirty="0" smtClean="0">
                <a:latin typeface="+mj-lt"/>
              </a:rPr>
              <a:t> </a:t>
            </a:r>
            <a:r>
              <a:rPr lang="el-GR" sz="1600" i="1" dirty="0" smtClean="0">
                <a:latin typeface="+mj-lt"/>
              </a:rPr>
              <a:t>γ</a:t>
            </a:r>
            <a:r>
              <a:rPr lang="de-DE" sz="1600" i="1" dirty="0">
                <a:latin typeface="+mj-lt"/>
              </a:rPr>
              <a:t>-</a:t>
            </a:r>
            <a:r>
              <a:rPr lang="de-DE" sz="1600" i="1" dirty="0" err="1">
                <a:latin typeface="+mj-lt"/>
              </a:rPr>
              <a:t>ray</a:t>
            </a:r>
            <a:r>
              <a:rPr lang="de-DE" sz="1600" i="1" dirty="0">
                <a:latin typeface="+mj-lt"/>
              </a:rPr>
              <a:t> </a:t>
            </a:r>
            <a:r>
              <a:rPr lang="de-DE" sz="1600" i="1" dirty="0" err="1">
                <a:latin typeface="+mj-lt"/>
              </a:rPr>
              <a:t>data</a:t>
            </a:r>
            <a:r>
              <a:rPr lang="de-DE" sz="1600" i="1" dirty="0" smtClean="0">
                <a:latin typeface="+mj-lt"/>
              </a:rPr>
              <a:t>)</a:t>
            </a:r>
            <a:endParaRPr lang="de-DE" sz="1600" baseline="-25000" dirty="0">
              <a:latin typeface="+mj-lt"/>
            </a:endParaRPr>
          </a:p>
          <a:p>
            <a:r>
              <a:rPr lang="de-DE" sz="1600" dirty="0" smtClean="0">
                <a:latin typeface="+mj-lt"/>
              </a:rPr>
              <a:t>	 </a:t>
            </a:r>
            <a:r>
              <a:rPr lang="de-DE" sz="1600" dirty="0" smtClean="0">
                <a:latin typeface="+mj-lt"/>
              </a:rPr>
              <a:t>	</a:t>
            </a:r>
            <a:r>
              <a:rPr lang="de-DE" sz="1600" dirty="0" smtClean="0">
                <a:solidFill>
                  <a:srgbClr val="C00000"/>
                </a:solidFill>
                <a:latin typeface="+mj-lt"/>
              </a:rPr>
              <a:t>−83 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± 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9 </a:t>
            </a:r>
            <a:r>
              <a:rPr lang="en-US" sz="1600" dirty="0" err="1">
                <a:solidFill>
                  <a:srgbClr val="C00000"/>
                </a:solidFill>
                <a:latin typeface="+mj-lt"/>
              </a:rPr>
              <a:t>keV</a:t>
            </a:r>
            <a:r>
              <a:rPr lang="de-DE" sz="1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1600" dirty="0">
                <a:latin typeface="+mj-lt"/>
              </a:rPr>
              <a:t>	</a:t>
            </a:r>
            <a:r>
              <a:rPr lang="de-DE" sz="1600" i="1" dirty="0">
                <a:latin typeface="+mj-lt"/>
              </a:rPr>
              <a:t>(MAMI + </a:t>
            </a:r>
            <a:r>
              <a:rPr lang="de-DE" sz="1600" i="1" dirty="0" err="1" smtClean="0">
                <a:latin typeface="+mj-lt"/>
              </a:rPr>
              <a:t>emulsion</a:t>
            </a:r>
            <a:r>
              <a:rPr lang="de-DE" sz="1600" i="1" dirty="0" smtClean="0">
                <a:latin typeface="+mj-lt"/>
              </a:rPr>
              <a:t> + </a:t>
            </a:r>
            <a:r>
              <a:rPr lang="de-DE" sz="1600" i="1" dirty="0" err="1" smtClean="0">
                <a:latin typeface="+mj-lt"/>
              </a:rPr>
              <a:t>new</a:t>
            </a:r>
            <a:r>
              <a:rPr lang="de-DE" sz="1600" i="1" dirty="0" smtClean="0">
                <a:latin typeface="+mj-lt"/>
              </a:rPr>
              <a:t> </a:t>
            </a:r>
            <a:r>
              <a:rPr lang="el-GR" sz="1600" i="1" dirty="0" smtClean="0">
                <a:latin typeface="+mj-lt"/>
              </a:rPr>
              <a:t>γ</a:t>
            </a:r>
            <a:r>
              <a:rPr lang="de-DE" sz="1600" i="1" dirty="0">
                <a:latin typeface="+mj-lt"/>
              </a:rPr>
              <a:t>-</a:t>
            </a:r>
            <a:r>
              <a:rPr lang="de-DE" sz="1600" i="1" dirty="0" err="1">
                <a:latin typeface="+mj-lt"/>
              </a:rPr>
              <a:t>ray</a:t>
            </a:r>
            <a:r>
              <a:rPr lang="de-DE" sz="1600" i="1" dirty="0">
                <a:latin typeface="+mj-lt"/>
              </a:rPr>
              <a:t> </a:t>
            </a:r>
            <a:r>
              <a:rPr lang="de-DE" sz="1600" i="1" dirty="0" err="1">
                <a:latin typeface="+mj-lt"/>
              </a:rPr>
              <a:t>data</a:t>
            </a:r>
            <a:r>
              <a:rPr lang="de-DE" sz="1600" i="1" dirty="0" smtClean="0">
                <a:latin typeface="+mj-lt"/>
              </a:rPr>
              <a:t>)</a:t>
            </a:r>
          </a:p>
          <a:p>
            <a:endParaRPr lang="de-DE" sz="1600" dirty="0" smtClean="0">
              <a:latin typeface="+mj-lt"/>
            </a:endParaRPr>
          </a:p>
          <a:p>
            <a:r>
              <a:rPr lang="el-GR" sz="1600" dirty="0" smtClean="0">
                <a:latin typeface="+mj-lt"/>
              </a:rPr>
              <a:t>Δ</a:t>
            </a:r>
            <a:r>
              <a:rPr lang="de-DE" sz="1600" dirty="0">
                <a:latin typeface="+mj-lt"/>
              </a:rPr>
              <a:t>B</a:t>
            </a:r>
            <a:r>
              <a:rPr lang="el-GR" sz="1600" baseline="-25000" dirty="0">
                <a:latin typeface="+mj-lt"/>
              </a:rPr>
              <a:t>Λ</a:t>
            </a:r>
            <a:r>
              <a:rPr lang="de-DE" sz="1600" dirty="0">
                <a:latin typeface="+mj-lt"/>
              </a:rPr>
              <a:t> (0+ </a:t>
            </a:r>
            <a:r>
              <a:rPr lang="de-DE" sz="1600" dirty="0" err="1">
                <a:latin typeface="+mj-lt"/>
              </a:rPr>
              <a:t>gr.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st.</a:t>
            </a:r>
            <a:r>
              <a:rPr lang="de-DE" sz="1600" dirty="0">
                <a:latin typeface="+mj-lt"/>
              </a:rPr>
              <a:t>) = 	350 </a:t>
            </a:r>
            <a:r>
              <a:rPr lang="en-US" sz="1600" dirty="0">
                <a:latin typeface="+mj-lt"/>
              </a:rPr>
              <a:t>± 5 </a:t>
            </a:r>
            <a:r>
              <a:rPr lang="en-US" sz="1600" dirty="0" err="1">
                <a:latin typeface="+mj-lt"/>
              </a:rPr>
              <a:t>keV</a:t>
            </a:r>
            <a:r>
              <a:rPr lang="de-DE" sz="1600" dirty="0">
                <a:latin typeface="+mj-lt"/>
              </a:rPr>
              <a:t> 	</a:t>
            </a:r>
            <a:r>
              <a:rPr lang="de-DE" sz="1600" i="1" dirty="0">
                <a:latin typeface="+mj-lt"/>
              </a:rPr>
              <a:t>(</a:t>
            </a:r>
            <a:r>
              <a:rPr lang="de-DE" sz="1600" i="1" dirty="0" err="1">
                <a:latin typeface="+mj-lt"/>
              </a:rPr>
              <a:t>emulsion</a:t>
            </a:r>
            <a:r>
              <a:rPr lang="de-DE" sz="1600" i="1" dirty="0">
                <a:latin typeface="+mj-lt"/>
              </a:rPr>
              <a:t> </a:t>
            </a:r>
            <a:r>
              <a:rPr lang="de-DE" sz="1600" i="1" dirty="0" err="1">
                <a:latin typeface="+mj-lt"/>
              </a:rPr>
              <a:t>data</a:t>
            </a:r>
            <a:r>
              <a:rPr lang="de-DE" sz="1600" i="1" dirty="0">
                <a:latin typeface="+mj-lt"/>
              </a:rPr>
              <a:t>)</a:t>
            </a:r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		</a:t>
            </a:r>
            <a:r>
              <a:rPr lang="de-DE" sz="1600" dirty="0">
                <a:solidFill>
                  <a:srgbClr val="C00000"/>
                </a:solidFill>
                <a:latin typeface="+mj-lt"/>
              </a:rPr>
              <a:t>233 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± 9 </a:t>
            </a:r>
            <a:r>
              <a:rPr lang="en-US" sz="1600" dirty="0" err="1">
                <a:solidFill>
                  <a:srgbClr val="C00000"/>
                </a:solidFill>
                <a:latin typeface="+mj-lt"/>
              </a:rPr>
              <a:t>keV</a:t>
            </a:r>
            <a:r>
              <a:rPr lang="de-DE" sz="1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1600" dirty="0">
                <a:latin typeface="+mj-lt"/>
              </a:rPr>
              <a:t>	</a:t>
            </a:r>
            <a:r>
              <a:rPr lang="de-DE" sz="1600" i="1" dirty="0">
                <a:latin typeface="+mj-lt"/>
              </a:rPr>
              <a:t>(MAMI + </a:t>
            </a:r>
            <a:r>
              <a:rPr lang="de-DE" sz="1600" i="1" dirty="0" err="1">
                <a:latin typeface="+mj-lt"/>
              </a:rPr>
              <a:t>emulsion</a:t>
            </a:r>
            <a:r>
              <a:rPr lang="de-DE" sz="1600" i="1" dirty="0">
                <a:latin typeface="+mj-lt"/>
              </a:rPr>
              <a:t> </a:t>
            </a:r>
            <a:r>
              <a:rPr lang="de-DE" sz="1600" i="1" dirty="0" err="1">
                <a:latin typeface="+mj-lt"/>
              </a:rPr>
              <a:t>data</a:t>
            </a:r>
            <a:r>
              <a:rPr lang="de-DE" sz="1600" i="1" dirty="0" smtClean="0">
                <a:latin typeface="+mj-lt"/>
              </a:rPr>
              <a:t>)</a:t>
            </a:r>
            <a:endParaRPr lang="de-DE" sz="1600" i="1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352834" y="5523979"/>
            <a:ext cx="118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↨ ~ 2/3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7352833" y="4843693"/>
            <a:ext cx="118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↨ </a:t>
            </a:r>
            <a:r>
              <a:rPr lang="en-US" dirty="0">
                <a:latin typeface="Arial"/>
                <a:cs typeface="Arial"/>
              </a:rPr>
              <a:t>+</a:t>
            </a:r>
            <a:r>
              <a:rPr lang="en-US" dirty="0" smtClean="0">
                <a:latin typeface="Arial"/>
                <a:cs typeface="Arial"/>
              </a:rPr>
              <a:t> →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20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327546" y="791568"/>
            <a:ext cx="8434317" cy="1146414"/>
          </a:xfrm>
          <a:prstGeom prst="roundRect">
            <a:avLst>
              <a:gd name="adj" fmla="val 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CSB in </a:t>
            </a:r>
            <a:r>
              <a:rPr lang="en-US" sz="2000" i="1" dirty="0"/>
              <a:t>A = 4</a:t>
            </a:r>
            <a:r>
              <a:rPr lang="en-US" sz="2000" dirty="0"/>
              <a:t> system is strongly spin-dependent …</a:t>
            </a:r>
          </a:p>
          <a:p>
            <a:r>
              <a:rPr lang="en-US" sz="2000" dirty="0"/>
              <a:t>	...and possibly changing sign between ground and excited states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8394" y="130175"/>
            <a:ext cx="7547212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precision era 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226824" y="2146766"/>
            <a:ext cx="8675014" cy="3785642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CSB </a:t>
            </a:r>
            <a:r>
              <a:rPr lang="en-US" sz="2000" dirty="0" smtClean="0">
                <a:latin typeface="+mj-lt"/>
              </a:rPr>
              <a:t>still appears considerably </a:t>
            </a:r>
            <a:r>
              <a:rPr lang="en-US" sz="2000" dirty="0">
                <a:latin typeface="+mj-lt"/>
              </a:rPr>
              <a:t>stronger in hyper- than in ordinary </a:t>
            </a:r>
            <a:r>
              <a:rPr lang="en-US" sz="2000" dirty="0" smtClean="0">
                <a:latin typeface="+mj-lt"/>
              </a:rPr>
              <a:t>nuclei</a:t>
            </a:r>
            <a:br>
              <a:rPr lang="en-US" sz="2000" dirty="0" smtClean="0">
                <a:latin typeface="+mj-lt"/>
              </a:rPr>
            </a:br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ja-JP" sz="2000" dirty="0">
                <a:latin typeface="+mj-lt"/>
              </a:rPr>
              <a:t>for the first </a:t>
            </a:r>
            <a:r>
              <a:rPr lang="en-GB" altLang="ja-JP" sz="2000" dirty="0" smtClean="0">
                <a:latin typeface="+mj-lt"/>
              </a:rPr>
              <a:t>time </a:t>
            </a:r>
            <a:r>
              <a:rPr lang="en-GB" altLang="ja-JP" sz="2000" u="sng" dirty="0">
                <a:latin typeface="+mj-lt"/>
              </a:rPr>
              <a:t>positive CSB </a:t>
            </a:r>
            <a:r>
              <a:rPr lang="en-GB" altLang="ja-JP" sz="2000" dirty="0">
                <a:latin typeface="+mj-lt"/>
              </a:rPr>
              <a:t>for </a:t>
            </a:r>
            <a:r>
              <a:rPr lang="en-GB" altLang="ja-JP" sz="2000" dirty="0" smtClean="0">
                <a:latin typeface="+mj-lt"/>
              </a:rPr>
              <a:t>gr. </a:t>
            </a:r>
            <a:r>
              <a:rPr lang="en-GB" altLang="ja-JP" sz="2000" dirty="0" err="1" smtClean="0">
                <a:latin typeface="+mj-lt"/>
              </a:rPr>
              <a:t>st.</a:t>
            </a:r>
            <a:r>
              <a:rPr lang="en-GB" altLang="ja-JP" sz="2000" dirty="0" smtClean="0">
                <a:latin typeface="+mj-lt"/>
              </a:rPr>
              <a:t> </a:t>
            </a:r>
            <a:r>
              <a:rPr lang="en-GB" altLang="ja-JP" sz="2000" dirty="0" smtClean="0">
                <a:latin typeface="+mj-lt"/>
              </a:rPr>
              <a:t>and </a:t>
            </a:r>
            <a:r>
              <a:rPr lang="en-GB" altLang="ja-JP" sz="2000" u="sng" dirty="0" smtClean="0">
                <a:latin typeface="+mj-lt"/>
              </a:rPr>
              <a:t>negative CSB </a:t>
            </a:r>
            <a:r>
              <a:rPr lang="en-GB" altLang="ja-JP" sz="2000" dirty="0" smtClean="0">
                <a:latin typeface="+mj-lt"/>
              </a:rPr>
              <a:t>for </a:t>
            </a:r>
            <a:r>
              <a:rPr lang="en-GB" altLang="ja-JP" sz="2000" dirty="0" smtClean="0">
                <a:latin typeface="+mj-lt"/>
              </a:rPr>
              <a:t>ex. </a:t>
            </a:r>
            <a:r>
              <a:rPr lang="en-GB" altLang="ja-JP" sz="2000" dirty="0" err="1" smtClean="0">
                <a:latin typeface="+mj-lt"/>
              </a:rPr>
              <a:t>st.</a:t>
            </a:r>
            <a:endParaRPr lang="en-GB" altLang="ja-JP" sz="2000" dirty="0" smtClean="0">
              <a:latin typeface="+mj-lt"/>
            </a:endParaRPr>
          </a:p>
          <a:p>
            <a:endParaRPr lang="en-GB" altLang="ja-JP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ja-JP" sz="2000" i="1" dirty="0">
                <a:latin typeface="+mj-lt"/>
              </a:rPr>
              <a:t>cf. </a:t>
            </a:r>
            <a:r>
              <a:rPr lang="en-GB" altLang="ja-JP" sz="2000" dirty="0">
                <a:latin typeface="+mj-lt"/>
              </a:rPr>
              <a:t>latest chiral effective models with central force </a:t>
            </a:r>
            <a:r>
              <a:rPr lang="el-GR" altLang="ja-JP" sz="2000" dirty="0">
                <a:latin typeface="+mj-lt"/>
              </a:rPr>
              <a:t>Λ</a:t>
            </a:r>
            <a:r>
              <a:rPr lang="de-DE" altLang="ja-JP" sz="2000" dirty="0">
                <a:latin typeface="+mj-lt"/>
              </a:rPr>
              <a:t>N-</a:t>
            </a:r>
            <a:r>
              <a:rPr lang="el-GR" altLang="ja-JP" sz="2000" dirty="0">
                <a:latin typeface="+mj-lt"/>
              </a:rPr>
              <a:t>Σ</a:t>
            </a:r>
            <a:r>
              <a:rPr lang="de-DE" altLang="ja-JP" sz="2000" dirty="0">
                <a:latin typeface="+mj-lt"/>
              </a:rPr>
              <a:t>N </a:t>
            </a:r>
            <a:r>
              <a:rPr lang="de-DE" altLang="ja-JP" sz="2000" dirty="0" err="1">
                <a:latin typeface="+mj-lt"/>
              </a:rPr>
              <a:t>coupling</a:t>
            </a:r>
            <a:r>
              <a:rPr lang="de-DE" altLang="ja-JP" sz="2000" dirty="0">
                <a:latin typeface="+mj-lt"/>
              </a:rPr>
              <a:t/>
            </a:r>
            <a:br>
              <a:rPr lang="de-DE" altLang="ja-JP" sz="2000" dirty="0">
                <a:latin typeface="+mj-lt"/>
              </a:rPr>
            </a:br>
            <a:r>
              <a:rPr lang="de-DE" altLang="ja-JP" sz="2000" dirty="0" err="1">
                <a:latin typeface="+mj-lt"/>
              </a:rPr>
              <a:t>based</a:t>
            </a:r>
            <a:r>
              <a:rPr lang="de-DE" altLang="ja-JP" sz="2000" dirty="0">
                <a:latin typeface="+mj-lt"/>
              </a:rPr>
              <a:t> on </a:t>
            </a:r>
            <a:r>
              <a:rPr lang="de-DE" altLang="ja-JP" sz="2000" dirty="0" err="1">
                <a:latin typeface="+mj-lt"/>
              </a:rPr>
              <a:t>charge</a:t>
            </a:r>
            <a:r>
              <a:rPr lang="de-DE" altLang="ja-JP" sz="2000" dirty="0">
                <a:latin typeface="+mj-lt"/>
              </a:rPr>
              <a:t> </a:t>
            </a:r>
            <a:r>
              <a:rPr lang="de-DE" altLang="ja-JP" sz="2000" dirty="0" err="1">
                <a:latin typeface="+mj-lt"/>
              </a:rPr>
              <a:t>symmetric</a:t>
            </a:r>
            <a:r>
              <a:rPr lang="de-DE" altLang="ja-JP" sz="2000" dirty="0">
                <a:latin typeface="+mj-lt"/>
              </a:rPr>
              <a:t> Bonn-Jülich YN </a:t>
            </a:r>
            <a:r>
              <a:rPr lang="de-DE" altLang="ja-JP" sz="2000" dirty="0" smtClean="0">
                <a:latin typeface="+mj-lt"/>
              </a:rPr>
              <a:t>potential</a:t>
            </a:r>
            <a:br>
              <a:rPr lang="de-DE" altLang="ja-JP" sz="2000" dirty="0" smtClean="0">
                <a:latin typeface="+mj-lt"/>
              </a:rPr>
            </a:br>
            <a:r>
              <a:rPr lang="en-US" altLang="ja-JP" sz="2000" dirty="0" smtClean="0">
                <a:latin typeface="Arial"/>
                <a:cs typeface="Arial"/>
              </a:rPr>
              <a:t>→ </a:t>
            </a:r>
            <a:r>
              <a:rPr lang="en-US" altLang="ja-JP" sz="2000" dirty="0" smtClean="0">
                <a:latin typeface="+mj-lt"/>
              </a:rPr>
              <a:t>mixing </a:t>
            </a:r>
            <a:r>
              <a:rPr lang="en-US" altLang="ja-JP" sz="2000" dirty="0">
                <a:latin typeface="+mj-lt"/>
              </a:rPr>
              <a:t>of </a:t>
            </a:r>
            <a:r>
              <a:rPr lang="el-GR" altLang="ja-JP" sz="2000" dirty="0">
                <a:latin typeface="+mj-lt"/>
              </a:rPr>
              <a:t>Λ</a:t>
            </a:r>
            <a:r>
              <a:rPr lang="de-DE" altLang="ja-JP" sz="2000" dirty="0">
                <a:latin typeface="+mj-lt"/>
              </a:rPr>
              <a:t> </a:t>
            </a:r>
            <a:r>
              <a:rPr lang="de-DE" altLang="ja-JP" sz="2000" dirty="0" err="1">
                <a:latin typeface="+mn-lt"/>
              </a:rPr>
              <a:t>and</a:t>
            </a:r>
            <a:r>
              <a:rPr lang="de-DE" altLang="ja-JP" sz="2000" dirty="0">
                <a:latin typeface="+mn-lt"/>
              </a:rPr>
              <a:t> </a:t>
            </a:r>
            <a:r>
              <a:rPr lang="el-GR" altLang="ja-JP" sz="2000" dirty="0">
                <a:latin typeface="+mn-lt"/>
              </a:rPr>
              <a:t>Σ</a:t>
            </a:r>
            <a:r>
              <a:rPr lang="de-DE" altLang="ja-JP" sz="2000" dirty="0">
                <a:latin typeface="+mn-lt"/>
              </a:rPr>
              <a:t> </a:t>
            </a:r>
            <a:r>
              <a:rPr lang="de-DE" altLang="ja-JP" sz="2000" dirty="0" err="1">
                <a:latin typeface="+mn-lt"/>
              </a:rPr>
              <a:t>hyperons</a:t>
            </a:r>
            <a:r>
              <a:rPr lang="de-DE" altLang="ja-JP" sz="2000" dirty="0">
                <a:latin typeface="+mn-lt"/>
              </a:rPr>
              <a:t> </a:t>
            </a:r>
            <a:r>
              <a:rPr lang="de-DE" altLang="ja-JP" sz="2000" dirty="0" err="1">
                <a:latin typeface="+mn-lt"/>
              </a:rPr>
              <a:t>leads</a:t>
            </a:r>
            <a:r>
              <a:rPr lang="de-DE" altLang="ja-JP" sz="2000" dirty="0">
                <a:latin typeface="+mn-lt"/>
              </a:rPr>
              <a:t> </a:t>
            </a:r>
            <a:r>
              <a:rPr lang="de-DE" altLang="ja-JP" sz="2000" dirty="0" err="1">
                <a:latin typeface="+mn-lt"/>
              </a:rPr>
              <a:t>to</a:t>
            </a:r>
            <a:r>
              <a:rPr lang="de-DE" altLang="ja-JP" sz="2000" dirty="0">
                <a:latin typeface="+mn-lt"/>
              </a:rPr>
              <a:t> </a:t>
            </a:r>
            <a:r>
              <a:rPr lang="de-DE" altLang="ja-JP" sz="2000" dirty="0" err="1">
                <a:latin typeface="+mn-lt"/>
              </a:rPr>
              <a:t>isovector</a:t>
            </a:r>
            <a:r>
              <a:rPr lang="de-DE" altLang="ja-JP" sz="2000" dirty="0">
                <a:latin typeface="+mn-lt"/>
              </a:rPr>
              <a:t> </a:t>
            </a:r>
            <a:r>
              <a:rPr lang="de-DE" altLang="ja-JP" sz="2000" dirty="0" err="1">
                <a:latin typeface="+mn-lt"/>
              </a:rPr>
              <a:t>meson</a:t>
            </a:r>
            <a:r>
              <a:rPr lang="de-DE" altLang="ja-JP" sz="2000" dirty="0">
                <a:latin typeface="+mn-lt"/>
              </a:rPr>
              <a:t> </a:t>
            </a:r>
            <a:r>
              <a:rPr lang="de-DE" altLang="ja-JP" sz="2000" dirty="0" err="1">
                <a:latin typeface="+mn-lt"/>
              </a:rPr>
              <a:t>exchanges</a:t>
            </a:r>
            <a:r>
              <a:rPr lang="de-DE" altLang="ja-JP" sz="2000" dirty="0">
                <a:latin typeface="+mn-lt"/>
              </a:rPr>
              <a:t> </a:t>
            </a:r>
          </a:p>
          <a:p>
            <a:pPr algn="ctr"/>
            <a:endParaRPr lang="de-DE" sz="2000" dirty="0" smtClean="0">
              <a:latin typeface="+mn-lt"/>
            </a:endParaRPr>
          </a:p>
          <a:p>
            <a:r>
              <a:rPr lang="de-DE" sz="2000" dirty="0" smtClean="0">
                <a:latin typeface="+mn-lt"/>
              </a:rPr>
              <a:t>	</a:t>
            </a:r>
            <a:r>
              <a:rPr lang="el-GR" sz="2000" dirty="0" smtClean="0">
                <a:latin typeface="+mn-lt"/>
              </a:rPr>
              <a:t>Δ</a:t>
            </a:r>
            <a:r>
              <a:rPr lang="de-DE" sz="2000" dirty="0">
                <a:latin typeface="+mn-lt"/>
              </a:rPr>
              <a:t>B</a:t>
            </a:r>
            <a:r>
              <a:rPr lang="el-GR" sz="2000" baseline="-25000" dirty="0">
                <a:latin typeface="+mn-lt"/>
              </a:rPr>
              <a:t>Λ</a:t>
            </a:r>
            <a:r>
              <a:rPr lang="de-DE" sz="2000" dirty="0">
                <a:latin typeface="+mn-lt"/>
              </a:rPr>
              <a:t> (0+ </a:t>
            </a:r>
            <a:r>
              <a:rPr lang="de-DE" sz="2000" dirty="0" err="1">
                <a:latin typeface="+mn-lt"/>
              </a:rPr>
              <a:t>gr.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st.</a:t>
            </a:r>
            <a:r>
              <a:rPr lang="de-DE" sz="2000" dirty="0">
                <a:latin typeface="+mn-lt"/>
              </a:rPr>
              <a:t>) = 	</a:t>
            </a:r>
            <a:r>
              <a:rPr lang="de-DE" sz="2000" dirty="0" smtClean="0">
                <a:latin typeface="+mn-lt"/>
              </a:rPr>
              <a:t>+180 </a:t>
            </a:r>
            <a:r>
              <a:rPr lang="en-US" sz="2000" dirty="0">
                <a:latin typeface="+mn-lt"/>
              </a:rPr>
              <a:t>± </a:t>
            </a:r>
            <a:r>
              <a:rPr lang="en-US" sz="2000" dirty="0" smtClean="0">
                <a:latin typeface="+mn-lt"/>
              </a:rPr>
              <a:t>130 </a:t>
            </a:r>
            <a:r>
              <a:rPr lang="en-US" sz="2000" dirty="0" err="1" smtClean="0">
                <a:latin typeface="+mn-lt"/>
              </a:rPr>
              <a:t>keV</a:t>
            </a:r>
            <a:endParaRPr lang="en-US" sz="2000" dirty="0" smtClean="0">
              <a:latin typeface="+mn-lt"/>
            </a:endParaRPr>
          </a:p>
          <a:p>
            <a:r>
              <a:rPr lang="de-DE" sz="2000" dirty="0" smtClean="0">
                <a:latin typeface="+mn-lt"/>
              </a:rPr>
              <a:t>	</a:t>
            </a:r>
            <a:r>
              <a:rPr lang="el-GR" sz="2000" dirty="0" smtClean="0">
                <a:latin typeface="+mn-lt"/>
              </a:rPr>
              <a:t>Δ</a:t>
            </a:r>
            <a:r>
              <a:rPr lang="de-DE" sz="2000" dirty="0">
                <a:latin typeface="+mn-lt"/>
              </a:rPr>
              <a:t>B</a:t>
            </a:r>
            <a:r>
              <a:rPr lang="el-GR" sz="2000" baseline="-25000" dirty="0">
                <a:latin typeface="+mn-lt"/>
              </a:rPr>
              <a:t>Λ</a:t>
            </a:r>
            <a:r>
              <a:rPr lang="de-DE" sz="2000" dirty="0">
                <a:latin typeface="+mn-lt"/>
              </a:rPr>
              <a:t> (1+ ex. </a:t>
            </a:r>
            <a:r>
              <a:rPr lang="de-DE" sz="2000" dirty="0" err="1">
                <a:latin typeface="+mn-lt"/>
              </a:rPr>
              <a:t>st.</a:t>
            </a:r>
            <a:r>
              <a:rPr lang="de-DE" sz="2000" dirty="0">
                <a:latin typeface="+mn-lt"/>
              </a:rPr>
              <a:t>) = </a:t>
            </a:r>
            <a:r>
              <a:rPr lang="de-DE" sz="2000" dirty="0">
                <a:latin typeface="+mn-lt"/>
              </a:rPr>
              <a:t>	</a:t>
            </a:r>
            <a:r>
              <a:rPr lang="de-DE" sz="2000" dirty="0" smtClean="0">
                <a:latin typeface="+mn-lt"/>
              </a:rPr>
              <a:t>−200 </a:t>
            </a:r>
            <a:r>
              <a:rPr lang="en-US" sz="2000" dirty="0">
                <a:latin typeface="+mn-lt"/>
              </a:rPr>
              <a:t>± </a:t>
            </a:r>
            <a:r>
              <a:rPr lang="en-US" sz="2000" dirty="0">
                <a:latin typeface="+mn-lt"/>
              </a:rPr>
              <a:t>3</a:t>
            </a:r>
            <a:r>
              <a:rPr lang="en-US" sz="2000" dirty="0" smtClean="0">
                <a:latin typeface="+mn-lt"/>
              </a:rPr>
              <a:t>0 </a:t>
            </a:r>
            <a:r>
              <a:rPr lang="en-US" sz="2000" dirty="0" err="1" smtClean="0">
                <a:latin typeface="+mn-lt"/>
              </a:rPr>
              <a:t>keV</a:t>
            </a:r>
            <a:endParaRPr lang="en-US" sz="2000" dirty="0" smtClean="0">
              <a:latin typeface="+mn-lt"/>
            </a:endParaRPr>
          </a:p>
          <a:p>
            <a:pPr algn="ctr"/>
            <a:endParaRPr lang="en-US" altLang="ja-JP" sz="2000" dirty="0">
              <a:latin typeface="+mn-lt"/>
            </a:endParaRPr>
          </a:p>
          <a:p>
            <a:pPr algn="ctr"/>
            <a:endParaRPr lang="en-GB" altLang="ja-JP" sz="2000" dirty="0" smtClean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391253" y="5390449"/>
            <a:ext cx="4442345" cy="52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[D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. </a:t>
            </a:r>
            <a:r>
              <a:rPr lang="en-US" sz="1400" dirty="0" err="1">
                <a:solidFill>
                  <a:srgbClr val="000099"/>
                </a:solidFill>
                <a:latin typeface="+mn-lt"/>
              </a:rPr>
              <a:t>Gazda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&amp; A. Gal, PRL 116, 122501 (2016)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]</a:t>
            </a:r>
          </a:p>
          <a:p>
            <a:r>
              <a:rPr lang="en-US" sz="1400" dirty="0">
                <a:solidFill>
                  <a:srgbClr val="000099"/>
                </a:solidFill>
              </a:rPr>
              <a:t>[D. </a:t>
            </a:r>
            <a:r>
              <a:rPr lang="en-US" sz="1400" dirty="0" err="1">
                <a:solidFill>
                  <a:srgbClr val="000099"/>
                </a:solidFill>
              </a:rPr>
              <a:t>Gazda</a:t>
            </a:r>
            <a:r>
              <a:rPr lang="en-US" sz="1400" dirty="0">
                <a:solidFill>
                  <a:srgbClr val="000099"/>
                </a:solidFill>
              </a:rPr>
              <a:t> &amp; A. </a:t>
            </a:r>
            <a:r>
              <a:rPr lang="en-US" sz="1400" dirty="0" smtClean="0">
                <a:solidFill>
                  <a:srgbClr val="000099"/>
                </a:solidFill>
              </a:rPr>
              <a:t>Gal, arXiv</a:t>
            </a:r>
            <a:r>
              <a:rPr lang="en-US" sz="1400" dirty="0">
                <a:solidFill>
                  <a:srgbClr val="000099"/>
                </a:solidFill>
              </a:rPr>
              <a:t>:</a:t>
            </a:r>
            <a:r>
              <a:rPr lang="en-US" sz="1400" dirty="0" smtClean="0">
                <a:solidFill>
                  <a:srgbClr val="000099"/>
                </a:solidFill>
              </a:rPr>
              <a:t>1604.03434]</a:t>
            </a:r>
            <a:endParaRPr lang="nb-NO" sz="1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327546" y="791568"/>
            <a:ext cx="8434317" cy="1146414"/>
          </a:xfrm>
          <a:prstGeom prst="roundRect">
            <a:avLst>
              <a:gd name="adj" fmla="val 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High-resolution pion spectroscopy has replaced emulsion technique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High-purity germanium spectroscopy has replaced </a:t>
            </a:r>
            <a:r>
              <a:rPr lang="en-US" sz="2000" dirty="0" err="1" smtClean="0">
                <a:solidFill>
                  <a:schemeClr val="tx1"/>
                </a:solidFill>
              </a:rPr>
              <a:t>NaJ</a:t>
            </a:r>
            <a:r>
              <a:rPr lang="en-US" sz="2000" dirty="0" smtClean="0">
                <a:solidFill>
                  <a:schemeClr val="tx1"/>
                </a:solidFill>
              </a:rPr>
              <a:t> detectors</a:t>
            </a:r>
          </a:p>
        </p:txBody>
      </p:sp>
      <p:pic>
        <p:nvPicPr>
          <p:cNvPr id="66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52" y="2238253"/>
            <a:ext cx="5486154" cy="302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8394" y="130175"/>
            <a:ext cx="7547212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precision era 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 rot="48947">
            <a:off x="1974437" y="3796798"/>
            <a:ext cx="158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emulsion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 rot="48947">
            <a:off x="2955845" y="3469021"/>
            <a:ext cx="103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MAMI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 flipH="1" flipV="1">
            <a:off x="4666691" y="3744301"/>
            <a:ext cx="572804" cy="682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Gerade Verbindung mit Pfeil 9"/>
          <p:cNvCxnSpPr/>
          <p:nvPr/>
        </p:nvCxnSpPr>
        <p:spPr bwMode="auto">
          <a:xfrm>
            <a:off x="3398092" y="4084772"/>
            <a:ext cx="518615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 flipH="1">
            <a:off x="5383051" y="4100749"/>
            <a:ext cx="572804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7" name="Gerade Verbindung mit Pfeil 6"/>
          <p:cNvCxnSpPr/>
          <p:nvPr/>
        </p:nvCxnSpPr>
        <p:spPr bwMode="auto">
          <a:xfrm rot="365622" flipV="1">
            <a:off x="3937326" y="3711384"/>
            <a:ext cx="518615" cy="5218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Abgerundetes Rechteck 11"/>
          <p:cNvSpPr/>
          <p:nvPr/>
        </p:nvSpPr>
        <p:spPr>
          <a:xfrm>
            <a:off x="637016" y="5437281"/>
            <a:ext cx="7815376" cy="884405"/>
          </a:xfrm>
          <a:prstGeom prst="roundRect">
            <a:avLst>
              <a:gd name="adj" fmla="val 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various binding energies of light </a:t>
            </a:r>
            <a:r>
              <a:rPr lang="en-US" sz="2000" b="1" dirty="0" err="1" smtClean="0">
                <a:solidFill>
                  <a:schemeClr val="tx1"/>
                </a:solidFill>
              </a:rPr>
              <a:t>hyperisotopes</a:t>
            </a:r>
            <a:r>
              <a:rPr lang="en-US" sz="2000" b="1" dirty="0" smtClean="0">
                <a:solidFill>
                  <a:schemeClr val="tx1"/>
                </a:solidFill>
              </a:rPr>
              <a:t> could be measured with improved precision by </a:t>
            </a:r>
            <a:r>
              <a:rPr lang="en-US" sz="2000" b="1" smtClean="0">
                <a:solidFill>
                  <a:schemeClr val="tx1"/>
                </a:solidFill>
              </a:rPr>
              <a:t>these technique</a:t>
            </a:r>
            <a:r>
              <a:rPr lang="en-US" sz="2000" b="1" smtClean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!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 Collaboration 2o15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9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4244"/>
            <a:ext cx="9144000" cy="56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 bwMode="auto">
          <a:xfrm>
            <a:off x="3521124" y="1119119"/>
            <a:ext cx="1091822" cy="28660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3621209" y="2199567"/>
            <a:ext cx="1196449" cy="28660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696036" y="1912964"/>
            <a:ext cx="1189633" cy="28660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4639" y="935392"/>
            <a:ext cx="4416425" cy="4699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1624" y="138410"/>
            <a:ext cx="5340753" cy="46166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symmetry in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nuclei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72952" y="745667"/>
            <a:ext cx="8652681" cy="532453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Charge-symmetry breaking in nuclear two-body force…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…</a:t>
            </a:r>
            <a:r>
              <a:rPr lang="en-US" sz="2000" dirty="0" smtClean="0">
                <a:latin typeface="+mj-lt"/>
              </a:rPr>
              <a:t>	is studied in mirror nuclei after correcting for Coulomb effects</a:t>
            </a:r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… 	is very </a:t>
            </a:r>
            <a:r>
              <a:rPr lang="en-US" sz="2000" dirty="0" smtClean="0">
                <a:latin typeface="+mj-lt"/>
              </a:rPr>
              <a:t>small, ~ 80 </a:t>
            </a:r>
            <a:r>
              <a:rPr lang="en-US" sz="2000" dirty="0" err="1" smtClean="0">
                <a:latin typeface="+mj-lt"/>
              </a:rPr>
              <a:t>keV</a:t>
            </a:r>
            <a:r>
              <a:rPr lang="en-US" sz="2000" dirty="0" smtClean="0">
                <a:latin typeface="+mj-lt"/>
              </a:rPr>
              <a:t> in case </a:t>
            </a:r>
            <a:r>
              <a:rPr lang="en-US" sz="2000" dirty="0" smtClean="0">
                <a:latin typeface="+mn-lt"/>
              </a:rPr>
              <a:t>of </a:t>
            </a:r>
            <a:r>
              <a:rPr lang="de-DE" sz="2000" baseline="30000" dirty="0" smtClean="0">
                <a:latin typeface="+mn-lt"/>
              </a:rPr>
              <a:t>3</a:t>
            </a:r>
            <a:r>
              <a:rPr lang="de-DE" sz="2000" dirty="0" smtClean="0">
                <a:latin typeface="+mn-lt"/>
              </a:rPr>
              <a:t>H - </a:t>
            </a:r>
            <a:r>
              <a:rPr lang="de-DE" sz="2000" baseline="30000" dirty="0" smtClean="0">
                <a:latin typeface="+mn-lt"/>
              </a:rPr>
              <a:t>3</a:t>
            </a:r>
            <a:r>
              <a:rPr lang="de-DE" sz="2000" dirty="0" smtClean="0">
                <a:latin typeface="+mn-lt"/>
              </a:rPr>
              <a:t>He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…	is well understood and reproduced by theory</a:t>
            </a:r>
            <a:endParaRPr lang="en-US" sz="2000" dirty="0">
              <a:latin typeface="+mj-lt"/>
            </a:endParaRPr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203" y="1310186"/>
            <a:ext cx="4026089" cy="1910687"/>
          </a:xfrm>
          <a:prstGeom prst="rect">
            <a:avLst/>
          </a:prstGeom>
        </p:spPr>
      </p:pic>
      <p:pic>
        <p:nvPicPr>
          <p:cNvPr id="64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"/>
          <a:stretch/>
        </p:blipFill>
        <p:spPr bwMode="auto">
          <a:xfrm>
            <a:off x="1449880" y="3360280"/>
            <a:ext cx="6875252" cy="15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479276" y="1463996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aseline="30000" dirty="0" smtClean="0">
                <a:latin typeface="+mj-lt"/>
              </a:rPr>
              <a:t>3</a:t>
            </a:r>
            <a:r>
              <a:rPr lang="de-DE" sz="2800" dirty="0" smtClean="0">
                <a:latin typeface="+mj-lt"/>
              </a:rPr>
              <a:t>H</a:t>
            </a:r>
            <a:endParaRPr lang="de-DE" sz="2800" dirty="0">
              <a:latin typeface="+mj-lt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653396" y="2003361"/>
            <a:ext cx="216024" cy="216024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10000">
                <a:schemeClr val="accent1">
                  <a:shade val="93000"/>
                  <a:satMod val="13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</a:gradFill>
          <a:ln w="12700">
            <a:solidFill>
              <a:schemeClr val="accent1">
                <a:shade val="95000"/>
                <a:satMod val="105000"/>
                <a:alpha val="23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5745291" y="2097303"/>
            <a:ext cx="216024" cy="216024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10000">
                <a:schemeClr val="accent2">
                  <a:shade val="93000"/>
                  <a:satMod val="130000"/>
                </a:schemeClr>
              </a:gs>
              <a:gs pos="95000">
                <a:srgbClr val="FF0000"/>
              </a:gs>
            </a:gsLst>
            <a:lin ang="16200000" scaled="0"/>
          </a:gradFill>
          <a:ln w="12700">
            <a:solidFill>
              <a:schemeClr val="accent2">
                <a:shade val="95000"/>
                <a:satMod val="105000"/>
                <a:alpha val="23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5621564" y="2145721"/>
            <a:ext cx="216024" cy="216024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10000">
                <a:schemeClr val="accent1">
                  <a:shade val="93000"/>
                  <a:satMod val="13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</a:gradFill>
          <a:ln w="12700">
            <a:solidFill>
              <a:schemeClr val="accent1">
                <a:shade val="95000"/>
                <a:satMod val="105000"/>
                <a:alpha val="23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563184" y="1466729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aseline="30000" dirty="0" smtClean="0">
                <a:latin typeface="+mj-lt"/>
              </a:rPr>
              <a:t>3</a:t>
            </a:r>
            <a:r>
              <a:rPr lang="de-DE" sz="2800" dirty="0" smtClean="0">
                <a:latin typeface="+mj-lt"/>
              </a:rPr>
              <a:t>He</a:t>
            </a:r>
            <a:endParaRPr lang="de-DE" sz="2800" dirty="0">
              <a:latin typeface="+mj-lt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798623" y="2014622"/>
            <a:ext cx="216024" cy="216024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10000">
                <a:schemeClr val="accent2">
                  <a:shade val="93000"/>
                  <a:satMod val="130000"/>
                </a:schemeClr>
              </a:gs>
              <a:gs pos="95000">
                <a:srgbClr val="FF0000"/>
              </a:gs>
            </a:gsLst>
            <a:lin ang="16200000" scaled="0"/>
          </a:gradFill>
          <a:ln w="12700">
            <a:solidFill>
              <a:schemeClr val="accent2">
                <a:shade val="95000"/>
                <a:satMod val="105000"/>
                <a:alpha val="23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6892780" y="2099988"/>
            <a:ext cx="216024" cy="216024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10000">
                <a:schemeClr val="accent1">
                  <a:shade val="93000"/>
                  <a:satMod val="13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</a:gradFill>
          <a:ln w="12700">
            <a:solidFill>
              <a:schemeClr val="accent1">
                <a:shade val="95000"/>
                <a:satMod val="105000"/>
                <a:alpha val="23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6766791" y="2156982"/>
            <a:ext cx="216024" cy="216024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10000">
                <a:schemeClr val="accent2">
                  <a:shade val="93000"/>
                  <a:satMod val="130000"/>
                </a:schemeClr>
              </a:gs>
              <a:gs pos="95000">
                <a:srgbClr val="FF0000"/>
              </a:gs>
            </a:gsLst>
            <a:lin ang="16200000" scaled="0"/>
          </a:gradFill>
          <a:ln w="12700">
            <a:solidFill>
              <a:schemeClr val="accent2">
                <a:shade val="95000"/>
                <a:satMod val="105000"/>
                <a:alpha val="23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5821380" y="2809021"/>
            <a:ext cx="1762351" cy="460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 flipV="1">
            <a:off x="7014647" y="2501985"/>
            <a:ext cx="569979" cy="383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7684228" y="2495445"/>
            <a:ext cx="0" cy="32697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7703010" y="2453827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0.76 </a:t>
            </a:r>
            <a:r>
              <a:rPr lang="de-DE" sz="2000" dirty="0" err="1" smtClean="0">
                <a:latin typeface="+mn-lt"/>
              </a:rPr>
              <a:t>MeV</a:t>
            </a:r>
            <a:endParaRPr lang="en-US" sz="2000" dirty="0">
              <a:latin typeface="+mn-lt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5191244" y="1577427"/>
            <a:ext cx="0" cy="132624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 rot="-5400000">
            <a:off x="4093208" y="2103982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 smtClean="0"/>
              <a:t>Binding </a:t>
            </a:r>
            <a:r>
              <a:rPr lang="de-DE" sz="1400" b="1" i="1" dirty="0" err="1" smtClean="0"/>
              <a:t>energy</a:t>
            </a:r>
            <a:endParaRPr lang="en-US" sz="1400" b="1" i="1" dirty="0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5623292" y="2806710"/>
            <a:ext cx="333342" cy="0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6784768" y="2499712"/>
            <a:ext cx="333342" cy="0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4121400" y="2159369"/>
            <a:ext cx="216024" cy="216024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10000">
                <a:schemeClr val="accent2">
                  <a:shade val="93000"/>
                  <a:satMod val="130000"/>
                </a:schemeClr>
              </a:gs>
              <a:gs pos="95000">
                <a:srgbClr val="FF0000"/>
              </a:gs>
            </a:gsLst>
            <a:lin ang="16200000" scaled="0"/>
          </a:gradFill>
          <a:ln w="12700">
            <a:solidFill>
              <a:schemeClr val="accent2">
                <a:shade val="95000"/>
                <a:satMod val="105000"/>
                <a:alpha val="23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Ellipse 30"/>
          <p:cNvSpPr/>
          <p:nvPr/>
        </p:nvSpPr>
        <p:spPr>
          <a:xfrm>
            <a:off x="3373048" y="2162047"/>
            <a:ext cx="216024" cy="216024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10000">
                <a:schemeClr val="accent2">
                  <a:shade val="93000"/>
                  <a:satMod val="130000"/>
                </a:schemeClr>
              </a:gs>
              <a:gs pos="95000">
                <a:srgbClr val="FF0000"/>
              </a:gs>
            </a:gsLst>
            <a:lin ang="16200000" scaled="0"/>
          </a:gradFill>
          <a:ln w="12700">
            <a:solidFill>
              <a:schemeClr val="accent2">
                <a:shade val="95000"/>
                <a:satMod val="105000"/>
                <a:alpha val="23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Ellipse 31"/>
          <p:cNvSpPr/>
          <p:nvPr/>
        </p:nvSpPr>
        <p:spPr>
          <a:xfrm>
            <a:off x="1055203" y="1523230"/>
            <a:ext cx="216024" cy="216024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10000">
                <a:schemeClr val="accent2">
                  <a:shade val="93000"/>
                  <a:satMod val="130000"/>
                </a:schemeClr>
              </a:gs>
              <a:gs pos="95000">
                <a:srgbClr val="FF0000"/>
              </a:gs>
            </a:gsLst>
            <a:lin ang="16200000" scaled="0"/>
          </a:gradFill>
          <a:ln w="12700">
            <a:solidFill>
              <a:schemeClr val="accent2">
                <a:shade val="95000"/>
                <a:satMod val="105000"/>
                <a:alpha val="23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Ellipse 32"/>
          <p:cNvSpPr/>
          <p:nvPr/>
        </p:nvSpPr>
        <p:spPr>
          <a:xfrm>
            <a:off x="3754096" y="1520460"/>
            <a:ext cx="216024" cy="216024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10000">
                <a:schemeClr val="accent1">
                  <a:shade val="93000"/>
                  <a:satMod val="13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</a:gradFill>
          <a:ln w="12700">
            <a:solidFill>
              <a:schemeClr val="accent1">
                <a:shade val="95000"/>
                <a:satMod val="105000"/>
                <a:alpha val="23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Ellipse 33"/>
          <p:cNvSpPr/>
          <p:nvPr/>
        </p:nvSpPr>
        <p:spPr>
          <a:xfrm>
            <a:off x="1436232" y="2149858"/>
            <a:ext cx="216024" cy="216024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10000">
                <a:schemeClr val="accent1">
                  <a:shade val="93000"/>
                  <a:satMod val="13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</a:gradFill>
          <a:ln w="12700">
            <a:solidFill>
              <a:schemeClr val="accent1">
                <a:shade val="95000"/>
                <a:satMod val="105000"/>
                <a:alpha val="23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Ellipse 34"/>
          <p:cNvSpPr/>
          <p:nvPr/>
        </p:nvSpPr>
        <p:spPr>
          <a:xfrm>
            <a:off x="696997" y="2151844"/>
            <a:ext cx="216024" cy="216024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10000">
                <a:schemeClr val="accent1">
                  <a:shade val="93000"/>
                  <a:satMod val="130000"/>
                </a:schemeClr>
              </a:gs>
              <a:gs pos="85000">
                <a:schemeClr val="tx2">
                  <a:lumMod val="40000"/>
                  <a:lumOff val="60000"/>
                </a:schemeClr>
              </a:gs>
            </a:gsLst>
          </a:gradFill>
          <a:ln w="12700">
            <a:solidFill>
              <a:schemeClr val="accent1">
                <a:shade val="95000"/>
                <a:satMod val="105000"/>
                <a:alpha val="23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2765946" y="5390344"/>
            <a:ext cx="1109810" cy="273477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5191244" y="6086388"/>
            <a:ext cx="3952757" cy="307777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[</a:t>
            </a:r>
            <a:r>
              <a:rPr lang="da-DK" sz="1400" dirty="0">
                <a:solidFill>
                  <a:srgbClr val="000099"/>
                </a:solidFill>
                <a:latin typeface="+mn-lt"/>
              </a:rPr>
              <a:t>R. </a:t>
            </a:r>
            <a:r>
              <a:rPr lang="en-US" sz="1400" dirty="0" err="1">
                <a:solidFill>
                  <a:srgbClr val="000099"/>
                </a:solidFill>
                <a:latin typeface="+mn-lt"/>
              </a:rPr>
              <a:t>Machleit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1400" i="1" dirty="0">
                <a:solidFill>
                  <a:srgbClr val="000099"/>
                </a:solidFill>
                <a:latin typeface="+mn-lt"/>
              </a:rPr>
              <a:t>et al.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, 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PRC 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63, 034005 (2001</a:t>
            </a:r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)]</a:t>
            </a:r>
            <a:endParaRPr kumimoji="1" lang="en-US" altLang="ja-JP" sz="14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858830" y="2404738"/>
            <a:ext cx="577402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2800" baseline="30000" dirty="0" smtClean="0">
                <a:latin typeface="+mj-lt"/>
              </a:rPr>
              <a:t>3</a:t>
            </a:r>
            <a:r>
              <a:rPr lang="de-DE" sz="2800" dirty="0" smtClean="0">
                <a:latin typeface="+mj-lt"/>
              </a:rPr>
              <a:t>H</a:t>
            </a:r>
            <a:endParaRPr lang="de-DE" sz="2800" dirty="0">
              <a:latin typeface="+mj-l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449528" y="2392272"/>
            <a:ext cx="856363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2800" baseline="30000" dirty="0" smtClean="0">
                <a:latin typeface="+mj-lt"/>
              </a:rPr>
              <a:t>3</a:t>
            </a:r>
            <a:r>
              <a:rPr lang="de-DE" sz="2800" dirty="0" smtClean="0">
                <a:latin typeface="+mj-lt"/>
              </a:rPr>
              <a:t>He</a:t>
            </a:r>
            <a:endParaRPr lang="de-D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5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possibilities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07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761715"/>
            <a:ext cx="6793592" cy="212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150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10257" y="783513"/>
            <a:ext cx="2427806" cy="162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150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9346" y="470511"/>
            <a:ext cx="2254874" cy="249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81886" y="919990"/>
            <a:ext cx="4067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MAMI energy measurement with </a:t>
            </a:r>
            <a:r>
              <a:rPr lang="en-US" sz="2000" dirty="0">
                <a:latin typeface="+mj-lt"/>
              </a:rPr>
              <a:t>10</a:t>
            </a:r>
            <a:r>
              <a:rPr lang="en-US" sz="2000" baseline="30000" dirty="0">
                <a:latin typeface="+mj-lt"/>
              </a:rPr>
              <a:t>-4</a:t>
            </a:r>
            <a:r>
              <a:rPr lang="en-US" sz="2000" dirty="0" smtClean="0">
                <a:latin typeface="+mj-lt"/>
              </a:rPr>
              <a:t> precision in a dipole used as</a:t>
            </a:r>
          </a:p>
          <a:p>
            <a:r>
              <a:rPr lang="en-US" sz="2000" dirty="0" smtClean="0">
                <a:latin typeface="+mj-lt"/>
              </a:rPr>
              <a:t>beam-line spectrometer:</a:t>
            </a:r>
            <a:endParaRPr lang="en-US" sz="2000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9179" y="2437058"/>
            <a:ext cx="6328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projected error at MAMI compared to emulsion errors: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47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3856" y="130175"/>
            <a:ext cx="5436289" cy="469900"/>
          </a:xfrm>
        </p:spPr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CSB puzzle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253542"/>
              </p:ext>
            </p:extLst>
          </p:nvPr>
        </p:nvGraphicFramePr>
        <p:xfrm>
          <a:off x="341195" y="843271"/>
          <a:ext cx="8529852" cy="44704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29804"/>
                <a:gridCol w="1392072"/>
                <a:gridCol w="1364776"/>
                <a:gridCol w="1364776"/>
                <a:gridCol w="137842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b="0" dirty="0" err="1" smtClean="0">
                          <a:solidFill>
                            <a:schemeClr val="tx1"/>
                          </a:solidFill>
                        </a:rPr>
                        <a:t>Calculation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Interaction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2000" b="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de-DE" sz="2000" b="0" baseline="0" dirty="0" err="1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de-DE" sz="2000" b="0" baseline="-25000" dirty="0" err="1" smtClean="0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2000" b="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de-DE" sz="2000" b="0" baseline="0" dirty="0" err="1" smtClean="0">
                          <a:solidFill>
                            <a:schemeClr val="tx1"/>
                          </a:solidFill>
                        </a:rPr>
                        <a:t>He</a:t>
                      </a:r>
                      <a:r>
                        <a:rPr lang="de-DE" sz="2000" b="0" baseline="-25000" dirty="0" err="1" smtClean="0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Δ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/>
                      </a:r>
                      <a:br>
                        <a:rPr lang="de-DE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de-DE" sz="2000" b="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He-</a:t>
                      </a:r>
                      <a:r>
                        <a:rPr lang="de-DE" sz="2000" b="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ja-JP" sz="14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A. </a:t>
                      </a:r>
                      <a:r>
                        <a:rPr lang="en-US" altLang="ja-JP" sz="14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Nogga</a:t>
                      </a:r>
                      <a:r>
                        <a:rPr lang="en-US" altLang="ja-JP" sz="14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, H. </a:t>
                      </a:r>
                      <a:r>
                        <a:rPr lang="en-US" altLang="ja-JP" sz="14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Kamada</a:t>
                      </a:r>
                      <a:r>
                        <a:rPr lang="en-US" altLang="ja-JP" sz="14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 and W. </a:t>
                      </a:r>
                      <a:r>
                        <a:rPr lang="en-US" altLang="ja-JP" sz="14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Gloeckle</a:t>
                      </a:r>
                      <a:r>
                        <a:rPr lang="en-US" altLang="ja-JP" sz="14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, PRL 88, 172501 (2002)</a:t>
                      </a:r>
                      <a:endParaRPr lang="de-DE" sz="1400" dirty="0">
                        <a:latin typeface="+mn-lt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SC97e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1.47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1.54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0.07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  SC89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2.14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1.80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i="1" dirty="0" smtClean="0">
                          <a:solidFill>
                            <a:schemeClr val="tx1"/>
                          </a:solidFill>
                        </a:rPr>
                        <a:t> 0.34</a:t>
                      </a:r>
                      <a:endParaRPr lang="de-DE" sz="2000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H. </a:t>
                      </a:r>
                      <a:r>
                        <a:rPr lang="en-US" altLang="ja-JP" sz="14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Nemura</a:t>
                      </a:r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. Y. Akaishi and Y. Suzuki, </a:t>
                      </a:r>
                      <a:r>
                        <a:rPr lang="de-DE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PRL 89, 142504 (2002)</a:t>
                      </a:r>
                      <a:endParaRPr lang="de-DE" sz="1400" kern="1200" dirty="0">
                        <a:solidFill>
                          <a:srgbClr val="000099"/>
                        </a:solidFill>
                        <a:latin typeface="+mn-lt"/>
                        <a:ea typeface="ＭＳ 明朝" charset="-128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  SC97d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1.67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1.62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-0.05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  SC97e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2.06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2.02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-0.04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  SC97f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2.16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2.11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-0.05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  SC89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2.55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2.47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-0.08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E. </a:t>
                      </a:r>
                      <a:r>
                        <a:rPr lang="en-US" altLang="ja-JP" sz="14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Hiyama</a:t>
                      </a:r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, M. </a:t>
                      </a:r>
                      <a:r>
                        <a:rPr lang="en-US" altLang="ja-JP" sz="14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Kamimura</a:t>
                      </a:r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, T. </a:t>
                      </a:r>
                      <a:r>
                        <a:rPr lang="en-US" altLang="ja-JP" sz="14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Motoba</a:t>
                      </a:r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,  T. Yamada and Y. Yama </a:t>
                      </a:r>
                      <a:r>
                        <a:rPr lang="de-DE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PRC 65, 011301 (R) (2001)</a:t>
                      </a:r>
                      <a:endParaRPr lang="de-DE" sz="1400" kern="1200" dirty="0">
                        <a:solidFill>
                          <a:srgbClr val="000099"/>
                        </a:solidFill>
                        <a:latin typeface="+mn-lt"/>
                        <a:ea typeface="ＭＳ 明朝" charset="-128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  AV8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2.33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2.28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-0.05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world data average</a:t>
                      </a:r>
                      <a:endParaRPr lang="en-US" sz="2000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chemeClr val="tx1"/>
                          </a:solidFill>
                        </a:rPr>
                        <a:t>2.04</a:t>
                      </a:r>
                      <a:r>
                        <a:rPr lang="en-US" sz="2000" noProof="0" dirty="0" smtClean="0">
                          <a:solidFill>
                            <a:schemeClr val="tx1"/>
                          </a:solidFill>
                          <a:sym typeface="Symbol"/>
                        </a:rPr>
                        <a:t>0.04</a:t>
                      </a:r>
                      <a:endParaRPr lang="en-US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chemeClr val="tx1"/>
                          </a:solidFill>
                        </a:rPr>
                        <a:t>2.39</a:t>
                      </a:r>
                      <a:r>
                        <a:rPr lang="en-US" sz="2000" noProof="0" dirty="0" smtClean="0">
                          <a:solidFill>
                            <a:schemeClr val="tx1"/>
                          </a:solidFill>
                          <a:sym typeface="Symbol"/>
                        </a:rPr>
                        <a:t>0.03</a:t>
                      </a:r>
                      <a:endParaRPr lang="en-US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chemeClr val="tx1"/>
                          </a:solidFill>
                        </a:rPr>
                        <a:t>0.35</a:t>
                      </a:r>
                      <a:r>
                        <a:rPr lang="en-US" sz="2000" noProof="0" dirty="0" smtClean="0">
                          <a:solidFill>
                            <a:schemeClr val="tx1"/>
                          </a:solidFill>
                          <a:sym typeface="Symbol"/>
                        </a:rPr>
                        <a:t>0.06</a:t>
                      </a:r>
                      <a:endParaRPr lang="en-US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388032"/>
              </p:ext>
            </p:extLst>
          </p:nvPr>
        </p:nvGraphicFramePr>
        <p:xfrm>
          <a:off x="48006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81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06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1" y="5462217"/>
            <a:ext cx="9144000" cy="76944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latin typeface="+mj-lt"/>
              </a:rPr>
              <a:t>c</a:t>
            </a:r>
            <a:r>
              <a:rPr lang="en-GB" sz="2000" kern="0" dirty="0" smtClean="0">
                <a:latin typeface="+mj-lt"/>
              </a:rPr>
              <a:t>alculations have been made since decades but fail to explain large </a:t>
            </a:r>
            <a:r>
              <a:rPr lang="el-GR" sz="2000" dirty="0"/>
              <a:t>Δ</a:t>
            </a:r>
            <a:r>
              <a:rPr lang="de-DE" sz="2000" dirty="0"/>
              <a:t>B</a:t>
            </a:r>
            <a:r>
              <a:rPr lang="el-GR" sz="2000" baseline="-25000" dirty="0"/>
              <a:t>Λ</a:t>
            </a:r>
            <a:r>
              <a:rPr lang="en-GB" sz="2000" kern="0" dirty="0" smtClean="0">
                <a:latin typeface="+mj-lt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sz="2000" kern="0" dirty="0" err="1" smtClean="0">
                <a:latin typeface="+mj-lt"/>
              </a:rPr>
              <a:t>coupled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channel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calculation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using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interaction</a:t>
            </a:r>
            <a:r>
              <a:rPr lang="de-DE" sz="2000" kern="0" dirty="0" smtClean="0">
                <a:latin typeface="+mj-lt"/>
              </a:rPr>
              <a:t> SC89 </a:t>
            </a:r>
            <a:r>
              <a:rPr lang="de-DE" sz="2000" kern="0" dirty="0" err="1" smtClean="0">
                <a:latin typeface="+mj-lt"/>
              </a:rPr>
              <a:t>fails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to</a:t>
            </a:r>
            <a:r>
              <a:rPr lang="de-DE" sz="2000" kern="0" dirty="0" smtClean="0">
                <a:latin typeface="+mj-lt"/>
              </a:rPr>
              <a:t> bind </a:t>
            </a:r>
            <a:r>
              <a:rPr lang="de-DE" sz="2000" kern="0" dirty="0" err="1" smtClean="0">
                <a:latin typeface="+mj-lt"/>
              </a:rPr>
              <a:t>excited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state</a:t>
            </a:r>
            <a:endParaRPr lang="en-GB" sz="2000" dirty="0" smtClean="0"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7506270" y="1514901"/>
            <a:ext cx="1364776" cy="375313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758"/>
            <a:ext cx="5742231" cy="358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55" y="1289921"/>
            <a:ext cx="5086065" cy="317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2214" y="130175"/>
            <a:ext cx="5239572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momentum calibration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5531" y="5354155"/>
            <a:ext cx="8393374" cy="1015663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</a:t>
            </a:r>
            <a:r>
              <a:rPr lang="en-US" sz="2000" dirty="0" smtClean="0">
                <a:latin typeface="+mj-lt"/>
              </a:rPr>
              <a:t>pectrometer FWHM of 53 </a:t>
            </a:r>
            <a:r>
              <a:rPr lang="en-US" sz="2000" dirty="0" err="1" smtClean="0">
                <a:latin typeface="+mj-lt"/>
              </a:rPr>
              <a:t>k</a:t>
            </a:r>
            <a:r>
              <a:rPr lang="en-US" sz="2000" dirty="0" err="1" smtClean="0">
                <a:latin typeface="+mn-lt"/>
              </a:rPr>
              <a:t>eV</a:t>
            </a:r>
            <a:r>
              <a:rPr lang="en-US" sz="2000" i="1" dirty="0" smtClean="0">
                <a:latin typeface="+mn-lt"/>
              </a:rPr>
              <a:t>/c </a:t>
            </a:r>
            <a:r>
              <a:rPr lang="el-GR" sz="2000" dirty="0">
                <a:latin typeface="+mn-lt"/>
                <a:cs typeface="Arial"/>
              </a:rPr>
              <a:t>→</a:t>
            </a:r>
            <a:r>
              <a:rPr lang="de-DE" sz="2000" dirty="0">
                <a:latin typeface="+mn-lt"/>
                <a:cs typeface="Arial"/>
              </a:rPr>
              <a:t> </a:t>
            </a:r>
            <a:r>
              <a:rPr lang="el-GR" sz="2000" dirty="0">
                <a:latin typeface="+mn-lt"/>
              </a:rPr>
              <a:t>δ</a:t>
            </a:r>
            <a:r>
              <a:rPr lang="de-DE" sz="2000" dirty="0">
                <a:latin typeface="+mn-lt"/>
              </a:rPr>
              <a:t>p/p ~ </a:t>
            </a:r>
            <a:r>
              <a:rPr lang="de-DE" sz="2000" dirty="0" smtClean="0">
                <a:latin typeface="+mn-lt"/>
              </a:rPr>
              <a:t>2</a:t>
            </a:r>
            <a:r>
              <a:rPr lang="de-DE" sz="2000" dirty="0" smtClean="0">
                <a:latin typeface="+mn-lt"/>
                <a:cs typeface="Arial"/>
              </a:rPr>
              <a:t>∙</a:t>
            </a:r>
            <a:r>
              <a:rPr lang="de-DE" sz="2000" dirty="0" smtClean="0">
                <a:latin typeface="+mn-lt"/>
              </a:rPr>
              <a:t>10</a:t>
            </a:r>
            <a:r>
              <a:rPr lang="de-DE" sz="2000" baseline="30000" dirty="0" smtClean="0">
                <a:latin typeface="+mn-lt"/>
              </a:rPr>
              <a:t>-4</a:t>
            </a:r>
            <a:endParaRPr lang="en-US" sz="20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beam energy absolute accuracy </a:t>
            </a:r>
            <a:r>
              <a:rPr lang="el-GR" sz="2000" dirty="0" smtClean="0">
                <a:latin typeface="+mn-lt"/>
              </a:rPr>
              <a:t>δ</a:t>
            </a:r>
            <a:r>
              <a:rPr lang="de-DE" sz="2000" dirty="0" err="1">
                <a:latin typeface="+mn-lt"/>
              </a:rPr>
              <a:t>p</a:t>
            </a:r>
            <a:r>
              <a:rPr lang="de-DE" sz="2000" baseline="-25000" dirty="0" err="1" smtClean="0">
                <a:latin typeface="+mn-lt"/>
              </a:rPr>
              <a:t>beam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± 160 </a:t>
            </a:r>
            <a:r>
              <a:rPr lang="en-US" sz="2000" dirty="0" err="1" smtClean="0">
                <a:latin typeface="+mn-lt"/>
              </a:rPr>
              <a:t>keV</a:t>
            </a:r>
            <a:r>
              <a:rPr lang="en-US" sz="2000" i="1" dirty="0" smtClean="0">
                <a:latin typeface="+mn-lt"/>
              </a:rPr>
              <a:t>/c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>
                <a:latin typeface="+mn-lt"/>
                <a:cs typeface="Arial"/>
              </a:rPr>
              <a:t>→</a:t>
            </a:r>
            <a:r>
              <a:rPr lang="de-DE" sz="2000" dirty="0">
                <a:latin typeface="+mn-lt"/>
                <a:cs typeface="Arial"/>
              </a:rPr>
              <a:t> </a:t>
            </a:r>
            <a:r>
              <a:rPr lang="el-GR" sz="2000" dirty="0" smtClean="0">
                <a:latin typeface="+mn-lt"/>
              </a:rPr>
              <a:t>δ</a:t>
            </a:r>
            <a:r>
              <a:rPr lang="de-DE" sz="2000" dirty="0">
                <a:latin typeface="+mn-lt"/>
              </a:rPr>
              <a:t>E</a:t>
            </a:r>
            <a:r>
              <a:rPr lang="de-DE" sz="2000" dirty="0" smtClean="0">
                <a:latin typeface="+mn-lt"/>
              </a:rPr>
              <a:t>/E </a:t>
            </a:r>
            <a:r>
              <a:rPr lang="de-DE" sz="2000" dirty="0">
                <a:latin typeface="+mn-lt"/>
              </a:rPr>
              <a:t>~ </a:t>
            </a:r>
            <a:r>
              <a:rPr lang="de-DE" sz="2000" dirty="0" smtClean="0">
                <a:latin typeface="+mn-lt"/>
              </a:rPr>
              <a:t>7</a:t>
            </a:r>
            <a:r>
              <a:rPr lang="de-DE" sz="2000" dirty="0" smtClean="0">
                <a:latin typeface="+mn-lt"/>
                <a:cs typeface="Arial"/>
              </a:rPr>
              <a:t>∙</a:t>
            </a:r>
            <a:r>
              <a:rPr lang="de-DE" sz="2000" dirty="0" smtClean="0">
                <a:latin typeface="+mn-lt"/>
              </a:rPr>
              <a:t>10</a:t>
            </a:r>
            <a:r>
              <a:rPr lang="de-DE" sz="2000" baseline="30000" dirty="0" smtClean="0">
                <a:latin typeface="+mn-lt"/>
              </a:rPr>
              <a:t>-4</a:t>
            </a:r>
            <a:endParaRPr lang="en-US" sz="20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repeated calibrations at different momenta reveal </a:t>
            </a:r>
            <a:r>
              <a:rPr lang="el-GR" sz="2000" dirty="0" smtClean="0">
                <a:latin typeface="+mn-lt"/>
              </a:rPr>
              <a:t>δ</a:t>
            </a:r>
            <a:r>
              <a:rPr lang="de-DE" sz="2000" dirty="0" err="1" smtClean="0">
                <a:latin typeface="+mn-lt"/>
              </a:rPr>
              <a:t>p</a:t>
            </a:r>
            <a:r>
              <a:rPr lang="de-DE" sz="2000" baseline="-25000" dirty="0" err="1" smtClean="0">
                <a:latin typeface="+mn-lt"/>
              </a:rPr>
              <a:t>syst</a:t>
            </a:r>
            <a:r>
              <a:rPr lang="en-US" sz="2000" dirty="0" smtClean="0">
                <a:latin typeface="+mn-lt"/>
              </a:rPr>
              <a:t> ~ </a:t>
            </a:r>
            <a:r>
              <a:rPr lang="en-US" sz="2000" dirty="0">
                <a:latin typeface="+mn-lt"/>
              </a:rPr>
              <a:t>5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keV</a:t>
            </a:r>
            <a:r>
              <a:rPr lang="en-US" sz="2000" i="1" dirty="0" smtClean="0">
                <a:latin typeface="+mn-lt"/>
              </a:rPr>
              <a:t>/c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 flipV="1">
            <a:off x="2956956" y="3847606"/>
            <a:ext cx="1757548" cy="86096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 flipV="1">
            <a:off x="3191126" y="3847606"/>
            <a:ext cx="5881312" cy="86096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4744718" y="785267"/>
            <a:ext cx="427511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scattering off thin tantalum foil</a:t>
            </a:r>
            <a:endParaRPr lang="en-US" dirty="0">
              <a:latin typeface="+mj-lt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4786793" y="1527243"/>
            <a:ext cx="1963727" cy="148193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58071" y="130175"/>
            <a:ext cx="6227858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symmetry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2955" y="4838228"/>
            <a:ext cx="8652681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j-lt"/>
              </a:rPr>
              <a:t>Λ</a:t>
            </a:r>
            <a:r>
              <a:rPr lang="de-DE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hyperon </a:t>
            </a:r>
            <a:r>
              <a:rPr lang="en-US" sz="2000" dirty="0">
                <a:latin typeface="+mj-lt"/>
              </a:rPr>
              <a:t>has no isospin and no </a:t>
            </a:r>
            <a:r>
              <a:rPr lang="en-US" sz="2000" dirty="0" smtClean="0">
                <a:latin typeface="+mj-lt"/>
              </a:rPr>
              <a:t>charge </a:t>
            </a:r>
            <a:r>
              <a:rPr lang="en-US" sz="2000" dirty="0" smtClean="0">
                <a:latin typeface="+mj-lt"/>
                <a:cs typeface="Arial"/>
              </a:rPr>
              <a:t>→</a:t>
            </a:r>
            <a:endParaRPr lang="en-US" sz="2000" dirty="0" smtClean="0">
              <a:latin typeface="+mj-lt"/>
            </a:endParaRPr>
          </a:p>
          <a:p>
            <a:pPr algn="ctr"/>
            <a:r>
              <a:rPr lang="el-GR" sz="2000" dirty="0">
                <a:solidFill>
                  <a:srgbClr val="C00000"/>
                </a:solidFill>
                <a:latin typeface="+mj-lt"/>
              </a:rPr>
              <a:t>Λ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b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inding in mirror </a:t>
            </a:r>
            <a:r>
              <a:rPr lang="en-US" sz="2000" dirty="0" err="1" smtClean="0">
                <a:solidFill>
                  <a:srgbClr val="C00000"/>
                </a:solidFill>
                <a:latin typeface="+mj-lt"/>
              </a:rPr>
              <a:t>hypernuclei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directly tests charge symmetry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</a:t>
            </a:r>
            <a:br>
              <a:rPr lang="en-US" sz="2000" dirty="0" smtClean="0">
                <a:solidFill>
                  <a:srgbClr val="C00000"/>
                </a:solidFill>
                <a:latin typeface="+mj-lt"/>
              </a:rPr>
            </a:br>
            <a:r>
              <a:rPr lang="en-US" sz="2000" i="1" dirty="0" smtClean="0">
                <a:latin typeface="+mj-lt"/>
              </a:rPr>
              <a:t>F</a:t>
            </a:r>
            <a:r>
              <a:rPr lang="el-GR" sz="2000" baseline="-25000" dirty="0" smtClean="0">
                <a:latin typeface="+mj-lt"/>
              </a:rPr>
              <a:t>Λ</a:t>
            </a:r>
            <a:r>
              <a:rPr lang="de-DE" sz="2000" baseline="-25000" dirty="0" smtClean="0">
                <a:latin typeface="+mj-lt"/>
              </a:rPr>
              <a:t>-</a:t>
            </a:r>
            <a:r>
              <a:rPr lang="en-US" sz="2000" baseline="-25000" dirty="0" smtClean="0">
                <a:latin typeface="+mj-lt"/>
              </a:rPr>
              <a:t>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= </a:t>
            </a:r>
            <a:r>
              <a:rPr lang="en-US" sz="2000" i="1" dirty="0" smtClean="0">
                <a:latin typeface="+mj-lt"/>
              </a:rPr>
              <a:t>F</a:t>
            </a:r>
            <a:r>
              <a:rPr lang="el-GR" sz="2000" baseline="-25000" dirty="0" smtClean="0">
                <a:latin typeface="+mj-lt"/>
              </a:rPr>
              <a:t>Λ</a:t>
            </a:r>
            <a:r>
              <a:rPr lang="de-DE" sz="2000" baseline="-25000" dirty="0" smtClean="0">
                <a:latin typeface="+mj-lt"/>
              </a:rPr>
              <a:t>-n</a:t>
            </a:r>
            <a:r>
              <a:rPr lang="de-DE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  <a:cs typeface="Arial"/>
              </a:rPr>
              <a:t>→ B</a:t>
            </a:r>
            <a:r>
              <a:rPr lang="el-GR" sz="2000" baseline="-25000" dirty="0" smtClean="0">
                <a:latin typeface="+mj-lt"/>
              </a:rPr>
              <a:t>Λ </a:t>
            </a:r>
            <a:r>
              <a:rPr lang="de-DE" sz="2000" dirty="0" smtClean="0">
                <a:latin typeface="+mj-lt"/>
              </a:rPr>
              <a:t>(</a:t>
            </a:r>
            <a:r>
              <a:rPr lang="el-GR" sz="2000" baseline="-25000" dirty="0" smtClean="0">
                <a:latin typeface="+mj-lt"/>
              </a:rPr>
              <a:t>Λ</a:t>
            </a:r>
            <a:r>
              <a:rPr lang="de-DE" sz="2000" baseline="30000" dirty="0" smtClean="0">
                <a:latin typeface="+mj-lt"/>
              </a:rPr>
              <a:t>A</a:t>
            </a:r>
            <a:r>
              <a:rPr lang="de-DE" sz="2000" dirty="0" smtClean="0">
                <a:latin typeface="+mj-lt"/>
              </a:rPr>
              <a:t>Z) =</a:t>
            </a:r>
            <a:r>
              <a:rPr lang="en-US" sz="2000" dirty="0">
                <a:latin typeface="+mj-lt"/>
                <a:cs typeface="Arial"/>
              </a:rPr>
              <a:t> B</a:t>
            </a:r>
            <a:r>
              <a:rPr lang="el-GR" sz="2000" baseline="-25000" dirty="0" smtClean="0">
                <a:latin typeface="+mj-lt"/>
              </a:rPr>
              <a:t>Λ</a:t>
            </a:r>
            <a:r>
              <a:rPr lang="de-DE" sz="2000" dirty="0" smtClean="0">
                <a:latin typeface="+mj-lt"/>
              </a:rPr>
              <a:t>(</a:t>
            </a:r>
            <a:r>
              <a:rPr lang="el-GR" sz="2000" baseline="-25000" dirty="0" smtClean="0">
                <a:latin typeface="+mj-lt"/>
              </a:rPr>
              <a:t>Λ</a:t>
            </a:r>
            <a:r>
              <a:rPr lang="de-DE" sz="2000" baseline="30000" dirty="0" smtClean="0">
                <a:latin typeface="+mj-lt"/>
              </a:rPr>
              <a:t>A</a:t>
            </a:r>
            <a:r>
              <a:rPr lang="de-DE" sz="2000" dirty="0" smtClean="0">
                <a:latin typeface="+mj-lt"/>
              </a:rPr>
              <a:t>Z+1</a:t>
            </a:r>
            <a:r>
              <a:rPr lang="en-US" sz="2000" dirty="0">
                <a:latin typeface="+mj-lt"/>
                <a:cs typeface="Arial"/>
              </a:rPr>
              <a:t>)</a:t>
            </a:r>
            <a:endParaRPr lang="en-US" sz="2000" dirty="0" smtClean="0">
              <a:latin typeface="+mj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695110"/>
            <a:ext cx="7124133" cy="382922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14158" y="771431"/>
            <a:ext cx="8134067" cy="400110"/>
          </a:xfrm>
          <a:prstGeom prst="rect">
            <a:avLst/>
          </a:prstGeom>
          <a:ln w="317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Opportunity to study strong force symmetries with Λ as neutral probe</a:t>
            </a:r>
          </a:p>
        </p:txBody>
      </p:sp>
    </p:spTree>
    <p:extLst>
      <p:ext uri="{BB962C8B-B14F-4D97-AF65-F5344CB8AC3E}">
        <p14:creationId xmlns:p14="http://schemas.microsoft.com/office/powerpoint/2010/main" val="21242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8" y="1345254"/>
            <a:ext cx="7621866" cy="349653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30719" y="130175"/>
            <a:ext cx="6082562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charge symmetry breaking in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4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418251" y="5022375"/>
            <a:ext cx="8646917" cy="131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>
                <a:latin typeface="+mj-lt"/>
              </a:rPr>
              <a:t>CSB effect </a:t>
            </a:r>
            <a:r>
              <a:rPr lang="en-US" sz="2000" dirty="0" smtClean="0">
                <a:latin typeface="+mj-lt"/>
              </a:rPr>
              <a:t>resists </a:t>
            </a:r>
            <a:r>
              <a:rPr lang="en-US" sz="2000" dirty="0">
                <a:latin typeface="+mj-lt"/>
              </a:rPr>
              <a:t>consistent reproduction by </a:t>
            </a:r>
            <a:r>
              <a:rPr lang="en-US" sz="2000" dirty="0" smtClean="0">
                <a:latin typeface="+mj-lt"/>
              </a:rPr>
              <a:t>theory up to 2015</a:t>
            </a:r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>
                <a:latin typeface="+mj-lt"/>
              </a:rPr>
              <a:t> </a:t>
            </a:r>
            <a:r>
              <a:rPr lang="en-US" sz="2000" baseline="30000" dirty="0">
                <a:latin typeface="+mj-lt"/>
              </a:rPr>
              <a:t>4</a:t>
            </a:r>
            <a:r>
              <a:rPr lang="en-US" sz="2000" baseline="-25000" dirty="0">
                <a:latin typeface="+mj-lt"/>
                <a:cs typeface="Arial"/>
              </a:rPr>
              <a:t>Λ</a:t>
            </a:r>
            <a:r>
              <a:rPr lang="en-US" sz="2000" dirty="0">
                <a:latin typeface="+mj-lt"/>
              </a:rPr>
              <a:t>H - </a:t>
            </a:r>
            <a:r>
              <a:rPr lang="en-US" sz="2000" baseline="30000" dirty="0" smtClean="0">
                <a:latin typeface="+mj-lt"/>
              </a:rPr>
              <a:t>4</a:t>
            </a:r>
            <a:r>
              <a:rPr lang="en-US" sz="2000" baseline="-25000" dirty="0" smtClean="0">
                <a:latin typeface="+mj-lt"/>
                <a:cs typeface="Arial"/>
              </a:rPr>
              <a:t>Λ</a:t>
            </a:r>
            <a:r>
              <a:rPr lang="en-US" sz="2000" dirty="0" smtClean="0">
                <a:latin typeface="+mj-lt"/>
              </a:rPr>
              <a:t>He coulomb corrections </a:t>
            </a:r>
            <a:r>
              <a:rPr lang="en-US" sz="2000" dirty="0" smtClean="0">
                <a:latin typeface="+mj-lt"/>
              </a:rPr>
              <a:t>&lt; </a:t>
            </a:r>
            <a:r>
              <a:rPr lang="en-US" sz="2000" dirty="0" smtClean="0">
                <a:latin typeface="+mj-lt"/>
              </a:rPr>
              <a:t>50 </a:t>
            </a:r>
            <a:r>
              <a:rPr lang="en-US" sz="2000" dirty="0" err="1" smtClean="0">
                <a:latin typeface="+mj-lt"/>
              </a:rPr>
              <a:t>keV</a:t>
            </a:r>
            <a:r>
              <a:rPr lang="en-US" sz="2000" dirty="0" smtClean="0">
                <a:latin typeface="+mj-lt"/>
              </a:rPr>
              <a:t> contribute in </a:t>
            </a:r>
            <a:r>
              <a:rPr lang="en-US" sz="2000" u="sng" dirty="0" smtClean="0">
                <a:latin typeface="+mj-lt"/>
              </a:rPr>
              <a:t>opposite</a:t>
            </a:r>
            <a:r>
              <a:rPr lang="en-US" sz="2000" dirty="0" smtClean="0">
                <a:latin typeface="+mj-lt"/>
              </a:rPr>
              <a:t> direction</a:t>
            </a:r>
            <a:endParaRPr lang="en-US" sz="2000" dirty="0" smtClean="0">
              <a:latin typeface="+mj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07725" y="6043438"/>
            <a:ext cx="5336275" cy="3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 dirty="0" smtClean="0">
                <a:solidFill>
                  <a:srgbClr val="000099"/>
                </a:solidFill>
              </a:rPr>
              <a:t>[A</a:t>
            </a:r>
            <a:r>
              <a:rPr lang="en-US" sz="1600" dirty="0">
                <a:solidFill>
                  <a:srgbClr val="000099"/>
                </a:solidFill>
              </a:rPr>
              <a:t>. R. </a:t>
            </a:r>
            <a:r>
              <a:rPr lang="en-US" sz="1600" dirty="0" err="1">
                <a:solidFill>
                  <a:srgbClr val="000099"/>
                </a:solidFill>
              </a:rPr>
              <a:t>Bodmer</a:t>
            </a:r>
            <a:r>
              <a:rPr lang="en-US" sz="1600" dirty="0">
                <a:solidFill>
                  <a:srgbClr val="000099"/>
                </a:solidFill>
              </a:rPr>
              <a:t> and Q. N. </a:t>
            </a:r>
            <a:r>
              <a:rPr lang="en-US" sz="1600" dirty="0" err="1">
                <a:solidFill>
                  <a:srgbClr val="000099"/>
                </a:solidFill>
              </a:rPr>
              <a:t>Usmani</a:t>
            </a:r>
            <a:r>
              <a:rPr lang="en-US" sz="1600" dirty="0">
                <a:solidFill>
                  <a:srgbClr val="000099"/>
                </a:solidFill>
              </a:rPr>
              <a:t>, </a:t>
            </a:r>
            <a:r>
              <a:rPr lang="en-US" sz="1600" dirty="0" smtClean="0">
                <a:solidFill>
                  <a:srgbClr val="000099"/>
                </a:solidFill>
              </a:rPr>
              <a:t>PRC </a:t>
            </a:r>
            <a:r>
              <a:rPr lang="en-US" sz="1600" dirty="0">
                <a:solidFill>
                  <a:srgbClr val="000099"/>
                </a:solidFill>
              </a:rPr>
              <a:t>31, </a:t>
            </a:r>
            <a:r>
              <a:rPr lang="en-US" sz="1600" dirty="0" smtClean="0">
                <a:solidFill>
                  <a:srgbClr val="000099"/>
                </a:solidFill>
              </a:rPr>
              <a:t>1400 (1985)]</a:t>
            </a:r>
            <a:endParaRPr lang="nb-NO" sz="1600" dirty="0" smtClean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593460" y="1242196"/>
            <a:ext cx="2591484" cy="307777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[M. </a:t>
            </a:r>
            <a:r>
              <a:rPr kumimoji="1" lang="en-US" altLang="ja-JP" sz="140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Juric</a:t>
            </a:r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 et al. NP B52 (1973)]</a:t>
            </a:r>
            <a:endParaRPr kumimoji="1" lang="en-US" altLang="ja-JP" sz="1400" dirty="0">
              <a:solidFill>
                <a:srgbClr val="000099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367067" y="5344934"/>
            <a:ext cx="2776933" cy="307777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+mj-lt"/>
                <a:sym typeface="Wingdings" pitchFamily="2" charset="2"/>
              </a:rPr>
              <a:t>[</a:t>
            </a:r>
            <a:r>
              <a:rPr lang="de-DE" sz="1400" dirty="0">
                <a:solidFill>
                  <a:srgbClr val="000099"/>
                </a:solidFill>
                <a:latin typeface="+mj-lt"/>
              </a:rPr>
              <a:t>A. </a:t>
            </a:r>
            <a:r>
              <a:rPr lang="de-DE" sz="1400" dirty="0" err="1">
                <a:solidFill>
                  <a:srgbClr val="000099"/>
                </a:solidFill>
                <a:latin typeface="+mj-lt"/>
              </a:rPr>
              <a:t>Nogga</a:t>
            </a:r>
            <a:r>
              <a:rPr lang="de-DE" sz="1400" dirty="0">
                <a:solidFill>
                  <a:srgbClr val="000099"/>
                </a:solidFill>
                <a:latin typeface="+mj-lt"/>
              </a:rPr>
              <a:t>, </a:t>
            </a:r>
            <a:r>
              <a:rPr lang="de-DE" sz="1400" dirty="0" smtClean="0">
                <a:solidFill>
                  <a:srgbClr val="000099"/>
                </a:solidFill>
                <a:latin typeface="+mj-lt"/>
              </a:rPr>
              <a:t>NP </a:t>
            </a:r>
            <a:r>
              <a:rPr lang="de-DE" sz="1400" dirty="0">
                <a:solidFill>
                  <a:srgbClr val="000099"/>
                </a:solidFill>
                <a:latin typeface="+mj-lt"/>
              </a:rPr>
              <a:t>A </a:t>
            </a:r>
            <a:r>
              <a:rPr lang="de-DE" sz="1400" dirty="0" smtClean="0">
                <a:solidFill>
                  <a:srgbClr val="000099"/>
                </a:solidFill>
                <a:latin typeface="+mj-lt"/>
              </a:rPr>
              <a:t>914,140 </a:t>
            </a:r>
            <a:r>
              <a:rPr lang="de-DE" sz="1400" dirty="0">
                <a:solidFill>
                  <a:srgbClr val="000099"/>
                </a:solidFill>
                <a:latin typeface="+mj-lt"/>
              </a:rPr>
              <a:t>(</a:t>
            </a:r>
            <a:r>
              <a:rPr lang="de-DE" sz="1400" dirty="0" smtClean="0">
                <a:solidFill>
                  <a:srgbClr val="000099"/>
                </a:solidFill>
                <a:latin typeface="+mj-lt"/>
              </a:rPr>
              <a:t>2013</a:t>
            </a:r>
            <a:r>
              <a:rPr kumimoji="1" lang="en-US" altLang="ja-JP" sz="1400" dirty="0" smtClean="0">
                <a:solidFill>
                  <a:srgbClr val="000099"/>
                </a:solidFill>
                <a:latin typeface="+mj-lt"/>
                <a:sym typeface="Wingdings" pitchFamily="2" charset="2"/>
              </a:rPr>
              <a:t>)]</a:t>
            </a:r>
            <a:endParaRPr kumimoji="1" lang="en-US" altLang="ja-JP" sz="14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18251" y="815370"/>
            <a:ext cx="8343612" cy="400110"/>
          </a:xfrm>
          <a:prstGeom prst="rect">
            <a:avLst/>
          </a:prstGeom>
          <a:ln w="317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aseline="30000" dirty="0">
                <a:latin typeface="+mj-lt"/>
              </a:rPr>
              <a:t>4</a:t>
            </a:r>
            <a:r>
              <a:rPr lang="en-US" sz="2000" baseline="-25000" dirty="0">
                <a:latin typeface="+mj-lt"/>
                <a:cs typeface="Arial"/>
              </a:rPr>
              <a:t>Λ</a:t>
            </a:r>
            <a:r>
              <a:rPr lang="en-US" sz="2000" dirty="0">
                <a:latin typeface="+mj-lt"/>
              </a:rPr>
              <a:t>H - </a:t>
            </a:r>
            <a:r>
              <a:rPr lang="en-US" sz="2000" baseline="30000" dirty="0">
                <a:latin typeface="+mj-lt"/>
              </a:rPr>
              <a:t>4</a:t>
            </a:r>
            <a:r>
              <a:rPr lang="en-US" sz="2000" baseline="-25000" dirty="0">
                <a:latin typeface="+mj-lt"/>
                <a:cs typeface="Arial"/>
              </a:rPr>
              <a:t>Λ</a:t>
            </a:r>
            <a:r>
              <a:rPr lang="en-US" sz="2000" dirty="0">
                <a:latin typeface="+mj-lt"/>
              </a:rPr>
              <a:t>He ground state mass difference exceptionally large &gt; 300 </a:t>
            </a:r>
            <a:r>
              <a:rPr lang="en-US" sz="2000" dirty="0" err="1">
                <a:latin typeface="+mj-lt"/>
              </a:rPr>
              <a:t>keV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33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8" y="1331606"/>
            <a:ext cx="7621866" cy="349653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30719" y="130175"/>
            <a:ext cx="6082562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charge symmetry breaking in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4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335"/>
              </p:ext>
            </p:extLst>
          </p:nvPr>
        </p:nvGraphicFramePr>
        <p:xfrm>
          <a:off x="2892875" y="895111"/>
          <a:ext cx="35829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66" name="Formel" r:id="rId4" imgW="1765300" imgH="228600" progId="Equation.3">
                  <p:embed/>
                </p:oleObj>
              </mc:Choice>
              <mc:Fallback>
                <p:oleObj name="Formel" r:id="rId4" imgW="1765300" imgH="2286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875" y="895111"/>
                        <a:ext cx="3582987" cy="4635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6959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41" y="4542722"/>
            <a:ext cx="6510237" cy="159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6367067" y="6023596"/>
            <a:ext cx="2591484" cy="307777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[M. </a:t>
            </a:r>
            <a:r>
              <a:rPr kumimoji="1" lang="en-US" altLang="ja-JP" sz="140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Juric</a:t>
            </a:r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 et al. NP B52 (1973)]</a:t>
            </a:r>
            <a:endParaRPr kumimoji="1" lang="en-US" altLang="ja-JP" sz="1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solve the puzzle?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841337" y="913579"/>
            <a:ext cx="8302663" cy="502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>
                <a:latin typeface="+mj-lt"/>
              </a:rPr>
              <a:t>check experimental data consistency, accuracy and systematic errors</a:t>
            </a: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study other aspects </a:t>
            </a:r>
            <a:r>
              <a:rPr lang="en-US" sz="2000" dirty="0" smtClean="0">
                <a:latin typeface="+mj-lt"/>
              </a:rPr>
              <a:t>or </a:t>
            </a:r>
            <a:r>
              <a:rPr lang="en-US" sz="2000" dirty="0" smtClean="0">
                <a:latin typeface="+mj-lt"/>
              </a:rPr>
              <a:t>components of </a:t>
            </a:r>
            <a:r>
              <a:rPr lang="en-US" sz="2000" dirty="0" smtClean="0">
                <a:latin typeface="+mj-lt"/>
              </a:rPr>
              <a:t>the puzzle</a:t>
            </a:r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r>
              <a:rPr lang="en-US" sz="2000" dirty="0">
                <a:latin typeface="+mj-lt"/>
              </a:rPr>
              <a:t>perform measurements with independent experimental technique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r>
              <a:rPr lang="en-US" sz="2000" dirty="0" smtClean="0">
                <a:latin typeface="+mj-lt"/>
              </a:rPr>
              <a:t>combine information from steps 1. – 3.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13904" y="491318"/>
            <a:ext cx="322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7551" y="1981191"/>
            <a:ext cx="322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6175" y="3552970"/>
            <a:ext cx="322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63854" y="5104262"/>
            <a:ext cx="322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55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solve the puzzle?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841337" y="913579"/>
            <a:ext cx="8302663" cy="502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>
                <a:latin typeface="+mj-lt"/>
              </a:rPr>
              <a:t>check experimental data consistency, accuracy and systematic errors</a:t>
            </a: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13904" y="491318"/>
            <a:ext cx="322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05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0" y="818084"/>
            <a:ext cx="8236264" cy="45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35"/>
          <p:cNvSpPr>
            <a:spLocks noChangeShapeType="1"/>
          </p:cNvSpPr>
          <p:nvPr/>
        </p:nvSpPr>
        <p:spPr bwMode="auto">
          <a:xfrm>
            <a:off x="4461812" y="2074453"/>
            <a:ext cx="0" cy="1201004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5219816" y="2111503"/>
            <a:ext cx="2060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de-DE" sz="2000" dirty="0" smtClean="0">
                <a:solidFill>
                  <a:srgbClr val="C00000"/>
                </a:solidFill>
              </a:rPr>
              <a:t>B</a:t>
            </a:r>
            <a:r>
              <a:rPr lang="el-GR" sz="2000" baseline="-25000" dirty="0" smtClean="0">
                <a:solidFill>
                  <a:srgbClr val="C00000"/>
                </a:solidFill>
              </a:rPr>
              <a:t>Λ</a:t>
            </a:r>
            <a:r>
              <a:rPr lang="de-DE" sz="2000" dirty="0" smtClean="0">
                <a:solidFill>
                  <a:srgbClr val="C00000"/>
                </a:solidFill>
              </a:rPr>
              <a:t> = 0.35</a:t>
            </a:r>
            <a:r>
              <a:rPr lang="de-DE" sz="2000" dirty="0">
                <a:solidFill>
                  <a:srgbClr val="C00000"/>
                </a:solidFill>
                <a:sym typeface="Symbol"/>
              </a:rPr>
              <a:t></a:t>
            </a:r>
            <a:r>
              <a:rPr lang="de-DE" sz="2000" dirty="0" smtClean="0">
                <a:solidFill>
                  <a:srgbClr val="C00000"/>
                </a:solidFill>
                <a:sym typeface="Symbol"/>
              </a:rPr>
              <a:t>0.06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1675" y="130175"/>
            <a:ext cx="5200650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Emulsion results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l-G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4161482" y="2115396"/>
            <a:ext cx="0" cy="1060836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300163" y="5353126"/>
            <a:ext cx="6929437" cy="1015653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only three-body decay modes used for </a:t>
            </a:r>
            <a:r>
              <a:rPr lang="en-US" sz="2000" dirty="0" err="1" smtClean="0">
                <a:latin typeface="+mn-lt"/>
              </a:rPr>
              <a:t>hyperhydrogen</a:t>
            </a:r>
            <a:endParaRPr lang="en-US" sz="200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155 events for </a:t>
            </a:r>
            <a:r>
              <a:rPr lang="en-US" sz="2000" dirty="0" err="1" smtClean="0">
                <a:latin typeface="+mn-lt"/>
              </a:rPr>
              <a:t>hyperhydrogen</a:t>
            </a:r>
            <a:r>
              <a:rPr lang="en-US" sz="2000" dirty="0" smtClean="0">
                <a:latin typeface="+mn-lt"/>
              </a:rPr>
              <a:t>, 279 events for </a:t>
            </a:r>
            <a:r>
              <a:rPr lang="en-US" sz="2000" dirty="0" err="1" smtClean="0">
                <a:latin typeface="+mn-lt"/>
              </a:rPr>
              <a:t>hyperhelium</a:t>
            </a:r>
            <a:endParaRPr lang="en-US" sz="2000" dirty="0" smtClean="0">
              <a:latin typeface="+mn-lt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981433" y="1182075"/>
            <a:ext cx="464024" cy="40277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987803" y="3176232"/>
            <a:ext cx="580483" cy="40277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721623" y="2470669"/>
            <a:ext cx="2536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ja-JP" sz="2400" dirty="0" smtClean="0">
                <a:latin typeface="+mn-lt"/>
              </a:rPr>
              <a:t>δ</a:t>
            </a:r>
            <a:r>
              <a:rPr lang="en-US" altLang="ja-JP" sz="2400" dirty="0" smtClean="0">
                <a:latin typeface="+mn-lt"/>
              </a:rPr>
              <a:t>B = </a:t>
            </a:r>
            <a:r>
              <a:rPr lang="en-US" altLang="ja-JP" sz="2400" dirty="0" smtClean="0">
                <a:latin typeface="+mn-lt"/>
                <a:cs typeface="Arial" charset="0"/>
              </a:rPr>
              <a:t>±0.04 MeV</a:t>
            </a:r>
            <a:endParaRPr lang="en-US" altLang="ja-JP" sz="2400" dirty="0">
              <a:latin typeface="+mn-lt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737543" y="4137997"/>
            <a:ext cx="2536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ja-JP" sz="2400" dirty="0" smtClean="0">
                <a:latin typeface="+mn-lt"/>
              </a:rPr>
              <a:t>δ</a:t>
            </a:r>
            <a:r>
              <a:rPr lang="en-US" altLang="ja-JP" sz="2400" dirty="0" smtClean="0">
                <a:latin typeface="+mn-lt"/>
              </a:rPr>
              <a:t>B = </a:t>
            </a:r>
            <a:r>
              <a:rPr lang="en-US" altLang="ja-JP" sz="2400" dirty="0" smtClean="0">
                <a:latin typeface="+mn-lt"/>
                <a:cs typeface="Arial" charset="0"/>
              </a:rPr>
              <a:t>±0.03 MeV</a:t>
            </a:r>
            <a:endParaRPr lang="en-US" altLang="ja-JP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96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ifen">
  <a:themeElements>
    <a:clrScheme name="Streife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treif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eife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ife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ifen">
  <a:themeElements>
    <a:clrScheme name="Streife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treif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eife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ife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1184</Words>
  <Application>Microsoft Office PowerPoint</Application>
  <PresentationFormat>Bildschirmpräsentation (4:3)</PresentationFormat>
  <Paragraphs>294</Paragraphs>
  <Slides>32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44" baseType="lpstr">
      <vt:lpstr>Arial</vt:lpstr>
      <vt:lpstr>ＭＳ Ｐゴシック</vt:lpstr>
      <vt:lpstr>StarSymbol</vt:lpstr>
      <vt:lpstr>Symbol</vt:lpstr>
      <vt:lpstr>ＭＳ 明朝</vt:lpstr>
      <vt:lpstr>Calibri</vt:lpstr>
      <vt:lpstr>Wingdings</vt:lpstr>
      <vt:lpstr>Verdana</vt:lpstr>
      <vt:lpstr>Streifen</vt:lpstr>
      <vt:lpstr>1_Streifen</vt:lpstr>
      <vt:lpstr>Formel</vt:lpstr>
      <vt:lpstr>Equation</vt:lpstr>
      <vt:lpstr>Charge Symmetry Breaking  in Light Hypernuclei</vt:lpstr>
      <vt:lpstr>Historical introduction</vt:lpstr>
      <vt:lpstr>Charge symmetry in light nuclei</vt:lpstr>
      <vt:lpstr>Charge symmetry in light hypernuclei</vt:lpstr>
      <vt:lpstr>Large charge symmetry breaking in A = 4</vt:lpstr>
      <vt:lpstr>Large charge symmetry breaking in A = 4</vt:lpstr>
      <vt:lpstr>How to solve the puzzle?</vt:lpstr>
      <vt:lpstr>How to solve the puzzle?</vt:lpstr>
      <vt:lpstr>Emulsion results on Λ4H and Λ4He </vt:lpstr>
      <vt:lpstr>World data on Λ4H</vt:lpstr>
      <vt:lpstr>World data on A = 4 system</vt:lpstr>
      <vt:lpstr>How to solve the puzzle?</vt:lpstr>
      <vt:lpstr>The A = 4 level schemes (before 2015)</vt:lpstr>
      <vt:lpstr>The A = 4 level schemes</vt:lpstr>
      <vt:lpstr>How to solve the puzzle?</vt:lpstr>
      <vt:lpstr>Hyperfragment decay-pion spectroscopy with electron beams </vt:lpstr>
      <vt:lpstr>Decay-pion spectrum</vt:lpstr>
      <vt:lpstr>World data on A = 4 system</vt:lpstr>
      <vt:lpstr>Continuation of experiment in 2o14</vt:lpstr>
      <vt:lpstr>Systematic studies of the decay-pion line</vt:lpstr>
      <vt:lpstr>World data on 4ΛH mass</vt:lpstr>
      <vt:lpstr>How to solve the puzzle?</vt:lpstr>
      <vt:lpstr>Current knowledge on CSB in the A = 4 system</vt:lpstr>
      <vt:lpstr>Current knowledge on CSB in the A = 4 system</vt:lpstr>
      <vt:lpstr>PowerPoint-Präsentation</vt:lpstr>
      <vt:lpstr>New precision era in hypernuclear physics</vt:lpstr>
      <vt:lpstr>New precision era in hypernuclear physics</vt:lpstr>
      <vt:lpstr>A1 Collaboration 2o15</vt:lpstr>
      <vt:lpstr>BACKUP</vt:lpstr>
      <vt:lpstr>Future possibilities</vt:lpstr>
      <vt:lpstr>The A = 4 CSB puzzle </vt:lpstr>
      <vt:lpstr>Absolute momentum calibration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Hypernuclei</dc:title>
  <dc:creator>Patrick Achenbach</dc:creator>
  <cp:lastModifiedBy>P. Achenbach</cp:lastModifiedBy>
  <cp:revision>1111</cp:revision>
  <cp:lastPrinted>1601-01-01T00:00:00Z</cp:lastPrinted>
  <dcterms:created xsi:type="dcterms:W3CDTF">2002-04-08T07:33:42Z</dcterms:created>
  <dcterms:modified xsi:type="dcterms:W3CDTF">2016-06-06T11:03:24Z</dcterms:modified>
</cp:coreProperties>
</file>