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  <p:sldMasterId id="2147487226" r:id="rId2"/>
    <p:sldMasterId id="2147487267" r:id="rId3"/>
    <p:sldMasterId id="2147487650" r:id="rId4"/>
  </p:sldMasterIdLst>
  <p:notesMasterIdLst>
    <p:notesMasterId r:id="rId38"/>
  </p:notesMasterIdLst>
  <p:handoutMasterIdLst>
    <p:handoutMasterId r:id="rId39"/>
  </p:handoutMasterIdLst>
  <p:sldIdLst>
    <p:sldId id="363" r:id="rId5"/>
    <p:sldId id="687" r:id="rId6"/>
    <p:sldId id="781" r:id="rId7"/>
    <p:sldId id="754" r:id="rId8"/>
    <p:sldId id="776" r:id="rId9"/>
    <p:sldId id="777" r:id="rId10"/>
    <p:sldId id="775" r:id="rId11"/>
    <p:sldId id="787" r:id="rId12"/>
    <p:sldId id="784" r:id="rId13"/>
    <p:sldId id="788" r:id="rId14"/>
    <p:sldId id="734" r:id="rId15"/>
    <p:sldId id="774" r:id="rId16"/>
    <p:sldId id="783" r:id="rId17"/>
    <p:sldId id="789" r:id="rId18"/>
    <p:sldId id="736" r:id="rId19"/>
    <p:sldId id="749" r:id="rId20"/>
    <p:sldId id="790" r:id="rId21"/>
    <p:sldId id="768" r:id="rId22"/>
    <p:sldId id="599" r:id="rId23"/>
    <p:sldId id="786" r:id="rId24"/>
    <p:sldId id="701" r:id="rId25"/>
    <p:sldId id="780" r:id="rId26"/>
    <p:sldId id="668" r:id="rId27"/>
    <p:sldId id="742" r:id="rId28"/>
    <p:sldId id="746" r:id="rId29"/>
    <p:sldId id="748" r:id="rId30"/>
    <p:sldId id="735" r:id="rId31"/>
    <p:sldId id="682" r:id="rId32"/>
    <p:sldId id="759" r:id="rId33"/>
    <p:sldId id="755" r:id="rId34"/>
    <p:sldId id="751" r:id="rId35"/>
    <p:sldId id="713" r:id="rId36"/>
    <p:sldId id="743" r:id="rId37"/>
  </p:sldIdLst>
  <p:sldSz cx="9906000" cy="6858000" type="A4"/>
  <p:notesSz cx="6888163" cy="9623425"/>
  <p:defaultTextStyle>
    <a:defPPr>
      <a:defRPr lang="en-US"/>
    </a:defPPr>
    <a:lvl1pPr algn="r" rtl="0" eaLnBrk="0" fontAlgn="base" hangingPunct="0">
      <a:spcBef>
        <a:spcPct val="0"/>
      </a:spcBef>
      <a:spcAft>
        <a:spcPct val="0"/>
      </a:spcAft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1pPr>
    <a:lvl2pPr marL="457200" algn="r" rtl="0" eaLnBrk="0" fontAlgn="base" hangingPunct="0">
      <a:spcBef>
        <a:spcPct val="0"/>
      </a:spcBef>
      <a:spcAft>
        <a:spcPct val="0"/>
      </a:spcAft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2pPr>
    <a:lvl3pPr marL="914400" algn="r" rtl="0" eaLnBrk="0" fontAlgn="base" hangingPunct="0">
      <a:spcBef>
        <a:spcPct val="0"/>
      </a:spcBef>
      <a:spcAft>
        <a:spcPct val="0"/>
      </a:spcAft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3pPr>
    <a:lvl4pPr marL="1371600" algn="r" rtl="0" eaLnBrk="0" fontAlgn="base" hangingPunct="0">
      <a:spcBef>
        <a:spcPct val="0"/>
      </a:spcBef>
      <a:spcAft>
        <a:spcPct val="0"/>
      </a:spcAft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4pPr>
    <a:lvl5pPr marL="1828800" algn="r" rtl="0" eaLnBrk="0" fontAlgn="base" hangingPunct="0">
      <a:spcBef>
        <a:spcPct val="0"/>
      </a:spcBef>
      <a:spcAft>
        <a:spcPct val="0"/>
      </a:spcAft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5pPr>
    <a:lvl6pPr marL="2286000" algn="l" defTabSz="914400" rtl="0" eaLnBrk="1" latinLnBrk="0" hangingPunct="1"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6pPr>
    <a:lvl7pPr marL="2743200" algn="l" defTabSz="914400" rtl="0" eaLnBrk="1" latinLnBrk="0" hangingPunct="1"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7pPr>
    <a:lvl8pPr marL="3200400" algn="l" defTabSz="914400" rtl="0" eaLnBrk="1" latinLnBrk="0" hangingPunct="1"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8pPr>
    <a:lvl9pPr marL="3657600" algn="l" defTabSz="914400" rtl="0" eaLnBrk="1" latinLnBrk="0" hangingPunct="1">
      <a:defRPr sz="2600" b="1" i="1" kern="1200">
        <a:solidFill>
          <a:schemeClr val="bg2"/>
        </a:solidFill>
        <a:latin typeface="Times New Roman" pitchFamily="18" charset="0"/>
        <a:ea typeface="+mn-ea"/>
        <a:cs typeface="Times New Roman (Hebrew)" charset="-79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66"/>
    <a:srgbClr val="990099"/>
    <a:srgbClr val="008000"/>
    <a:srgbClr val="000099"/>
    <a:srgbClr val="0000CC"/>
    <a:srgbClr val="3333CC"/>
    <a:srgbClr val="FF3300"/>
    <a:srgbClr val="CC3399"/>
    <a:srgbClr val="000066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19" autoAdjust="0"/>
    <p:restoredTop sz="81051" autoAdjust="0"/>
  </p:normalViewPr>
  <p:slideViewPr>
    <p:cSldViewPr>
      <p:cViewPr>
        <p:scale>
          <a:sx n="70" d="100"/>
          <a:sy n="70" d="100"/>
        </p:scale>
        <p:origin x="-1206" y="-18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920" y="-108"/>
      </p:cViewPr>
      <p:guideLst>
        <p:guide orient="horz" pos="3032"/>
        <p:guide pos="217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he-IL"/>
              <a:t>Ralf Rapp</a:t>
            </a:r>
          </a:p>
          <a:p>
            <a:pPr>
              <a:defRPr/>
            </a:pPr>
            <a:endParaRPr lang="en-US" altLang="he-IL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5DD478F-E337-4EFD-B5F9-DA6F006E4F47}" type="datetime1">
              <a:rPr lang="en-US"/>
              <a:pPr>
                <a:defRPr/>
              </a:pPr>
              <a:t>6/8/2018</a:t>
            </a:fld>
            <a:endParaRPr lang="en-US" alt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en-US" altLang="he-IL"/>
              <a:t>RHIC II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C2A0F4D-B71C-44D9-8541-C06C9FB2F2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459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8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6083" name="Rectangle 9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839788" y="722313"/>
            <a:ext cx="5214937" cy="36099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8" name="Rectangle 10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570413"/>
            <a:ext cx="5053013" cy="433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noProof="0" smtClean="0"/>
              <a:t>Click to edit Master text styles</a:t>
            </a:r>
          </a:p>
          <a:p>
            <a:pPr lvl="1"/>
            <a:r>
              <a:rPr lang="en-US" altLang="he-IL" noProof="0" smtClean="0"/>
              <a:t>Second level</a:t>
            </a:r>
          </a:p>
          <a:p>
            <a:pPr lvl="2"/>
            <a:r>
              <a:rPr lang="en-US" altLang="he-IL" noProof="0" smtClean="0"/>
              <a:t>Third level</a:t>
            </a:r>
          </a:p>
          <a:p>
            <a:pPr lvl="3"/>
            <a:r>
              <a:rPr lang="en-US" altLang="he-IL" noProof="0" smtClean="0"/>
              <a:t>Fourth level</a:t>
            </a:r>
          </a:p>
          <a:p>
            <a:pPr lvl="4"/>
            <a:r>
              <a:rPr lang="en-US" altLang="he-IL" noProof="0" smtClean="0"/>
              <a:t>Fifth level</a:t>
            </a:r>
          </a:p>
        </p:txBody>
      </p:sp>
      <p:sp>
        <p:nvSpPr>
          <p:cNvPr id="2059" name="Rectangle 11"/>
          <p:cNvSpPr>
            <a:spLocks noGrp="1" noChangeArrowheads="1"/>
          </p:cNvSpPr>
          <p:nvPr>
            <p:ph type="dt" idx="1"/>
          </p:nvPr>
        </p:nvSpPr>
        <p:spPr bwMode="auto">
          <a:xfrm>
            <a:off x="3903663" y="0"/>
            <a:ext cx="2984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1268F85C-958D-4B21-88A6-3CCE3F63414F}" type="datetime1">
              <a:rPr lang="en-US"/>
              <a:pPr>
                <a:defRPr/>
              </a:pPr>
              <a:t>6/8/2018</a:t>
            </a:fld>
            <a:endParaRPr lang="en-US" altLang="en-US"/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 algn="l"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3663" y="9142413"/>
            <a:ext cx="2984500" cy="48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3B7DFA41-0655-441B-B830-786983ADE68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1348919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Times New Roman (Hebrew)" charset="-79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Times New Roman (Hebrew)" charset="-79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Times New Roman (Hebrew)" charset="-79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Times New Roman (Hebrew)" charset="-79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Times New Roman (Hebrew)" charset="-79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D5A1FECA-7282-41F3-8A0C-0B2FD53953BB}" type="datetime1">
              <a:rPr lang="en-US" altLang="en-US" sz="1200" b="0" i="0" smtClean="0">
                <a:solidFill>
                  <a:schemeClr val="tx1"/>
                </a:solidFill>
              </a:rPr>
              <a:pPr/>
              <a:t>6/8/2018</a:t>
            </a:fld>
            <a:endParaRPr lang="en-US" alt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47107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882024C9-2919-4009-8F5D-E9E02C5AE392}" type="slidenum">
              <a:rPr lang="en-US" altLang="en-US" sz="1200" b="0" i="0" smtClean="0">
                <a:solidFill>
                  <a:schemeClr val="tx1"/>
                </a:solidFill>
              </a:rPr>
              <a:pPr/>
              <a:t>1</a:t>
            </a:fld>
            <a:endParaRPr lang="en-US" alt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4710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E77B3C5B-D48A-4C00-AA38-71E0224A55AD}" type="datetime1">
              <a:rPr lang="en-US" altLang="en-US" sz="1200" b="0" i="0" smtClean="0">
                <a:solidFill>
                  <a:schemeClr val="tx1"/>
                </a:solidFill>
              </a:rPr>
              <a:pPr/>
              <a:t>6/8/2018</a:t>
            </a:fld>
            <a:endParaRPr lang="en-US" alt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4813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A2ECA614-4BED-4947-A236-1C2B20153CBD}" type="slidenum">
              <a:rPr lang="en-US" altLang="en-US" sz="1200" b="0" i="0" smtClean="0">
                <a:solidFill>
                  <a:schemeClr val="tx1"/>
                </a:solidFill>
              </a:rPr>
              <a:pPr/>
              <a:t>4</a:t>
            </a:fld>
            <a:endParaRPr lang="en-US" altLang="en-US" sz="1200" b="0" i="0" smtClean="0">
              <a:solidFill>
                <a:schemeClr val="tx1"/>
              </a:solidFill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E77B3C5B-D48A-4C00-AA38-71E0224A55AD}" type="datetime1">
              <a:rPr lang="en-US" altLang="en-US" sz="1200" b="0" i="0" smtClean="0">
                <a:solidFill>
                  <a:prstClr val="black"/>
                </a:solidFill>
              </a:rPr>
              <a:pPr/>
              <a:t>6/8/2018</a:t>
            </a:fld>
            <a:endParaRPr lang="en-US" altLang="en-US" sz="1200" b="0" i="0" smtClean="0">
              <a:solidFill>
                <a:prstClr val="black"/>
              </a:solidFill>
            </a:endParaRPr>
          </a:p>
        </p:txBody>
      </p:sp>
      <p:sp>
        <p:nvSpPr>
          <p:cNvPr id="4813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A2ECA614-4BED-4947-A236-1C2B20153CBD}" type="slidenum">
              <a:rPr lang="en-US" altLang="en-US" sz="1200" b="0" i="0" smtClean="0">
                <a:solidFill>
                  <a:prstClr val="black"/>
                </a:solidFill>
              </a:rPr>
              <a:pPr/>
              <a:t>8</a:t>
            </a:fld>
            <a:endParaRPr lang="en-US" altLang="en-US" sz="1200" b="0" i="0" smtClean="0">
              <a:solidFill>
                <a:prstClr val="black"/>
              </a:solidFill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E77B3C5B-D48A-4C00-AA38-71E0224A55AD}" type="datetime1">
              <a:rPr lang="en-US" altLang="en-US" sz="1200" b="0" i="0" smtClean="0">
                <a:solidFill>
                  <a:prstClr val="black"/>
                </a:solidFill>
              </a:rPr>
              <a:pPr/>
              <a:t>6/8/2018</a:t>
            </a:fld>
            <a:endParaRPr lang="en-US" altLang="en-US" sz="1200" b="0" i="0" smtClean="0">
              <a:solidFill>
                <a:prstClr val="black"/>
              </a:solidFill>
            </a:endParaRPr>
          </a:p>
        </p:txBody>
      </p:sp>
      <p:sp>
        <p:nvSpPr>
          <p:cNvPr id="4813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A2ECA614-4BED-4947-A236-1C2B20153CBD}" type="slidenum">
              <a:rPr lang="en-US" altLang="en-US" sz="1200" b="0" i="0" smtClean="0">
                <a:solidFill>
                  <a:prstClr val="black"/>
                </a:solidFill>
              </a:rPr>
              <a:pPr/>
              <a:t>10</a:t>
            </a:fld>
            <a:endParaRPr lang="en-US" altLang="en-US" sz="1200" b="0" i="0" smtClean="0">
              <a:solidFill>
                <a:prstClr val="black"/>
              </a:solidFill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1"/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E77B3C5B-D48A-4C00-AA38-71E0224A55AD}" type="datetime1">
              <a:rPr lang="en-US" altLang="en-US" sz="1200" b="0" i="0" smtClean="0">
                <a:solidFill>
                  <a:prstClr val="black"/>
                </a:solidFill>
              </a:rPr>
              <a:pPr/>
              <a:t>6/8/2018</a:t>
            </a:fld>
            <a:endParaRPr lang="en-US" altLang="en-US" sz="1200" b="0" i="0" smtClean="0">
              <a:solidFill>
                <a:prstClr val="black"/>
              </a:solidFill>
            </a:endParaRPr>
          </a:p>
        </p:txBody>
      </p:sp>
      <p:sp>
        <p:nvSpPr>
          <p:cNvPr id="48131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600" b="1" i="1">
                <a:solidFill>
                  <a:schemeClr val="bg2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fld id="{A2ECA614-4BED-4947-A236-1C2B20153CBD}" type="slidenum">
              <a:rPr lang="en-US" altLang="en-US" sz="1200" b="0" i="0" smtClean="0">
                <a:solidFill>
                  <a:prstClr val="black"/>
                </a:solidFill>
              </a:rPr>
              <a:pPr/>
              <a:t>14</a:t>
            </a:fld>
            <a:endParaRPr lang="en-US" altLang="en-US" sz="1200" b="0" i="0" smtClean="0">
              <a:solidFill>
                <a:prstClr val="black"/>
              </a:solidFill>
            </a:endParaRPr>
          </a:p>
        </p:txBody>
      </p:sp>
      <p:sp>
        <p:nvSpPr>
          <p:cNvPr id="481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813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909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31369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971800" y="427038"/>
            <a:ext cx="6932613" cy="1524000"/>
          </a:xfrm>
        </p:spPr>
        <p:txBody>
          <a:bodyPr anchor="b"/>
          <a:lstStyle>
            <a:lvl1pPr>
              <a:lnSpc>
                <a:spcPct val="80000"/>
              </a:lnSpc>
              <a:defRPr sz="4400"/>
            </a:lvl1pPr>
          </a:lstStyle>
          <a:p>
            <a:r>
              <a:rPr lang="en-US" altLang="he-IL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40250" y="1752600"/>
            <a:ext cx="49530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400"/>
            </a:lvl1pPr>
          </a:lstStyle>
          <a:p>
            <a:r>
              <a:rPr lang="en-US" altLang="he-IL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302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kumimoji="1" sz="1400" b="0" i="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Ralf Rapp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879850" y="6248400"/>
            <a:ext cx="31369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1" sz="1400" b="0" i="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5946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kumimoji="1" sz="1400" b="0" i="0">
                <a:solidFill>
                  <a:schemeClr val="hlink"/>
                </a:solidFill>
                <a:latin typeface="Arial" charset="0"/>
              </a:defRPr>
            </a:lvl1pPr>
          </a:lstStyle>
          <a:p>
            <a:pPr>
              <a:defRPr/>
            </a:pPr>
            <a:fld id="{119A7E9E-A5CD-4F2D-8307-7CA0937804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3971489"/>
      </p:ext>
    </p:extLst>
  </p:cSld>
  <p:clrMapOvr>
    <a:masterClrMapping/>
  </p:clrMapOvr>
  <p:transition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210876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7742700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10575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65383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0778223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5591477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2117265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8556211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928314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228600"/>
            <a:ext cx="24765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72771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691985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807825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909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31369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971800" y="427038"/>
            <a:ext cx="6932613" cy="1524000"/>
          </a:xfrm>
        </p:spPr>
        <p:txBody>
          <a:bodyPr anchor="b"/>
          <a:lstStyle>
            <a:lvl1pPr>
              <a:lnSpc>
                <a:spcPct val="80000"/>
              </a:lnSpc>
              <a:defRPr sz="4400"/>
            </a:lvl1pPr>
          </a:lstStyle>
          <a:p>
            <a:r>
              <a:rPr lang="en-US" altLang="he-IL"/>
              <a:t>Click to edit Master title style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40250" y="1752600"/>
            <a:ext cx="4953000" cy="1752600"/>
          </a:xfrm>
        </p:spPr>
        <p:txBody>
          <a:bodyPr/>
          <a:lstStyle>
            <a:lvl1pPr marL="0" indent="0">
              <a:buFont typeface="Monotype Sorts" pitchFamily="2" charset="2"/>
              <a:buNone/>
              <a:defRPr sz="2400"/>
            </a:lvl1pPr>
          </a:lstStyle>
          <a:p>
            <a:r>
              <a:rPr lang="en-US" altLang="he-IL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302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kumimoji="1" sz="1400" b="0" i="0">
                <a:solidFill>
                  <a:srgbClr val="FF99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Ralf Rapp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879850" y="6248400"/>
            <a:ext cx="31369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kumimoji="1" sz="1400" b="0" i="0">
                <a:solidFill>
                  <a:srgbClr val="FF99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5946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kumimoji="1" sz="1400" b="0" i="0">
                <a:solidFill>
                  <a:srgbClr val="FF99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044A7597-C3CB-4929-B704-ABECCAC916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6408790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028858"/>
      </p:ext>
    </p:extLst>
  </p:cSld>
  <p:clrMapOvr>
    <a:masterClrMapping/>
  </p:clrMapOvr>
  <p:transition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8832173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53029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31185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942669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0459784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114044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618788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679702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228600"/>
            <a:ext cx="24765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72771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89389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5507831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610818"/>
      </p:ext>
    </p:extLst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909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3136900" cy="6018212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960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971800" y="427038"/>
            <a:ext cx="6932613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altLang="he-IL"/>
              <a:t>Click to edit Master title style</a:t>
            </a:r>
          </a:p>
        </p:txBody>
      </p:sp>
      <p:sp>
        <p:nvSpPr>
          <p:cNvPr id="4096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40250" y="1752600"/>
            <a:ext cx="49530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 altLang="he-IL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302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defRPr kumimoji="1" sz="1400" b="0" i="0">
                <a:solidFill>
                  <a:srgbClr val="FF99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r>
              <a:rPr lang="en-US"/>
              <a:t>Itzhak Tserruya 29.5.01</a:t>
            </a:r>
            <a:endParaRPr lang="en-US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879850" y="6248400"/>
            <a:ext cx="31369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kumimoji="1" sz="1400" b="0" i="0">
                <a:solidFill>
                  <a:srgbClr val="FF99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5946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1" sz="1400" b="0" i="0">
                <a:solidFill>
                  <a:srgbClr val="FF9966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E2571D65-F4E3-4E6A-93AC-241941106A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540929"/>
      </p:ext>
    </p:extLst>
  </p:cSld>
  <p:clrMapOvr>
    <a:masterClrMapping/>
  </p:clrMapOvr>
  <p:transition>
    <p:strips dir="rd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988263"/>
      </p:ext>
    </p:extLst>
  </p:cSld>
  <p:clrMapOvr>
    <a:masterClrMapping/>
  </p:clrMapOvr>
  <p:transition>
    <p:strips dir="rd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2919193"/>
      </p:ext>
    </p:extLst>
  </p:cSld>
  <p:clrMapOvr>
    <a:masterClrMapping/>
  </p:clrMapOvr>
  <p:transition>
    <p:strips dir="rd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771"/>
      </p:ext>
    </p:extLst>
  </p:cSld>
  <p:clrMapOvr>
    <a:masterClrMapping/>
  </p:clrMapOvr>
  <p:transition>
    <p:strips dir="rd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764361"/>
      </p:ext>
    </p:extLst>
  </p:cSld>
  <p:clrMapOvr>
    <a:masterClrMapping/>
  </p:clrMapOvr>
  <p:transition>
    <p:strips dir="rd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947394"/>
      </p:ext>
    </p:extLst>
  </p:cSld>
  <p:clrMapOvr>
    <a:masterClrMapping/>
  </p:clrMapOvr>
  <p:transition>
    <p:strips dir="rd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88064"/>
      </p:ext>
    </p:extLst>
  </p:cSld>
  <p:clrMapOvr>
    <a:masterClrMapping/>
  </p:clrMapOvr>
  <p:transition>
    <p:strips dir="rd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6578416"/>
      </p:ext>
    </p:extLst>
  </p:cSld>
  <p:clrMapOvr>
    <a:masterClrMapping/>
  </p:clrMapOvr>
  <p:transition>
    <p:strips dir="rd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48598548"/>
      </p:ext>
    </p:extLst>
  </p:cSld>
  <p:clrMapOvr>
    <a:masterClrMapping/>
  </p:clrMapOvr>
  <p:transition>
    <p:strips dir="rd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050840"/>
      </p:ext>
    </p:extLst>
  </p:cSld>
  <p:clrMapOvr>
    <a:masterClrMapping/>
  </p:clrMapOvr>
  <p:transition>
    <p:strips dir="rd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228600"/>
            <a:ext cx="24765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72771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394830"/>
      </p:ext>
    </p:extLst>
  </p:cSld>
  <p:clrMapOvr>
    <a:masterClrMapping/>
  </p:clrMapOvr>
  <p:transition>
    <p:strips dir="rd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557085"/>
      </p:ext>
    </p:extLst>
  </p:cSld>
  <p:clrMapOvr>
    <a:masterClrMapping/>
  </p:clrMapOvr>
  <p:transition>
    <p:strips dir="rd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1252"/>
      </p:ext>
    </p:extLst>
  </p:cSld>
  <p:clrMapOvr>
    <a:masterClrMapping/>
  </p:clrMapOvr>
  <p:transition>
    <p:strips dir="rd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>
            <a:off x="0" y="1708150"/>
            <a:ext cx="9909175" cy="0"/>
          </a:xfrm>
          <a:prstGeom prst="line">
            <a:avLst/>
          </a:prstGeom>
          <a:noFill/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l">
              <a:lnSpc>
                <a:spcPct val="110000"/>
              </a:lnSpc>
              <a:defRPr/>
            </a:pPr>
            <a:endParaRPr lang="en-US" i="0">
              <a:solidFill>
                <a:srgbClr val="0000FF"/>
              </a:solidFill>
            </a:endParaRPr>
          </a:p>
        </p:txBody>
      </p:sp>
      <p:sp>
        <p:nvSpPr>
          <p:cNvPr id="5" name="Arc 3"/>
          <p:cNvSpPr>
            <a:spLocks/>
          </p:cNvSpPr>
          <p:nvPr/>
        </p:nvSpPr>
        <p:spPr bwMode="auto">
          <a:xfrm>
            <a:off x="0" y="842963"/>
            <a:ext cx="3136900" cy="60182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 type="none" w="sm" len="sm"/>
            <a:tailEnd type="none" w="sm" len="sm"/>
          </a:ln>
          <a:effectLst/>
        </p:spPr>
        <p:txBody>
          <a:bodyPr/>
          <a:lstStyle/>
          <a:p>
            <a:pPr algn="l">
              <a:lnSpc>
                <a:spcPct val="110000"/>
              </a:lnSpc>
              <a:defRPr/>
            </a:pPr>
            <a:endParaRPr lang="en-US" i="0">
              <a:solidFill>
                <a:srgbClr val="0000FF"/>
              </a:solidFill>
            </a:endParaRPr>
          </a:p>
        </p:txBody>
      </p:sp>
      <p:sp>
        <p:nvSpPr>
          <p:cNvPr id="409604" name="Rectangle 4"/>
          <p:cNvSpPr>
            <a:spLocks noGrp="1" noChangeArrowheads="1"/>
          </p:cNvSpPr>
          <p:nvPr>
            <p:ph type="ctrTitle" sz="quarter"/>
          </p:nvPr>
        </p:nvSpPr>
        <p:spPr>
          <a:xfrm>
            <a:off x="2971800" y="427038"/>
            <a:ext cx="6932613" cy="1524000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altLang="he-IL"/>
              <a:t>Click to edit Master title style</a:t>
            </a:r>
          </a:p>
        </p:txBody>
      </p:sp>
      <p:sp>
        <p:nvSpPr>
          <p:cNvPr id="409605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4540250" y="1752600"/>
            <a:ext cx="49530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r>
              <a:rPr lang="en-US" altLang="he-IL"/>
              <a:t>Click to edit Master subtitle style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3302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defRPr kumimoji="1" sz="1400" b="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pPr algn="l">
              <a:defRPr/>
            </a:pPr>
            <a:r>
              <a:rPr lang="en-US" i="0">
                <a:solidFill>
                  <a:srgbClr val="FF9966"/>
                </a:solidFill>
              </a:rPr>
              <a:t>Itzhak Tserruya 29.5.01</a:t>
            </a:r>
            <a:endParaRPr lang="en-US" altLang="en-US" i="0">
              <a:solidFill>
                <a:srgbClr val="FF9966"/>
              </a:solidFill>
            </a:endParaRPr>
          </a:p>
        </p:txBody>
      </p:sp>
      <p:sp>
        <p:nvSpPr>
          <p:cNvPr id="7" name="Rectangle 7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879850" y="6248400"/>
            <a:ext cx="31369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defRPr kumimoji="1" sz="1400" b="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en-US" altLang="en-US" i="0">
              <a:solidFill>
                <a:srgbClr val="FF9966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7594600" y="6248400"/>
            <a:ext cx="206375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defRPr kumimoji="1" sz="1400" b="0">
                <a:solidFill>
                  <a:schemeClr val="hlink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63451CED-80F7-4B45-8766-1AAF8EA12E7A}" type="slidenum">
              <a:rPr lang="en-US" altLang="en-US" i="0">
                <a:solidFill>
                  <a:srgbClr val="FF9966"/>
                </a:solidFill>
              </a:rPr>
              <a:pPr>
                <a:defRPr/>
              </a:pPr>
              <a:t>‹#›</a:t>
            </a:fld>
            <a:endParaRPr lang="en-US" altLang="en-US" i="0">
              <a:solidFill>
                <a:srgbClr val="FF99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851514"/>
      </p:ext>
    </p:extLst>
  </p:cSld>
  <p:clrMapOvr>
    <a:masterClrMapping/>
  </p:clrMapOvr>
  <p:transition>
    <p:strips dir="rd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718288"/>
      </p:ext>
    </p:extLst>
  </p:cSld>
  <p:clrMapOvr>
    <a:masterClrMapping/>
  </p:clrMapOvr>
  <p:transition>
    <p:strips dir="rd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2000084"/>
      </p:ext>
    </p:extLst>
  </p:cSld>
  <p:clrMapOvr>
    <a:masterClrMapping/>
  </p:clrMapOvr>
  <p:transition>
    <p:strips dir="rd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524000"/>
            <a:ext cx="4876800" cy="5334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90382"/>
      </p:ext>
    </p:extLst>
  </p:cSld>
  <p:clrMapOvr>
    <a:masterClrMapping/>
  </p:clrMapOvr>
  <p:transition>
    <p:strips dir="rd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192577"/>
      </p:ext>
    </p:extLst>
  </p:cSld>
  <p:clrMapOvr>
    <a:masterClrMapping/>
  </p:clrMapOvr>
  <p:transition>
    <p:strips dir="rd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79887"/>
      </p:ext>
    </p:extLst>
  </p:cSld>
  <p:clrMapOvr>
    <a:masterClrMapping/>
  </p:clrMapOvr>
  <p:transition>
    <p:strips dir="rd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842729"/>
      </p:ext>
    </p:extLst>
  </p:cSld>
  <p:clrMapOvr>
    <a:masterClrMapping/>
  </p:clrMapOvr>
  <p:transition>
    <p:strips dir="rd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2351083"/>
      </p:ext>
    </p:extLst>
  </p:cSld>
  <p:clrMapOvr>
    <a:masterClrMapping/>
  </p:clrMapOvr>
  <p:transition>
    <p:strips dir="rd"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8418626"/>
      </p:ext>
    </p:extLst>
  </p:cSld>
  <p:clrMapOvr>
    <a:masterClrMapping/>
  </p:clrMapOvr>
  <p:transition>
    <p:strips dir="rd"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288520"/>
      </p:ext>
    </p:extLst>
  </p:cSld>
  <p:clrMapOvr>
    <a:masterClrMapping/>
  </p:clrMapOvr>
  <p:transition>
    <p:strips dir="rd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228600"/>
            <a:ext cx="2476500" cy="6629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228600"/>
            <a:ext cx="7277100" cy="6629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000768"/>
      </p:ext>
    </p:extLst>
  </p:cSld>
  <p:clrMapOvr>
    <a:masterClrMapping/>
  </p:clrMapOvr>
  <p:transition>
    <p:strips dir="rd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98923"/>
      </p:ext>
    </p:extLst>
  </p:cSld>
  <p:clrMapOvr>
    <a:masterClrMapping/>
  </p:clrMapOvr>
  <p:transition>
    <p:strips dir="rd"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881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524000"/>
            <a:ext cx="48768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029200" y="15240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029200" y="4267200"/>
            <a:ext cx="48768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916238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881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906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47" r:id="rId1"/>
    <p:sldLayoutId id="2147487612" r:id="rId2"/>
    <p:sldLayoutId id="2147487613" r:id="rId3"/>
    <p:sldLayoutId id="2147487614" r:id="rId4"/>
    <p:sldLayoutId id="2147487615" r:id="rId5"/>
    <p:sldLayoutId id="2147487616" r:id="rId6"/>
    <p:sldLayoutId id="2147487617" r:id="rId7"/>
    <p:sldLayoutId id="2147487618" r:id="rId8"/>
    <p:sldLayoutId id="2147487619" r:id="rId9"/>
    <p:sldLayoutId id="2147487620" r:id="rId10"/>
    <p:sldLayoutId id="2147487621" r:id="rId11"/>
    <p:sldLayoutId id="2147487622" r:id="rId12"/>
  </p:sldLayoutIdLst>
  <p:transition>
    <p:strips dir="rd"/>
  </p:transition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Char char="n"/>
        <a:defRPr kumimoji="1"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kumimoji="1"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F"/>
        <a:defRPr kumimoji="1"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881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title style</a:t>
            </a:r>
          </a:p>
        </p:txBody>
      </p:sp>
      <p:sp>
        <p:nvSpPr>
          <p:cNvPr id="2051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906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48" r:id="rId1"/>
    <p:sldLayoutId id="2147487623" r:id="rId2"/>
    <p:sldLayoutId id="2147487624" r:id="rId3"/>
    <p:sldLayoutId id="2147487625" r:id="rId4"/>
    <p:sldLayoutId id="2147487626" r:id="rId5"/>
    <p:sldLayoutId id="2147487627" r:id="rId6"/>
    <p:sldLayoutId id="2147487628" r:id="rId7"/>
    <p:sldLayoutId id="2147487629" r:id="rId8"/>
    <p:sldLayoutId id="2147487630" r:id="rId9"/>
    <p:sldLayoutId id="2147487631" r:id="rId10"/>
    <p:sldLayoutId id="2147487632" r:id="rId11"/>
    <p:sldLayoutId id="2147487633" r:id="rId12"/>
    <p:sldLayoutId id="2147487634" r:id="rId13"/>
  </p:sldLayoutIdLst>
  <p:transition>
    <p:strips dir="rd"/>
  </p:transition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Char char="n"/>
        <a:defRPr kumimoji="1"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kumimoji="1"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F"/>
        <a:defRPr kumimoji="1"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Arial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881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906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7649" r:id="rId1"/>
    <p:sldLayoutId id="2147487635" r:id="rId2"/>
    <p:sldLayoutId id="2147487636" r:id="rId3"/>
    <p:sldLayoutId id="2147487637" r:id="rId4"/>
    <p:sldLayoutId id="2147487638" r:id="rId5"/>
    <p:sldLayoutId id="2147487639" r:id="rId6"/>
    <p:sldLayoutId id="2147487640" r:id="rId7"/>
    <p:sldLayoutId id="2147487641" r:id="rId8"/>
    <p:sldLayoutId id="2147487642" r:id="rId9"/>
    <p:sldLayoutId id="2147487643" r:id="rId10"/>
    <p:sldLayoutId id="2147487644" r:id="rId11"/>
    <p:sldLayoutId id="2147487645" r:id="rId12"/>
    <p:sldLayoutId id="2147487646" r:id="rId13"/>
  </p:sldLayoutIdLst>
  <p:transition>
    <p:strips dir="rd"/>
  </p:transition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Char char="n"/>
        <a:defRPr kumimoji="1"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kumimoji="1"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F"/>
        <a:defRPr kumimoji="1"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Arial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8813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title style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0" y="1524000"/>
            <a:ext cx="99060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he-IL" smtClean="0"/>
              <a:t>Click to edit Master text styles</a:t>
            </a:r>
          </a:p>
          <a:p>
            <a:pPr lvl="1"/>
            <a:r>
              <a:rPr lang="en-US" altLang="he-IL" smtClean="0"/>
              <a:t>Second Level</a:t>
            </a:r>
          </a:p>
          <a:p>
            <a:pPr lvl="2"/>
            <a:r>
              <a:rPr lang="en-US" altLang="he-IL" smtClean="0"/>
              <a:t>Third Level</a:t>
            </a:r>
          </a:p>
          <a:p>
            <a:pPr lvl="3"/>
            <a:r>
              <a:rPr lang="en-US" altLang="he-IL" smtClean="0"/>
              <a:t>Fourth Level</a:t>
            </a:r>
          </a:p>
          <a:p>
            <a:pPr lvl="4"/>
            <a:r>
              <a:rPr lang="en-US" altLang="he-IL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8981877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7651" r:id="rId1"/>
    <p:sldLayoutId id="2147487652" r:id="rId2"/>
    <p:sldLayoutId id="2147487653" r:id="rId3"/>
    <p:sldLayoutId id="2147487654" r:id="rId4"/>
    <p:sldLayoutId id="2147487655" r:id="rId5"/>
    <p:sldLayoutId id="2147487656" r:id="rId6"/>
    <p:sldLayoutId id="2147487657" r:id="rId7"/>
    <p:sldLayoutId id="2147487658" r:id="rId8"/>
    <p:sldLayoutId id="2147487659" r:id="rId9"/>
    <p:sldLayoutId id="2147487660" r:id="rId10"/>
    <p:sldLayoutId id="2147487661" r:id="rId11"/>
    <p:sldLayoutId id="2147487662" r:id="rId12"/>
    <p:sldLayoutId id="2147487663" r:id="rId13"/>
  </p:sldLayoutIdLst>
  <p:transition>
    <p:strips dir="rd"/>
  </p:transition>
  <p:txStyles>
    <p:titleStyle>
      <a:lvl1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2pPr>
      <a:lvl3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3pPr>
      <a:lvl4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4pPr>
      <a:lvl5pPr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5pPr>
      <a:lvl6pPr marL="4572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6pPr>
      <a:lvl7pPr marL="9144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7pPr>
      <a:lvl8pPr marL="13716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8pPr>
      <a:lvl9pPr marL="1828800" algn="ctr" rtl="0" eaLnBrk="0" fontAlgn="base" hangingPunct="0">
        <a:lnSpc>
          <a:spcPct val="70000"/>
        </a:lnSpc>
        <a:spcBef>
          <a:spcPct val="0"/>
        </a:spcBef>
        <a:spcAft>
          <a:spcPct val="0"/>
        </a:spcAft>
        <a:defRPr kumimoji="1" sz="4800" b="1" u="sng">
          <a:solidFill>
            <a:srgbClr val="000066"/>
          </a:solidFill>
          <a:latin typeface="Times New Roman" pitchFamily="18" charset="0"/>
          <a:cs typeface="Times New Roman (Hebrew)" charset="-79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0000"/>
        <a:buFont typeface="Monotype Sorts" pitchFamily="2" charset="2"/>
        <a:buChar char="n"/>
        <a:defRPr kumimoji="1" sz="28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u"/>
        <a:defRPr kumimoji="1"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5000"/>
        <a:buFont typeface="Monotype Sorts" pitchFamily="2" charset="2"/>
        <a:buChar char="F"/>
        <a:defRPr kumimoji="1"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100000"/>
        <a:buChar char="•"/>
        <a:defRPr kumimoji="1" sz="2000">
          <a:solidFill>
            <a:schemeClr val="tx1"/>
          </a:solidFill>
          <a:latin typeface="Arial" pitchFamily="34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00000"/>
        <a:buChar char="–"/>
        <a:defRPr kumimoji="1" sz="2000">
          <a:solidFill>
            <a:schemeClr val="tx1"/>
          </a:solidFill>
          <a:latin typeface="Arial" pitchFamily="34" charset="0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Relationship Id="rId5" Type="http://schemas.openxmlformats.org/officeDocument/2006/relationships/image" Target="../media/image190.pn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-14287" y="228600"/>
            <a:ext cx="9920288" cy="914400"/>
          </a:xfrm>
        </p:spPr>
        <p:txBody>
          <a:bodyPr/>
          <a:lstStyle/>
          <a:p>
            <a:pPr>
              <a:lnSpc>
                <a:spcPts val="6000"/>
              </a:lnSpc>
            </a:pPr>
            <a:r>
              <a:rPr lang="en-US" altLang="en-US" sz="3800" dirty="0" smtClean="0">
                <a:solidFill>
                  <a:schemeClr val="bg2"/>
                </a:solidFill>
              </a:rPr>
              <a:t>Thermal </a:t>
            </a:r>
            <a:r>
              <a:rPr lang="en-US" altLang="en-US" sz="3800" dirty="0" err="1" smtClean="0">
                <a:solidFill>
                  <a:schemeClr val="bg2"/>
                </a:solidFill>
              </a:rPr>
              <a:t>Dileptons</a:t>
            </a:r>
            <a:r>
              <a:rPr lang="en-US" altLang="en-US" sz="3800" dirty="0" smtClean="0">
                <a:solidFill>
                  <a:schemeClr val="bg2"/>
                </a:solidFill>
              </a:rPr>
              <a:t> and Hadrons in Medium</a:t>
            </a:r>
            <a:endParaRPr lang="en-US" altLang="en-US" sz="3800" baseline="-25000" dirty="0" smtClean="0">
              <a:solidFill>
                <a:schemeClr val="bg2"/>
              </a:solidFill>
            </a:endParaRPr>
          </a:p>
        </p:txBody>
      </p:sp>
      <p:sp>
        <p:nvSpPr>
          <p:cNvPr id="7171" name="Rectangle 16"/>
          <p:cNvSpPr>
            <a:spLocks noChangeArrowheads="1"/>
          </p:cNvSpPr>
          <p:nvPr/>
        </p:nvSpPr>
        <p:spPr bwMode="auto">
          <a:xfrm>
            <a:off x="-14288" y="1559243"/>
            <a:ext cx="9934576" cy="49177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3000" i="0" dirty="0" smtClean="0">
                <a:solidFill>
                  <a:srgbClr val="008000"/>
                </a:solidFill>
              </a:rPr>
              <a:t>   </a:t>
            </a:r>
            <a:r>
              <a:rPr lang="en-US" altLang="he-IL" sz="2600" i="0" dirty="0">
                <a:solidFill>
                  <a:srgbClr val="008000"/>
                </a:solidFill>
              </a:rPr>
              <a:t>Ralf Rapp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3000" i="0" dirty="0">
                <a:solidFill>
                  <a:srgbClr val="008000"/>
                </a:solidFill>
              </a:rPr>
              <a:t>   </a:t>
            </a:r>
            <a:r>
              <a:rPr lang="en-US" altLang="he-IL" sz="2600" i="0" dirty="0">
                <a:solidFill>
                  <a:srgbClr val="008000"/>
                </a:solidFill>
              </a:rPr>
              <a:t>Cyclotron Institute +  </a:t>
            </a:r>
          </a:p>
          <a:p>
            <a:pPr algn="ctr">
              <a:lnSpc>
                <a:spcPts val="2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600" i="0" dirty="0">
                <a:solidFill>
                  <a:srgbClr val="008000"/>
                </a:solidFill>
              </a:rPr>
              <a:t> </a:t>
            </a:r>
            <a:r>
              <a:rPr lang="en-US" altLang="he-IL" sz="2600" i="0" dirty="0" err="1">
                <a:solidFill>
                  <a:srgbClr val="008000"/>
                </a:solidFill>
              </a:rPr>
              <a:t>Dept</a:t>
            </a:r>
            <a:r>
              <a:rPr lang="en-US" altLang="he-IL" sz="2600" i="0" dirty="0">
                <a:solidFill>
                  <a:srgbClr val="008000"/>
                </a:solidFill>
              </a:rPr>
              <a:t> of Phys &amp; Astro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600" i="0" dirty="0">
                <a:solidFill>
                  <a:srgbClr val="008000"/>
                </a:solidFill>
              </a:rPr>
              <a:t>   Texas A&amp;M University</a:t>
            </a:r>
          </a:p>
          <a:p>
            <a:pPr algn="ctr"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600" i="0" dirty="0">
                <a:solidFill>
                  <a:srgbClr val="008000"/>
                </a:solidFill>
              </a:rPr>
              <a:t>   College Station, TX, </a:t>
            </a:r>
            <a:r>
              <a:rPr lang="en-US" altLang="he-IL" sz="2600" i="0" dirty="0" smtClean="0">
                <a:solidFill>
                  <a:srgbClr val="008000"/>
                </a:solidFill>
              </a:rPr>
              <a:t>USA</a:t>
            </a:r>
          </a:p>
          <a:p>
            <a:pPr algn="ctr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600" i="0" dirty="0" smtClean="0">
                <a:solidFill>
                  <a:srgbClr val="008000"/>
                </a:solidFill>
              </a:rPr>
              <a:t>+    </a:t>
            </a:r>
          </a:p>
          <a:p>
            <a:pPr algn="ctr">
              <a:lnSpc>
                <a:spcPts val="2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600" i="0" dirty="0" smtClean="0">
                <a:solidFill>
                  <a:srgbClr val="008000"/>
                </a:solidFill>
              </a:rPr>
              <a:t>     EMMI (GSI, Darmstadt, GER)</a:t>
            </a:r>
            <a:endParaRPr lang="en-US" altLang="he-IL" sz="2600" i="0" dirty="0">
              <a:solidFill>
                <a:srgbClr val="008000"/>
              </a:solidFill>
            </a:endParaRPr>
          </a:p>
          <a:p>
            <a:pPr algn="ctr">
              <a:lnSpc>
                <a:spcPct val="5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he-IL" sz="2500" i="0" dirty="0">
              <a:solidFill>
                <a:srgbClr val="009900"/>
              </a:solidFill>
            </a:endParaRPr>
          </a:p>
          <a:p>
            <a:pPr algn="ctr">
              <a:lnSpc>
                <a:spcPct val="7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he-IL" sz="2600" i="0" dirty="0">
              <a:solidFill>
                <a:srgbClr val="009900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900" i="0" dirty="0" smtClean="0">
                <a:solidFill>
                  <a:srgbClr val="003399"/>
                </a:solidFill>
              </a:rPr>
              <a:t>15</a:t>
            </a:r>
            <a:r>
              <a:rPr lang="en-US" altLang="he-IL" sz="2900" i="0" baseline="30000" dirty="0" smtClean="0">
                <a:solidFill>
                  <a:srgbClr val="003399"/>
                </a:solidFill>
              </a:rPr>
              <a:t>th</a:t>
            </a:r>
            <a:r>
              <a:rPr lang="en-US" altLang="he-IL" sz="2900" i="0" dirty="0" smtClean="0">
                <a:solidFill>
                  <a:srgbClr val="003399"/>
                </a:solidFill>
              </a:rPr>
              <a:t> International </a:t>
            </a:r>
            <a:r>
              <a:rPr lang="en-US" altLang="he-IL" sz="2900" i="0" dirty="0">
                <a:solidFill>
                  <a:srgbClr val="003399"/>
                </a:solidFill>
              </a:rPr>
              <a:t>Workshop on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900" i="0" dirty="0" smtClean="0">
                <a:solidFill>
                  <a:srgbClr val="003399"/>
                </a:solidFill>
              </a:rPr>
              <a:t>“Meson Physics”</a:t>
            </a:r>
            <a:endParaRPr lang="en-US" altLang="he-IL" sz="2900" i="0" dirty="0">
              <a:solidFill>
                <a:srgbClr val="003399"/>
              </a:solidFill>
            </a:endParaRP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he-IL" sz="2900" i="0" dirty="0" smtClean="0">
                <a:solidFill>
                  <a:srgbClr val="003399"/>
                </a:solidFill>
              </a:rPr>
              <a:t>Krakow (Poland), 07.-12.06.18</a:t>
            </a:r>
            <a:endParaRPr lang="en-US" altLang="he-IL" sz="2900" i="0" dirty="0">
              <a:solidFill>
                <a:srgbClr val="000066"/>
              </a:solidFill>
            </a:endParaRPr>
          </a:p>
        </p:txBody>
      </p:sp>
      <p:pic>
        <p:nvPicPr>
          <p:cNvPr id="7172" name="Picture 17" descr="tamu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301" b="20000"/>
          <a:stretch>
            <a:fillRect/>
          </a:stretch>
        </p:blipFill>
        <p:spPr bwMode="auto">
          <a:xfrm>
            <a:off x="160338" y="1962150"/>
            <a:ext cx="2413000" cy="180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8" descr="img0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1744663"/>
            <a:ext cx="2049462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" y="3835400"/>
            <a:ext cx="27432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ralf\Desktop\Emmi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2379" y="3543300"/>
            <a:ext cx="174374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9" name="Text Box 3"/>
          <p:cNvSpPr txBox="1">
            <a:spLocks noChangeArrowheads="1"/>
          </p:cNvSpPr>
          <p:nvPr/>
        </p:nvSpPr>
        <p:spPr bwMode="auto">
          <a:xfrm>
            <a:off x="174807" y="1154619"/>
            <a:ext cx="6126346" cy="5563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i="0" dirty="0" smtClean="0">
                <a:solidFill>
                  <a:srgbClr val="000099"/>
                </a:solidFill>
              </a:rPr>
              <a:t> </a:t>
            </a:r>
            <a:r>
              <a:rPr lang="en-US" altLang="en-US" i="0" u="sng" dirty="0" smtClean="0">
                <a:solidFill>
                  <a:srgbClr val="000099"/>
                </a:solidFill>
              </a:rPr>
              <a:t>Photon Scattering off Nuclei</a:t>
            </a:r>
          </a:p>
          <a:p>
            <a:pPr>
              <a:lnSpc>
                <a:spcPts val="5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2500" i="0" dirty="0">
                <a:solidFill>
                  <a:srgbClr val="000099"/>
                </a:solidFill>
              </a:rPr>
              <a:t>  </a:t>
            </a:r>
            <a:r>
              <a:rPr lang="en-US" altLang="en-US" sz="2500" i="0" dirty="0" smtClean="0">
                <a:solidFill>
                  <a:srgbClr val="000099"/>
                </a:solidFill>
              </a:rPr>
              <a:t>-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Total Photo- </a:t>
            </a:r>
          </a:p>
          <a:p>
            <a:pPr>
              <a:lnSpc>
                <a:spcPts val="24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2500" i="0" dirty="0">
                <a:solidFill>
                  <a:srgbClr val="0000CC"/>
                </a:solidFill>
              </a:rPr>
              <a:t>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   Absorption</a:t>
            </a:r>
          </a:p>
          <a:p>
            <a:pPr>
              <a:lnSpc>
                <a:spcPts val="2300"/>
              </a:lnSpc>
              <a:spcBef>
                <a:spcPct val="0"/>
              </a:spcBef>
              <a:buClrTx/>
              <a:buSzTx/>
              <a:buNone/>
            </a:pPr>
            <a:endParaRPr lang="en-US" altLang="en-US" sz="2500" i="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500" i="0" dirty="0">
                <a:solidFill>
                  <a:srgbClr val="0000CC"/>
                </a:solidFill>
              </a:rPr>
              <a:t>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- </a:t>
            </a:r>
            <a:r>
              <a:rPr lang="en-US" altLang="en-US" sz="2500" i="0" dirty="0" err="1" smtClean="0">
                <a:solidFill>
                  <a:srgbClr val="0000CC"/>
                </a:solidFill>
              </a:rPr>
              <a:t>Dilepton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Photo-/</a:t>
            </a:r>
            <a:r>
              <a:rPr lang="en-US" altLang="en-US" sz="2500" i="0" dirty="0" err="1" smtClean="0">
                <a:solidFill>
                  <a:srgbClr val="0000CC"/>
                </a:solidFill>
              </a:rPr>
              <a:t>Hadro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-Production </a:t>
            </a:r>
            <a:endParaRPr lang="en-US" altLang="en-US" sz="2500" i="0" dirty="0" smtClean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altLang="en-US" sz="2500" i="0" dirty="0" smtClean="0">
              <a:solidFill>
                <a:srgbClr val="000099"/>
              </a:solidFill>
            </a:endParaRPr>
          </a:p>
          <a:p>
            <a:pPr>
              <a:spcBef>
                <a:spcPct val="0"/>
              </a:spcBef>
              <a:buClrTx/>
              <a:buSzTx/>
              <a:buNone/>
            </a:pPr>
            <a:endParaRPr lang="en-US" altLang="en-US" sz="2500" i="0" dirty="0">
              <a:solidFill>
                <a:srgbClr val="000099"/>
              </a:solidFill>
            </a:endParaRPr>
          </a:p>
          <a:p>
            <a:pPr>
              <a:lnSpc>
                <a:spcPts val="2000"/>
              </a:lnSpc>
              <a:spcBef>
                <a:spcPct val="0"/>
              </a:spcBef>
              <a:buClrTx/>
              <a:buSzTx/>
              <a:buNone/>
            </a:pPr>
            <a:endParaRPr lang="en-US" altLang="en-US" sz="2500" i="0" dirty="0" smtClean="0">
              <a:solidFill>
                <a:srgbClr val="000099"/>
              </a:solidFill>
            </a:endParaRPr>
          </a:p>
          <a:p>
            <a:pPr>
              <a:lnSpc>
                <a:spcPts val="5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lang="en-US" altLang="en-US" sz="2500" i="0" dirty="0" smtClean="0">
                <a:solidFill>
                  <a:srgbClr val="000099"/>
                </a:solidFill>
              </a:rPr>
              <a:t> </a:t>
            </a:r>
            <a:r>
              <a:rPr lang="en-US" altLang="en-US" i="0" u="sng" dirty="0" smtClean="0">
                <a:solidFill>
                  <a:srgbClr val="000099"/>
                </a:solidFill>
              </a:rPr>
              <a:t>Thermal Radiation in HICs </a:t>
            </a:r>
          </a:p>
          <a:p>
            <a:pPr>
              <a:lnSpc>
                <a:spcPts val="50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2500" i="0" dirty="0" smtClean="0">
                <a:solidFill>
                  <a:srgbClr val="0000CC"/>
                </a:solidFill>
              </a:rPr>
              <a:t>  - </a:t>
            </a:r>
            <a:r>
              <a:rPr lang="en-US" altLang="en-US" sz="2500" i="0" dirty="0" err="1" smtClean="0">
                <a:solidFill>
                  <a:srgbClr val="0000CC"/>
                </a:solidFill>
              </a:rPr>
              <a:t>Dileptons</a:t>
            </a:r>
            <a:endParaRPr lang="en-US" altLang="en-US" sz="2500" i="0" dirty="0" smtClean="0">
              <a:solidFill>
                <a:srgbClr val="0000CC"/>
              </a:solidFill>
            </a:endParaRPr>
          </a:p>
          <a:p>
            <a:pPr>
              <a:lnSpc>
                <a:spcPts val="8600"/>
              </a:lnSpc>
              <a:spcBef>
                <a:spcPct val="0"/>
              </a:spcBef>
              <a:buClrTx/>
              <a:buSzTx/>
              <a:buNone/>
            </a:pPr>
            <a:r>
              <a:rPr lang="en-US" altLang="en-US" sz="2500" i="0" dirty="0" smtClean="0">
                <a:solidFill>
                  <a:srgbClr val="0000CC"/>
                </a:solidFill>
              </a:rPr>
              <a:t>  - Photons</a:t>
            </a:r>
            <a:endParaRPr lang="en-US" altLang="en-US" sz="2500" i="0" dirty="0">
              <a:solidFill>
                <a:srgbClr val="0000CC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7" name="Text Box 48"/>
              <p:cNvSpPr txBox="1">
                <a:spLocks noChangeArrowheads="1"/>
              </p:cNvSpPr>
              <p:nvPr/>
            </p:nvSpPr>
            <p:spPr bwMode="auto">
              <a:xfrm>
                <a:off x="2057400" y="4930371"/>
                <a:ext cx="4818560" cy="779252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𝒅𝑹</m:t>
                        </m:r>
                        <m:r>
                          <a:rPr lang="en-US" altLang="en-US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𝒆𝒆</m:t>
                        </m:r>
                      </m:num>
                      <m:den>
                        <m:r>
                          <a:rPr lang="en-US" altLang="en-US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𝒅</m:t>
                        </m:r>
                        <m:r>
                          <a:rPr lang="en-US" altLang="en-US" b="1" i="1" baseline="30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𝟒</m:t>
                        </m:r>
                        <m:r>
                          <a:rPr lang="en-US" altLang="en-US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𝒒</m:t>
                        </m:r>
                      </m:den>
                    </m:f>
                  </m:oMath>
                </a14:m>
                <a:r>
                  <a:rPr lang="en-US" altLang="en-US" i="0" dirty="0" smtClean="0">
                    <a:solidFill>
                      <a:srgbClr val="990099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−</m:t>
                        </m:r>
                        <m:sSubSup>
                          <m:sSubSupPr>
                            <m:ctrlPr>
                              <a:rPr lang="en-US" altLang="en-US" b="1" i="1" dirty="0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altLang="en-US" b="1" i="1" dirty="0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  <m:t>α</m:t>
                            </m:r>
                          </m:e>
                          <m:sub/>
                          <m:sup>
                            <m:r>
                              <a:rPr lang="en-US" altLang="en-US" b="1" i="1" dirty="0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  <m:t>𝟐</m:t>
                            </m:r>
                          </m:sup>
                        </m:sSubSup>
                      </m:num>
                      <m:den>
                        <m:r>
                          <m:rPr>
                            <m:sty m:val="p"/>
                          </m:rPr>
                          <a:rPr lang="el-GR" altLang="en-US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π</m:t>
                        </m:r>
                        <m:r>
                          <a:rPr lang="en-US" altLang="en-US" b="1" i="1" baseline="30000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altLang="en-US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𝑴</m:t>
                        </m:r>
                        <m:r>
                          <a:rPr lang="en-US" altLang="en-US" b="1" i="1" baseline="30000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en-US" i="0" dirty="0" smtClean="0">
                    <a:solidFill>
                      <a:srgbClr val="990099"/>
                    </a:solidFill>
                  </a:rPr>
                  <a:t> </a:t>
                </a: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f</a:t>
                </a:r>
                <a:r>
                  <a:rPr lang="en-US" altLang="en-US" sz="1200" dirty="0" smtClean="0">
                    <a:solidFill>
                      <a:srgbClr val="990099"/>
                    </a:solidFill>
                  </a:rPr>
                  <a:t> </a:t>
                </a:r>
                <a:r>
                  <a:rPr lang="en-US" altLang="en-US" sz="2400" baseline="30000" dirty="0" smtClean="0">
                    <a:solidFill>
                      <a:srgbClr val="990099"/>
                    </a:solidFill>
                  </a:rPr>
                  <a:t>B</a:t>
                </a: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(q</a:t>
                </a:r>
                <a:r>
                  <a:rPr lang="en-US" altLang="en-US" sz="2400" baseline="-25000" dirty="0" smtClean="0">
                    <a:solidFill>
                      <a:srgbClr val="990099"/>
                    </a:solidFill>
                  </a:rPr>
                  <a:t>0</a:t>
                </a: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;T)</a:t>
                </a:r>
                <a:r>
                  <a:rPr lang="en-US" alt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latin typeface="Times New Roman"/>
                    <a:cs typeface="Times New Roman" pitchFamily="18" charset="0"/>
                  </a:rPr>
                  <a:t>ρ</a:t>
                </a:r>
                <a:r>
                  <a:rPr lang="en-US" altLang="en-US" sz="2400" i="0" baseline="-25000" dirty="0" err="1" smtClean="0">
                    <a:solidFill>
                      <a:srgbClr val="FF0000"/>
                    </a:solidFill>
                    <a:cs typeface="Times New Roman" pitchFamily="18" charset="0"/>
                  </a:rPr>
                  <a:t>em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cs typeface="Times New Roman" pitchFamily="18" charset="0"/>
                  </a:rPr>
                  <a:t>(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cs typeface="Times New Roman" pitchFamily="18" charset="0"/>
                  </a:rPr>
                  <a:t>M,q;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lang="en-US" altLang="en-US" sz="2400" baseline="-25000" dirty="0" err="1" smtClean="0">
                    <a:solidFill>
                      <a:srgbClr val="FF0000"/>
                    </a:solidFill>
                    <a:cs typeface="Times New Roman" pitchFamily="18" charset="0"/>
                  </a:rPr>
                  <a:t>B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cs typeface="Times New Roman" pitchFamily="18" charset="0"/>
                  </a:rPr>
                  <a:t>,T</a:t>
                </a:r>
                <a:r>
                  <a:rPr lang="en-US" altLang="en-US" sz="2400" dirty="0">
                    <a:solidFill>
                      <a:srgbClr val="FF0000"/>
                    </a:solidFill>
                    <a:cs typeface="Times New Roman" pitchFamily="18" charset="0"/>
                  </a:rPr>
                  <a:t>)</a:t>
                </a:r>
                <a:endParaRPr lang="el-GR" altLang="en-US" sz="2400" dirty="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8197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4930371"/>
                <a:ext cx="4818560" cy="779252"/>
              </a:xfrm>
              <a:prstGeom prst="rect">
                <a:avLst/>
              </a:prstGeom>
              <a:blipFill rotWithShape="1">
                <a:blip r:embed="rId2"/>
                <a:stretch>
                  <a:fillRect b="-3077"/>
                </a:stretch>
              </a:blipFill>
              <a:ln w="9525">
                <a:solidFill>
                  <a:srgbClr val="000000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201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10058400" cy="6683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400" u="none" dirty="0" smtClean="0">
                <a:solidFill>
                  <a:schemeClr val="bg2"/>
                </a:solidFill>
              </a:rPr>
              <a:t>1.) </a:t>
            </a:r>
            <a:r>
              <a:rPr lang="en-US" altLang="en-US" sz="3400" dirty="0" smtClean="0">
                <a:solidFill>
                  <a:schemeClr val="bg2"/>
                </a:solidFill>
              </a:rPr>
              <a:t>Intro: </a:t>
            </a:r>
            <a:r>
              <a:rPr lang="en-US" altLang="en-US" sz="3300" dirty="0" smtClean="0"/>
              <a:t>Electromagnetic Probes of QCD Matter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 Box 48"/>
              <p:cNvSpPr txBox="1">
                <a:spLocks noChangeArrowheads="1"/>
              </p:cNvSpPr>
              <p:nvPr/>
            </p:nvSpPr>
            <p:spPr bwMode="auto">
              <a:xfrm>
                <a:off x="2438400" y="1787516"/>
                <a:ext cx="4818560" cy="814903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solidFill>
                  <a:srgbClr val="000000"/>
                </a:solidFill>
              </a:ln>
              <a:extLst/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000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altLang="en-US" sz="3000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σ</m:t>
                        </m:r>
                        <m:r>
                          <m:rPr>
                            <m:sty m:val="p"/>
                          </m:rPr>
                          <a:rPr lang="el-GR" altLang="en-US" sz="3000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γ</m:t>
                        </m:r>
                        <m:r>
                          <a:rPr lang="en-US" altLang="en-US" sz="3000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𝑨</m:t>
                        </m:r>
                        <m:r>
                          <a:rPr lang="en-US" altLang="en-US" sz="30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altLang="en-US" sz="30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𝒒</m:t>
                        </m:r>
                        <m:r>
                          <a:rPr lang="en-US" altLang="en-US" sz="3000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𝟎</m:t>
                        </m:r>
                        <m:r>
                          <a:rPr lang="en-US" altLang="en-US" sz="30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lang="en-US" altLang="en-US" sz="30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𝑨</m:t>
                        </m:r>
                      </m:den>
                    </m:f>
                  </m:oMath>
                </a14:m>
                <a:r>
                  <a:rPr lang="en-US" altLang="en-US" sz="3000" i="0" dirty="0" smtClean="0">
                    <a:solidFill>
                      <a:srgbClr val="990099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000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3000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en-US" altLang="en-US" sz="3000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𝟒</m:t>
                        </m:r>
                        <m:r>
                          <m:rPr>
                            <m:sty m:val="p"/>
                          </m:rPr>
                          <a:rPr lang="el-GR" altLang="en-US" sz="3000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π</m:t>
                        </m:r>
                        <m:sSubSup>
                          <m:sSubSupPr>
                            <m:ctrlPr>
                              <a:rPr lang="el-GR" altLang="en-US" sz="3000" i="1" dirty="0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l-GR" altLang="en-US" sz="3000" i="1" dirty="0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  <m:t>α</m:t>
                            </m:r>
                          </m:e>
                          <m:sub>
                            <m:r>
                              <a:rPr lang="en-US" altLang="en-US" sz="3000" b="1" i="1" dirty="0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  <m:t>𝒆𝒎</m:t>
                            </m:r>
                          </m:sub>
                          <m:sup/>
                        </m:sSubSup>
                      </m:num>
                      <m:den>
                        <m:r>
                          <a:rPr lang="en-US" altLang="en-US" sz="3000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𝒒</m:t>
                        </m:r>
                        <m:r>
                          <a:rPr lang="en-US" altLang="en-US" sz="3000" b="1" i="1" baseline="-25000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𝟎</m:t>
                        </m:r>
                        <m:r>
                          <m:rPr>
                            <m:sty m:val="p"/>
                          </m:rPr>
                          <a:rPr lang="el-GR" altLang="en-US" sz="3000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ρ</m:t>
                        </m:r>
                        <m:r>
                          <a:rPr lang="en-US" altLang="en-US" sz="3000" b="1" i="1" baseline="-25000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𝑵</m:t>
                        </m:r>
                      </m:den>
                    </m:f>
                  </m:oMath>
                </a14:m>
                <a:r>
                  <a:rPr lang="en-US" altLang="en-US" i="0" dirty="0" smtClean="0">
                    <a:solidFill>
                      <a:srgbClr val="990099"/>
                    </a:solidFill>
                  </a:rPr>
                  <a:t> </a:t>
                </a:r>
                <a:r>
                  <a:rPr lang="en-US" alt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latin typeface="Times New Roman"/>
                    <a:cs typeface="Times New Roman" pitchFamily="18" charset="0"/>
                  </a:rPr>
                  <a:t>ρ</a:t>
                </a:r>
                <a:r>
                  <a:rPr lang="en-US" altLang="en-US" sz="2400" i="0" baseline="-25000" dirty="0" err="1" smtClean="0">
                    <a:solidFill>
                      <a:srgbClr val="FF0000"/>
                    </a:solidFill>
                    <a:cs typeface="Times New Roman" pitchFamily="18" charset="0"/>
                  </a:rPr>
                  <a:t>em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cs typeface="Times New Roman" pitchFamily="18" charset="0"/>
                  </a:rPr>
                  <a:t>(M=0,q;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lang="en-US" altLang="en-US" sz="2400" baseline="-25000" dirty="0" smtClean="0">
                    <a:solidFill>
                      <a:srgbClr val="FF0000"/>
                    </a:solidFill>
                    <a:cs typeface="Times New Roman" pitchFamily="18" charset="0"/>
                  </a:rPr>
                  <a:t>N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cs typeface="Times New Roman" pitchFamily="18" charset="0"/>
                  </a:rPr>
                  <a:t>)</a:t>
                </a:r>
                <a:endParaRPr lang="el-GR" altLang="en-US" sz="2400" dirty="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31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8400" y="1787516"/>
                <a:ext cx="4818560" cy="814903"/>
              </a:xfrm>
              <a:prstGeom prst="rect">
                <a:avLst/>
              </a:prstGeom>
              <a:blipFill rotWithShape="1">
                <a:blip r:embed="rId3"/>
                <a:stretch>
                  <a:fillRect b="-2206"/>
                </a:stretch>
              </a:blipFill>
              <a:ln>
                <a:solidFill>
                  <a:srgbClr val="000000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2" name="Group 4"/>
          <p:cNvGrpSpPr>
            <a:grpSpLocks/>
          </p:cNvGrpSpPr>
          <p:nvPr/>
        </p:nvGrpSpPr>
        <p:grpSpPr bwMode="auto">
          <a:xfrm>
            <a:off x="8358188" y="1332419"/>
            <a:ext cx="1243012" cy="1270000"/>
            <a:chOff x="432" y="3504"/>
            <a:chExt cx="298" cy="679"/>
          </a:xfrm>
        </p:grpSpPr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432" y="3504"/>
              <a:ext cx="298" cy="6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35" name="Oval 6"/>
            <p:cNvSpPr>
              <a:spLocks noChangeArrowheads="1"/>
            </p:cNvSpPr>
            <p:nvPr/>
          </p:nvSpPr>
          <p:spPr bwMode="auto">
            <a:xfrm>
              <a:off x="521" y="3524"/>
              <a:ext cx="48" cy="103"/>
            </a:xfrm>
            <a:prstGeom prst="ellipse">
              <a:avLst/>
            </a:prstGeom>
            <a:solidFill>
              <a:srgbClr val="00008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36" name="Oval 7"/>
            <p:cNvSpPr>
              <a:spLocks noChangeArrowheads="1"/>
            </p:cNvSpPr>
            <p:nvPr/>
          </p:nvSpPr>
          <p:spPr bwMode="auto">
            <a:xfrm>
              <a:off x="517" y="36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37" name="Oval 8"/>
            <p:cNvSpPr>
              <a:spLocks noChangeArrowheads="1"/>
            </p:cNvSpPr>
            <p:nvPr/>
          </p:nvSpPr>
          <p:spPr bwMode="auto">
            <a:xfrm>
              <a:off x="448" y="367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38" name="Oval 9"/>
            <p:cNvSpPr>
              <a:spLocks noChangeArrowheads="1"/>
            </p:cNvSpPr>
            <p:nvPr/>
          </p:nvSpPr>
          <p:spPr bwMode="auto">
            <a:xfrm>
              <a:off x="432" y="37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39" name="Oval 10"/>
            <p:cNvSpPr>
              <a:spLocks noChangeArrowheads="1"/>
            </p:cNvSpPr>
            <p:nvPr/>
          </p:nvSpPr>
          <p:spPr bwMode="auto">
            <a:xfrm>
              <a:off x="531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0" name="Oval 11"/>
            <p:cNvSpPr>
              <a:spLocks noChangeArrowheads="1"/>
            </p:cNvSpPr>
            <p:nvPr/>
          </p:nvSpPr>
          <p:spPr bwMode="auto">
            <a:xfrm>
              <a:off x="480" y="383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1" name="Oval 12"/>
            <p:cNvSpPr>
              <a:spLocks noChangeArrowheads="1"/>
            </p:cNvSpPr>
            <p:nvPr/>
          </p:nvSpPr>
          <p:spPr bwMode="auto">
            <a:xfrm>
              <a:off x="659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590" y="371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3" name="Oval 14"/>
            <p:cNvSpPr>
              <a:spLocks noChangeArrowheads="1"/>
            </p:cNvSpPr>
            <p:nvPr/>
          </p:nvSpPr>
          <p:spPr bwMode="auto">
            <a:xfrm>
              <a:off x="650" y="36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4" name="Oval 15"/>
            <p:cNvSpPr>
              <a:spLocks noChangeArrowheads="1"/>
            </p:cNvSpPr>
            <p:nvPr/>
          </p:nvSpPr>
          <p:spPr bwMode="auto">
            <a:xfrm>
              <a:off x="489" y="372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5" name="Oval 16"/>
            <p:cNvSpPr>
              <a:spLocks noChangeArrowheads="1"/>
            </p:cNvSpPr>
            <p:nvPr/>
          </p:nvSpPr>
          <p:spPr bwMode="auto">
            <a:xfrm>
              <a:off x="576" y="360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6" name="Oval 17"/>
            <p:cNvSpPr>
              <a:spLocks noChangeArrowheads="1"/>
            </p:cNvSpPr>
            <p:nvPr/>
          </p:nvSpPr>
          <p:spPr bwMode="auto">
            <a:xfrm>
              <a:off x="472" y="35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7" name="Oval 18"/>
            <p:cNvSpPr>
              <a:spLocks noChangeArrowheads="1"/>
            </p:cNvSpPr>
            <p:nvPr/>
          </p:nvSpPr>
          <p:spPr bwMode="auto">
            <a:xfrm>
              <a:off x="576" y="350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8" name="Oval 19"/>
            <p:cNvSpPr>
              <a:spLocks noChangeArrowheads="1"/>
            </p:cNvSpPr>
            <p:nvPr/>
          </p:nvSpPr>
          <p:spPr bwMode="auto">
            <a:xfrm>
              <a:off x="624" y="35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49" name="Oval 20"/>
            <p:cNvSpPr>
              <a:spLocks noChangeArrowheads="1"/>
            </p:cNvSpPr>
            <p:nvPr/>
          </p:nvSpPr>
          <p:spPr bwMode="auto">
            <a:xfrm>
              <a:off x="448" y="39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0" name="Oval 21"/>
            <p:cNvSpPr>
              <a:spLocks noChangeArrowheads="1"/>
            </p:cNvSpPr>
            <p:nvPr/>
          </p:nvSpPr>
          <p:spPr bwMode="auto">
            <a:xfrm>
              <a:off x="509" y="391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1" name="Oval 22"/>
            <p:cNvSpPr>
              <a:spLocks noChangeArrowheads="1"/>
            </p:cNvSpPr>
            <p:nvPr/>
          </p:nvSpPr>
          <p:spPr bwMode="auto">
            <a:xfrm>
              <a:off x="546" y="384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2" name="Oval 23"/>
            <p:cNvSpPr>
              <a:spLocks noChangeArrowheads="1"/>
            </p:cNvSpPr>
            <p:nvPr/>
          </p:nvSpPr>
          <p:spPr bwMode="auto">
            <a:xfrm>
              <a:off x="620" y="39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3" name="Oval 24"/>
            <p:cNvSpPr>
              <a:spLocks noChangeArrowheads="1"/>
            </p:cNvSpPr>
            <p:nvPr/>
          </p:nvSpPr>
          <p:spPr bwMode="auto">
            <a:xfrm>
              <a:off x="487" y="402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4" name="Oval 25"/>
            <p:cNvSpPr>
              <a:spLocks noChangeArrowheads="1"/>
            </p:cNvSpPr>
            <p:nvPr/>
          </p:nvSpPr>
          <p:spPr bwMode="auto">
            <a:xfrm>
              <a:off x="564" y="393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5" name="Oval 26"/>
            <p:cNvSpPr>
              <a:spLocks noChangeArrowheads="1"/>
            </p:cNvSpPr>
            <p:nvPr/>
          </p:nvSpPr>
          <p:spPr bwMode="auto">
            <a:xfrm>
              <a:off x="661" y="395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6" name="Oval 27"/>
            <p:cNvSpPr>
              <a:spLocks noChangeArrowheads="1"/>
            </p:cNvSpPr>
            <p:nvPr/>
          </p:nvSpPr>
          <p:spPr bwMode="auto">
            <a:xfrm>
              <a:off x="601" y="38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7" name="Oval 28"/>
            <p:cNvSpPr>
              <a:spLocks noChangeArrowheads="1"/>
            </p:cNvSpPr>
            <p:nvPr/>
          </p:nvSpPr>
          <p:spPr bwMode="auto">
            <a:xfrm>
              <a:off x="679" y="38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8" name="Oval 29"/>
            <p:cNvSpPr>
              <a:spLocks noChangeArrowheads="1"/>
            </p:cNvSpPr>
            <p:nvPr/>
          </p:nvSpPr>
          <p:spPr bwMode="auto">
            <a:xfrm>
              <a:off x="537" y="401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59" name="Oval 30"/>
            <p:cNvSpPr>
              <a:spLocks noChangeArrowheads="1"/>
            </p:cNvSpPr>
            <p:nvPr/>
          </p:nvSpPr>
          <p:spPr bwMode="auto">
            <a:xfrm>
              <a:off x="566" y="408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60" name="Oval 31"/>
            <p:cNvSpPr>
              <a:spLocks noChangeArrowheads="1"/>
            </p:cNvSpPr>
            <p:nvPr/>
          </p:nvSpPr>
          <p:spPr bwMode="auto">
            <a:xfrm>
              <a:off x="610" y="40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</p:grpSp>
      <p:sp>
        <p:nvSpPr>
          <p:cNvPr id="61" name="Text Box 32"/>
          <p:cNvSpPr txBox="1">
            <a:spLocks noChangeArrowheads="1"/>
          </p:cNvSpPr>
          <p:nvPr/>
        </p:nvSpPr>
        <p:spPr bwMode="auto">
          <a:xfrm>
            <a:off x="8756650" y="1822956"/>
            <a:ext cx="434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600">
                <a:solidFill>
                  <a:schemeClr val="bg2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62" name="Freeform 33"/>
          <p:cNvSpPr>
            <a:spLocks/>
          </p:cNvSpPr>
          <p:nvPr/>
        </p:nvSpPr>
        <p:spPr bwMode="auto">
          <a:xfrm rot="692933">
            <a:off x="8708222" y="1728094"/>
            <a:ext cx="465138" cy="212725"/>
          </a:xfrm>
          <a:custGeom>
            <a:avLst/>
            <a:gdLst>
              <a:gd name="T0" fmla="*/ 0 w 576"/>
              <a:gd name="T1" fmla="*/ 2147483647 h 224"/>
              <a:gd name="T2" fmla="*/ 2147483647 w 576"/>
              <a:gd name="T3" fmla="*/ 2147483647 h 224"/>
              <a:gd name="T4" fmla="*/ 2147483647 w 576"/>
              <a:gd name="T5" fmla="*/ 2147483647 h 224"/>
              <a:gd name="T6" fmla="*/ 2147483647 w 576"/>
              <a:gd name="T7" fmla="*/ 2147483647 h 224"/>
              <a:gd name="T8" fmla="*/ 2147483647 w 576"/>
              <a:gd name="T9" fmla="*/ 2147483647 h 224"/>
              <a:gd name="T10" fmla="*/ 2147483647 w 576"/>
              <a:gd name="T11" fmla="*/ 2147483647 h 224"/>
              <a:gd name="T12" fmla="*/ 2147483647 w 576"/>
              <a:gd name="T13" fmla="*/ 2147483647 h 224"/>
              <a:gd name="T14" fmla="*/ 2147483647 w 576"/>
              <a:gd name="T15" fmla="*/ 2147483647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6"/>
              <a:gd name="T25" fmla="*/ 0 h 224"/>
              <a:gd name="T26" fmla="*/ 576 w 576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6" h="224">
                <a:moveTo>
                  <a:pt x="0" y="112"/>
                </a:moveTo>
                <a:cubicBezTo>
                  <a:pt x="12" y="168"/>
                  <a:pt x="24" y="224"/>
                  <a:pt x="48" y="208"/>
                </a:cubicBezTo>
                <a:cubicBezTo>
                  <a:pt x="72" y="192"/>
                  <a:pt x="112" y="16"/>
                  <a:pt x="144" y="16"/>
                </a:cubicBezTo>
                <a:cubicBezTo>
                  <a:pt x="176" y="16"/>
                  <a:pt x="208" y="208"/>
                  <a:pt x="240" y="208"/>
                </a:cubicBezTo>
                <a:cubicBezTo>
                  <a:pt x="272" y="208"/>
                  <a:pt x="304" y="16"/>
                  <a:pt x="336" y="16"/>
                </a:cubicBezTo>
                <a:cubicBezTo>
                  <a:pt x="368" y="16"/>
                  <a:pt x="400" y="208"/>
                  <a:pt x="432" y="208"/>
                </a:cubicBezTo>
                <a:cubicBezTo>
                  <a:pt x="464" y="208"/>
                  <a:pt x="504" y="32"/>
                  <a:pt x="528" y="16"/>
                </a:cubicBezTo>
                <a:cubicBezTo>
                  <a:pt x="552" y="0"/>
                  <a:pt x="564" y="56"/>
                  <a:pt x="576" y="112"/>
                </a:cubicBezTo>
              </a:path>
            </a:pathLst>
          </a:custGeom>
          <a:noFill/>
          <a:ln w="508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" name="Freeform 34"/>
          <p:cNvSpPr>
            <a:spLocks/>
          </p:cNvSpPr>
          <p:nvPr/>
        </p:nvSpPr>
        <p:spPr bwMode="auto">
          <a:xfrm rot="680085" flipV="1">
            <a:off x="7327900" y="1570544"/>
            <a:ext cx="1370013" cy="196850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" name="Text Box 39"/>
          <p:cNvSpPr txBox="1">
            <a:spLocks noChangeArrowheads="1"/>
          </p:cNvSpPr>
          <p:nvPr/>
        </p:nvSpPr>
        <p:spPr bwMode="auto">
          <a:xfrm>
            <a:off x="7391400" y="1519744"/>
            <a:ext cx="393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4000" dirty="0">
                <a:solidFill>
                  <a:srgbClr val="FF3300"/>
                </a:solidFill>
                <a:latin typeface="Symbol" pitchFamily="18" charset="2"/>
              </a:rPr>
              <a:t>g</a:t>
            </a:r>
            <a:endParaRPr kumimoji="0" lang="en-US" altLang="en-US" sz="4000" dirty="0">
              <a:solidFill>
                <a:schemeClr val="bg2"/>
              </a:solidFill>
            </a:endParaRPr>
          </a:p>
        </p:txBody>
      </p:sp>
      <p:grpSp>
        <p:nvGrpSpPr>
          <p:cNvPr id="69" name="Group 4"/>
          <p:cNvGrpSpPr>
            <a:grpSpLocks/>
          </p:cNvGrpSpPr>
          <p:nvPr/>
        </p:nvGrpSpPr>
        <p:grpSpPr bwMode="auto">
          <a:xfrm>
            <a:off x="7337425" y="3007232"/>
            <a:ext cx="1243012" cy="1270000"/>
            <a:chOff x="432" y="3504"/>
            <a:chExt cx="298" cy="679"/>
          </a:xfrm>
        </p:grpSpPr>
        <p:sp>
          <p:nvSpPr>
            <p:cNvPr id="70" name="Oval 5"/>
            <p:cNvSpPr>
              <a:spLocks noChangeArrowheads="1"/>
            </p:cNvSpPr>
            <p:nvPr/>
          </p:nvSpPr>
          <p:spPr bwMode="auto">
            <a:xfrm>
              <a:off x="432" y="3504"/>
              <a:ext cx="298" cy="6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1" name="Oval 6"/>
            <p:cNvSpPr>
              <a:spLocks noChangeArrowheads="1"/>
            </p:cNvSpPr>
            <p:nvPr/>
          </p:nvSpPr>
          <p:spPr bwMode="auto">
            <a:xfrm>
              <a:off x="521" y="3524"/>
              <a:ext cx="48" cy="103"/>
            </a:xfrm>
            <a:prstGeom prst="ellipse">
              <a:avLst/>
            </a:prstGeom>
            <a:solidFill>
              <a:srgbClr val="00008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2" name="Oval 7"/>
            <p:cNvSpPr>
              <a:spLocks noChangeArrowheads="1"/>
            </p:cNvSpPr>
            <p:nvPr/>
          </p:nvSpPr>
          <p:spPr bwMode="auto">
            <a:xfrm>
              <a:off x="517" y="36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3" name="Oval 8"/>
            <p:cNvSpPr>
              <a:spLocks noChangeArrowheads="1"/>
            </p:cNvSpPr>
            <p:nvPr/>
          </p:nvSpPr>
          <p:spPr bwMode="auto">
            <a:xfrm>
              <a:off x="448" y="367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4" name="Oval 9"/>
            <p:cNvSpPr>
              <a:spLocks noChangeArrowheads="1"/>
            </p:cNvSpPr>
            <p:nvPr/>
          </p:nvSpPr>
          <p:spPr bwMode="auto">
            <a:xfrm>
              <a:off x="432" y="37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5" name="Oval 10"/>
            <p:cNvSpPr>
              <a:spLocks noChangeArrowheads="1"/>
            </p:cNvSpPr>
            <p:nvPr/>
          </p:nvSpPr>
          <p:spPr bwMode="auto">
            <a:xfrm>
              <a:off x="531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6" name="Oval 11"/>
            <p:cNvSpPr>
              <a:spLocks noChangeArrowheads="1"/>
            </p:cNvSpPr>
            <p:nvPr/>
          </p:nvSpPr>
          <p:spPr bwMode="auto">
            <a:xfrm>
              <a:off x="480" y="383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7" name="Oval 12"/>
            <p:cNvSpPr>
              <a:spLocks noChangeArrowheads="1"/>
            </p:cNvSpPr>
            <p:nvPr/>
          </p:nvSpPr>
          <p:spPr bwMode="auto">
            <a:xfrm>
              <a:off x="659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8" name="Oval 13"/>
            <p:cNvSpPr>
              <a:spLocks noChangeArrowheads="1"/>
            </p:cNvSpPr>
            <p:nvPr/>
          </p:nvSpPr>
          <p:spPr bwMode="auto">
            <a:xfrm>
              <a:off x="590" y="371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79" name="Oval 14"/>
            <p:cNvSpPr>
              <a:spLocks noChangeArrowheads="1"/>
            </p:cNvSpPr>
            <p:nvPr/>
          </p:nvSpPr>
          <p:spPr bwMode="auto">
            <a:xfrm>
              <a:off x="650" y="36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0" name="Oval 15"/>
            <p:cNvSpPr>
              <a:spLocks noChangeArrowheads="1"/>
            </p:cNvSpPr>
            <p:nvPr/>
          </p:nvSpPr>
          <p:spPr bwMode="auto">
            <a:xfrm>
              <a:off x="489" y="372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1" name="Oval 16"/>
            <p:cNvSpPr>
              <a:spLocks noChangeArrowheads="1"/>
            </p:cNvSpPr>
            <p:nvPr/>
          </p:nvSpPr>
          <p:spPr bwMode="auto">
            <a:xfrm>
              <a:off x="576" y="360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2" name="Oval 17"/>
            <p:cNvSpPr>
              <a:spLocks noChangeArrowheads="1"/>
            </p:cNvSpPr>
            <p:nvPr/>
          </p:nvSpPr>
          <p:spPr bwMode="auto">
            <a:xfrm>
              <a:off x="472" y="35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3" name="Oval 18"/>
            <p:cNvSpPr>
              <a:spLocks noChangeArrowheads="1"/>
            </p:cNvSpPr>
            <p:nvPr/>
          </p:nvSpPr>
          <p:spPr bwMode="auto">
            <a:xfrm>
              <a:off x="576" y="350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4" name="Oval 19"/>
            <p:cNvSpPr>
              <a:spLocks noChangeArrowheads="1"/>
            </p:cNvSpPr>
            <p:nvPr/>
          </p:nvSpPr>
          <p:spPr bwMode="auto">
            <a:xfrm>
              <a:off x="624" y="35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5" name="Oval 20"/>
            <p:cNvSpPr>
              <a:spLocks noChangeArrowheads="1"/>
            </p:cNvSpPr>
            <p:nvPr/>
          </p:nvSpPr>
          <p:spPr bwMode="auto">
            <a:xfrm>
              <a:off x="448" y="39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6" name="Oval 21"/>
            <p:cNvSpPr>
              <a:spLocks noChangeArrowheads="1"/>
            </p:cNvSpPr>
            <p:nvPr/>
          </p:nvSpPr>
          <p:spPr bwMode="auto">
            <a:xfrm>
              <a:off x="509" y="391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7" name="Oval 22"/>
            <p:cNvSpPr>
              <a:spLocks noChangeArrowheads="1"/>
            </p:cNvSpPr>
            <p:nvPr/>
          </p:nvSpPr>
          <p:spPr bwMode="auto">
            <a:xfrm>
              <a:off x="546" y="384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8" name="Oval 23"/>
            <p:cNvSpPr>
              <a:spLocks noChangeArrowheads="1"/>
            </p:cNvSpPr>
            <p:nvPr/>
          </p:nvSpPr>
          <p:spPr bwMode="auto">
            <a:xfrm>
              <a:off x="620" y="39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89" name="Oval 24"/>
            <p:cNvSpPr>
              <a:spLocks noChangeArrowheads="1"/>
            </p:cNvSpPr>
            <p:nvPr/>
          </p:nvSpPr>
          <p:spPr bwMode="auto">
            <a:xfrm>
              <a:off x="487" y="402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0" name="Oval 25"/>
            <p:cNvSpPr>
              <a:spLocks noChangeArrowheads="1"/>
            </p:cNvSpPr>
            <p:nvPr/>
          </p:nvSpPr>
          <p:spPr bwMode="auto">
            <a:xfrm>
              <a:off x="564" y="393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1" name="Oval 26"/>
            <p:cNvSpPr>
              <a:spLocks noChangeArrowheads="1"/>
            </p:cNvSpPr>
            <p:nvPr/>
          </p:nvSpPr>
          <p:spPr bwMode="auto">
            <a:xfrm>
              <a:off x="661" y="395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2" name="Oval 27"/>
            <p:cNvSpPr>
              <a:spLocks noChangeArrowheads="1"/>
            </p:cNvSpPr>
            <p:nvPr/>
          </p:nvSpPr>
          <p:spPr bwMode="auto">
            <a:xfrm>
              <a:off x="601" y="38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3" name="Oval 28"/>
            <p:cNvSpPr>
              <a:spLocks noChangeArrowheads="1"/>
            </p:cNvSpPr>
            <p:nvPr/>
          </p:nvSpPr>
          <p:spPr bwMode="auto">
            <a:xfrm>
              <a:off x="679" y="38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4" name="Oval 29"/>
            <p:cNvSpPr>
              <a:spLocks noChangeArrowheads="1"/>
            </p:cNvSpPr>
            <p:nvPr/>
          </p:nvSpPr>
          <p:spPr bwMode="auto">
            <a:xfrm>
              <a:off x="537" y="401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5" name="Oval 30"/>
            <p:cNvSpPr>
              <a:spLocks noChangeArrowheads="1"/>
            </p:cNvSpPr>
            <p:nvPr/>
          </p:nvSpPr>
          <p:spPr bwMode="auto">
            <a:xfrm>
              <a:off x="566" y="408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96" name="Oval 31"/>
            <p:cNvSpPr>
              <a:spLocks noChangeArrowheads="1"/>
            </p:cNvSpPr>
            <p:nvPr/>
          </p:nvSpPr>
          <p:spPr bwMode="auto">
            <a:xfrm>
              <a:off x="610" y="40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</p:grpSp>
      <p:sp>
        <p:nvSpPr>
          <p:cNvPr id="97" name="Text Box 32"/>
          <p:cNvSpPr txBox="1">
            <a:spLocks noChangeArrowheads="1"/>
          </p:cNvSpPr>
          <p:nvPr/>
        </p:nvSpPr>
        <p:spPr bwMode="auto">
          <a:xfrm>
            <a:off x="7735887" y="3497769"/>
            <a:ext cx="434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600">
                <a:solidFill>
                  <a:schemeClr val="bg2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98" name="Freeform 33"/>
          <p:cNvSpPr>
            <a:spLocks/>
          </p:cNvSpPr>
          <p:nvPr/>
        </p:nvSpPr>
        <p:spPr bwMode="auto">
          <a:xfrm rot="358345">
            <a:off x="7853362" y="3434269"/>
            <a:ext cx="465138" cy="212725"/>
          </a:xfrm>
          <a:custGeom>
            <a:avLst/>
            <a:gdLst>
              <a:gd name="T0" fmla="*/ 0 w 576"/>
              <a:gd name="T1" fmla="*/ 2147483647 h 224"/>
              <a:gd name="T2" fmla="*/ 2147483647 w 576"/>
              <a:gd name="T3" fmla="*/ 2147483647 h 224"/>
              <a:gd name="T4" fmla="*/ 2147483647 w 576"/>
              <a:gd name="T5" fmla="*/ 2147483647 h 224"/>
              <a:gd name="T6" fmla="*/ 2147483647 w 576"/>
              <a:gd name="T7" fmla="*/ 2147483647 h 224"/>
              <a:gd name="T8" fmla="*/ 2147483647 w 576"/>
              <a:gd name="T9" fmla="*/ 2147483647 h 224"/>
              <a:gd name="T10" fmla="*/ 2147483647 w 576"/>
              <a:gd name="T11" fmla="*/ 2147483647 h 224"/>
              <a:gd name="T12" fmla="*/ 2147483647 w 576"/>
              <a:gd name="T13" fmla="*/ 2147483647 h 224"/>
              <a:gd name="T14" fmla="*/ 2147483647 w 576"/>
              <a:gd name="T15" fmla="*/ 2147483647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6"/>
              <a:gd name="T25" fmla="*/ 0 h 224"/>
              <a:gd name="T26" fmla="*/ 576 w 576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6" h="224">
                <a:moveTo>
                  <a:pt x="0" y="112"/>
                </a:moveTo>
                <a:cubicBezTo>
                  <a:pt x="12" y="168"/>
                  <a:pt x="24" y="224"/>
                  <a:pt x="48" y="208"/>
                </a:cubicBezTo>
                <a:cubicBezTo>
                  <a:pt x="72" y="192"/>
                  <a:pt x="112" y="16"/>
                  <a:pt x="144" y="16"/>
                </a:cubicBezTo>
                <a:cubicBezTo>
                  <a:pt x="176" y="16"/>
                  <a:pt x="208" y="208"/>
                  <a:pt x="240" y="208"/>
                </a:cubicBezTo>
                <a:cubicBezTo>
                  <a:pt x="272" y="208"/>
                  <a:pt x="304" y="16"/>
                  <a:pt x="336" y="16"/>
                </a:cubicBezTo>
                <a:cubicBezTo>
                  <a:pt x="368" y="16"/>
                  <a:pt x="400" y="208"/>
                  <a:pt x="432" y="208"/>
                </a:cubicBezTo>
                <a:cubicBezTo>
                  <a:pt x="464" y="208"/>
                  <a:pt x="504" y="32"/>
                  <a:pt x="528" y="16"/>
                </a:cubicBezTo>
                <a:cubicBezTo>
                  <a:pt x="552" y="0"/>
                  <a:pt x="564" y="56"/>
                  <a:pt x="576" y="112"/>
                </a:cubicBezTo>
              </a:path>
            </a:pathLst>
          </a:custGeom>
          <a:noFill/>
          <a:ln w="508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9" name="Freeform 34"/>
          <p:cNvSpPr>
            <a:spLocks/>
          </p:cNvSpPr>
          <p:nvPr/>
        </p:nvSpPr>
        <p:spPr bwMode="auto">
          <a:xfrm rot="680085" flipV="1">
            <a:off x="6307137" y="3245357"/>
            <a:ext cx="1370013" cy="196850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0" name="Oval 35"/>
          <p:cNvSpPr>
            <a:spLocks noChangeArrowheads="1"/>
          </p:cNvSpPr>
          <p:nvPr/>
        </p:nvSpPr>
        <p:spPr bwMode="auto">
          <a:xfrm>
            <a:off x="7627937" y="3396169"/>
            <a:ext cx="228600" cy="228600"/>
          </a:xfrm>
          <a:prstGeom prst="ellipse">
            <a:avLst/>
          </a:prstGeom>
          <a:gradFill rotWithShape="1">
            <a:gsLst>
              <a:gs pos="0">
                <a:srgbClr val="FF0066">
                  <a:alpha val="75000"/>
                </a:srgbClr>
              </a:gs>
              <a:gs pos="100000">
                <a:srgbClr val="8A003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  <p:sp>
        <p:nvSpPr>
          <p:cNvPr id="101" name="Line 37"/>
          <p:cNvSpPr>
            <a:spLocks noChangeShapeType="1"/>
          </p:cNvSpPr>
          <p:nvPr/>
        </p:nvSpPr>
        <p:spPr bwMode="auto">
          <a:xfrm>
            <a:off x="8316912" y="3564444"/>
            <a:ext cx="630238" cy="365125"/>
          </a:xfrm>
          <a:prstGeom prst="line">
            <a:avLst/>
          </a:prstGeom>
          <a:noFill/>
          <a:ln w="222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" name="Text Box 38"/>
          <p:cNvSpPr txBox="1">
            <a:spLocks noChangeArrowheads="1"/>
          </p:cNvSpPr>
          <p:nvPr/>
        </p:nvSpPr>
        <p:spPr bwMode="auto">
          <a:xfrm>
            <a:off x="8899525" y="2708782"/>
            <a:ext cx="625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 i="0">
                <a:solidFill>
                  <a:srgbClr val="000066"/>
                </a:solidFill>
              </a:rPr>
              <a:t>e</a:t>
            </a:r>
            <a:r>
              <a:rPr kumimoji="0" lang="en-US" altLang="en-US" sz="3200" i="0" baseline="30000">
                <a:solidFill>
                  <a:srgbClr val="000066"/>
                </a:solidFill>
              </a:rPr>
              <a:t>+</a:t>
            </a:r>
            <a:r>
              <a:rPr kumimoji="0" lang="en-US" altLang="en-US" sz="3200" i="0">
                <a:solidFill>
                  <a:srgbClr val="000066"/>
                </a:solidFill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3200" i="0">
              <a:solidFill>
                <a:srgbClr val="000066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 i="0">
                <a:solidFill>
                  <a:srgbClr val="000066"/>
                </a:solidFill>
              </a:rPr>
              <a:t>e</a:t>
            </a:r>
            <a:r>
              <a:rPr kumimoji="0" lang="en-US" altLang="en-US" sz="3200" i="0" baseline="30000">
                <a:solidFill>
                  <a:srgbClr val="000066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103" name="Text Box 39"/>
          <p:cNvSpPr txBox="1">
            <a:spLocks noChangeArrowheads="1"/>
          </p:cNvSpPr>
          <p:nvPr/>
        </p:nvSpPr>
        <p:spPr bwMode="auto">
          <a:xfrm>
            <a:off x="6228559" y="3239869"/>
            <a:ext cx="70564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600" dirty="0" err="1" smtClean="0">
                <a:solidFill>
                  <a:srgbClr val="FF3300"/>
                </a:solidFill>
                <a:latin typeface="Symbol" pitchFamily="18" charset="2"/>
              </a:rPr>
              <a:t>g</a:t>
            </a:r>
            <a:r>
              <a:rPr kumimoji="0" lang="en-US" altLang="en-US" sz="3200" dirty="0" err="1" smtClean="0">
                <a:solidFill>
                  <a:schemeClr val="bg2"/>
                </a:solidFill>
                <a:latin typeface="Symbol" pitchFamily="18" charset="2"/>
              </a:rPr>
              <a:t>,</a:t>
            </a:r>
            <a:r>
              <a:rPr kumimoji="0" lang="en-US" altLang="en-US" sz="3200" dirty="0" err="1" smtClean="0">
                <a:solidFill>
                  <a:schemeClr val="bg2"/>
                </a:solidFill>
                <a:latin typeface="+mn-lt"/>
              </a:rPr>
              <a:t>h</a:t>
            </a:r>
            <a:endParaRPr kumimoji="0" lang="en-US" altLang="en-US" sz="3200" dirty="0">
              <a:solidFill>
                <a:schemeClr val="bg2"/>
              </a:solidFill>
              <a:latin typeface="+mn-lt"/>
            </a:endParaRPr>
          </a:p>
        </p:txBody>
      </p:sp>
      <p:sp>
        <p:nvSpPr>
          <p:cNvPr id="104" name="Line 37"/>
          <p:cNvSpPr>
            <a:spLocks noChangeShapeType="1"/>
          </p:cNvSpPr>
          <p:nvPr/>
        </p:nvSpPr>
        <p:spPr bwMode="auto">
          <a:xfrm flipV="1">
            <a:off x="8308975" y="3102482"/>
            <a:ext cx="623887" cy="454025"/>
          </a:xfrm>
          <a:prstGeom prst="line">
            <a:avLst/>
          </a:prstGeom>
          <a:noFill/>
          <a:ln w="222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06" name="Group 6"/>
          <p:cNvGrpSpPr>
            <a:grpSpLocks/>
          </p:cNvGrpSpPr>
          <p:nvPr/>
        </p:nvGrpSpPr>
        <p:grpSpPr bwMode="auto">
          <a:xfrm>
            <a:off x="7208837" y="4431219"/>
            <a:ext cx="2697163" cy="2316162"/>
            <a:chOff x="96" y="1709"/>
            <a:chExt cx="1699" cy="1459"/>
          </a:xfrm>
        </p:grpSpPr>
        <p:sp>
          <p:nvSpPr>
            <p:cNvPr id="107" name="Oval 7"/>
            <p:cNvSpPr>
              <a:spLocks noChangeArrowheads="1"/>
            </p:cNvSpPr>
            <p:nvPr/>
          </p:nvSpPr>
          <p:spPr bwMode="auto">
            <a:xfrm>
              <a:off x="96" y="2064"/>
              <a:ext cx="1152" cy="1104"/>
            </a:xfrm>
            <a:prstGeom prst="ellipse">
              <a:avLst/>
            </a:prstGeom>
            <a:gradFill rotWithShape="1">
              <a:gsLst>
                <a:gs pos="0">
                  <a:srgbClr val="FFFF99">
                    <a:alpha val="81000"/>
                  </a:srgbClr>
                </a:gs>
                <a:gs pos="100000">
                  <a:srgbClr val="FFFF99">
                    <a:gamma/>
                    <a:shade val="7764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33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</a:endParaRPr>
            </a:p>
          </p:txBody>
        </p:sp>
        <p:sp>
          <p:nvSpPr>
            <p:cNvPr id="108" name="Line 8"/>
            <p:cNvSpPr>
              <a:spLocks noChangeShapeType="1"/>
            </p:cNvSpPr>
            <p:nvPr/>
          </p:nvSpPr>
          <p:spPr bwMode="auto">
            <a:xfrm flipV="1">
              <a:off x="336" y="2304"/>
              <a:ext cx="480" cy="144"/>
            </a:xfrm>
            <a:prstGeom prst="line">
              <a:avLst/>
            </a:prstGeom>
            <a:noFill/>
            <a:ln w="76200" cmpd="tri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09" name="Line 9"/>
            <p:cNvSpPr>
              <a:spLocks noChangeShapeType="1"/>
            </p:cNvSpPr>
            <p:nvPr/>
          </p:nvSpPr>
          <p:spPr bwMode="auto">
            <a:xfrm rot="900000" flipV="1">
              <a:off x="240" y="2688"/>
              <a:ext cx="480" cy="144"/>
            </a:xfrm>
            <a:prstGeom prst="line">
              <a:avLst/>
            </a:prstGeom>
            <a:noFill/>
            <a:ln w="76200" cmpd="tri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10" name="Freeform 10"/>
            <p:cNvSpPr>
              <a:spLocks/>
            </p:cNvSpPr>
            <p:nvPr/>
          </p:nvSpPr>
          <p:spPr bwMode="auto">
            <a:xfrm rot="-132155">
              <a:off x="718" y="2712"/>
              <a:ext cx="777" cy="52"/>
            </a:xfrm>
            <a:custGeom>
              <a:avLst/>
              <a:gdLst>
                <a:gd name="T0" fmla="*/ 0 w 584"/>
                <a:gd name="T1" fmla="*/ 0 h 168"/>
                <a:gd name="T2" fmla="*/ 2147483647 w 584"/>
                <a:gd name="T3" fmla="*/ 0 h 168"/>
                <a:gd name="T4" fmla="*/ 2147483647 w 584"/>
                <a:gd name="T5" fmla="*/ 0 h 168"/>
                <a:gd name="T6" fmla="*/ 2147483647 w 584"/>
                <a:gd name="T7" fmla="*/ 0 h 168"/>
                <a:gd name="T8" fmla="*/ 2147483647 w 584"/>
                <a:gd name="T9" fmla="*/ 0 h 168"/>
                <a:gd name="T10" fmla="*/ 2147483647 w 584"/>
                <a:gd name="T11" fmla="*/ 0 h 168"/>
                <a:gd name="T12" fmla="*/ 2147483647 w 584"/>
                <a:gd name="T13" fmla="*/ 0 h 168"/>
                <a:gd name="T14" fmla="*/ 2147483647 w 584"/>
                <a:gd name="T15" fmla="*/ 0 h 168"/>
                <a:gd name="T16" fmla="*/ 2147483647 w 584"/>
                <a:gd name="T17" fmla="*/ 0 h 168"/>
                <a:gd name="T18" fmla="*/ 2147483647 w 584"/>
                <a:gd name="T19" fmla="*/ 0 h 168"/>
                <a:gd name="T20" fmla="*/ 2147483647 w 584"/>
                <a:gd name="T21" fmla="*/ 0 h 168"/>
                <a:gd name="T22" fmla="*/ 2147483647 w 584"/>
                <a:gd name="T23" fmla="*/ 0 h 168"/>
                <a:gd name="T24" fmla="*/ 2147483647 w 584"/>
                <a:gd name="T25" fmla="*/ 0 h 168"/>
                <a:gd name="T26" fmla="*/ 2147483647 w 584"/>
                <a:gd name="T27" fmla="*/ 0 h 168"/>
                <a:gd name="T28" fmla="*/ 2147483647 w 584"/>
                <a:gd name="T29" fmla="*/ 0 h 168"/>
                <a:gd name="T30" fmla="*/ 2147483647 w 584"/>
                <a:gd name="T31" fmla="*/ 0 h 168"/>
                <a:gd name="T32" fmla="*/ 2147483647 w 584"/>
                <a:gd name="T33" fmla="*/ 0 h 168"/>
                <a:gd name="T34" fmla="*/ 2147483647 w 584"/>
                <a:gd name="T35" fmla="*/ 0 h 168"/>
                <a:gd name="T36" fmla="*/ 2147483647 w 584"/>
                <a:gd name="T37" fmla="*/ 0 h 168"/>
                <a:gd name="T38" fmla="*/ 2147483647 w 584"/>
                <a:gd name="T39" fmla="*/ 0 h 168"/>
                <a:gd name="T40" fmla="*/ 2147483647 w 584"/>
                <a:gd name="T41" fmla="*/ 0 h 168"/>
                <a:gd name="T42" fmla="*/ 2147483647 w 584"/>
                <a:gd name="T43" fmla="*/ 0 h 168"/>
                <a:gd name="T44" fmla="*/ 2147483647 w 584"/>
                <a:gd name="T45" fmla="*/ 0 h 168"/>
                <a:gd name="T46" fmla="*/ 2147483647 w 584"/>
                <a:gd name="T47" fmla="*/ 0 h 168"/>
                <a:gd name="T48" fmla="*/ 2147483647 w 584"/>
                <a:gd name="T49" fmla="*/ 0 h 168"/>
                <a:gd name="T50" fmla="*/ 2147483647 w 584"/>
                <a:gd name="T51" fmla="*/ 0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84"/>
                <a:gd name="T79" fmla="*/ 0 h 168"/>
                <a:gd name="T80" fmla="*/ 584 w 584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84" h="168">
                  <a:moveTo>
                    <a:pt x="0" y="104"/>
                  </a:moveTo>
                  <a:cubicBezTo>
                    <a:pt x="20" y="52"/>
                    <a:pt x="40" y="0"/>
                    <a:pt x="48" y="8"/>
                  </a:cubicBezTo>
                  <a:cubicBezTo>
                    <a:pt x="56" y="16"/>
                    <a:pt x="40" y="152"/>
                    <a:pt x="48" y="152"/>
                  </a:cubicBezTo>
                  <a:cubicBezTo>
                    <a:pt x="56" y="152"/>
                    <a:pt x="88" y="8"/>
                    <a:pt x="96" y="8"/>
                  </a:cubicBezTo>
                  <a:cubicBezTo>
                    <a:pt x="104" y="8"/>
                    <a:pt x="88" y="152"/>
                    <a:pt x="96" y="152"/>
                  </a:cubicBezTo>
                  <a:cubicBezTo>
                    <a:pt x="104" y="152"/>
                    <a:pt x="136" y="8"/>
                    <a:pt x="144" y="8"/>
                  </a:cubicBezTo>
                  <a:cubicBezTo>
                    <a:pt x="152" y="8"/>
                    <a:pt x="136" y="152"/>
                    <a:pt x="144" y="152"/>
                  </a:cubicBezTo>
                  <a:cubicBezTo>
                    <a:pt x="152" y="152"/>
                    <a:pt x="184" y="8"/>
                    <a:pt x="192" y="8"/>
                  </a:cubicBezTo>
                  <a:cubicBezTo>
                    <a:pt x="200" y="8"/>
                    <a:pt x="184" y="152"/>
                    <a:pt x="192" y="152"/>
                  </a:cubicBezTo>
                  <a:cubicBezTo>
                    <a:pt x="200" y="152"/>
                    <a:pt x="232" y="8"/>
                    <a:pt x="240" y="8"/>
                  </a:cubicBezTo>
                  <a:cubicBezTo>
                    <a:pt x="248" y="8"/>
                    <a:pt x="232" y="152"/>
                    <a:pt x="240" y="152"/>
                  </a:cubicBezTo>
                  <a:cubicBezTo>
                    <a:pt x="248" y="152"/>
                    <a:pt x="280" y="8"/>
                    <a:pt x="288" y="8"/>
                  </a:cubicBezTo>
                  <a:cubicBezTo>
                    <a:pt x="296" y="8"/>
                    <a:pt x="280" y="152"/>
                    <a:pt x="288" y="152"/>
                  </a:cubicBezTo>
                  <a:cubicBezTo>
                    <a:pt x="296" y="152"/>
                    <a:pt x="328" y="8"/>
                    <a:pt x="336" y="8"/>
                  </a:cubicBezTo>
                  <a:cubicBezTo>
                    <a:pt x="344" y="8"/>
                    <a:pt x="328" y="152"/>
                    <a:pt x="336" y="152"/>
                  </a:cubicBezTo>
                  <a:cubicBezTo>
                    <a:pt x="344" y="152"/>
                    <a:pt x="376" y="8"/>
                    <a:pt x="384" y="8"/>
                  </a:cubicBezTo>
                  <a:cubicBezTo>
                    <a:pt x="392" y="8"/>
                    <a:pt x="376" y="152"/>
                    <a:pt x="384" y="152"/>
                  </a:cubicBezTo>
                  <a:cubicBezTo>
                    <a:pt x="392" y="152"/>
                    <a:pt x="424" y="8"/>
                    <a:pt x="432" y="8"/>
                  </a:cubicBezTo>
                  <a:cubicBezTo>
                    <a:pt x="440" y="8"/>
                    <a:pt x="424" y="152"/>
                    <a:pt x="432" y="152"/>
                  </a:cubicBezTo>
                  <a:cubicBezTo>
                    <a:pt x="440" y="152"/>
                    <a:pt x="472" y="8"/>
                    <a:pt x="480" y="8"/>
                  </a:cubicBezTo>
                  <a:cubicBezTo>
                    <a:pt x="488" y="8"/>
                    <a:pt x="472" y="152"/>
                    <a:pt x="480" y="152"/>
                  </a:cubicBezTo>
                  <a:cubicBezTo>
                    <a:pt x="488" y="152"/>
                    <a:pt x="520" y="8"/>
                    <a:pt x="528" y="8"/>
                  </a:cubicBezTo>
                  <a:cubicBezTo>
                    <a:pt x="536" y="8"/>
                    <a:pt x="520" y="152"/>
                    <a:pt x="528" y="152"/>
                  </a:cubicBezTo>
                  <a:cubicBezTo>
                    <a:pt x="536" y="152"/>
                    <a:pt x="568" y="8"/>
                    <a:pt x="576" y="8"/>
                  </a:cubicBezTo>
                  <a:cubicBezTo>
                    <a:pt x="584" y="8"/>
                    <a:pt x="584" y="136"/>
                    <a:pt x="576" y="152"/>
                  </a:cubicBezTo>
                  <a:cubicBezTo>
                    <a:pt x="568" y="168"/>
                    <a:pt x="536" y="112"/>
                    <a:pt x="528" y="104"/>
                  </a:cubicBezTo>
                </a:path>
              </a:pathLst>
            </a:custGeom>
            <a:noFill/>
            <a:ln w="317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11" name="Freeform 11"/>
            <p:cNvSpPr>
              <a:spLocks/>
            </p:cNvSpPr>
            <p:nvPr/>
          </p:nvSpPr>
          <p:spPr bwMode="auto">
            <a:xfrm rot="-904109">
              <a:off x="816" y="2208"/>
              <a:ext cx="409" cy="52"/>
            </a:xfrm>
            <a:custGeom>
              <a:avLst/>
              <a:gdLst>
                <a:gd name="T0" fmla="*/ 0 w 584"/>
                <a:gd name="T1" fmla="*/ 0 h 168"/>
                <a:gd name="T2" fmla="*/ 1 w 584"/>
                <a:gd name="T3" fmla="*/ 0 h 168"/>
                <a:gd name="T4" fmla="*/ 1 w 584"/>
                <a:gd name="T5" fmla="*/ 0 h 168"/>
                <a:gd name="T6" fmla="*/ 1 w 584"/>
                <a:gd name="T7" fmla="*/ 0 h 168"/>
                <a:gd name="T8" fmla="*/ 1 w 584"/>
                <a:gd name="T9" fmla="*/ 0 h 168"/>
                <a:gd name="T10" fmla="*/ 1 w 584"/>
                <a:gd name="T11" fmla="*/ 0 h 168"/>
                <a:gd name="T12" fmla="*/ 1 w 584"/>
                <a:gd name="T13" fmla="*/ 0 h 168"/>
                <a:gd name="T14" fmla="*/ 1 w 584"/>
                <a:gd name="T15" fmla="*/ 0 h 168"/>
                <a:gd name="T16" fmla="*/ 1 w 584"/>
                <a:gd name="T17" fmla="*/ 0 h 168"/>
                <a:gd name="T18" fmla="*/ 1 w 584"/>
                <a:gd name="T19" fmla="*/ 0 h 168"/>
                <a:gd name="T20" fmla="*/ 1 w 584"/>
                <a:gd name="T21" fmla="*/ 0 h 168"/>
                <a:gd name="T22" fmla="*/ 1 w 584"/>
                <a:gd name="T23" fmla="*/ 0 h 168"/>
                <a:gd name="T24" fmla="*/ 1 w 584"/>
                <a:gd name="T25" fmla="*/ 0 h 168"/>
                <a:gd name="T26" fmla="*/ 1 w 584"/>
                <a:gd name="T27" fmla="*/ 0 h 168"/>
                <a:gd name="T28" fmla="*/ 1 w 584"/>
                <a:gd name="T29" fmla="*/ 0 h 168"/>
                <a:gd name="T30" fmla="*/ 1 w 584"/>
                <a:gd name="T31" fmla="*/ 0 h 168"/>
                <a:gd name="T32" fmla="*/ 1 w 584"/>
                <a:gd name="T33" fmla="*/ 0 h 168"/>
                <a:gd name="T34" fmla="*/ 1 w 584"/>
                <a:gd name="T35" fmla="*/ 0 h 168"/>
                <a:gd name="T36" fmla="*/ 1 w 584"/>
                <a:gd name="T37" fmla="*/ 0 h 168"/>
                <a:gd name="T38" fmla="*/ 1 w 584"/>
                <a:gd name="T39" fmla="*/ 0 h 168"/>
                <a:gd name="T40" fmla="*/ 1 w 584"/>
                <a:gd name="T41" fmla="*/ 0 h 168"/>
                <a:gd name="T42" fmla="*/ 1 w 584"/>
                <a:gd name="T43" fmla="*/ 0 h 168"/>
                <a:gd name="T44" fmla="*/ 1 w 584"/>
                <a:gd name="T45" fmla="*/ 0 h 168"/>
                <a:gd name="T46" fmla="*/ 1 w 584"/>
                <a:gd name="T47" fmla="*/ 0 h 168"/>
                <a:gd name="T48" fmla="*/ 1 w 584"/>
                <a:gd name="T49" fmla="*/ 0 h 168"/>
                <a:gd name="T50" fmla="*/ 1 w 584"/>
                <a:gd name="T51" fmla="*/ 0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84"/>
                <a:gd name="T79" fmla="*/ 0 h 168"/>
                <a:gd name="T80" fmla="*/ 584 w 584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84" h="168">
                  <a:moveTo>
                    <a:pt x="0" y="104"/>
                  </a:moveTo>
                  <a:cubicBezTo>
                    <a:pt x="20" y="52"/>
                    <a:pt x="40" y="0"/>
                    <a:pt x="48" y="8"/>
                  </a:cubicBezTo>
                  <a:cubicBezTo>
                    <a:pt x="56" y="16"/>
                    <a:pt x="40" y="152"/>
                    <a:pt x="48" y="152"/>
                  </a:cubicBezTo>
                  <a:cubicBezTo>
                    <a:pt x="56" y="152"/>
                    <a:pt x="88" y="8"/>
                    <a:pt x="96" y="8"/>
                  </a:cubicBezTo>
                  <a:cubicBezTo>
                    <a:pt x="104" y="8"/>
                    <a:pt x="88" y="152"/>
                    <a:pt x="96" y="152"/>
                  </a:cubicBezTo>
                  <a:cubicBezTo>
                    <a:pt x="104" y="152"/>
                    <a:pt x="136" y="8"/>
                    <a:pt x="144" y="8"/>
                  </a:cubicBezTo>
                  <a:cubicBezTo>
                    <a:pt x="152" y="8"/>
                    <a:pt x="136" y="152"/>
                    <a:pt x="144" y="152"/>
                  </a:cubicBezTo>
                  <a:cubicBezTo>
                    <a:pt x="152" y="152"/>
                    <a:pt x="184" y="8"/>
                    <a:pt x="192" y="8"/>
                  </a:cubicBezTo>
                  <a:cubicBezTo>
                    <a:pt x="200" y="8"/>
                    <a:pt x="184" y="152"/>
                    <a:pt x="192" y="152"/>
                  </a:cubicBezTo>
                  <a:cubicBezTo>
                    <a:pt x="200" y="152"/>
                    <a:pt x="232" y="8"/>
                    <a:pt x="240" y="8"/>
                  </a:cubicBezTo>
                  <a:cubicBezTo>
                    <a:pt x="248" y="8"/>
                    <a:pt x="232" y="152"/>
                    <a:pt x="240" y="152"/>
                  </a:cubicBezTo>
                  <a:cubicBezTo>
                    <a:pt x="248" y="152"/>
                    <a:pt x="280" y="8"/>
                    <a:pt x="288" y="8"/>
                  </a:cubicBezTo>
                  <a:cubicBezTo>
                    <a:pt x="296" y="8"/>
                    <a:pt x="280" y="152"/>
                    <a:pt x="288" y="152"/>
                  </a:cubicBezTo>
                  <a:cubicBezTo>
                    <a:pt x="296" y="152"/>
                    <a:pt x="328" y="8"/>
                    <a:pt x="336" y="8"/>
                  </a:cubicBezTo>
                  <a:cubicBezTo>
                    <a:pt x="344" y="8"/>
                    <a:pt x="328" y="152"/>
                    <a:pt x="336" y="152"/>
                  </a:cubicBezTo>
                  <a:cubicBezTo>
                    <a:pt x="344" y="152"/>
                    <a:pt x="376" y="8"/>
                    <a:pt x="384" y="8"/>
                  </a:cubicBezTo>
                  <a:cubicBezTo>
                    <a:pt x="392" y="8"/>
                    <a:pt x="376" y="152"/>
                    <a:pt x="384" y="152"/>
                  </a:cubicBezTo>
                  <a:cubicBezTo>
                    <a:pt x="392" y="152"/>
                    <a:pt x="424" y="8"/>
                    <a:pt x="432" y="8"/>
                  </a:cubicBezTo>
                  <a:cubicBezTo>
                    <a:pt x="440" y="8"/>
                    <a:pt x="424" y="152"/>
                    <a:pt x="432" y="152"/>
                  </a:cubicBezTo>
                  <a:cubicBezTo>
                    <a:pt x="440" y="152"/>
                    <a:pt x="472" y="8"/>
                    <a:pt x="480" y="8"/>
                  </a:cubicBezTo>
                  <a:cubicBezTo>
                    <a:pt x="488" y="8"/>
                    <a:pt x="472" y="152"/>
                    <a:pt x="480" y="152"/>
                  </a:cubicBezTo>
                  <a:cubicBezTo>
                    <a:pt x="488" y="152"/>
                    <a:pt x="520" y="8"/>
                    <a:pt x="528" y="8"/>
                  </a:cubicBezTo>
                  <a:cubicBezTo>
                    <a:pt x="536" y="8"/>
                    <a:pt x="520" y="152"/>
                    <a:pt x="528" y="152"/>
                  </a:cubicBezTo>
                  <a:cubicBezTo>
                    <a:pt x="536" y="152"/>
                    <a:pt x="568" y="8"/>
                    <a:pt x="576" y="8"/>
                  </a:cubicBezTo>
                  <a:cubicBezTo>
                    <a:pt x="584" y="8"/>
                    <a:pt x="584" y="136"/>
                    <a:pt x="576" y="152"/>
                  </a:cubicBezTo>
                  <a:cubicBezTo>
                    <a:pt x="568" y="168"/>
                    <a:pt x="536" y="112"/>
                    <a:pt x="528" y="104"/>
                  </a:cubicBezTo>
                </a:path>
              </a:pathLst>
            </a:custGeom>
            <a:noFill/>
            <a:ln w="31750">
              <a:solidFill>
                <a:srgbClr val="FF6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12" name="Line 12"/>
            <p:cNvSpPr>
              <a:spLocks noChangeShapeType="1"/>
            </p:cNvSpPr>
            <p:nvPr/>
          </p:nvSpPr>
          <p:spPr bwMode="auto">
            <a:xfrm flipV="1">
              <a:off x="1229" y="1928"/>
              <a:ext cx="240" cy="240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13" name="Line 13"/>
            <p:cNvSpPr>
              <a:spLocks noChangeShapeType="1"/>
            </p:cNvSpPr>
            <p:nvPr/>
          </p:nvSpPr>
          <p:spPr bwMode="auto">
            <a:xfrm>
              <a:off x="1230" y="2169"/>
              <a:ext cx="288" cy="98"/>
            </a:xfrm>
            <a:prstGeom prst="line">
              <a:avLst/>
            </a:prstGeom>
            <a:noFill/>
            <a:ln w="22225">
              <a:solidFill>
                <a:srgbClr val="000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</a:endParaRPr>
            </a:p>
          </p:txBody>
        </p:sp>
        <p:sp>
          <p:nvSpPr>
            <p:cNvPr id="114" name="Oval 14"/>
            <p:cNvSpPr>
              <a:spLocks noChangeArrowheads="1"/>
            </p:cNvSpPr>
            <p:nvPr/>
          </p:nvSpPr>
          <p:spPr bwMode="auto">
            <a:xfrm>
              <a:off x="307" y="2388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1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15" name="Oval 15"/>
            <p:cNvSpPr>
              <a:spLocks noChangeArrowheads="1"/>
            </p:cNvSpPr>
            <p:nvPr/>
          </p:nvSpPr>
          <p:spPr bwMode="auto">
            <a:xfrm>
              <a:off x="787" y="2247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1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16" name="Oval 16"/>
            <p:cNvSpPr>
              <a:spLocks noChangeArrowheads="1"/>
            </p:cNvSpPr>
            <p:nvPr/>
          </p:nvSpPr>
          <p:spPr bwMode="auto">
            <a:xfrm>
              <a:off x="215" y="2717"/>
              <a:ext cx="96" cy="9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1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17" name="Oval 17"/>
            <p:cNvSpPr>
              <a:spLocks noChangeArrowheads="1"/>
            </p:cNvSpPr>
            <p:nvPr/>
          </p:nvSpPr>
          <p:spPr bwMode="auto">
            <a:xfrm>
              <a:off x="690" y="2699"/>
              <a:ext cx="98" cy="98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10000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18" name="Text Box 18"/>
            <p:cNvSpPr txBox="1">
              <a:spLocks noChangeArrowheads="1"/>
            </p:cNvSpPr>
            <p:nvPr/>
          </p:nvSpPr>
          <p:spPr bwMode="auto">
            <a:xfrm>
              <a:off x="1453" y="1709"/>
              <a:ext cx="342" cy="7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en-US" sz="3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itchFamily="18" charset="0"/>
                  <a:cs typeface="Times New Roman (Hebrew)" charset="-79"/>
                </a:rPr>
                <a:t>e</a:t>
              </a:r>
              <a:r>
                <a:rPr kumimoji="1" lang="en-US" altLang="en-US" sz="3400" b="1" i="0" u="none" strike="noStrike" kern="0" cap="none" spc="0" normalizeH="0" baseline="3000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itchFamily="18" charset="0"/>
                  <a:cs typeface="Times New Roman (Hebrew)" charset="-79"/>
                </a:rPr>
                <a:t>+</a:t>
              </a:r>
            </a:p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en-US" sz="20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itchFamily="18" charset="0"/>
                  <a:cs typeface="Times New Roman (Hebrew)" charset="-79"/>
                </a:rPr>
                <a:t> </a:t>
              </a:r>
              <a:r>
                <a:rPr kumimoji="1" lang="en-US" altLang="en-US" sz="3400" b="1" i="0" u="none" strike="noStrike" kern="0" cap="none" spc="0" normalizeH="0" baseline="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itchFamily="18" charset="0"/>
                  <a:cs typeface="Times New Roman (Hebrew)" charset="-79"/>
                </a:rPr>
                <a:t>e</a:t>
              </a:r>
              <a:r>
                <a:rPr kumimoji="1" lang="en-US" altLang="en-US" sz="3400" b="1" i="0" u="none" strike="noStrike" kern="0" cap="none" spc="0" normalizeH="0" baseline="30000" noProof="0" smtClean="0">
                  <a:ln>
                    <a:noFill/>
                  </a:ln>
                  <a:solidFill>
                    <a:srgbClr val="000066"/>
                  </a:solidFill>
                  <a:effectLst/>
                  <a:uLnTx/>
                  <a:uFillTx/>
                  <a:latin typeface="Times New Roman" pitchFamily="18" charset="0"/>
                  <a:cs typeface="Times New Roman (Hebrew)" charset="-79"/>
                </a:rPr>
                <a:t>-</a:t>
              </a:r>
            </a:p>
          </p:txBody>
        </p:sp>
        <p:sp>
          <p:nvSpPr>
            <p:cNvPr id="119" name="Text Box 19"/>
            <p:cNvSpPr txBox="1">
              <a:spLocks noChangeArrowheads="1"/>
            </p:cNvSpPr>
            <p:nvPr/>
          </p:nvSpPr>
          <p:spPr bwMode="auto">
            <a:xfrm>
              <a:off x="1508" y="2446"/>
              <a:ext cx="26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l-GR" altLang="en-US" sz="4000" b="1" i="0" u="none" strike="noStrike" kern="0" cap="none" spc="0" normalizeH="0" baseline="0" noProof="0" smtClean="0">
                  <a:ln>
                    <a:noFill/>
                  </a:ln>
                  <a:solidFill>
                    <a:srgbClr val="FF66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rPr>
                <a:t>γ</a:t>
              </a:r>
            </a:p>
          </p:txBody>
        </p:sp>
        <p:sp>
          <p:nvSpPr>
            <p:cNvPr id="120" name="Freeform 20"/>
            <p:cNvSpPr>
              <a:spLocks/>
            </p:cNvSpPr>
            <p:nvPr/>
          </p:nvSpPr>
          <p:spPr bwMode="auto">
            <a:xfrm rot="8400000">
              <a:off x="720" y="2572"/>
              <a:ext cx="374" cy="52"/>
            </a:xfrm>
            <a:custGeom>
              <a:avLst/>
              <a:gdLst>
                <a:gd name="T0" fmla="*/ 0 w 584"/>
                <a:gd name="T1" fmla="*/ 0 h 168"/>
                <a:gd name="T2" fmla="*/ 1 w 584"/>
                <a:gd name="T3" fmla="*/ 0 h 168"/>
                <a:gd name="T4" fmla="*/ 1 w 584"/>
                <a:gd name="T5" fmla="*/ 0 h 168"/>
                <a:gd name="T6" fmla="*/ 1 w 584"/>
                <a:gd name="T7" fmla="*/ 0 h 168"/>
                <a:gd name="T8" fmla="*/ 1 w 584"/>
                <a:gd name="T9" fmla="*/ 0 h 168"/>
                <a:gd name="T10" fmla="*/ 1 w 584"/>
                <a:gd name="T11" fmla="*/ 0 h 168"/>
                <a:gd name="T12" fmla="*/ 1 w 584"/>
                <a:gd name="T13" fmla="*/ 0 h 168"/>
                <a:gd name="T14" fmla="*/ 1 w 584"/>
                <a:gd name="T15" fmla="*/ 0 h 168"/>
                <a:gd name="T16" fmla="*/ 1 w 584"/>
                <a:gd name="T17" fmla="*/ 0 h 168"/>
                <a:gd name="T18" fmla="*/ 1 w 584"/>
                <a:gd name="T19" fmla="*/ 0 h 168"/>
                <a:gd name="T20" fmla="*/ 1 w 584"/>
                <a:gd name="T21" fmla="*/ 0 h 168"/>
                <a:gd name="T22" fmla="*/ 1 w 584"/>
                <a:gd name="T23" fmla="*/ 0 h 168"/>
                <a:gd name="T24" fmla="*/ 1 w 584"/>
                <a:gd name="T25" fmla="*/ 0 h 168"/>
                <a:gd name="T26" fmla="*/ 1 w 584"/>
                <a:gd name="T27" fmla="*/ 0 h 168"/>
                <a:gd name="T28" fmla="*/ 1 w 584"/>
                <a:gd name="T29" fmla="*/ 0 h 168"/>
                <a:gd name="T30" fmla="*/ 1 w 584"/>
                <a:gd name="T31" fmla="*/ 0 h 168"/>
                <a:gd name="T32" fmla="*/ 1 w 584"/>
                <a:gd name="T33" fmla="*/ 0 h 168"/>
                <a:gd name="T34" fmla="*/ 1 w 584"/>
                <a:gd name="T35" fmla="*/ 0 h 168"/>
                <a:gd name="T36" fmla="*/ 1 w 584"/>
                <a:gd name="T37" fmla="*/ 0 h 168"/>
                <a:gd name="T38" fmla="*/ 1 w 584"/>
                <a:gd name="T39" fmla="*/ 0 h 168"/>
                <a:gd name="T40" fmla="*/ 1 w 584"/>
                <a:gd name="T41" fmla="*/ 0 h 168"/>
                <a:gd name="T42" fmla="*/ 1 w 584"/>
                <a:gd name="T43" fmla="*/ 0 h 168"/>
                <a:gd name="T44" fmla="*/ 1 w 584"/>
                <a:gd name="T45" fmla="*/ 0 h 168"/>
                <a:gd name="T46" fmla="*/ 1 w 584"/>
                <a:gd name="T47" fmla="*/ 0 h 168"/>
                <a:gd name="T48" fmla="*/ 1 w 584"/>
                <a:gd name="T49" fmla="*/ 0 h 168"/>
                <a:gd name="T50" fmla="*/ 1 w 584"/>
                <a:gd name="T51" fmla="*/ 0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84"/>
                <a:gd name="T79" fmla="*/ 0 h 168"/>
                <a:gd name="T80" fmla="*/ 584 w 584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84" h="168">
                  <a:moveTo>
                    <a:pt x="0" y="104"/>
                  </a:moveTo>
                  <a:cubicBezTo>
                    <a:pt x="20" y="52"/>
                    <a:pt x="40" y="0"/>
                    <a:pt x="48" y="8"/>
                  </a:cubicBezTo>
                  <a:cubicBezTo>
                    <a:pt x="56" y="16"/>
                    <a:pt x="40" y="152"/>
                    <a:pt x="48" y="152"/>
                  </a:cubicBezTo>
                  <a:cubicBezTo>
                    <a:pt x="56" y="152"/>
                    <a:pt x="88" y="8"/>
                    <a:pt x="96" y="8"/>
                  </a:cubicBezTo>
                  <a:cubicBezTo>
                    <a:pt x="104" y="8"/>
                    <a:pt x="88" y="152"/>
                    <a:pt x="96" y="152"/>
                  </a:cubicBezTo>
                  <a:cubicBezTo>
                    <a:pt x="104" y="152"/>
                    <a:pt x="136" y="8"/>
                    <a:pt x="144" y="8"/>
                  </a:cubicBezTo>
                  <a:cubicBezTo>
                    <a:pt x="152" y="8"/>
                    <a:pt x="136" y="152"/>
                    <a:pt x="144" y="152"/>
                  </a:cubicBezTo>
                  <a:cubicBezTo>
                    <a:pt x="152" y="152"/>
                    <a:pt x="184" y="8"/>
                    <a:pt x="192" y="8"/>
                  </a:cubicBezTo>
                  <a:cubicBezTo>
                    <a:pt x="200" y="8"/>
                    <a:pt x="184" y="152"/>
                    <a:pt x="192" y="152"/>
                  </a:cubicBezTo>
                  <a:cubicBezTo>
                    <a:pt x="200" y="152"/>
                    <a:pt x="232" y="8"/>
                    <a:pt x="240" y="8"/>
                  </a:cubicBezTo>
                  <a:cubicBezTo>
                    <a:pt x="248" y="8"/>
                    <a:pt x="232" y="152"/>
                    <a:pt x="240" y="152"/>
                  </a:cubicBezTo>
                  <a:cubicBezTo>
                    <a:pt x="248" y="152"/>
                    <a:pt x="280" y="8"/>
                    <a:pt x="288" y="8"/>
                  </a:cubicBezTo>
                  <a:cubicBezTo>
                    <a:pt x="296" y="8"/>
                    <a:pt x="280" y="152"/>
                    <a:pt x="288" y="152"/>
                  </a:cubicBezTo>
                  <a:cubicBezTo>
                    <a:pt x="296" y="152"/>
                    <a:pt x="328" y="8"/>
                    <a:pt x="336" y="8"/>
                  </a:cubicBezTo>
                  <a:cubicBezTo>
                    <a:pt x="344" y="8"/>
                    <a:pt x="328" y="152"/>
                    <a:pt x="336" y="152"/>
                  </a:cubicBezTo>
                  <a:cubicBezTo>
                    <a:pt x="344" y="152"/>
                    <a:pt x="376" y="8"/>
                    <a:pt x="384" y="8"/>
                  </a:cubicBezTo>
                  <a:cubicBezTo>
                    <a:pt x="392" y="8"/>
                    <a:pt x="376" y="152"/>
                    <a:pt x="384" y="152"/>
                  </a:cubicBezTo>
                  <a:cubicBezTo>
                    <a:pt x="392" y="152"/>
                    <a:pt x="424" y="8"/>
                    <a:pt x="432" y="8"/>
                  </a:cubicBezTo>
                  <a:cubicBezTo>
                    <a:pt x="440" y="8"/>
                    <a:pt x="424" y="152"/>
                    <a:pt x="432" y="152"/>
                  </a:cubicBezTo>
                  <a:cubicBezTo>
                    <a:pt x="440" y="152"/>
                    <a:pt x="472" y="8"/>
                    <a:pt x="480" y="8"/>
                  </a:cubicBezTo>
                  <a:cubicBezTo>
                    <a:pt x="488" y="8"/>
                    <a:pt x="472" y="152"/>
                    <a:pt x="480" y="152"/>
                  </a:cubicBezTo>
                  <a:cubicBezTo>
                    <a:pt x="488" y="152"/>
                    <a:pt x="520" y="8"/>
                    <a:pt x="528" y="8"/>
                  </a:cubicBezTo>
                  <a:cubicBezTo>
                    <a:pt x="536" y="8"/>
                    <a:pt x="520" y="152"/>
                    <a:pt x="528" y="152"/>
                  </a:cubicBezTo>
                  <a:cubicBezTo>
                    <a:pt x="536" y="152"/>
                    <a:pt x="568" y="8"/>
                    <a:pt x="576" y="8"/>
                  </a:cubicBezTo>
                  <a:cubicBezTo>
                    <a:pt x="584" y="8"/>
                    <a:pt x="584" y="136"/>
                    <a:pt x="576" y="152"/>
                  </a:cubicBezTo>
                  <a:cubicBezTo>
                    <a:pt x="568" y="168"/>
                    <a:pt x="536" y="112"/>
                    <a:pt x="528" y="104"/>
                  </a:cubicBezTo>
                </a:path>
              </a:pathLst>
            </a:custGeom>
            <a:noFill/>
            <a:ln w="22225">
              <a:solidFill>
                <a:srgbClr val="01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 Box 48"/>
              <p:cNvSpPr txBox="1">
                <a:spLocks noChangeArrowheads="1"/>
              </p:cNvSpPr>
              <p:nvPr/>
            </p:nvSpPr>
            <p:spPr bwMode="auto">
              <a:xfrm>
                <a:off x="1905000" y="5862023"/>
                <a:ext cx="5082654" cy="778996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solidFill>
                  <a:schemeClr val="bg2"/>
                </a:solidFill>
              </a:ln>
              <a:extLst/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q</a:t>
                </a:r>
                <a:r>
                  <a:rPr lang="en-US" altLang="en-US" sz="2400" baseline="-25000" dirty="0" smtClean="0">
                    <a:solidFill>
                      <a:srgbClr val="990099"/>
                    </a:solidFill>
                  </a:rPr>
                  <a:t>0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𝒅𝑹</m:t>
                        </m:r>
                        <m:r>
                          <a:rPr lang="en-US" altLang="en-US" b="1" i="1" baseline="-25000" smtClean="0">
                            <a:solidFill>
                              <a:srgbClr val="990099"/>
                            </a:solidFill>
                            <a:latin typeface="Cambria Math"/>
                            <a:sym typeface="Symbol"/>
                          </a:rPr>
                          <m:t></m:t>
                        </m:r>
                      </m:num>
                      <m:den>
                        <m:r>
                          <a:rPr lang="en-US" altLang="en-US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𝒅</m:t>
                        </m:r>
                        <m:r>
                          <a:rPr lang="en-US" altLang="en-US" b="1" i="1" baseline="30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𝟑</m:t>
                        </m:r>
                        <m:r>
                          <a:rPr lang="en-US" altLang="en-US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𝒒</m:t>
                        </m:r>
                      </m:den>
                    </m:f>
                  </m:oMath>
                </a14:m>
                <a:r>
                  <a:rPr lang="en-US" altLang="en-US" i="0" dirty="0" smtClean="0">
                    <a:solidFill>
                      <a:srgbClr val="990099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b="1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l-GR" altLang="en-US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α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altLang="en-US" i="1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π</m:t>
                        </m:r>
                        <m:r>
                          <a:rPr lang="en-US" altLang="en-US" b="1" i="1" baseline="30000" dirty="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en-US" i="0" dirty="0" smtClean="0">
                    <a:solidFill>
                      <a:srgbClr val="990099"/>
                    </a:solidFill>
                  </a:rPr>
                  <a:t> </a:t>
                </a: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f</a:t>
                </a:r>
                <a:r>
                  <a:rPr lang="en-US" altLang="en-US" sz="1200" dirty="0" smtClean="0">
                    <a:solidFill>
                      <a:srgbClr val="990099"/>
                    </a:solidFill>
                  </a:rPr>
                  <a:t> </a:t>
                </a:r>
                <a:r>
                  <a:rPr lang="en-US" altLang="en-US" sz="2400" baseline="30000" dirty="0" smtClean="0">
                    <a:solidFill>
                      <a:srgbClr val="990099"/>
                    </a:solidFill>
                  </a:rPr>
                  <a:t>B</a:t>
                </a: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(q</a:t>
                </a:r>
                <a:r>
                  <a:rPr lang="en-US" altLang="en-US" sz="2400" baseline="-25000" dirty="0" smtClean="0">
                    <a:solidFill>
                      <a:srgbClr val="990099"/>
                    </a:solidFill>
                  </a:rPr>
                  <a:t>0</a:t>
                </a:r>
                <a:r>
                  <a:rPr lang="en-US" altLang="en-US" sz="2400" dirty="0" smtClean="0">
                    <a:solidFill>
                      <a:srgbClr val="990099"/>
                    </a:solidFill>
                  </a:rPr>
                  <a:t>;T)</a:t>
                </a:r>
                <a:r>
                  <a:rPr lang="en-US" alt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latin typeface="Times New Roman"/>
                    <a:cs typeface="Times New Roman" pitchFamily="18" charset="0"/>
                  </a:rPr>
                  <a:t>ρ</a:t>
                </a:r>
                <a:r>
                  <a:rPr lang="en-US" altLang="en-US" sz="2400" i="0" baseline="-25000" dirty="0" err="1" smtClean="0">
                    <a:solidFill>
                      <a:srgbClr val="FF0000"/>
                    </a:solidFill>
                    <a:cs typeface="Times New Roman" pitchFamily="18" charset="0"/>
                  </a:rPr>
                  <a:t>em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cs typeface="Times New Roman" pitchFamily="18" charset="0"/>
                  </a:rPr>
                  <a:t>(M=0,q;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Symbol" pitchFamily="18" charset="2"/>
                    <a:cs typeface="Times New Roman" pitchFamily="18" charset="0"/>
                  </a:rPr>
                  <a:t>m</a:t>
                </a:r>
                <a:r>
                  <a:rPr lang="en-US" altLang="en-US" sz="2400" baseline="-25000" dirty="0" smtClean="0">
                    <a:solidFill>
                      <a:srgbClr val="FF0000"/>
                    </a:solidFill>
                    <a:cs typeface="Times New Roman" pitchFamily="18" charset="0"/>
                  </a:rPr>
                  <a:t>B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cs typeface="Times New Roman" pitchFamily="18" charset="0"/>
                  </a:rPr>
                  <a:t>,T</a:t>
                </a:r>
                <a:r>
                  <a:rPr lang="en-US" altLang="en-US" sz="2400" dirty="0">
                    <a:solidFill>
                      <a:srgbClr val="FF0000"/>
                    </a:solidFill>
                    <a:cs typeface="Times New Roman" pitchFamily="18" charset="0"/>
                  </a:rPr>
                  <a:t>)</a:t>
                </a:r>
                <a:endParaRPr lang="el-GR" altLang="en-US" sz="2400" dirty="0">
                  <a:solidFill>
                    <a:srgbClr val="FF0000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1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905000" y="5862023"/>
                <a:ext cx="5082654" cy="778996"/>
              </a:xfrm>
              <a:prstGeom prst="rect">
                <a:avLst/>
              </a:prstGeom>
              <a:blipFill rotWithShape="1">
                <a:blip r:embed="rId4"/>
                <a:stretch>
                  <a:fillRect l="-1796" b="-775"/>
                </a:stretch>
              </a:blipFill>
              <a:ln>
                <a:solidFill>
                  <a:schemeClr val="bg2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 Box 48"/>
              <p:cNvSpPr txBox="1">
                <a:spLocks noChangeArrowheads="1"/>
              </p:cNvSpPr>
              <p:nvPr/>
            </p:nvSpPr>
            <p:spPr bwMode="auto">
              <a:xfrm>
                <a:off x="381000" y="3360184"/>
                <a:ext cx="5715000" cy="766235"/>
              </a:xfrm>
              <a:prstGeom prst="rect">
                <a:avLst/>
              </a:prstGeom>
              <a:solidFill>
                <a:schemeClr val="accent2">
                  <a:alpha val="50000"/>
                </a:schemeClr>
              </a:solidFill>
              <a:ln>
                <a:solidFill>
                  <a:srgbClr val="000000"/>
                </a:solidFill>
              </a:ln>
              <a:extLst/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3000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US" altLang="en-US" sz="30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𝒅</m:t>
                        </m:r>
                        <m:r>
                          <m:rPr>
                            <m:sty m:val="p"/>
                          </m:rPr>
                          <a:rPr lang="el-GR" altLang="en-US" sz="3000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σ</m:t>
                        </m:r>
                        <m:r>
                          <m:rPr>
                            <m:sty m:val="p"/>
                          </m:rPr>
                          <a:rPr lang="el-GR" altLang="en-US" sz="3000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γ</m:t>
                        </m:r>
                        <m:r>
                          <a:rPr lang="en-US" altLang="en-US" sz="3000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𝑨</m:t>
                        </m:r>
                        <m:r>
                          <a:rPr lang="en-US" altLang="en-US" sz="3000" b="1" i="1" baseline="-16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→</m:t>
                        </m:r>
                        <m:r>
                          <a:rPr lang="en-US" altLang="en-US" sz="3000" b="1" i="1" baseline="-25000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𝒆𝒆𝑿</m:t>
                        </m:r>
                      </m:num>
                      <m:den>
                        <m:r>
                          <a:rPr lang="en-US" altLang="en-US" sz="30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𝒅𝑴</m:t>
                        </m:r>
                      </m:den>
                    </m:f>
                  </m:oMath>
                </a14:m>
                <a:r>
                  <a:rPr lang="en-US" altLang="en-US" sz="3000" i="0" dirty="0" smtClean="0">
                    <a:solidFill>
                      <a:srgbClr val="990099"/>
                    </a:solidFill>
                  </a:rPr>
                  <a:t> ~ </a:t>
                </a:r>
                <a:r>
                  <a:rPr lang="en-US" altLang="en-US" sz="32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∫</a:t>
                </a:r>
                <a:r>
                  <a:rPr lang="en-US" altLang="en-US" sz="24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 f</a:t>
                </a:r>
                <a:r>
                  <a:rPr lang="en-US" altLang="en-US" sz="12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 </a:t>
                </a:r>
                <a:r>
                  <a:rPr lang="en-US" altLang="en-US" sz="2400" baseline="300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N</a:t>
                </a:r>
                <a:r>
                  <a:rPr lang="en-US" altLang="en-US" sz="24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 |T</a:t>
                </a:r>
                <a:r>
                  <a:rPr lang="en-US" altLang="en-US" sz="2400" baseline="-250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prod</a:t>
                </a:r>
                <a:r>
                  <a:rPr lang="en-US" altLang="en-US" sz="24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|</a:t>
                </a:r>
                <a:r>
                  <a:rPr lang="en-US" altLang="en-US" sz="2400" baseline="300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2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Times New Roman"/>
                    <a:cs typeface="Times New Roman" pitchFamily="18" charset="0"/>
                  </a:rPr>
                  <a:t> 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cs typeface="Times New Roman" pitchFamily="18" charset="0"/>
                  </a:rPr>
                  <a:t>|D</a:t>
                </a:r>
                <a:r>
                  <a:rPr lang="en-US" altLang="en-US" sz="2400" baseline="-25000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V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(</a:t>
                </a:r>
                <a:r>
                  <a:rPr lang="en-US" altLang="en-US" sz="2400" dirty="0" err="1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M,q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;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Times New Roman"/>
                    <a:cs typeface="Times New Roman"/>
                    <a:sym typeface="Symbol"/>
                  </a:rPr>
                  <a:t></a:t>
                </a:r>
                <a:r>
                  <a:rPr lang="en-US" altLang="en-US" sz="2400" baseline="-25000" dirty="0" smtClean="0">
                    <a:solidFill>
                      <a:srgbClr val="FF0000"/>
                    </a:solidFill>
                    <a:latin typeface="Times New Roman"/>
                    <a:cs typeface="Times New Roman"/>
                    <a:sym typeface="Symbol"/>
                  </a:rPr>
                  <a:t>N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Times New Roman"/>
                    <a:cs typeface="Times New Roman"/>
                    <a:sym typeface="Symbol"/>
                  </a:rPr>
                  <a:t>)</a:t>
                </a:r>
                <a:r>
                  <a:rPr lang="en-US" altLang="en-US" sz="2400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|</a:t>
                </a:r>
                <a:r>
                  <a:rPr lang="en-US" altLang="en-US" sz="2400" baseline="30000" dirty="0" smtClean="0">
                    <a:solidFill>
                      <a:srgbClr val="FF0000"/>
                    </a:solidFill>
                    <a:latin typeface="Times New Roman"/>
                    <a:cs typeface="Times New Roman"/>
                  </a:rPr>
                  <a:t>2 </a:t>
                </a:r>
                <a:r>
                  <a:rPr lang="en-US" altLang="en-US" sz="2400" dirty="0" smtClean="0">
                    <a:solidFill>
                      <a:srgbClr val="990099"/>
                    </a:solidFill>
                    <a:latin typeface="Times New Roman"/>
                    <a:cs typeface="Times New Roman"/>
                    <a:sym typeface="Symbol"/>
                  </a:rPr>
                  <a:t></a:t>
                </a:r>
                <a:r>
                  <a:rPr lang="en-US" altLang="en-US" sz="2400" baseline="-25000" dirty="0" smtClean="0">
                    <a:solidFill>
                      <a:srgbClr val="990099"/>
                    </a:solidFill>
                    <a:latin typeface="Times New Roman"/>
                    <a:cs typeface="Times New Roman"/>
                    <a:sym typeface="Symbol"/>
                  </a:rPr>
                  <a:t></a:t>
                </a:r>
                <a:r>
                  <a:rPr lang="en-US" altLang="en-US" sz="2400" baseline="-25000" dirty="0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*→</a:t>
                </a:r>
                <a:r>
                  <a:rPr lang="en-US" altLang="en-US" sz="2400" baseline="-25000" dirty="0" err="1" smtClean="0">
                    <a:solidFill>
                      <a:srgbClr val="990099"/>
                    </a:solidFill>
                    <a:latin typeface="Times New Roman"/>
                    <a:cs typeface="Times New Roman"/>
                  </a:rPr>
                  <a:t>ee</a:t>
                </a:r>
                <a:endParaRPr lang="el-GR" altLang="en-US" sz="2400" baseline="-25000" dirty="0">
                  <a:solidFill>
                    <a:srgbClr val="990099"/>
                  </a:solidFill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22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3360184"/>
                <a:ext cx="5715000" cy="766235"/>
              </a:xfrm>
              <a:prstGeom prst="rect">
                <a:avLst/>
              </a:prstGeom>
              <a:blipFill rotWithShape="1">
                <a:blip r:embed="rId5"/>
                <a:stretch>
                  <a:fillRect b="-10938"/>
                </a:stretch>
              </a:blipFill>
              <a:ln>
                <a:solidFill>
                  <a:srgbClr val="000000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088176" y="574357"/>
            <a:ext cx="3160224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0" dirty="0" smtClean="0">
                <a:solidFill>
                  <a:srgbClr val="000099"/>
                </a:solidFill>
                <a:latin typeface="Times New Roman"/>
                <a:cs typeface="Times New Roman"/>
              </a:rPr>
              <a:t>→ </a:t>
            </a:r>
            <a:r>
              <a:rPr lang="en-US" i="0" dirty="0" smtClean="0">
                <a:solidFill>
                  <a:srgbClr val="FF0000"/>
                </a:solidFill>
                <a:latin typeface="Times New Roman"/>
                <a:cs typeface="Times New Roman"/>
              </a:rPr>
              <a:t>penetrating</a:t>
            </a:r>
            <a:r>
              <a:rPr lang="en-US" i="0" dirty="0" smtClean="0">
                <a:solidFill>
                  <a:srgbClr val="000099"/>
                </a:solidFill>
                <a:latin typeface="Times New Roman"/>
                <a:cs typeface="Times New Roman"/>
              </a:rPr>
              <a:t> probe</a:t>
            </a:r>
            <a:endParaRPr lang="en-US" i="0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val 13"/>
          <p:cNvSpPr>
            <a:spLocks noChangeArrowheads="1"/>
          </p:cNvSpPr>
          <p:nvPr/>
        </p:nvSpPr>
        <p:spPr bwMode="auto">
          <a:xfrm>
            <a:off x="8175625" y="1800225"/>
            <a:ext cx="1239838" cy="1157288"/>
          </a:xfrm>
          <a:prstGeom prst="ellipse">
            <a:avLst/>
          </a:prstGeom>
          <a:gradFill rotWithShape="1">
            <a:gsLst>
              <a:gs pos="0">
                <a:srgbClr val="FF5050">
                  <a:alpha val="54999"/>
                </a:srgbClr>
              </a:gs>
              <a:gs pos="100000">
                <a:srgbClr val="D24242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</p:txBody>
      </p:sp>
      <p:pic>
        <p:nvPicPr>
          <p:cNvPr id="8195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1" r="1740" b="1550"/>
          <a:stretch>
            <a:fillRect/>
          </a:stretch>
        </p:blipFill>
        <p:spPr bwMode="auto">
          <a:xfrm>
            <a:off x="2362200" y="1144588"/>
            <a:ext cx="5257800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TextBox 6"/>
          <p:cNvSpPr txBox="1">
            <a:spLocks noChangeArrowheads="1"/>
          </p:cNvSpPr>
          <p:nvPr/>
        </p:nvSpPr>
        <p:spPr bwMode="auto">
          <a:xfrm rot="16200000">
            <a:off x="1410005" y="2155796"/>
            <a:ext cx="15456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000" i="0" dirty="0" smtClean="0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kumimoji="0" lang="en-US" altLang="en-US" sz="2000" i="0" baseline="-25000" dirty="0" smtClean="0">
                <a:solidFill>
                  <a:srgbClr val="990099"/>
                </a:solidFill>
              </a:rPr>
              <a:t>em</a:t>
            </a:r>
            <a:r>
              <a:rPr kumimoji="0" lang="en-US" altLang="en-US" sz="2000" i="0" dirty="0" smtClean="0">
                <a:solidFill>
                  <a:srgbClr val="990099"/>
                </a:solidFill>
              </a:rPr>
              <a:t>(M</a:t>
            </a:r>
            <a:r>
              <a:rPr kumimoji="0" lang="en-US" altLang="en-US" sz="2000" i="0" dirty="0">
                <a:solidFill>
                  <a:srgbClr val="990099"/>
                </a:solidFill>
              </a:rPr>
              <a:t>)  / M</a:t>
            </a:r>
            <a:r>
              <a:rPr kumimoji="0" lang="en-US" altLang="en-US" sz="2000" i="0" baseline="30000" dirty="0">
                <a:solidFill>
                  <a:srgbClr val="990099"/>
                </a:solidFill>
              </a:rPr>
              <a:t>2</a:t>
            </a:r>
            <a:endParaRPr kumimoji="0" lang="en-US" altLang="en-US" sz="2000" i="0" baseline="30000" dirty="0">
              <a:solidFill>
                <a:srgbClr val="000099"/>
              </a:solidFill>
            </a:endParaRPr>
          </a:p>
        </p:txBody>
      </p:sp>
      <p:sp>
        <p:nvSpPr>
          <p:cNvPr id="8199" name="Text Box 11"/>
          <p:cNvSpPr txBox="1">
            <a:spLocks noChangeArrowheads="1"/>
          </p:cNvSpPr>
          <p:nvPr/>
        </p:nvSpPr>
        <p:spPr bwMode="auto">
          <a:xfrm>
            <a:off x="5891213" y="2997200"/>
            <a:ext cx="1435100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10000"/>
                </a:solidFill>
              </a:rPr>
              <a:t> </a:t>
            </a:r>
            <a:endParaRPr lang="en-US" altLang="en-US" sz="1600" i="0">
              <a:solidFill>
                <a:srgbClr val="010000"/>
              </a:solidFill>
              <a:cs typeface="Times New Roman" pitchFamily="18" charset="0"/>
            </a:endParaRPr>
          </a:p>
        </p:txBody>
      </p:sp>
      <p:sp>
        <p:nvSpPr>
          <p:cNvPr id="8200" name="TextBox 9"/>
          <p:cNvSpPr txBox="1">
            <a:spLocks noChangeArrowheads="1"/>
          </p:cNvSpPr>
          <p:nvPr/>
        </p:nvSpPr>
        <p:spPr bwMode="auto">
          <a:xfrm>
            <a:off x="3722687" y="762000"/>
            <a:ext cx="2220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i="0" dirty="0" err="1">
                <a:solidFill>
                  <a:srgbClr val="010000"/>
                </a:solidFill>
              </a:rPr>
              <a:t>e</a:t>
            </a:r>
            <a:r>
              <a:rPr kumimoji="0" lang="en-US" altLang="en-US" sz="2400" i="0" baseline="30000" dirty="0" err="1">
                <a:solidFill>
                  <a:srgbClr val="010000"/>
                </a:solidFill>
              </a:rPr>
              <a:t>+</a:t>
            </a:r>
            <a:r>
              <a:rPr kumimoji="0" lang="en-US" altLang="en-US" sz="2400" i="0" dirty="0" err="1">
                <a:solidFill>
                  <a:srgbClr val="010000"/>
                </a:solidFill>
              </a:rPr>
              <a:t>e</a:t>
            </a:r>
            <a:r>
              <a:rPr kumimoji="0" lang="en-US" altLang="en-US" sz="2400" i="0" baseline="30000" dirty="0">
                <a:solidFill>
                  <a:srgbClr val="010000"/>
                </a:solidFill>
                <a:latin typeface="Symbol" pitchFamily="18" charset="2"/>
              </a:rPr>
              <a:t>-</a:t>
            </a:r>
            <a:r>
              <a:rPr kumimoji="0" lang="en-US" altLang="en-US" sz="2400" i="0" dirty="0">
                <a:solidFill>
                  <a:srgbClr val="010000"/>
                </a:solidFill>
              </a:rPr>
              <a:t> </a:t>
            </a:r>
            <a:r>
              <a:rPr kumimoji="0" lang="en-US" altLang="en-US" sz="2400" i="0" dirty="0">
                <a:solidFill>
                  <a:srgbClr val="010000"/>
                </a:solidFill>
                <a:cs typeface="Times New Roman" pitchFamily="18" charset="0"/>
              </a:rPr>
              <a:t>→</a:t>
            </a:r>
            <a:r>
              <a:rPr kumimoji="0" lang="en-US" altLang="en-US" sz="2400" i="0" dirty="0">
                <a:solidFill>
                  <a:srgbClr val="010000"/>
                </a:solidFill>
              </a:rPr>
              <a:t> hadrons</a:t>
            </a:r>
            <a:endParaRPr kumimoji="0" lang="en-US" altLang="en-US" sz="2400" i="0" baseline="30000" dirty="0">
              <a:solidFill>
                <a:srgbClr val="990099"/>
              </a:solidFill>
            </a:endParaRPr>
          </a:p>
        </p:txBody>
      </p:sp>
      <p:sp>
        <p:nvSpPr>
          <p:cNvPr id="8201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10058400" cy="668338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3400" dirty="0" smtClean="0">
                <a:solidFill>
                  <a:schemeClr val="bg2"/>
                </a:solidFill>
              </a:rPr>
              <a:t>1.2 Intro II: </a:t>
            </a:r>
            <a:r>
              <a:rPr lang="en-US" altLang="en-US" sz="3300" dirty="0" smtClean="0"/>
              <a:t>EM Spectral Function</a:t>
            </a:r>
          </a:p>
        </p:txBody>
      </p:sp>
      <p:sp>
        <p:nvSpPr>
          <p:cNvPr id="8202" name="Oval 13"/>
          <p:cNvSpPr>
            <a:spLocks noChangeArrowheads="1"/>
          </p:cNvSpPr>
          <p:nvPr/>
        </p:nvSpPr>
        <p:spPr bwMode="auto">
          <a:xfrm>
            <a:off x="250825" y="1631950"/>
            <a:ext cx="1352550" cy="1282700"/>
          </a:xfrm>
          <a:prstGeom prst="ellipse">
            <a:avLst/>
          </a:prstGeom>
          <a:gradFill rotWithShape="1">
            <a:gsLst>
              <a:gs pos="0">
                <a:srgbClr val="FF5050">
                  <a:alpha val="54999"/>
                </a:srgbClr>
              </a:gs>
              <a:gs pos="100000">
                <a:srgbClr val="D24242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</p:txBody>
      </p:sp>
      <p:sp>
        <p:nvSpPr>
          <p:cNvPr id="8203" name="Text Box 202"/>
          <p:cNvSpPr txBox="1">
            <a:spLocks noChangeArrowheads="1"/>
          </p:cNvSpPr>
          <p:nvPr/>
        </p:nvSpPr>
        <p:spPr bwMode="auto">
          <a:xfrm>
            <a:off x="8089900" y="3062288"/>
            <a:ext cx="1438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 i="0">
                <a:solidFill>
                  <a:srgbClr val="00FF00"/>
                </a:solidFill>
              </a:rPr>
              <a:t>e</a:t>
            </a:r>
            <a:r>
              <a:rPr kumimoji="0" lang="en-US" altLang="en-US" sz="3200" i="0" baseline="30000">
                <a:solidFill>
                  <a:srgbClr val="00FF00"/>
                </a:solidFill>
              </a:rPr>
              <a:t>+ </a:t>
            </a:r>
            <a:r>
              <a:rPr kumimoji="0" lang="en-US" altLang="en-US" sz="3200" i="0">
                <a:solidFill>
                  <a:srgbClr val="00FF00"/>
                </a:solidFill>
              </a:rPr>
              <a:t>     e</a:t>
            </a:r>
            <a:r>
              <a:rPr kumimoji="0" lang="en-US" altLang="en-US" sz="3200" i="0" baseline="30000">
                <a:solidFill>
                  <a:srgbClr val="00FF00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8204" name="Freeform 203"/>
          <p:cNvSpPr>
            <a:spLocks/>
          </p:cNvSpPr>
          <p:nvPr/>
        </p:nvSpPr>
        <p:spPr bwMode="auto">
          <a:xfrm rot="6595030">
            <a:off x="720726" y="2089150"/>
            <a:ext cx="442912" cy="141287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222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>
              <a:solidFill>
                <a:srgbClr val="010000"/>
              </a:solidFill>
            </a:endParaRPr>
          </a:p>
        </p:txBody>
      </p:sp>
      <p:sp>
        <p:nvSpPr>
          <p:cNvPr id="8205" name="Line 205"/>
          <p:cNvSpPr>
            <a:spLocks noChangeShapeType="1"/>
          </p:cNvSpPr>
          <p:nvPr/>
        </p:nvSpPr>
        <p:spPr bwMode="auto">
          <a:xfrm flipH="1">
            <a:off x="231775" y="2354263"/>
            <a:ext cx="636588" cy="779462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10000"/>
              </a:solidFill>
            </a:endParaRPr>
          </a:p>
        </p:txBody>
      </p:sp>
      <p:sp>
        <p:nvSpPr>
          <p:cNvPr id="8206" name="Line 206"/>
          <p:cNvSpPr>
            <a:spLocks noChangeShapeType="1"/>
          </p:cNvSpPr>
          <p:nvPr/>
        </p:nvSpPr>
        <p:spPr bwMode="auto">
          <a:xfrm>
            <a:off x="868363" y="2354263"/>
            <a:ext cx="46037" cy="903287"/>
          </a:xfrm>
          <a:prstGeom prst="line">
            <a:avLst/>
          </a:prstGeom>
          <a:noFill/>
          <a:ln w="25400">
            <a:solidFill>
              <a:srgbClr val="00FF00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>
              <a:solidFill>
                <a:srgbClr val="010000"/>
              </a:solidFill>
            </a:endParaRPr>
          </a:p>
        </p:txBody>
      </p:sp>
      <p:sp>
        <p:nvSpPr>
          <p:cNvPr id="8207" name="Text Box 207"/>
          <p:cNvSpPr txBox="1">
            <a:spLocks noChangeArrowheads="1"/>
          </p:cNvSpPr>
          <p:nvPr/>
        </p:nvSpPr>
        <p:spPr bwMode="auto">
          <a:xfrm>
            <a:off x="609600" y="1474788"/>
            <a:ext cx="39687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000" i="0">
                <a:solidFill>
                  <a:srgbClr val="010000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8208" name="Text Box 11"/>
          <p:cNvSpPr txBox="1">
            <a:spLocks noChangeArrowheads="1"/>
          </p:cNvSpPr>
          <p:nvPr/>
        </p:nvSpPr>
        <p:spPr bwMode="auto">
          <a:xfrm>
            <a:off x="4449763" y="3644900"/>
            <a:ext cx="14351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600" i="0">
                <a:solidFill>
                  <a:srgbClr val="010000"/>
                </a:solidFill>
              </a:rPr>
              <a:t>M [GeV]</a:t>
            </a:r>
            <a:endParaRPr lang="en-US" altLang="en-US" sz="1600" i="0">
              <a:solidFill>
                <a:srgbClr val="010000"/>
              </a:solidFill>
              <a:cs typeface="Times New Roman" pitchFamily="18" charset="0"/>
            </a:endParaRPr>
          </a:p>
        </p:txBody>
      </p:sp>
      <p:grpSp>
        <p:nvGrpSpPr>
          <p:cNvPr id="8210" name="Group 265"/>
          <p:cNvGrpSpPr>
            <a:grpSpLocks/>
          </p:cNvGrpSpPr>
          <p:nvPr/>
        </p:nvGrpSpPr>
        <p:grpSpPr bwMode="auto">
          <a:xfrm rot="16671466">
            <a:off x="8295482" y="2240756"/>
            <a:ext cx="1022350" cy="1023937"/>
            <a:chOff x="1944" y="936"/>
            <a:chExt cx="644" cy="645"/>
          </a:xfrm>
        </p:grpSpPr>
        <p:sp>
          <p:nvSpPr>
            <p:cNvPr id="8218" name="Line 266"/>
            <p:cNvSpPr>
              <a:spLocks noChangeShapeType="1"/>
            </p:cNvSpPr>
            <p:nvPr/>
          </p:nvSpPr>
          <p:spPr bwMode="auto">
            <a:xfrm flipH="1" flipV="1">
              <a:off x="1944" y="936"/>
              <a:ext cx="504" cy="244"/>
            </a:xfrm>
            <a:prstGeom prst="line">
              <a:avLst/>
            </a:prstGeom>
            <a:noFill/>
            <a:ln w="31750">
              <a:solidFill>
                <a:srgbClr val="00FF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10000"/>
                </a:solidFill>
              </a:endParaRPr>
            </a:p>
          </p:txBody>
        </p:sp>
        <p:sp>
          <p:nvSpPr>
            <p:cNvPr id="8219" name="Line 267"/>
            <p:cNvSpPr>
              <a:spLocks noChangeShapeType="1"/>
            </p:cNvSpPr>
            <p:nvPr/>
          </p:nvSpPr>
          <p:spPr bwMode="auto">
            <a:xfrm flipH="1">
              <a:off x="2050" y="1200"/>
              <a:ext cx="398" cy="381"/>
            </a:xfrm>
            <a:prstGeom prst="line">
              <a:avLst/>
            </a:prstGeom>
            <a:noFill/>
            <a:ln w="31750">
              <a:solidFill>
                <a:srgbClr val="00FF0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10000"/>
                </a:solidFill>
              </a:endParaRPr>
            </a:p>
          </p:txBody>
        </p:sp>
        <p:sp>
          <p:nvSpPr>
            <p:cNvPr id="8220" name="Line 268"/>
            <p:cNvSpPr>
              <a:spLocks noChangeShapeType="1"/>
            </p:cNvSpPr>
            <p:nvPr/>
          </p:nvSpPr>
          <p:spPr bwMode="auto">
            <a:xfrm flipH="1">
              <a:off x="2448" y="1073"/>
              <a:ext cx="140" cy="127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10000"/>
                </a:solidFill>
              </a:endParaRPr>
            </a:p>
          </p:txBody>
        </p:sp>
        <p:sp>
          <p:nvSpPr>
            <p:cNvPr id="8221" name="Line 269"/>
            <p:cNvSpPr>
              <a:spLocks noChangeShapeType="1"/>
            </p:cNvSpPr>
            <p:nvPr/>
          </p:nvSpPr>
          <p:spPr bwMode="auto">
            <a:xfrm>
              <a:off x="2452" y="1198"/>
              <a:ext cx="136" cy="65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>
                <a:solidFill>
                  <a:srgbClr val="010000"/>
                </a:solidFill>
              </a:endParaRPr>
            </a:p>
          </p:txBody>
        </p:sp>
      </p:grpSp>
      <p:sp>
        <p:nvSpPr>
          <p:cNvPr id="8211" name="Text Box 202"/>
          <p:cNvSpPr txBox="1">
            <a:spLocks noChangeArrowheads="1"/>
          </p:cNvSpPr>
          <p:nvPr/>
        </p:nvSpPr>
        <p:spPr bwMode="auto">
          <a:xfrm>
            <a:off x="39688" y="3105150"/>
            <a:ext cx="12334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 i="0">
                <a:solidFill>
                  <a:srgbClr val="00FF00"/>
                </a:solidFill>
              </a:rPr>
              <a:t>e</a:t>
            </a:r>
            <a:r>
              <a:rPr kumimoji="0" lang="en-US" altLang="en-US" sz="3200" i="0" baseline="30000">
                <a:solidFill>
                  <a:srgbClr val="00FF00"/>
                </a:solidFill>
              </a:rPr>
              <a:t>+ </a:t>
            </a:r>
            <a:r>
              <a:rPr kumimoji="0" lang="en-US" altLang="en-US" sz="3200" i="0">
                <a:solidFill>
                  <a:srgbClr val="00FF00"/>
                </a:solidFill>
              </a:rPr>
              <a:t>   e</a:t>
            </a:r>
            <a:r>
              <a:rPr kumimoji="0" lang="en-US" altLang="en-US" sz="3200" i="0" baseline="30000">
                <a:solidFill>
                  <a:srgbClr val="00FF00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8214" name="Text Box 3"/>
          <p:cNvSpPr txBox="1">
            <a:spLocks noChangeArrowheads="1"/>
          </p:cNvSpPr>
          <p:nvPr/>
        </p:nvSpPr>
        <p:spPr bwMode="auto">
          <a:xfrm>
            <a:off x="94976" y="5181600"/>
            <a:ext cx="98110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None/>
            </a:pPr>
            <a:r>
              <a:rPr lang="en-US" altLang="en-US" sz="2500" i="0" dirty="0" smtClean="0">
                <a:solidFill>
                  <a:srgbClr val="000099"/>
                </a:solidFill>
              </a:rPr>
              <a:t>                                                    </a:t>
            </a:r>
            <a:r>
              <a:rPr lang="en-US" altLang="en-US" sz="2500" i="0" u="sng" dirty="0" smtClean="0">
                <a:solidFill>
                  <a:srgbClr val="000099"/>
                </a:solidFill>
              </a:rPr>
              <a:t>In Medium:</a:t>
            </a:r>
            <a:endParaRPr lang="en-US" altLang="en-US" sz="2500" i="0" u="sng" dirty="0">
              <a:solidFill>
                <a:srgbClr val="000099"/>
              </a:solidFill>
            </a:endParaRPr>
          </a:p>
          <a:p>
            <a:pPr>
              <a:lnSpc>
                <a:spcPts val="3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500" i="0" dirty="0" smtClean="0">
                <a:solidFill>
                  <a:srgbClr val="0000CC"/>
                </a:solidFill>
              </a:rPr>
              <a:t>  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- </a:t>
            </a:r>
            <a:r>
              <a:rPr lang="en-US" altLang="en-US" sz="2500" i="0" dirty="0">
                <a:solidFill>
                  <a:srgbClr val="0000CC"/>
                </a:solidFill>
              </a:rPr>
              <a:t>change in </a:t>
            </a:r>
            <a:r>
              <a:rPr lang="en-US" altLang="en-US" sz="2500" i="0" dirty="0" smtClean="0">
                <a:solidFill>
                  <a:srgbClr val="FF0066"/>
                </a:solidFill>
              </a:rPr>
              <a:t>spectral shape, </a:t>
            </a:r>
            <a:r>
              <a:rPr lang="en-US" altLang="en-US" sz="2500" i="0" dirty="0" err="1" smtClean="0">
                <a:solidFill>
                  <a:srgbClr val="FF0066"/>
                </a:solidFill>
              </a:rPr>
              <a:t>dofs</a:t>
            </a:r>
            <a:r>
              <a:rPr lang="en-US" altLang="en-US" sz="2500" i="0" dirty="0" smtClean="0">
                <a:solidFill>
                  <a:srgbClr val="FF0066"/>
                </a:solidFill>
              </a:rPr>
              <a:t>?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             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      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-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corrections </a:t>
            </a:r>
            <a:r>
              <a:rPr lang="en-US" altLang="en-US" sz="3200" i="0" dirty="0" smtClean="0">
                <a:solidFill>
                  <a:srgbClr val="990099"/>
                </a:solidFill>
                <a:latin typeface="Lucida Calligraphy" panose="03010101010101010101" pitchFamily="66" charset="0"/>
              </a:rPr>
              <a:t>o</a:t>
            </a:r>
            <a:r>
              <a:rPr lang="en-US" altLang="en-US" sz="2500" i="0" dirty="0" smtClean="0">
                <a:solidFill>
                  <a:srgbClr val="990099"/>
                </a:solidFill>
                <a:latin typeface="+mn-lt"/>
              </a:rPr>
              <a:t>(T</a:t>
            </a:r>
            <a:r>
              <a:rPr lang="en-US" altLang="en-US" sz="2500" i="0" baseline="30000" dirty="0" smtClean="0">
                <a:solidFill>
                  <a:srgbClr val="990099"/>
                </a:solidFill>
                <a:latin typeface="+mn-lt"/>
              </a:rPr>
              <a:t>2</a:t>
            </a:r>
            <a:r>
              <a:rPr lang="en-US" altLang="en-US" sz="2500" i="0" dirty="0" smtClean="0">
                <a:solidFill>
                  <a:srgbClr val="990099"/>
                </a:solidFill>
                <a:latin typeface="+mn-lt"/>
              </a:rPr>
              <a:t>/M</a:t>
            </a:r>
            <a:r>
              <a:rPr lang="en-US" altLang="en-US" sz="2500" i="0" baseline="30000" dirty="0" smtClean="0">
                <a:solidFill>
                  <a:srgbClr val="990099"/>
                </a:solidFill>
                <a:latin typeface="+mn-lt"/>
              </a:rPr>
              <a:t>2</a:t>
            </a:r>
            <a:r>
              <a:rPr lang="en-US" altLang="en-US" sz="2500" i="0" dirty="0" smtClean="0">
                <a:solidFill>
                  <a:srgbClr val="990099"/>
                </a:solidFill>
                <a:latin typeface="+mn-lt"/>
              </a:rPr>
              <a:t>)</a:t>
            </a:r>
            <a:r>
              <a:rPr lang="en-US" altLang="en-US" sz="2500" i="0" dirty="0" smtClean="0">
                <a:solidFill>
                  <a:srgbClr val="FF0000"/>
                </a:solidFill>
              </a:rPr>
              <a:t>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                                        </a:t>
            </a:r>
            <a:endParaRPr lang="en-US" altLang="en-US" sz="2500" i="0" dirty="0">
              <a:solidFill>
                <a:srgbClr val="0000CC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500" i="0" dirty="0" smtClean="0">
                <a:solidFill>
                  <a:srgbClr val="0000CC"/>
                </a:solidFill>
              </a:rPr>
              <a:t> 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- </a:t>
            </a:r>
            <a:r>
              <a:rPr lang="en-US" altLang="en-US" sz="2500" i="0" dirty="0">
                <a:solidFill>
                  <a:srgbClr val="0000CC"/>
                </a:solidFill>
              </a:rPr>
              <a:t>restoration of </a:t>
            </a:r>
            <a:r>
              <a:rPr lang="en-US" altLang="en-US" sz="2500" i="0" dirty="0">
                <a:solidFill>
                  <a:srgbClr val="FF0066"/>
                </a:solidFill>
              </a:rPr>
              <a:t>chiral </a:t>
            </a:r>
            <a:r>
              <a:rPr lang="en-US" altLang="en-US" sz="2500" i="0" dirty="0" smtClean="0">
                <a:solidFill>
                  <a:srgbClr val="FF0066"/>
                </a:solidFill>
              </a:rPr>
              <a:t>symmetry</a:t>
            </a:r>
            <a:r>
              <a:rPr lang="en-US" altLang="en-US" sz="2500" i="0" dirty="0" smtClean="0">
                <a:solidFill>
                  <a:srgbClr val="FF0066"/>
                </a:solidFill>
              </a:rPr>
              <a:t>?                      </a:t>
            </a:r>
            <a:r>
              <a:rPr lang="en-US" altLang="en-US" sz="2500" i="0" dirty="0" smtClean="0">
                <a:solidFill>
                  <a:srgbClr val="0000CC"/>
                </a:solidFill>
              </a:rPr>
              <a:t>- </a:t>
            </a:r>
            <a:r>
              <a:rPr lang="en-US" altLang="en-US" sz="2500" i="0" dirty="0">
                <a:solidFill>
                  <a:srgbClr val="0000CC"/>
                </a:solidFill>
              </a:rPr>
              <a:t>measure </a:t>
            </a:r>
            <a:r>
              <a:rPr lang="en-US" altLang="en-US" sz="2500" i="0" dirty="0">
                <a:solidFill>
                  <a:srgbClr val="FF0066"/>
                </a:solidFill>
              </a:rPr>
              <a:t>temperature</a:t>
            </a:r>
            <a:endParaRPr lang="en-US" altLang="en-US" sz="2500" i="0" dirty="0">
              <a:solidFill>
                <a:srgbClr val="0000CC"/>
              </a:solidFill>
            </a:endParaRPr>
          </a:p>
        </p:txBody>
      </p:sp>
      <p:grpSp>
        <p:nvGrpSpPr>
          <p:cNvPr id="32" name="Group 28"/>
          <p:cNvGrpSpPr>
            <a:grpSpLocks/>
          </p:cNvGrpSpPr>
          <p:nvPr/>
        </p:nvGrpSpPr>
        <p:grpSpPr bwMode="auto">
          <a:xfrm>
            <a:off x="304800" y="2897186"/>
            <a:ext cx="9448801" cy="2211934"/>
            <a:chOff x="152423" y="3322638"/>
            <a:chExt cx="9447582" cy="2212044"/>
          </a:xfrm>
        </p:grpSpPr>
        <p:sp>
          <p:nvSpPr>
            <p:cNvPr id="33" name="Text Box 3"/>
            <p:cNvSpPr txBox="1">
              <a:spLocks noChangeArrowheads="1"/>
            </p:cNvSpPr>
            <p:nvPr/>
          </p:nvSpPr>
          <p:spPr bwMode="auto">
            <a:xfrm>
              <a:off x="152423" y="4669144"/>
              <a:ext cx="9033300" cy="86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Char char="•"/>
              </a:pPr>
              <a:r>
                <a:rPr lang="en-US" altLang="en-US" sz="2500" i="0" dirty="0">
                  <a:solidFill>
                    <a:srgbClr val="000099"/>
                  </a:solidFill>
                </a:rPr>
                <a:t> Hadronic </a:t>
              </a:r>
              <a:r>
                <a:rPr lang="en-US" altLang="en-US" sz="2500" i="0" dirty="0" smtClean="0">
                  <a:solidFill>
                    <a:srgbClr val="000099"/>
                  </a:solidFill>
                </a:rPr>
                <a:t>Resonances:</a:t>
              </a:r>
            </a:p>
            <a:p>
              <a:pPr>
                <a:spcBef>
                  <a:spcPct val="0"/>
                </a:spcBef>
                <a:buClrTx/>
                <a:buSzTx/>
                <a:buNone/>
              </a:pPr>
              <a:r>
                <a:rPr lang="en-US" altLang="en-US" sz="2500" i="0" dirty="0" smtClean="0">
                  <a:solidFill>
                    <a:srgbClr val="000099"/>
                  </a:solidFill>
                </a:rPr>
                <a:t>  </a:t>
              </a:r>
              <a:r>
                <a:rPr lang="en-US" altLang="en-US" sz="2500" i="0" dirty="0" smtClean="0">
                  <a:solidFill>
                    <a:srgbClr val="0000CC"/>
                  </a:solidFill>
                </a:rPr>
                <a:t>massive, confined degrees of freedom</a:t>
              </a:r>
              <a:r>
                <a:rPr lang="en-US" altLang="en-US" sz="2500" i="0" dirty="0" smtClean="0">
                  <a:solidFill>
                    <a:srgbClr val="000099"/>
                  </a:solidFill>
                </a:rPr>
                <a:t>   </a:t>
              </a:r>
              <a:endParaRPr lang="en-US" altLang="en-US" sz="2500" i="0" dirty="0">
                <a:solidFill>
                  <a:srgbClr val="0000CC"/>
                </a:solidFill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35" name="Text Box 3"/>
                <p:cNvSpPr txBox="1">
                  <a:spLocks noChangeArrowheads="1"/>
                </p:cNvSpPr>
                <p:nvPr/>
              </p:nvSpPr>
              <p:spPr bwMode="auto">
                <a:xfrm>
                  <a:off x="6293170" y="4672865"/>
                  <a:ext cx="3306835" cy="86181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Char char="•"/>
                  </a:pPr>
                  <a:r>
                    <a:rPr lang="en-US" altLang="en-US" sz="2500" i="0" dirty="0" smtClean="0">
                      <a:solidFill>
                        <a:srgbClr val="000099"/>
                      </a:solidFill>
                    </a:rPr>
                    <a:t> </a:t>
                  </a:r>
                  <a14:m>
                    <m:oMath xmlns:m="http://schemas.openxmlformats.org/officeDocument/2006/math">
                      <m:r>
                        <a:rPr lang="en-US" altLang="en-US" sz="2500" b="1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𝒒</m:t>
                      </m:r>
                      <m:acc>
                        <m:accPr>
                          <m:chr m:val="̅"/>
                          <m:ctrlPr>
                            <a:rPr lang="en-US" altLang="en-US" sz="2500" b="1" i="1" smtClean="0">
                              <a:solidFill>
                                <a:srgbClr val="000099"/>
                              </a:solidFill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en-US" altLang="en-US" sz="2500" b="1" i="1" smtClean="0">
                              <a:solidFill>
                                <a:srgbClr val="000099"/>
                              </a:solidFill>
                              <a:latin typeface="Cambria Math"/>
                            </a:rPr>
                            <m:t>𝒒</m:t>
                          </m:r>
                        </m:e>
                      </m:acc>
                      <m:r>
                        <a:rPr lang="en-US" altLang="en-US" sz="2500" b="1" i="1" smtClean="0">
                          <a:solidFill>
                            <a:srgbClr val="000099"/>
                          </a:solidFill>
                          <a:latin typeface="Cambria Math"/>
                        </a:rPr>
                        <m:t> </m:t>
                      </m:r>
                    </m:oMath>
                  </a14:m>
                  <a:r>
                    <a:rPr lang="en-US" altLang="en-US" sz="2500" i="0" dirty="0" smtClean="0">
                      <a:solidFill>
                        <a:srgbClr val="000099"/>
                      </a:solidFill>
                    </a:rPr>
                    <a:t>Continuum: </a:t>
                  </a:r>
                  <a:endParaRPr lang="en-US" altLang="en-US" sz="2500" i="0" dirty="0" smtClean="0">
                    <a:solidFill>
                      <a:srgbClr val="000099"/>
                    </a:solidFill>
                  </a:endParaRPr>
                </a:p>
                <a:p>
                  <a:pPr>
                    <a:spcBef>
                      <a:spcPct val="0"/>
                    </a:spcBef>
                    <a:buClrTx/>
                    <a:buSzTx/>
                    <a:buNone/>
                  </a:pPr>
                  <a:r>
                    <a:rPr lang="en-US" altLang="en-US" sz="2500" i="0" dirty="0" smtClean="0">
                      <a:solidFill>
                        <a:srgbClr val="000099"/>
                      </a:solidFill>
                    </a:rPr>
                    <a:t>   </a:t>
                  </a:r>
                  <a:r>
                    <a:rPr lang="en-US" altLang="en-US" sz="2500" i="0" dirty="0" smtClean="0">
                      <a:solidFill>
                        <a:srgbClr val="0000CC"/>
                      </a:solidFill>
                    </a:rPr>
                    <a:t>perturbative</a:t>
                  </a:r>
                  <a:endParaRPr lang="en-US" altLang="en-US" sz="2500" i="0" dirty="0">
                    <a:solidFill>
                      <a:srgbClr val="0000CC"/>
                    </a:solidFill>
                  </a:endParaRPr>
                </a:p>
              </p:txBody>
            </p:sp>
          </mc:Choice>
          <mc:Fallback>
            <p:sp>
              <p:nvSpPr>
                <p:cNvPr id="35" name="Text Box 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293170" y="4672865"/>
                  <a:ext cx="3306835" cy="861817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2394" t="-5674" b="-16312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Down Arrow 35"/>
            <p:cNvSpPr/>
            <p:nvPr/>
          </p:nvSpPr>
          <p:spPr bwMode="auto">
            <a:xfrm rot="2111652">
              <a:off x="3066697" y="3333751"/>
              <a:ext cx="411110" cy="1282764"/>
            </a:xfrm>
            <a:prstGeom prst="downArrow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010000"/>
                </a:solidFill>
              </a:endParaRPr>
            </a:p>
          </p:txBody>
        </p:sp>
        <p:sp>
          <p:nvSpPr>
            <p:cNvPr id="37" name="Down Arrow 36"/>
            <p:cNvSpPr/>
            <p:nvPr/>
          </p:nvSpPr>
          <p:spPr bwMode="auto">
            <a:xfrm rot="19953652">
              <a:off x="6022241" y="3322638"/>
              <a:ext cx="411110" cy="1279589"/>
            </a:xfrm>
            <a:prstGeom prst="downArrow">
              <a:avLst/>
            </a:prstGeom>
            <a:solidFill>
              <a:schemeClr val="tx1">
                <a:lumMod val="60000"/>
                <a:lumOff val="40000"/>
              </a:schemeClr>
            </a:solidFill>
            <a:ln w="9525" cap="flat" cmpd="sng" algn="ctr">
              <a:solidFill>
                <a:srgbClr val="00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>
                <a:solidFill>
                  <a:srgbClr val="01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8234696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949325" y="1509594"/>
            <a:ext cx="6670675" cy="1005840"/>
          </a:xfrm>
          <a:prstGeom prst="roundRect">
            <a:avLst>
              <a:gd name="adj" fmla="val 16667"/>
            </a:avLst>
          </a:prstGeom>
          <a:solidFill>
            <a:srgbClr val="FF0000">
              <a:alpha val="9019"/>
            </a:srgb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936625" y="914400"/>
            <a:ext cx="8256588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533400" indent="-533400" algn="l">
              <a:spcBef>
                <a:spcPct val="20000"/>
              </a:spcBef>
              <a:buClr>
                <a:schemeClr val="hlink"/>
              </a:buClr>
              <a:buSzPct val="50000"/>
              <a:defRPr/>
            </a:pPr>
            <a:r>
              <a:rPr lang="en-US" altLang="he-IL" sz="2800" i="0" dirty="0"/>
              <a:t>1.)  </a:t>
            </a:r>
            <a:r>
              <a:rPr lang="en-US" altLang="he-IL" sz="2800" i="0" u="sng" dirty="0"/>
              <a:t>Introduction </a:t>
            </a:r>
          </a:p>
          <a:p>
            <a:pPr marL="533400" indent="-533400" algn="l">
              <a:spcBef>
                <a:spcPts val="1200"/>
              </a:spcBef>
              <a:buClr>
                <a:schemeClr val="hlink"/>
              </a:buClr>
              <a:buSzPct val="50000"/>
              <a:defRPr/>
            </a:pPr>
            <a:r>
              <a:rPr lang="en-US" altLang="he-IL" sz="2800" i="0" dirty="0"/>
              <a:t>2.)  </a:t>
            </a:r>
            <a:r>
              <a:rPr lang="en-US" altLang="he-IL" sz="2800" i="0" u="sng" dirty="0"/>
              <a:t>In-Medium Spectral Functions</a:t>
            </a:r>
          </a:p>
          <a:p>
            <a:pPr marL="533400" indent="-533400" algn="l">
              <a:spcBef>
                <a:spcPct val="20000"/>
              </a:spcBef>
              <a:buClr>
                <a:schemeClr val="hlink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Hadronic Many-Body Theory +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Constraints</a:t>
            </a:r>
            <a:endParaRPr lang="en-US" altLang="he-IL" i="0" dirty="0"/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3.)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Cold Nuclear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err="1">
                <a:solidFill>
                  <a:srgbClr val="000099"/>
                </a:solidFill>
                <a:sym typeface="Symbol" pitchFamily="18" charset="2"/>
              </a:rPr>
              <a:t>Dilepton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Photo-Production 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off Nuclei</a:t>
            </a:r>
            <a:r>
              <a:rPr lang="en-US" altLang="he-IL" sz="2800" i="0" dirty="0">
                <a:solidFill>
                  <a:srgbClr val="336600"/>
                </a:solidFill>
                <a:sym typeface="Symbol" pitchFamily="18" charset="2"/>
              </a:rPr>
              <a:t> </a:t>
            </a:r>
          </a:p>
          <a:p>
            <a:pPr marL="533400" lvl="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 smtClean="0">
                <a:solidFill>
                  <a:srgbClr val="010000"/>
                </a:solidFill>
              </a:rPr>
              <a:t>4.)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Hot and Dense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lvl="0"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Thermal </a:t>
            </a:r>
            <a:r>
              <a:rPr lang="en-US" altLang="he-IL" sz="2500" i="0" dirty="0" err="1" smtClean="0">
                <a:solidFill>
                  <a:srgbClr val="000099"/>
                </a:solidFill>
                <a:sym typeface="Symbol" pitchFamily="18" charset="2"/>
              </a:rPr>
              <a:t>Dileptons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in Heavy-Ion Collisions</a:t>
            </a:r>
            <a:endParaRPr lang="en-US" altLang="he-IL" sz="2800" i="0" dirty="0" smtClean="0">
              <a:solidFill>
                <a:srgbClr val="010000"/>
              </a:solidFill>
            </a:endParaRPr>
          </a:p>
          <a:p>
            <a:pPr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5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Chiral Symmetry Restoration </a:t>
            </a:r>
            <a:endParaRPr lang="en-US" altLang="he-IL" sz="2800" i="0" dirty="0">
              <a:solidFill>
                <a:srgbClr val="000099"/>
              </a:solidFill>
              <a:sym typeface="Symbol" pitchFamily="18" charset="2"/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QCD +Weinberg Sum Rules</a:t>
            </a:r>
          </a:p>
          <a:p>
            <a:pPr algn="l">
              <a:spcBef>
                <a:spcPts val="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Baryons</a:t>
            </a:r>
            <a:endParaRPr lang="en-US" altLang="he-IL" sz="2500" i="0" dirty="0">
              <a:solidFill>
                <a:srgbClr val="000099"/>
              </a:solidFill>
              <a:sym typeface="Symbol" pitchFamily="18" charset="2"/>
            </a:endParaRPr>
          </a:p>
          <a:p>
            <a:pPr marL="533400" indent="-533400" algn="l">
              <a:spcBef>
                <a:spcPts val="1200"/>
              </a:spcBef>
              <a:buClr>
                <a:schemeClr val="hlink"/>
              </a:buClr>
              <a:buSzPct val="50000"/>
              <a:defRPr/>
            </a:pPr>
            <a:r>
              <a:rPr lang="en-US" altLang="he-IL" sz="2800" i="0" dirty="0"/>
              <a:t>6</a:t>
            </a:r>
            <a:r>
              <a:rPr lang="en-US" altLang="he-IL" sz="2800" i="0" dirty="0" smtClean="0"/>
              <a:t>.)  </a:t>
            </a:r>
            <a:r>
              <a:rPr lang="en-US" altLang="he-IL" sz="2800" i="0" u="sng" dirty="0"/>
              <a:t>Conclusions</a:t>
            </a:r>
          </a:p>
          <a:p>
            <a:pPr marL="533400" indent="-533400" algn="l">
              <a:spcBef>
                <a:spcPct val="30000"/>
              </a:spcBef>
              <a:buClr>
                <a:schemeClr val="hlink"/>
              </a:buClr>
              <a:buSzPct val="50000"/>
              <a:defRPr/>
            </a:pPr>
            <a:r>
              <a:rPr lang="en-US" altLang="he-IL" i="0" u="sng" dirty="0"/>
              <a:t>  </a:t>
            </a:r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title"/>
          </p:nvPr>
        </p:nvSpPr>
        <p:spPr>
          <a:xfrm>
            <a:off x="592138" y="152400"/>
            <a:ext cx="8632825" cy="685800"/>
          </a:xfrm>
        </p:spPr>
        <p:txBody>
          <a:bodyPr/>
          <a:lstStyle/>
          <a:p>
            <a:r>
              <a:rPr lang="en-US" altLang="en-US" sz="4000" smtClean="0">
                <a:solidFill>
                  <a:schemeClr val="bg2"/>
                </a:solidFill>
              </a:rPr>
              <a:t>Outline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ChangeArrowheads="1"/>
          </p:cNvSpPr>
          <p:nvPr/>
        </p:nvSpPr>
        <p:spPr bwMode="auto">
          <a:xfrm>
            <a:off x="2306638" y="1679575"/>
            <a:ext cx="6934200" cy="682625"/>
          </a:xfrm>
          <a:prstGeom prst="rect">
            <a:avLst/>
          </a:prstGeom>
          <a:solidFill>
            <a:srgbClr val="FFFF99">
              <a:alpha val="30196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 i="0">
              <a:solidFill>
                <a:srgbClr val="0000FF"/>
              </a:solidFill>
            </a:endParaRPr>
          </a:p>
        </p:txBody>
      </p:sp>
      <p:sp>
        <p:nvSpPr>
          <p:cNvPr id="11267" name="Rectangle 26"/>
          <p:cNvSpPr>
            <a:spLocks noChangeArrowheads="1"/>
          </p:cNvSpPr>
          <p:nvPr/>
        </p:nvSpPr>
        <p:spPr bwMode="auto">
          <a:xfrm>
            <a:off x="14288" y="0"/>
            <a:ext cx="9739312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>
                <a:solidFill>
                  <a:srgbClr val="010000"/>
                </a:solidFill>
              </a:rPr>
              <a:t>2.1 </a:t>
            </a:r>
            <a:r>
              <a:rPr lang="en-US" altLang="en-US" sz="3400" i="0" u="sng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3400" i="0" u="sng">
                <a:solidFill>
                  <a:srgbClr val="010000"/>
                </a:solidFill>
              </a:rPr>
              <a:t>-Meson in Matter: Many-Body Theory </a:t>
            </a:r>
            <a:endParaRPr lang="en-US" altLang="en-US" sz="3400" i="0" u="sng">
              <a:solidFill>
                <a:srgbClr val="FF0000"/>
              </a:solidFill>
            </a:endParaRPr>
          </a:p>
        </p:txBody>
      </p:sp>
      <p:sp>
        <p:nvSpPr>
          <p:cNvPr id="11268" name="Text Box 27"/>
          <p:cNvSpPr txBox="1">
            <a:spLocks noChangeArrowheads="1"/>
          </p:cNvSpPr>
          <p:nvPr/>
        </p:nvSpPr>
        <p:spPr bwMode="auto">
          <a:xfrm>
            <a:off x="2339975" y="1757363"/>
            <a:ext cx="6956425" cy="49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990099"/>
                </a:solidFill>
              </a:rPr>
              <a:t>D</a:t>
            </a:r>
            <a:r>
              <a:rPr kumimoji="0" lang="en-US" altLang="en-US" sz="2600" i="0" baseline="-25000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kumimoji="0" lang="en-US" altLang="en-US" sz="2600" i="0">
                <a:solidFill>
                  <a:srgbClr val="990099"/>
                </a:solidFill>
              </a:rPr>
              <a:t>(M,q;</a:t>
            </a:r>
            <a:r>
              <a:rPr kumimoji="0" lang="en-US" altLang="en-US" sz="2600" i="0">
                <a:solidFill>
                  <a:srgbClr val="990099"/>
                </a:solidFill>
                <a:latin typeface="Symbol" pitchFamily="18" charset="2"/>
              </a:rPr>
              <a:t>m</a:t>
            </a:r>
            <a:r>
              <a:rPr kumimoji="0" lang="en-US" altLang="en-US" sz="2600" i="0" baseline="-25000">
                <a:solidFill>
                  <a:srgbClr val="990099"/>
                </a:solidFill>
              </a:rPr>
              <a:t>B</a:t>
            </a:r>
            <a:r>
              <a:rPr kumimoji="0" lang="en-US" altLang="en-US" sz="2600" i="0">
                <a:solidFill>
                  <a:srgbClr val="990099"/>
                </a:solidFill>
              </a:rPr>
              <a:t>,T) = [M</a:t>
            </a:r>
            <a:r>
              <a:rPr kumimoji="0" lang="en-US" altLang="en-US" sz="2600" i="0" baseline="30000">
                <a:solidFill>
                  <a:srgbClr val="990099"/>
                </a:solidFill>
              </a:rPr>
              <a:t>2 </a:t>
            </a:r>
            <a:r>
              <a:rPr kumimoji="0" lang="en-US" altLang="en-US" sz="2600" i="0">
                <a:solidFill>
                  <a:srgbClr val="990099"/>
                </a:solidFill>
              </a:rPr>
              <a:t>– (m</a:t>
            </a:r>
            <a:r>
              <a:rPr kumimoji="0" lang="en-US" altLang="en-US" sz="2600" i="0" baseline="-25000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kumimoji="0" lang="en-US" altLang="en-US" sz="2600" i="0" baseline="30000">
                <a:solidFill>
                  <a:srgbClr val="990099"/>
                </a:solidFill>
              </a:rPr>
              <a:t>(0)</a:t>
            </a:r>
            <a:r>
              <a:rPr kumimoji="0" lang="en-US" altLang="en-US" sz="2600" i="0">
                <a:solidFill>
                  <a:srgbClr val="990099"/>
                </a:solidFill>
              </a:rPr>
              <a:t>)</a:t>
            </a:r>
            <a:r>
              <a:rPr kumimoji="0" lang="en-US" altLang="en-US" sz="2600" i="0" baseline="30000">
                <a:solidFill>
                  <a:srgbClr val="990099"/>
                </a:solidFill>
              </a:rPr>
              <a:t>2 </a:t>
            </a:r>
            <a:r>
              <a:rPr kumimoji="0" lang="en-US" altLang="en-US" sz="2600" i="0">
                <a:solidFill>
                  <a:srgbClr val="990099"/>
                </a:solidFill>
              </a:rPr>
              <a:t>- </a:t>
            </a:r>
            <a:r>
              <a:rPr kumimoji="0" lang="en-US" altLang="en-US" sz="2600" i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kumimoji="0" lang="en-US" altLang="en-US" sz="2600" i="0" baseline="-25000">
                <a:solidFill>
                  <a:srgbClr val="FF0000"/>
                </a:solidFill>
                <a:latin typeface="Symbol" pitchFamily="18" charset="2"/>
              </a:rPr>
              <a:t>rpp </a:t>
            </a:r>
            <a:r>
              <a:rPr kumimoji="0" lang="en-US" altLang="en-US" sz="2600" i="0">
                <a:solidFill>
                  <a:srgbClr val="990099"/>
                </a:solidFill>
              </a:rPr>
              <a:t>- </a:t>
            </a:r>
            <a:r>
              <a:rPr kumimoji="0" lang="en-US" altLang="en-US" sz="2600" i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kumimoji="0" lang="en-US" altLang="en-US" sz="2600" i="0" baseline="-25000">
                <a:solidFill>
                  <a:srgbClr val="FF0000"/>
                </a:solidFill>
                <a:latin typeface="Symbol" pitchFamily="18" charset="2"/>
              </a:rPr>
              <a:t>r</a:t>
            </a:r>
            <a:r>
              <a:rPr kumimoji="0" lang="en-US" altLang="en-US" sz="2600" i="0" baseline="-25000">
                <a:solidFill>
                  <a:srgbClr val="FF0000"/>
                </a:solidFill>
              </a:rPr>
              <a:t>B </a:t>
            </a:r>
            <a:r>
              <a:rPr kumimoji="0" lang="en-US" altLang="en-US" sz="2600" i="0">
                <a:solidFill>
                  <a:srgbClr val="990099"/>
                </a:solidFill>
              </a:rPr>
              <a:t>- </a:t>
            </a:r>
            <a:r>
              <a:rPr kumimoji="0" lang="en-US" altLang="en-US" sz="2600" i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kumimoji="0" lang="en-US" altLang="en-US" sz="2600" i="0" baseline="-25000">
                <a:solidFill>
                  <a:srgbClr val="FF0000"/>
                </a:solidFill>
                <a:latin typeface="Symbol" pitchFamily="18" charset="2"/>
              </a:rPr>
              <a:t>r</a:t>
            </a:r>
            <a:r>
              <a:rPr kumimoji="0" lang="en-US" altLang="en-US" sz="2600" i="0" baseline="-25000">
                <a:solidFill>
                  <a:srgbClr val="FF0000"/>
                </a:solidFill>
              </a:rPr>
              <a:t>M </a:t>
            </a:r>
            <a:r>
              <a:rPr kumimoji="0" lang="en-US" altLang="en-US" sz="2600" i="0">
                <a:solidFill>
                  <a:srgbClr val="990099"/>
                </a:solidFill>
              </a:rPr>
              <a:t>]</a:t>
            </a:r>
            <a:r>
              <a:rPr kumimoji="0" lang="en-US" altLang="en-US" sz="2600" i="0" baseline="30000">
                <a:solidFill>
                  <a:srgbClr val="990099"/>
                </a:solidFill>
              </a:rPr>
              <a:t>-1</a:t>
            </a:r>
          </a:p>
        </p:txBody>
      </p:sp>
      <p:sp>
        <p:nvSpPr>
          <p:cNvPr id="11269" name="Text Box 31"/>
          <p:cNvSpPr txBox="1">
            <a:spLocks noChangeArrowheads="1"/>
          </p:cNvSpPr>
          <p:nvPr/>
        </p:nvSpPr>
        <p:spPr bwMode="auto">
          <a:xfrm>
            <a:off x="2711450" y="685800"/>
            <a:ext cx="6262688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interactions with hadrons from heat bath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b="0" i="0">
                <a:solidFill>
                  <a:srgbClr val="0000CC"/>
                </a:solidFill>
              </a:rPr>
              <a:t>    </a:t>
            </a:r>
            <a:r>
              <a:rPr kumimoji="0" lang="en-US" altLang="en-US" sz="2600" i="0">
                <a:solidFill>
                  <a:srgbClr val="003366"/>
                </a:solidFill>
                <a:sym typeface="Symbol" pitchFamily="18" charset="2"/>
              </a:rPr>
              <a:t>  </a:t>
            </a:r>
            <a:r>
              <a:rPr kumimoji="0" lang="en-US" altLang="en-US" sz="2600" i="0" u="sng">
                <a:solidFill>
                  <a:srgbClr val="000099"/>
                </a:solidFill>
              </a:rPr>
              <a:t>In-Medium </a:t>
            </a:r>
            <a:r>
              <a:rPr kumimoji="0" lang="en-US" altLang="en-US" sz="2600" i="0" u="sng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0" lang="en-US" altLang="en-US" sz="2600" i="0" u="sng">
                <a:solidFill>
                  <a:srgbClr val="000099"/>
                </a:solidFill>
              </a:rPr>
              <a:t>-Propagator</a:t>
            </a:r>
          </a:p>
        </p:txBody>
      </p:sp>
      <p:grpSp>
        <p:nvGrpSpPr>
          <p:cNvPr id="11270" name="Group 187"/>
          <p:cNvGrpSpPr>
            <a:grpSpLocks/>
          </p:cNvGrpSpPr>
          <p:nvPr/>
        </p:nvGrpSpPr>
        <p:grpSpPr bwMode="auto">
          <a:xfrm>
            <a:off x="719138" y="773113"/>
            <a:ext cx="1376362" cy="1360487"/>
            <a:chOff x="4722" y="1795"/>
            <a:chExt cx="1152" cy="1104"/>
          </a:xfrm>
        </p:grpSpPr>
        <p:sp>
          <p:nvSpPr>
            <p:cNvPr id="493732" name="Oval 164"/>
            <p:cNvSpPr>
              <a:spLocks noChangeArrowheads="1"/>
            </p:cNvSpPr>
            <p:nvPr/>
          </p:nvSpPr>
          <p:spPr bwMode="auto">
            <a:xfrm>
              <a:off x="4722" y="1795"/>
              <a:ext cx="1152" cy="1104"/>
            </a:xfrm>
            <a:prstGeom prst="ellipse">
              <a:avLst/>
            </a:prstGeom>
            <a:gradFill rotWithShape="1">
              <a:gsLst>
                <a:gs pos="0">
                  <a:srgbClr val="FFFF99">
                    <a:alpha val="81000"/>
                  </a:srgbClr>
                </a:gs>
                <a:gs pos="100000">
                  <a:srgbClr val="FFFF99">
                    <a:gamma/>
                    <a:shade val="77647"/>
                    <a:invGamma/>
                  </a:srgb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33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US" sz="2000" b="0">
                <a:solidFill>
                  <a:srgbClr val="0099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1311" name="Oval 37"/>
            <p:cNvSpPr>
              <a:spLocks noChangeArrowheads="1"/>
            </p:cNvSpPr>
            <p:nvPr/>
          </p:nvSpPr>
          <p:spPr bwMode="auto">
            <a:xfrm>
              <a:off x="4952" y="2350"/>
              <a:ext cx="30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2" name="Oval 38"/>
            <p:cNvSpPr>
              <a:spLocks noChangeArrowheads="1"/>
            </p:cNvSpPr>
            <p:nvPr/>
          </p:nvSpPr>
          <p:spPr bwMode="auto">
            <a:xfrm>
              <a:off x="5667" y="2295"/>
              <a:ext cx="31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3" name="Oval 39"/>
            <p:cNvSpPr>
              <a:spLocks noChangeArrowheads="1"/>
            </p:cNvSpPr>
            <p:nvPr/>
          </p:nvSpPr>
          <p:spPr bwMode="auto">
            <a:xfrm>
              <a:off x="5099" y="2544"/>
              <a:ext cx="31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4" name="Oval 40"/>
            <p:cNvSpPr>
              <a:spLocks noChangeArrowheads="1"/>
            </p:cNvSpPr>
            <p:nvPr/>
          </p:nvSpPr>
          <p:spPr bwMode="auto">
            <a:xfrm>
              <a:off x="5059" y="2744"/>
              <a:ext cx="30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5" name="Oval 41"/>
            <p:cNvSpPr>
              <a:spLocks noChangeArrowheads="1"/>
            </p:cNvSpPr>
            <p:nvPr/>
          </p:nvSpPr>
          <p:spPr bwMode="auto">
            <a:xfrm>
              <a:off x="5131" y="2260"/>
              <a:ext cx="31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6" name="Oval 42"/>
            <p:cNvSpPr>
              <a:spLocks noChangeArrowheads="1"/>
            </p:cNvSpPr>
            <p:nvPr/>
          </p:nvSpPr>
          <p:spPr bwMode="auto">
            <a:xfrm>
              <a:off x="5678" y="2543"/>
              <a:ext cx="31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7" name="Oval 43"/>
            <p:cNvSpPr>
              <a:spLocks noChangeArrowheads="1"/>
            </p:cNvSpPr>
            <p:nvPr/>
          </p:nvSpPr>
          <p:spPr bwMode="auto">
            <a:xfrm>
              <a:off x="5446" y="2189"/>
              <a:ext cx="31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8" name="Oval 44"/>
            <p:cNvSpPr>
              <a:spLocks noChangeArrowheads="1"/>
            </p:cNvSpPr>
            <p:nvPr/>
          </p:nvSpPr>
          <p:spPr bwMode="auto">
            <a:xfrm>
              <a:off x="5478" y="2775"/>
              <a:ext cx="31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19" name="Oval 45"/>
            <p:cNvSpPr>
              <a:spLocks noChangeArrowheads="1"/>
            </p:cNvSpPr>
            <p:nvPr/>
          </p:nvSpPr>
          <p:spPr bwMode="auto">
            <a:xfrm>
              <a:off x="5193" y="2119"/>
              <a:ext cx="32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0" name="Oval 46"/>
            <p:cNvSpPr>
              <a:spLocks noChangeArrowheads="1"/>
            </p:cNvSpPr>
            <p:nvPr/>
          </p:nvSpPr>
          <p:spPr bwMode="auto">
            <a:xfrm>
              <a:off x="4937" y="2185"/>
              <a:ext cx="31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1" name="Oval 47"/>
            <p:cNvSpPr>
              <a:spLocks noChangeArrowheads="1"/>
            </p:cNvSpPr>
            <p:nvPr/>
          </p:nvSpPr>
          <p:spPr bwMode="auto">
            <a:xfrm>
              <a:off x="4973" y="2048"/>
              <a:ext cx="31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2" name="Oval 48"/>
            <p:cNvSpPr>
              <a:spLocks noChangeArrowheads="1"/>
            </p:cNvSpPr>
            <p:nvPr/>
          </p:nvSpPr>
          <p:spPr bwMode="auto">
            <a:xfrm>
              <a:off x="5207" y="1891"/>
              <a:ext cx="31" cy="34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3" name="Oval 49"/>
            <p:cNvSpPr>
              <a:spLocks noChangeArrowheads="1"/>
            </p:cNvSpPr>
            <p:nvPr/>
          </p:nvSpPr>
          <p:spPr bwMode="auto">
            <a:xfrm>
              <a:off x="4885" y="2639"/>
              <a:ext cx="31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4" name="Oval 50"/>
            <p:cNvSpPr>
              <a:spLocks noChangeArrowheads="1"/>
            </p:cNvSpPr>
            <p:nvPr/>
          </p:nvSpPr>
          <p:spPr bwMode="auto">
            <a:xfrm>
              <a:off x="5527" y="2427"/>
              <a:ext cx="30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5" name="Oval 51"/>
            <p:cNvSpPr>
              <a:spLocks noChangeArrowheads="1"/>
            </p:cNvSpPr>
            <p:nvPr/>
          </p:nvSpPr>
          <p:spPr bwMode="auto">
            <a:xfrm>
              <a:off x="5522" y="2008"/>
              <a:ext cx="32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6" name="Oval 52"/>
            <p:cNvSpPr>
              <a:spLocks noChangeArrowheads="1"/>
            </p:cNvSpPr>
            <p:nvPr/>
          </p:nvSpPr>
          <p:spPr bwMode="auto">
            <a:xfrm>
              <a:off x="5381" y="2581"/>
              <a:ext cx="31" cy="35"/>
            </a:xfrm>
            <a:prstGeom prst="ellipse">
              <a:avLst/>
            </a:prstGeom>
            <a:solidFill>
              <a:srgbClr val="000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7" name="Oval 53"/>
            <p:cNvSpPr>
              <a:spLocks noChangeArrowheads="1"/>
            </p:cNvSpPr>
            <p:nvPr/>
          </p:nvSpPr>
          <p:spPr bwMode="auto">
            <a:xfrm>
              <a:off x="5534" y="2310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8" name="Oval 54"/>
            <p:cNvSpPr>
              <a:spLocks noChangeArrowheads="1"/>
            </p:cNvSpPr>
            <p:nvPr/>
          </p:nvSpPr>
          <p:spPr bwMode="auto">
            <a:xfrm>
              <a:off x="5027" y="2292"/>
              <a:ext cx="32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29" name="Oval 55"/>
            <p:cNvSpPr>
              <a:spLocks noChangeArrowheads="1"/>
            </p:cNvSpPr>
            <p:nvPr/>
          </p:nvSpPr>
          <p:spPr bwMode="auto">
            <a:xfrm>
              <a:off x="5257" y="2048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0" name="Oval 56"/>
            <p:cNvSpPr>
              <a:spLocks noChangeArrowheads="1"/>
            </p:cNvSpPr>
            <p:nvPr/>
          </p:nvSpPr>
          <p:spPr bwMode="auto">
            <a:xfrm>
              <a:off x="5036" y="2176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1" name="Oval 57"/>
            <p:cNvSpPr>
              <a:spLocks noChangeArrowheads="1"/>
            </p:cNvSpPr>
            <p:nvPr/>
          </p:nvSpPr>
          <p:spPr bwMode="auto">
            <a:xfrm>
              <a:off x="5550" y="2567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2" name="Oval 58"/>
            <p:cNvSpPr>
              <a:spLocks noChangeArrowheads="1"/>
            </p:cNvSpPr>
            <p:nvPr/>
          </p:nvSpPr>
          <p:spPr bwMode="auto">
            <a:xfrm>
              <a:off x="5223" y="2484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3" name="Oval 59"/>
            <p:cNvSpPr>
              <a:spLocks noChangeArrowheads="1"/>
            </p:cNvSpPr>
            <p:nvPr/>
          </p:nvSpPr>
          <p:spPr bwMode="auto">
            <a:xfrm>
              <a:off x="5328" y="2433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4" name="Oval 60"/>
            <p:cNvSpPr>
              <a:spLocks noChangeArrowheads="1"/>
            </p:cNvSpPr>
            <p:nvPr/>
          </p:nvSpPr>
          <p:spPr bwMode="auto">
            <a:xfrm>
              <a:off x="4910" y="2484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5" name="Oval 61"/>
            <p:cNvSpPr>
              <a:spLocks noChangeArrowheads="1"/>
            </p:cNvSpPr>
            <p:nvPr/>
          </p:nvSpPr>
          <p:spPr bwMode="auto">
            <a:xfrm>
              <a:off x="5352" y="2226"/>
              <a:ext cx="30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6" name="Oval 62"/>
            <p:cNvSpPr>
              <a:spLocks noChangeArrowheads="1"/>
            </p:cNvSpPr>
            <p:nvPr/>
          </p:nvSpPr>
          <p:spPr bwMode="auto">
            <a:xfrm>
              <a:off x="4867" y="2303"/>
              <a:ext cx="32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7" name="Oval 63"/>
            <p:cNvSpPr>
              <a:spLocks noChangeArrowheads="1"/>
            </p:cNvSpPr>
            <p:nvPr/>
          </p:nvSpPr>
          <p:spPr bwMode="auto">
            <a:xfrm>
              <a:off x="5628" y="2193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8" name="Oval 64"/>
            <p:cNvSpPr>
              <a:spLocks noChangeArrowheads="1"/>
            </p:cNvSpPr>
            <p:nvPr/>
          </p:nvSpPr>
          <p:spPr bwMode="auto">
            <a:xfrm>
              <a:off x="5445" y="2350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39" name="Oval 65"/>
            <p:cNvSpPr>
              <a:spLocks noChangeArrowheads="1"/>
            </p:cNvSpPr>
            <p:nvPr/>
          </p:nvSpPr>
          <p:spPr bwMode="auto">
            <a:xfrm>
              <a:off x="5039" y="2474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0" name="Oval 66"/>
            <p:cNvSpPr>
              <a:spLocks noChangeArrowheads="1"/>
            </p:cNvSpPr>
            <p:nvPr/>
          </p:nvSpPr>
          <p:spPr bwMode="auto">
            <a:xfrm>
              <a:off x="4849" y="2102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1" name="Oval 67"/>
            <p:cNvSpPr>
              <a:spLocks noChangeArrowheads="1"/>
            </p:cNvSpPr>
            <p:nvPr/>
          </p:nvSpPr>
          <p:spPr bwMode="auto">
            <a:xfrm>
              <a:off x="5472" y="2662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2" name="Oval 68"/>
            <p:cNvSpPr>
              <a:spLocks noChangeArrowheads="1"/>
            </p:cNvSpPr>
            <p:nvPr/>
          </p:nvSpPr>
          <p:spPr bwMode="auto">
            <a:xfrm>
              <a:off x="5320" y="1908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3" name="Oval 69"/>
            <p:cNvSpPr>
              <a:spLocks noChangeArrowheads="1"/>
            </p:cNvSpPr>
            <p:nvPr/>
          </p:nvSpPr>
          <p:spPr bwMode="auto">
            <a:xfrm>
              <a:off x="5197" y="1991"/>
              <a:ext cx="31" cy="35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4" name="Oval 70"/>
            <p:cNvSpPr>
              <a:spLocks noChangeArrowheads="1"/>
            </p:cNvSpPr>
            <p:nvPr/>
          </p:nvSpPr>
          <p:spPr bwMode="auto">
            <a:xfrm>
              <a:off x="5265" y="2145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5" name="Oval 71"/>
            <p:cNvSpPr>
              <a:spLocks noChangeArrowheads="1"/>
            </p:cNvSpPr>
            <p:nvPr/>
          </p:nvSpPr>
          <p:spPr bwMode="auto">
            <a:xfrm>
              <a:off x="5227" y="2364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6" name="Oval 72"/>
            <p:cNvSpPr>
              <a:spLocks noChangeArrowheads="1"/>
            </p:cNvSpPr>
            <p:nvPr/>
          </p:nvSpPr>
          <p:spPr bwMode="auto">
            <a:xfrm>
              <a:off x="5122" y="2052"/>
              <a:ext cx="30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7" name="Oval 73"/>
            <p:cNvSpPr>
              <a:spLocks noChangeArrowheads="1"/>
            </p:cNvSpPr>
            <p:nvPr/>
          </p:nvSpPr>
          <p:spPr bwMode="auto">
            <a:xfrm>
              <a:off x="5557" y="2102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8" name="Oval 74"/>
            <p:cNvSpPr>
              <a:spLocks noChangeArrowheads="1"/>
            </p:cNvSpPr>
            <p:nvPr/>
          </p:nvSpPr>
          <p:spPr bwMode="auto">
            <a:xfrm>
              <a:off x="4785" y="2354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49" name="Oval 75"/>
            <p:cNvSpPr>
              <a:spLocks noChangeArrowheads="1"/>
            </p:cNvSpPr>
            <p:nvPr/>
          </p:nvSpPr>
          <p:spPr bwMode="auto">
            <a:xfrm>
              <a:off x="5233" y="2598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0" name="Oval 76"/>
            <p:cNvSpPr>
              <a:spLocks noChangeArrowheads="1"/>
            </p:cNvSpPr>
            <p:nvPr/>
          </p:nvSpPr>
          <p:spPr bwMode="auto">
            <a:xfrm>
              <a:off x="4960" y="2675"/>
              <a:ext cx="30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1" name="Oval 77"/>
            <p:cNvSpPr>
              <a:spLocks noChangeArrowheads="1"/>
            </p:cNvSpPr>
            <p:nvPr/>
          </p:nvSpPr>
          <p:spPr bwMode="auto">
            <a:xfrm>
              <a:off x="5193" y="2717"/>
              <a:ext cx="32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2" name="Oval 78"/>
            <p:cNvSpPr>
              <a:spLocks noChangeArrowheads="1"/>
            </p:cNvSpPr>
            <p:nvPr/>
          </p:nvSpPr>
          <p:spPr bwMode="auto">
            <a:xfrm>
              <a:off x="4833" y="2475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3" name="Oval 79"/>
            <p:cNvSpPr>
              <a:spLocks noChangeArrowheads="1"/>
            </p:cNvSpPr>
            <p:nvPr/>
          </p:nvSpPr>
          <p:spPr bwMode="auto">
            <a:xfrm>
              <a:off x="4933" y="2243"/>
              <a:ext cx="30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4" name="Oval 80"/>
            <p:cNvSpPr>
              <a:spLocks noChangeArrowheads="1"/>
            </p:cNvSpPr>
            <p:nvPr/>
          </p:nvSpPr>
          <p:spPr bwMode="auto">
            <a:xfrm>
              <a:off x="5314" y="2521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5" name="Oval 81"/>
            <p:cNvSpPr>
              <a:spLocks noChangeArrowheads="1"/>
            </p:cNvSpPr>
            <p:nvPr/>
          </p:nvSpPr>
          <p:spPr bwMode="auto">
            <a:xfrm>
              <a:off x="5125" y="2176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6" name="Oval 82"/>
            <p:cNvSpPr>
              <a:spLocks noChangeArrowheads="1"/>
            </p:cNvSpPr>
            <p:nvPr/>
          </p:nvSpPr>
          <p:spPr bwMode="auto">
            <a:xfrm>
              <a:off x="5398" y="2025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7" name="Oval 83"/>
            <p:cNvSpPr>
              <a:spLocks noChangeArrowheads="1"/>
            </p:cNvSpPr>
            <p:nvPr/>
          </p:nvSpPr>
          <p:spPr bwMode="auto">
            <a:xfrm>
              <a:off x="5667" y="2436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8" name="Oval 84"/>
            <p:cNvSpPr>
              <a:spLocks noChangeArrowheads="1"/>
            </p:cNvSpPr>
            <p:nvPr/>
          </p:nvSpPr>
          <p:spPr bwMode="auto">
            <a:xfrm>
              <a:off x="5608" y="2614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59" name="Oval 85"/>
            <p:cNvSpPr>
              <a:spLocks noChangeArrowheads="1"/>
            </p:cNvSpPr>
            <p:nvPr/>
          </p:nvSpPr>
          <p:spPr bwMode="auto">
            <a:xfrm>
              <a:off x="4920" y="2035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0" name="Oval 86"/>
            <p:cNvSpPr>
              <a:spLocks noChangeArrowheads="1"/>
            </p:cNvSpPr>
            <p:nvPr/>
          </p:nvSpPr>
          <p:spPr bwMode="auto">
            <a:xfrm>
              <a:off x="5478" y="2260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1" name="Oval 87"/>
            <p:cNvSpPr>
              <a:spLocks noChangeArrowheads="1"/>
            </p:cNvSpPr>
            <p:nvPr/>
          </p:nvSpPr>
          <p:spPr bwMode="auto">
            <a:xfrm>
              <a:off x="5606" y="2270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2" name="Oval 88"/>
            <p:cNvSpPr>
              <a:spLocks noChangeArrowheads="1"/>
            </p:cNvSpPr>
            <p:nvPr/>
          </p:nvSpPr>
          <p:spPr bwMode="auto">
            <a:xfrm>
              <a:off x="5005" y="2119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3" name="Oval 89"/>
            <p:cNvSpPr>
              <a:spLocks noChangeArrowheads="1"/>
            </p:cNvSpPr>
            <p:nvPr/>
          </p:nvSpPr>
          <p:spPr bwMode="auto">
            <a:xfrm>
              <a:off x="4830" y="2210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4" name="Oval 90"/>
            <p:cNvSpPr>
              <a:spLocks noChangeArrowheads="1"/>
            </p:cNvSpPr>
            <p:nvPr/>
          </p:nvSpPr>
          <p:spPr bwMode="auto">
            <a:xfrm>
              <a:off x="5139" y="2380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5" name="Oval 91"/>
            <p:cNvSpPr>
              <a:spLocks noChangeArrowheads="1"/>
            </p:cNvSpPr>
            <p:nvPr/>
          </p:nvSpPr>
          <p:spPr bwMode="auto">
            <a:xfrm>
              <a:off x="4808" y="2270"/>
              <a:ext cx="32" cy="34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6" name="Oval 92"/>
            <p:cNvSpPr>
              <a:spLocks noChangeArrowheads="1"/>
            </p:cNvSpPr>
            <p:nvPr/>
          </p:nvSpPr>
          <p:spPr bwMode="auto">
            <a:xfrm>
              <a:off x="5320" y="2682"/>
              <a:ext cx="31" cy="35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7" name="Oval 93"/>
            <p:cNvSpPr>
              <a:spLocks noChangeArrowheads="1"/>
            </p:cNvSpPr>
            <p:nvPr/>
          </p:nvSpPr>
          <p:spPr bwMode="auto">
            <a:xfrm>
              <a:off x="5452" y="2524"/>
              <a:ext cx="31" cy="35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8" name="Oval 94"/>
            <p:cNvSpPr>
              <a:spLocks noChangeArrowheads="1"/>
            </p:cNvSpPr>
            <p:nvPr/>
          </p:nvSpPr>
          <p:spPr bwMode="auto">
            <a:xfrm>
              <a:off x="5041" y="2373"/>
              <a:ext cx="30" cy="35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69" name="Oval 95"/>
            <p:cNvSpPr>
              <a:spLocks noChangeArrowheads="1"/>
            </p:cNvSpPr>
            <p:nvPr/>
          </p:nvSpPr>
          <p:spPr bwMode="auto">
            <a:xfrm>
              <a:off x="4966" y="2752"/>
              <a:ext cx="31" cy="34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0" name="Oval 96"/>
            <p:cNvSpPr>
              <a:spLocks noChangeArrowheads="1"/>
            </p:cNvSpPr>
            <p:nvPr/>
          </p:nvSpPr>
          <p:spPr bwMode="auto">
            <a:xfrm>
              <a:off x="5528" y="2179"/>
              <a:ext cx="31" cy="34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1" name="Oval 97"/>
            <p:cNvSpPr>
              <a:spLocks noChangeArrowheads="1"/>
            </p:cNvSpPr>
            <p:nvPr/>
          </p:nvSpPr>
          <p:spPr bwMode="auto">
            <a:xfrm>
              <a:off x="4933" y="1961"/>
              <a:ext cx="31" cy="35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2" name="Oval 98"/>
            <p:cNvSpPr>
              <a:spLocks noChangeArrowheads="1"/>
            </p:cNvSpPr>
            <p:nvPr/>
          </p:nvSpPr>
          <p:spPr bwMode="auto">
            <a:xfrm>
              <a:off x="5005" y="2555"/>
              <a:ext cx="30" cy="34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3" name="Oval 99"/>
            <p:cNvSpPr>
              <a:spLocks noChangeArrowheads="1"/>
            </p:cNvSpPr>
            <p:nvPr/>
          </p:nvSpPr>
          <p:spPr bwMode="auto">
            <a:xfrm>
              <a:off x="5604" y="2436"/>
              <a:ext cx="31" cy="34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4" name="Oval 100"/>
            <p:cNvSpPr>
              <a:spLocks noChangeArrowheads="1"/>
            </p:cNvSpPr>
            <p:nvPr/>
          </p:nvSpPr>
          <p:spPr bwMode="auto">
            <a:xfrm>
              <a:off x="5410" y="1922"/>
              <a:ext cx="31" cy="34"/>
            </a:xfrm>
            <a:prstGeom prst="ellipse">
              <a:avLst/>
            </a:pr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5" name="Oval 101"/>
            <p:cNvSpPr>
              <a:spLocks noChangeArrowheads="1"/>
            </p:cNvSpPr>
            <p:nvPr/>
          </p:nvSpPr>
          <p:spPr bwMode="auto">
            <a:xfrm>
              <a:off x="5340" y="2031"/>
              <a:ext cx="30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6" name="Oval 102"/>
            <p:cNvSpPr>
              <a:spLocks noChangeArrowheads="1"/>
            </p:cNvSpPr>
            <p:nvPr/>
          </p:nvSpPr>
          <p:spPr bwMode="auto">
            <a:xfrm>
              <a:off x="5036" y="2625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7" name="Oval 103"/>
            <p:cNvSpPr>
              <a:spLocks noChangeArrowheads="1"/>
            </p:cNvSpPr>
            <p:nvPr/>
          </p:nvSpPr>
          <p:spPr bwMode="auto">
            <a:xfrm>
              <a:off x="5099" y="2695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8" name="Oval 104"/>
            <p:cNvSpPr>
              <a:spLocks noChangeArrowheads="1"/>
            </p:cNvSpPr>
            <p:nvPr/>
          </p:nvSpPr>
          <p:spPr bwMode="auto">
            <a:xfrm>
              <a:off x="5289" y="2745"/>
              <a:ext cx="30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79" name="Oval 105"/>
            <p:cNvSpPr>
              <a:spLocks noChangeArrowheads="1"/>
            </p:cNvSpPr>
            <p:nvPr/>
          </p:nvSpPr>
          <p:spPr bwMode="auto">
            <a:xfrm>
              <a:off x="5273" y="2260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0" name="Oval 106"/>
            <p:cNvSpPr>
              <a:spLocks noChangeArrowheads="1"/>
            </p:cNvSpPr>
            <p:nvPr/>
          </p:nvSpPr>
          <p:spPr bwMode="auto">
            <a:xfrm>
              <a:off x="5144" y="2471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1" name="Oval 107"/>
            <p:cNvSpPr>
              <a:spLocks noChangeArrowheads="1"/>
            </p:cNvSpPr>
            <p:nvPr/>
          </p:nvSpPr>
          <p:spPr bwMode="auto">
            <a:xfrm>
              <a:off x="5556" y="2688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2" name="Oval 108"/>
            <p:cNvSpPr>
              <a:spLocks noChangeArrowheads="1"/>
            </p:cNvSpPr>
            <p:nvPr/>
          </p:nvSpPr>
          <p:spPr bwMode="auto">
            <a:xfrm>
              <a:off x="5108" y="1989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3" name="Oval 109"/>
            <p:cNvSpPr>
              <a:spLocks noChangeArrowheads="1"/>
            </p:cNvSpPr>
            <p:nvPr/>
          </p:nvSpPr>
          <p:spPr bwMode="auto">
            <a:xfrm>
              <a:off x="4793" y="2548"/>
              <a:ext cx="30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4" name="Oval 110"/>
            <p:cNvSpPr>
              <a:spLocks noChangeArrowheads="1"/>
            </p:cNvSpPr>
            <p:nvPr/>
          </p:nvSpPr>
          <p:spPr bwMode="auto">
            <a:xfrm>
              <a:off x="5157" y="2632"/>
              <a:ext cx="30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5" name="Oval 111"/>
            <p:cNvSpPr>
              <a:spLocks noChangeArrowheads="1"/>
            </p:cNvSpPr>
            <p:nvPr/>
          </p:nvSpPr>
          <p:spPr bwMode="auto">
            <a:xfrm>
              <a:off x="4871" y="2393"/>
              <a:ext cx="31" cy="36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6" name="Oval 112"/>
            <p:cNvSpPr>
              <a:spLocks noChangeArrowheads="1"/>
            </p:cNvSpPr>
            <p:nvPr/>
          </p:nvSpPr>
          <p:spPr bwMode="auto">
            <a:xfrm>
              <a:off x="5685" y="2685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7" name="Oval 113"/>
            <p:cNvSpPr>
              <a:spLocks noChangeArrowheads="1"/>
            </p:cNvSpPr>
            <p:nvPr/>
          </p:nvSpPr>
          <p:spPr bwMode="auto">
            <a:xfrm>
              <a:off x="5213" y="2260"/>
              <a:ext cx="32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8" name="Oval 114"/>
            <p:cNvSpPr>
              <a:spLocks noChangeArrowheads="1"/>
            </p:cNvSpPr>
            <p:nvPr/>
          </p:nvSpPr>
          <p:spPr bwMode="auto">
            <a:xfrm>
              <a:off x="4941" y="2577"/>
              <a:ext cx="32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89" name="Oval 115"/>
            <p:cNvSpPr>
              <a:spLocks noChangeArrowheads="1"/>
            </p:cNvSpPr>
            <p:nvPr/>
          </p:nvSpPr>
          <p:spPr bwMode="auto">
            <a:xfrm>
              <a:off x="5556" y="1904"/>
              <a:ext cx="31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0" name="Oval 116"/>
            <p:cNvSpPr>
              <a:spLocks noChangeArrowheads="1"/>
            </p:cNvSpPr>
            <p:nvPr/>
          </p:nvSpPr>
          <p:spPr bwMode="auto">
            <a:xfrm>
              <a:off x="5691" y="2357"/>
              <a:ext cx="32" cy="34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1" name="Oval 117"/>
            <p:cNvSpPr>
              <a:spLocks noChangeArrowheads="1"/>
            </p:cNvSpPr>
            <p:nvPr/>
          </p:nvSpPr>
          <p:spPr bwMode="auto">
            <a:xfrm>
              <a:off x="5652" y="2085"/>
              <a:ext cx="31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2" name="Oval 118"/>
            <p:cNvSpPr>
              <a:spLocks noChangeArrowheads="1"/>
            </p:cNvSpPr>
            <p:nvPr/>
          </p:nvSpPr>
          <p:spPr bwMode="auto">
            <a:xfrm>
              <a:off x="5463" y="2102"/>
              <a:ext cx="30" cy="35"/>
            </a:xfrm>
            <a:prstGeom prst="ellipse">
              <a:avLst/>
            </a:prstGeom>
            <a:solidFill>
              <a:srgbClr val="99CC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3" name="Oval 119"/>
            <p:cNvSpPr>
              <a:spLocks noChangeArrowheads="1"/>
            </p:cNvSpPr>
            <p:nvPr/>
          </p:nvSpPr>
          <p:spPr bwMode="auto">
            <a:xfrm>
              <a:off x="5604" y="2762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4" name="Oval 120"/>
            <p:cNvSpPr>
              <a:spLocks noChangeArrowheads="1"/>
            </p:cNvSpPr>
            <p:nvPr/>
          </p:nvSpPr>
          <p:spPr bwMode="auto">
            <a:xfrm>
              <a:off x="5390" y="2296"/>
              <a:ext cx="32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5" name="Oval 121"/>
            <p:cNvSpPr>
              <a:spLocks noChangeArrowheads="1"/>
            </p:cNvSpPr>
            <p:nvPr/>
          </p:nvSpPr>
          <p:spPr bwMode="auto">
            <a:xfrm>
              <a:off x="5706" y="2173"/>
              <a:ext cx="32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6" name="Oval 122"/>
            <p:cNvSpPr>
              <a:spLocks noChangeArrowheads="1"/>
            </p:cNvSpPr>
            <p:nvPr/>
          </p:nvSpPr>
          <p:spPr bwMode="auto">
            <a:xfrm>
              <a:off x="5048" y="1961"/>
              <a:ext cx="30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7" name="Oval 123"/>
            <p:cNvSpPr>
              <a:spLocks noChangeArrowheads="1"/>
            </p:cNvSpPr>
            <p:nvPr/>
          </p:nvSpPr>
          <p:spPr bwMode="auto">
            <a:xfrm>
              <a:off x="5502" y="2487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8" name="Oval 124"/>
            <p:cNvSpPr>
              <a:spLocks noChangeArrowheads="1"/>
            </p:cNvSpPr>
            <p:nvPr/>
          </p:nvSpPr>
          <p:spPr bwMode="auto">
            <a:xfrm>
              <a:off x="5264" y="1975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99" name="Oval 125"/>
            <p:cNvSpPr>
              <a:spLocks noChangeArrowheads="1"/>
            </p:cNvSpPr>
            <p:nvPr/>
          </p:nvSpPr>
          <p:spPr bwMode="auto">
            <a:xfrm>
              <a:off x="5144" y="2772"/>
              <a:ext cx="32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0" name="Oval 126"/>
            <p:cNvSpPr>
              <a:spLocks noChangeArrowheads="1"/>
            </p:cNvSpPr>
            <p:nvPr/>
          </p:nvSpPr>
          <p:spPr bwMode="auto">
            <a:xfrm>
              <a:off x="5123" y="1891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1" name="Oval 127"/>
            <p:cNvSpPr>
              <a:spLocks noChangeArrowheads="1"/>
            </p:cNvSpPr>
            <p:nvPr/>
          </p:nvSpPr>
          <p:spPr bwMode="auto">
            <a:xfrm>
              <a:off x="5348" y="2357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2" name="Oval 128"/>
            <p:cNvSpPr>
              <a:spLocks noChangeArrowheads="1"/>
            </p:cNvSpPr>
            <p:nvPr/>
          </p:nvSpPr>
          <p:spPr bwMode="auto">
            <a:xfrm>
              <a:off x="4955" y="1897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3" name="Oval 129"/>
            <p:cNvSpPr>
              <a:spLocks noChangeArrowheads="1"/>
            </p:cNvSpPr>
            <p:nvPr/>
          </p:nvSpPr>
          <p:spPr bwMode="auto">
            <a:xfrm>
              <a:off x="5068" y="2084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4" name="Oval 130"/>
            <p:cNvSpPr>
              <a:spLocks noChangeArrowheads="1"/>
            </p:cNvSpPr>
            <p:nvPr/>
          </p:nvSpPr>
          <p:spPr bwMode="auto">
            <a:xfrm>
              <a:off x="4973" y="2433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5" name="Oval 131"/>
            <p:cNvSpPr>
              <a:spLocks noChangeArrowheads="1"/>
            </p:cNvSpPr>
            <p:nvPr/>
          </p:nvSpPr>
          <p:spPr bwMode="auto">
            <a:xfrm>
              <a:off x="5099" y="2612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6" name="Oval 132"/>
            <p:cNvSpPr>
              <a:spLocks noChangeArrowheads="1"/>
            </p:cNvSpPr>
            <p:nvPr/>
          </p:nvSpPr>
          <p:spPr bwMode="auto">
            <a:xfrm>
              <a:off x="5604" y="1985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7" name="Oval 133"/>
            <p:cNvSpPr>
              <a:spLocks noChangeArrowheads="1"/>
            </p:cNvSpPr>
            <p:nvPr/>
          </p:nvSpPr>
          <p:spPr bwMode="auto">
            <a:xfrm>
              <a:off x="5352" y="2119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8" name="Oval 134"/>
            <p:cNvSpPr>
              <a:spLocks noChangeArrowheads="1"/>
            </p:cNvSpPr>
            <p:nvPr/>
          </p:nvSpPr>
          <p:spPr bwMode="auto">
            <a:xfrm>
              <a:off x="5496" y="1918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09" name="Oval 135"/>
            <p:cNvSpPr>
              <a:spLocks noChangeArrowheads="1"/>
            </p:cNvSpPr>
            <p:nvPr/>
          </p:nvSpPr>
          <p:spPr bwMode="auto">
            <a:xfrm>
              <a:off x="5397" y="2444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0" name="Oval 136"/>
            <p:cNvSpPr>
              <a:spLocks noChangeArrowheads="1"/>
            </p:cNvSpPr>
            <p:nvPr/>
          </p:nvSpPr>
          <p:spPr bwMode="auto">
            <a:xfrm>
              <a:off x="5387" y="2648"/>
              <a:ext cx="32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1" name="Oval 137"/>
            <p:cNvSpPr>
              <a:spLocks noChangeArrowheads="1"/>
            </p:cNvSpPr>
            <p:nvPr/>
          </p:nvSpPr>
          <p:spPr bwMode="auto">
            <a:xfrm>
              <a:off x="4789" y="2142"/>
              <a:ext cx="32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2" name="Oval 138"/>
            <p:cNvSpPr>
              <a:spLocks noChangeArrowheads="1"/>
            </p:cNvSpPr>
            <p:nvPr/>
          </p:nvSpPr>
          <p:spPr bwMode="auto">
            <a:xfrm>
              <a:off x="4816" y="2610"/>
              <a:ext cx="32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3" name="Oval 139"/>
            <p:cNvSpPr>
              <a:spLocks noChangeArrowheads="1"/>
            </p:cNvSpPr>
            <p:nvPr/>
          </p:nvSpPr>
          <p:spPr bwMode="auto">
            <a:xfrm>
              <a:off x="4831" y="2008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4" name="Oval 140"/>
            <p:cNvSpPr>
              <a:spLocks noChangeArrowheads="1"/>
            </p:cNvSpPr>
            <p:nvPr/>
          </p:nvSpPr>
          <p:spPr bwMode="auto">
            <a:xfrm>
              <a:off x="5348" y="2772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5" name="Oval 141"/>
            <p:cNvSpPr>
              <a:spLocks noChangeArrowheads="1"/>
            </p:cNvSpPr>
            <p:nvPr/>
          </p:nvSpPr>
          <p:spPr bwMode="auto">
            <a:xfrm>
              <a:off x="5703" y="1965"/>
              <a:ext cx="30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6" name="Oval 142"/>
            <p:cNvSpPr>
              <a:spLocks noChangeArrowheads="1"/>
            </p:cNvSpPr>
            <p:nvPr/>
          </p:nvSpPr>
          <p:spPr bwMode="auto">
            <a:xfrm>
              <a:off x="5745" y="2618"/>
              <a:ext cx="31" cy="34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7" name="Oval 143"/>
            <p:cNvSpPr>
              <a:spLocks noChangeArrowheads="1"/>
            </p:cNvSpPr>
            <p:nvPr/>
          </p:nvSpPr>
          <p:spPr bwMode="auto">
            <a:xfrm>
              <a:off x="5099" y="2300"/>
              <a:ext cx="31" cy="35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8" name="Oval 170"/>
            <p:cNvSpPr>
              <a:spLocks noChangeArrowheads="1"/>
            </p:cNvSpPr>
            <p:nvPr/>
          </p:nvSpPr>
          <p:spPr bwMode="auto">
            <a:xfrm>
              <a:off x="5422" y="2729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19" name="Oval 171"/>
            <p:cNvSpPr>
              <a:spLocks noChangeArrowheads="1"/>
            </p:cNvSpPr>
            <p:nvPr/>
          </p:nvSpPr>
          <p:spPr bwMode="auto">
            <a:xfrm>
              <a:off x="5795" y="2315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0" name="Oval 172"/>
            <p:cNvSpPr>
              <a:spLocks noChangeArrowheads="1"/>
            </p:cNvSpPr>
            <p:nvPr/>
          </p:nvSpPr>
          <p:spPr bwMode="auto">
            <a:xfrm>
              <a:off x="4905" y="2400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1" name="Oval 173"/>
            <p:cNvSpPr>
              <a:spLocks noChangeArrowheads="1"/>
            </p:cNvSpPr>
            <p:nvPr/>
          </p:nvSpPr>
          <p:spPr bwMode="auto">
            <a:xfrm>
              <a:off x="5737" y="2240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2" name="Oval 174"/>
            <p:cNvSpPr>
              <a:spLocks noChangeArrowheads="1"/>
            </p:cNvSpPr>
            <p:nvPr/>
          </p:nvSpPr>
          <p:spPr bwMode="auto">
            <a:xfrm>
              <a:off x="5266" y="2400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3" name="Oval 175"/>
            <p:cNvSpPr>
              <a:spLocks noChangeArrowheads="1"/>
            </p:cNvSpPr>
            <p:nvPr/>
          </p:nvSpPr>
          <p:spPr bwMode="auto">
            <a:xfrm>
              <a:off x="5376" y="1968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4" name="Oval 176"/>
            <p:cNvSpPr>
              <a:spLocks noChangeArrowheads="1"/>
            </p:cNvSpPr>
            <p:nvPr/>
          </p:nvSpPr>
          <p:spPr bwMode="auto">
            <a:xfrm>
              <a:off x="5280" y="2304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5" name="Oval 177"/>
            <p:cNvSpPr>
              <a:spLocks noChangeArrowheads="1"/>
            </p:cNvSpPr>
            <p:nvPr/>
          </p:nvSpPr>
          <p:spPr bwMode="auto">
            <a:xfrm>
              <a:off x="5232" y="2784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6" name="Oval 178"/>
            <p:cNvSpPr>
              <a:spLocks noChangeArrowheads="1"/>
            </p:cNvSpPr>
            <p:nvPr/>
          </p:nvSpPr>
          <p:spPr bwMode="auto">
            <a:xfrm>
              <a:off x="5321" y="1851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7" name="Oval 179"/>
            <p:cNvSpPr>
              <a:spLocks noChangeArrowheads="1"/>
            </p:cNvSpPr>
            <p:nvPr/>
          </p:nvSpPr>
          <p:spPr bwMode="auto">
            <a:xfrm>
              <a:off x="5188" y="2524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8" name="Oval 180"/>
            <p:cNvSpPr>
              <a:spLocks noChangeArrowheads="1"/>
            </p:cNvSpPr>
            <p:nvPr/>
          </p:nvSpPr>
          <p:spPr bwMode="auto">
            <a:xfrm>
              <a:off x="5074" y="1878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29" name="Oval 181"/>
            <p:cNvSpPr>
              <a:spLocks noChangeArrowheads="1"/>
            </p:cNvSpPr>
            <p:nvPr/>
          </p:nvSpPr>
          <p:spPr bwMode="auto">
            <a:xfrm>
              <a:off x="5755" y="2478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30" name="Oval 182"/>
            <p:cNvSpPr>
              <a:spLocks noChangeArrowheads="1"/>
            </p:cNvSpPr>
            <p:nvPr/>
          </p:nvSpPr>
          <p:spPr bwMode="auto">
            <a:xfrm>
              <a:off x="5568" y="2496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31" name="Oval 183"/>
            <p:cNvSpPr>
              <a:spLocks noChangeArrowheads="1"/>
            </p:cNvSpPr>
            <p:nvPr/>
          </p:nvSpPr>
          <p:spPr bwMode="auto">
            <a:xfrm>
              <a:off x="5184" y="2308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32" name="Oval 184"/>
            <p:cNvSpPr>
              <a:spLocks noChangeArrowheads="1"/>
            </p:cNvSpPr>
            <p:nvPr/>
          </p:nvSpPr>
          <p:spPr bwMode="auto">
            <a:xfrm>
              <a:off x="5197" y="2186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33" name="Oval 185"/>
            <p:cNvSpPr>
              <a:spLocks noChangeArrowheads="1"/>
            </p:cNvSpPr>
            <p:nvPr/>
          </p:nvSpPr>
          <p:spPr bwMode="auto">
            <a:xfrm>
              <a:off x="5486" y="2363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434" name="Oval 186"/>
            <p:cNvSpPr>
              <a:spLocks noChangeArrowheads="1"/>
            </p:cNvSpPr>
            <p:nvPr/>
          </p:nvSpPr>
          <p:spPr bwMode="auto">
            <a:xfrm>
              <a:off x="5328" y="2592"/>
              <a:ext cx="31" cy="35"/>
            </a:xfrm>
            <a:prstGeom prst="ellipse">
              <a:avLst/>
            </a:prstGeom>
            <a:solidFill>
              <a:srgbClr val="FF33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</p:grpSp>
      <p:sp>
        <p:nvSpPr>
          <p:cNvPr id="11271" name="Freeform 169"/>
          <p:cNvSpPr>
            <a:spLocks/>
          </p:cNvSpPr>
          <p:nvPr/>
        </p:nvSpPr>
        <p:spPr bwMode="auto">
          <a:xfrm rot="10800000">
            <a:off x="444500" y="1404938"/>
            <a:ext cx="811213" cy="82550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22225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272" name="Text Box 188"/>
          <p:cNvSpPr txBox="1">
            <a:spLocks noChangeArrowheads="1"/>
          </p:cNvSpPr>
          <p:nvPr/>
        </p:nvSpPr>
        <p:spPr bwMode="auto">
          <a:xfrm>
            <a:off x="-4763" y="1057275"/>
            <a:ext cx="407988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>
                <a:solidFill>
                  <a:srgbClr val="010000"/>
                </a:solidFill>
                <a:latin typeface="Symbol" pitchFamily="18" charset="2"/>
              </a:rPr>
              <a:t>r</a:t>
            </a:r>
          </a:p>
        </p:txBody>
      </p:sp>
      <p:grpSp>
        <p:nvGrpSpPr>
          <p:cNvPr id="11273" name="Group 12"/>
          <p:cNvGrpSpPr>
            <a:grpSpLocks/>
          </p:cNvGrpSpPr>
          <p:nvPr/>
        </p:nvGrpSpPr>
        <p:grpSpPr bwMode="auto">
          <a:xfrm>
            <a:off x="4267856" y="2590180"/>
            <a:ext cx="2556807" cy="1399208"/>
            <a:chOff x="16" y="398"/>
            <a:chExt cx="1685" cy="997"/>
          </a:xfrm>
        </p:grpSpPr>
        <p:sp>
          <p:nvSpPr>
            <p:cNvPr id="11300" name="Oval 13"/>
            <p:cNvSpPr>
              <a:spLocks noChangeArrowheads="1"/>
            </p:cNvSpPr>
            <p:nvPr/>
          </p:nvSpPr>
          <p:spPr bwMode="auto">
            <a:xfrm>
              <a:off x="480" y="624"/>
              <a:ext cx="816" cy="624"/>
            </a:xfrm>
            <a:prstGeom prst="ellipse">
              <a:avLst/>
            </a:prstGeom>
            <a:noFill/>
            <a:ln w="2857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01" name="Oval 14"/>
            <p:cNvSpPr>
              <a:spLocks noChangeArrowheads="1"/>
            </p:cNvSpPr>
            <p:nvPr/>
          </p:nvSpPr>
          <p:spPr bwMode="auto">
            <a:xfrm>
              <a:off x="720" y="477"/>
              <a:ext cx="336" cy="33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02" name="Oval 15"/>
            <p:cNvSpPr>
              <a:spLocks noChangeArrowheads="1"/>
            </p:cNvSpPr>
            <p:nvPr/>
          </p:nvSpPr>
          <p:spPr bwMode="auto">
            <a:xfrm>
              <a:off x="720" y="1056"/>
              <a:ext cx="336" cy="33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03" name="Oval 16"/>
            <p:cNvSpPr>
              <a:spLocks noChangeArrowheads="1"/>
            </p:cNvSpPr>
            <p:nvPr/>
          </p:nvSpPr>
          <p:spPr bwMode="auto">
            <a:xfrm>
              <a:off x="720" y="480"/>
              <a:ext cx="336" cy="336"/>
            </a:xfrm>
            <a:prstGeom prst="ellipse">
              <a:avLst/>
            </a:prstGeom>
            <a:solidFill>
              <a:schemeClr val="accent1">
                <a:alpha val="27058"/>
              </a:schemeClr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600" i="0">
                  <a:solidFill>
                    <a:srgbClr val="990099"/>
                  </a:solidFill>
                  <a:latin typeface="Symbol" pitchFamily="18" charset="2"/>
                </a:rPr>
                <a:t>S</a:t>
              </a:r>
              <a:r>
                <a:rPr kumimoji="0" lang="en-US" altLang="en-US" sz="2600" i="0" baseline="-25000">
                  <a:solidFill>
                    <a:srgbClr val="990099"/>
                  </a:solidFill>
                  <a:latin typeface="Symbol" pitchFamily="18" charset="2"/>
                </a:rPr>
                <a:t>p</a:t>
              </a:r>
            </a:p>
          </p:txBody>
        </p:sp>
        <p:sp>
          <p:nvSpPr>
            <p:cNvPr id="11304" name="Freeform 17"/>
            <p:cNvSpPr>
              <a:spLocks/>
            </p:cNvSpPr>
            <p:nvPr/>
          </p:nvSpPr>
          <p:spPr bwMode="auto">
            <a:xfrm>
              <a:off x="48" y="864"/>
              <a:ext cx="384" cy="144"/>
            </a:xfrm>
            <a:custGeom>
              <a:avLst/>
              <a:gdLst>
                <a:gd name="T0" fmla="*/ 0 w 576"/>
                <a:gd name="T1" fmla="*/ 1 h 224"/>
                <a:gd name="T2" fmla="*/ 1 w 576"/>
                <a:gd name="T3" fmla="*/ 1 h 224"/>
                <a:gd name="T4" fmla="*/ 1 w 576"/>
                <a:gd name="T5" fmla="*/ 1 h 224"/>
                <a:gd name="T6" fmla="*/ 1 w 576"/>
                <a:gd name="T7" fmla="*/ 1 h 224"/>
                <a:gd name="T8" fmla="*/ 1 w 576"/>
                <a:gd name="T9" fmla="*/ 1 h 224"/>
                <a:gd name="T10" fmla="*/ 1 w 576"/>
                <a:gd name="T11" fmla="*/ 1 h 224"/>
                <a:gd name="T12" fmla="*/ 1 w 576"/>
                <a:gd name="T13" fmla="*/ 1 h 224"/>
                <a:gd name="T14" fmla="*/ 1 w 576"/>
                <a:gd name="T15" fmla="*/ 1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Freeform 18"/>
            <p:cNvSpPr>
              <a:spLocks/>
            </p:cNvSpPr>
            <p:nvPr/>
          </p:nvSpPr>
          <p:spPr bwMode="auto">
            <a:xfrm>
              <a:off x="1317" y="855"/>
              <a:ext cx="384" cy="144"/>
            </a:xfrm>
            <a:custGeom>
              <a:avLst/>
              <a:gdLst>
                <a:gd name="T0" fmla="*/ 0 w 576"/>
                <a:gd name="T1" fmla="*/ 1 h 224"/>
                <a:gd name="T2" fmla="*/ 1 w 576"/>
                <a:gd name="T3" fmla="*/ 1 h 224"/>
                <a:gd name="T4" fmla="*/ 1 w 576"/>
                <a:gd name="T5" fmla="*/ 1 h 224"/>
                <a:gd name="T6" fmla="*/ 1 w 576"/>
                <a:gd name="T7" fmla="*/ 1 h 224"/>
                <a:gd name="T8" fmla="*/ 1 w 576"/>
                <a:gd name="T9" fmla="*/ 1 h 224"/>
                <a:gd name="T10" fmla="*/ 1 w 576"/>
                <a:gd name="T11" fmla="*/ 1 h 224"/>
                <a:gd name="T12" fmla="*/ 1 w 576"/>
                <a:gd name="T13" fmla="*/ 1 h 224"/>
                <a:gd name="T14" fmla="*/ 1 w 576"/>
                <a:gd name="T15" fmla="*/ 1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Oval 19"/>
            <p:cNvSpPr>
              <a:spLocks noChangeArrowheads="1"/>
            </p:cNvSpPr>
            <p:nvPr/>
          </p:nvSpPr>
          <p:spPr bwMode="auto">
            <a:xfrm>
              <a:off x="720" y="1056"/>
              <a:ext cx="336" cy="336"/>
            </a:xfrm>
            <a:prstGeom prst="ellipse">
              <a:avLst/>
            </a:prstGeom>
            <a:solidFill>
              <a:schemeClr val="accent1">
                <a:alpha val="27058"/>
              </a:schemeClr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600" i="0">
                  <a:solidFill>
                    <a:srgbClr val="990099"/>
                  </a:solidFill>
                  <a:latin typeface="Symbol" pitchFamily="18" charset="2"/>
                </a:rPr>
                <a:t>S</a:t>
              </a:r>
              <a:r>
                <a:rPr kumimoji="0" lang="en-US" altLang="en-US" sz="2600" i="0" baseline="-25000">
                  <a:solidFill>
                    <a:srgbClr val="990099"/>
                  </a:solidFill>
                  <a:latin typeface="Symbol" pitchFamily="18" charset="2"/>
                </a:rPr>
                <a:t>p</a:t>
              </a:r>
            </a:p>
          </p:txBody>
        </p:sp>
        <p:sp>
          <p:nvSpPr>
            <p:cNvPr id="11307" name="Oval 20"/>
            <p:cNvSpPr>
              <a:spLocks noChangeArrowheads="1"/>
            </p:cNvSpPr>
            <p:nvPr/>
          </p:nvSpPr>
          <p:spPr bwMode="auto">
            <a:xfrm>
              <a:off x="427" y="855"/>
              <a:ext cx="150" cy="15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08" name="Oval 21"/>
            <p:cNvSpPr>
              <a:spLocks noChangeArrowheads="1"/>
            </p:cNvSpPr>
            <p:nvPr/>
          </p:nvSpPr>
          <p:spPr bwMode="auto">
            <a:xfrm>
              <a:off x="1214" y="874"/>
              <a:ext cx="150" cy="15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309" name="Text Box 22"/>
            <p:cNvSpPr txBox="1">
              <a:spLocks noChangeArrowheads="1"/>
            </p:cNvSpPr>
            <p:nvPr/>
          </p:nvSpPr>
          <p:spPr bwMode="auto">
            <a:xfrm>
              <a:off x="16" y="398"/>
              <a:ext cx="286" cy="4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3600" b="0" i="0" dirty="0">
                  <a:solidFill>
                    <a:srgbClr val="010000"/>
                  </a:solidFill>
                  <a:latin typeface="Symbol" pitchFamily="18" charset="2"/>
                </a:rPr>
                <a:t>r</a:t>
              </a:r>
            </a:p>
          </p:txBody>
        </p:sp>
      </p:grpSp>
      <p:sp>
        <p:nvSpPr>
          <p:cNvPr id="11274" name="Text Box 32"/>
          <p:cNvSpPr txBox="1">
            <a:spLocks noChangeArrowheads="1"/>
          </p:cNvSpPr>
          <p:nvPr/>
        </p:nvSpPr>
        <p:spPr bwMode="auto">
          <a:xfrm>
            <a:off x="-74613" y="3540125"/>
            <a:ext cx="3197226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[Chanfray et al,  Herrmann et al,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 Urban et al, Weise et al, Koch et al, …]</a:t>
            </a:r>
          </a:p>
        </p:txBody>
      </p:sp>
      <p:sp>
        <p:nvSpPr>
          <p:cNvPr id="11275" name="Text Box 192"/>
          <p:cNvSpPr txBox="1">
            <a:spLocks noChangeArrowheads="1"/>
          </p:cNvSpPr>
          <p:nvPr/>
        </p:nvSpPr>
        <p:spPr bwMode="auto">
          <a:xfrm>
            <a:off x="42863" y="2743200"/>
            <a:ext cx="201453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i="0">
                <a:solidFill>
                  <a:srgbClr val="000099"/>
                </a:solidFill>
              </a:rPr>
              <a:t> In-Medium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99"/>
                </a:solidFill>
              </a:rPr>
              <a:t>  Pion Cloud</a:t>
            </a:r>
          </a:p>
        </p:txBody>
      </p:sp>
      <p:grpSp>
        <p:nvGrpSpPr>
          <p:cNvPr id="11276" name="Group 206"/>
          <p:cNvGrpSpPr>
            <a:grpSpLocks/>
          </p:cNvGrpSpPr>
          <p:nvPr/>
        </p:nvGrpSpPr>
        <p:grpSpPr bwMode="auto">
          <a:xfrm>
            <a:off x="7670800" y="2641600"/>
            <a:ext cx="1276350" cy="1000125"/>
            <a:chOff x="1687" y="2118"/>
            <a:chExt cx="804" cy="630"/>
          </a:xfrm>
        </p:grpSpPr>
        <p:sp>
          <p:nvSpPr>
            <p:cNvPr id="11294" name="Oval 196"/>
            <p:cNvSpPr>
              <a:spLocks noChangeArrowheads="1"/>
            </p:cNvSpPr>
            <p:nvPr/>
          </p:nvSpPr>
          <p:spPr bwMode="auto">
            <a:xfrm>
              <a:off x="1834" y="2188"/>
              <a:ext cx="435" cy="447"/>
            </a:xfrm>
            <a:prstGeom prst="ellipse">
              <a:avLst/>
            </a:prstGeom>
            <a:noFill/>
            <a:ln w="28575">
              <a:solidFill>
                <a:schemeClr val="bg2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295" name="Oval 197"/>
            <p:cNvSpPr>
              <a:spLocks noChangeArrowheads="1"/>
            </p:cNvSpPr>
            <p:nvPr/>
          </p:nvSpPr>
          <p:spPr bwMode="auto">
            <a:xfrm>
              <a:off x="1891" y="2118"/>
              <a:ext cx="321" cy="3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  <p:sp>
          <p:nvSpPr>
            <p:cNvPr id="11296" name="Oval 199"/>
            <p:cNvSpPr>
              <a:spLocks noChangeArrowheads="1"/>
            </p:cNvSpPr>
            <p:nvPr/>
          </p:nvSpPr>
          <p:spPr bwMode="auto">
            <a:xfrm>
              <a:off x="1893" y="2125"/>
              <a:ext cx="321" cy="297"/>
            </a:xfrm>
            <a:prstGeom prst="ellipse">
              <a:avLst/>
            </a:prstGeom>
            <a:solidFill>
              <a:schemeClr val="accent1">
                <a:alpha val="27058"/>
              </a:schemeClr>
            </a:solidFill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ctr">
                <a:lnSpc>
                  <a:spcPct val="7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600" i="0">
                  <a:solidFill>
                    <a:srgbClr val="990099"/>
                  </a:solidFill>
                  <a:latin typeface="Symbol" pitchFamily="18" charset="2"/>
                </a:rPr>
                <a:t>S</a:t>
              </a:r>
              <a:r>
                <a:rPr kumimoji="0" lang="en-US" altLang="en-US" sz="2600" i="0" baseline="-25000">
                  <a:solidFill>
                    <a:srgbClr val="990099"/>
                  </a:solidFill>
                  <a:latin typeface="Symbol" pitchFamily="18" charset="2"/>
                </a:rPr>
                <a:t>p</a:t>
              </a:r>
            </a:p>
          </p:txBody>
        </p:sp>
        <p:sp>
          <p:nvSpPr>
            <p:cNvPr id="11297" name="Freeform 200"/>
            <p:cNvSpPr>
              <a:spLocks/>
            </p:cNvSpPr>
            <p:nvPr/>
          </p:nvSpPr>
          <p:spPr bwMode="auto">
            <a:xfrm>
              <a:off x="1687" y="2618"/>
              <a:ext cx="367" cy="127"/>
            </a:xfrm>
            <a:custGeom>
              <a:avLst/>
              <a:gdLst>
                <a:gd name="T0" fmla="*/ 0 w 576"/>
                <a:gd name="T1" fmla="*/ 1 h 224"/>
                <a:gd name="T2" fmla="*/ 1 w 576"/>
                <a:gd name="T3" fmla="*/ 1 h 224"/>
                <a:gd name="T4" fmla="*/ 1 w 576"/>
                <a:gd name="T5" fmla="*/ 1 h 224"/>
                <a:gd name="T6" fmla="*/ 1 w 576"/>
                <a:gd name="T7" fmla="*/ 1 h 224"/>
                <a:gd name="T8" fmla="*/ 1 w 576"/>
                <a:gd name="T9" fmla="*/ 1 h 224"/>
                <a:gd name="T10" fmla="*/ 1 w 576"/>
                <a:gd name="T11" fmla="*/ 1 h 224"/>
                <a:gd name="T12" fmla="*/ 1 w 576"/>
                <a:gd name="T13" fmla="*/ 1 h 224"/>
                <a:gd name="T14" fmla="*/ 1 w 576"/>
                <a:gd name="T15" fmla="*/ 1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Freeform 201"/>
            <p:cNvSpPr>
              <a:spLocks/>
            </p:cNvSpPr>
            <p:nvPr/>
          </p:nvSpPr>
          <p:spPr bwMode="auto">
            <a:xfrm>
              <a:off x="2124" y="2621"/>
              <a:ext cx="367" cy="127"/>
            </a:xfrm>
            <a:custGeom>
              <a:avLst/>
              <a:gdLst>
                <a:gd name="T0" fmla="*/ 0 w 576"/>
                <a:gd name="T1" fmla="*/ 1 h 224"/>
                <a:gd name="T2" fmla="*/ 1 w 576"/>
                <a:gd name="T3" fmla="*/ 1 h 224"/>
                <a:gd name="T4" fmla="*/ 1 w 576"/>
                <a:gd name="T5" fmla="*/ 1 h 224"/>
                <a:gd name="T6" fmla="*/ 1 w 576"/>
                <a:gd name="T7" fmla="*/ 1 h 224"/>
                <a:gd name="T8" fmla="*/ 1 w 576"/>
                <a:gd name="T9" fmla="*/ 1 h 224"/>
                <a:gd name="T10" fmla="*/ 1 w 576"/>
                <a:gd name="T11" fmla="*/ 1 h 224"/>
                <a:gd name="T12" fmla="*/ 1 w 576"/>
                <a:gd name="T13" fmla="*/ 1 h 224"/>
                <a:gd name="T14" fmla="*/ 1 w 576"/>
                <a:gd name="T15" fmla="*/ 1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Oval 203"/>
            <p:cNvSpPr>
              <a:spLocks noChangeArrowheads="1"/>
            </p:cNvSpPr>
            <p:nvPr/>
          </p:nvSpPr>
          <p:spPr bwMode="auto">
            <a:xfrm>
              <a:off x="1994" y="2610"/>
              <a:ext cx="144" cy="13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 i="0">
                <a:solidFill>
                  <a:srgbClr val="0000FF"/>
                </a:solidFill>
              </a:endParaRPr>
            </a:p>
          </p:txBody>
        </p:sp>
      </p:grpSp>
      <p:grpSp>
        <p:nvGrpSpPr>
          <p:cNvPr id="11277" name="Group 215"/>
          <p:cNvGrpSpPr>
            <a:grpSpLocks/>
          </p:cNvGrpSpPr>
          <p:nvPr/>
        </p:nvGrpSpPr>
        <p:grpSpPr bwMode="auto">
          <a:xfrm>
            <a:off x="4719638" y="4273550"/>
            <a:ext cx="2143125" cy="1385888"/>
            <a:chOff x="2352" y="480"/>
            <a:chExt cx="1488" cy="901"/>
          </a:xfrm>
        </p:grpSpPr>
        <p:grpSp>
          <p:nvGrpSpPr>
            <p:cNvPr id="11286" name="Group 216"/>
            <p:cNvGrpSpPr>
              <a:grpSpLocks/>
            </p:cNvGrpSpPr>
            <p:nvPr/>
          </p:nvGrpSpPr>
          <p:grpSpPr bwMode="auto">
            <a:xfrm>
              <a:off x="2736" y="480"/>
              <a:ext cx="720" cy="901"/>
              <a:chOff x="1162" y="752"/>
              <a:chExt cx="720" cy="901"/>
            </a:xfrm>
          </p:grpSpPr>
          <p:grpSp>
            <p:nvGrpSpPr>
              <p:cNvPr id="11289" name="Group 217"/>
              <p:cNvGrpSpPr>
                <a:grpSpLocks/>
              </p:cNvGrpSpPr>
              <p:nvPr/>
            </p:nvGrpSpPr>
            <p:grpSpPr bwMode="auto">
              <a:xfrm>
                <a:off x="1162" y="912"/>
                <a:ext cx="720" cy="510"/>
                <a:chOff x="1104" y="738"/>
                <a:chExt cx="720" cy="510"/>
              </a:xfrm>
            </p:grpSpPr>
            <p:sp>
              <p:nvSpPr>
                <p:cNvPr id="11292" name="Oval 218"/>
                <p:cNvSpPr>
                  <a:spLocks noChangeArrowheads="1"/>
                </p:cNvSpPr>
                <p:nvPr/>
              </p:nvSpPr>
              <p:spPr bwMode="auto">
                <a:xfrm>
                  <a:off x="1104" y="768"/>
                  <a:ext cx="720" cy="480"/>
                </a:xfrm>
                <a:prstGeom prst="ellipse">
                  <a:avLst/>
                </a:prstGeom>
                <a:solidFill>
                  <a:schemeClr val="accent1">
                    <a:alpha val="0"/>
                  </a:schemeClr>
                </a:solidFill>
                <a:ln w="2857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>
                    <a:lnSpc>
                      <a:spcPct val="11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 i="0">
                    <a:solidFill>
                      <a:srgbClr val="0000FF"/>
                    </a:solidFill>
                  </a:endParaRPr>
                </a:p>
              </p:txBody>
            </p:sp>
            <p:sp>
              <p:nvSpPr>
                <p:cNvPr id="11293" name="Arc 219"/>
                <p:cNvSpPr>
                  <a:spLocks/>
                </p:cNvSpPr>
                <p:nvPr/>
              </p:nvSpPr>
              <p:spPr bwMode="auto">
                <a:xfrm rot="-2421872">
                  <a:off x="1200" y="738"/>
                  <a:ext cx="528" cy="4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1290" name="Text Box 220"/>
              <p:cNvSpPr txBox="1">
                <a:spLocks noChangeArrowheads="1"/>
              </p:cNvSpPr>
              <p:nvPr/>
            </p:nvSpPr>
            <p:spPr bwMode="auto">
              <a:xfrm>
                <a:off x="1365" y="752"/>
                <a:ext cx="328" cy="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4000" i="0">
                    <a:solidFill>
                      <a:srgbClr val="010000"/>
                    </a:solidFill>
                  </a:rPr>
                  <a:t>&gt;</a:t>
                </a:r>
              </a:p>
            </p:txBody>
          </p:sp>
          <p:sp>
            <p:nvSpPr>
              <p:cNvPr id="11291" name="Text Box 221"/>
              <p:cNvSpPr txBox="1">
                <a:spLocks noChangeArrowheads="1"/>
              </p:cNvSpPr>
              <p:nvPr/>
            </p:nvSpPr>
            <p:spPr bwMode="auto">
              <a:xfrm rot="10800000">
                <a:off x="1383" y="1197"/>
                <a:ext cx="328" cy="4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4000" i="0">
                    <a:solidFill>
                      <a:srgbClr val="010000"/>
                    </a:solidFill>
                  </a:rPr>
                  <a:t>&gt;</a:t>
                </a:r>
              </a:p>
            </p:txBody>
          </p:sp>
        </p:grpSp>
        <p:sp>
          <p:nvSpPr>
            <p:cNvPr id="11287" name="Freeform 222"/>
            <p:cNvSpPr>
              <a:spLocks/>
            </p:cNvSpPr>
            <p:nvPr/>
          </p:nvSpPr>
          <p:spPr bwMode="auto">
            <a:xfrm>
              <a:off x="2352" y="864"/>
              <a:ext cx="384" cy="144"/>
            </a:xfrm>
            <a:custGeom>
              <a:avLst/>
              <a:gdLst>
                <a:gd name="T0" fmla="*/ 0 w 576"/>
                <a:gd name="T1" fmla="*/ 1 h 224"/>
                <a:gd name="T2" fmla="*/ 1 w 576"/>
                <a:gd name="T3" fmla="*/ 1 h 224"/>
                <a:gd name="T4" fmla="*/ 1 w 576"/>
                <a:gd name="T5" fmla="*/ 1 h 224"/>
                <a:gd name="T6" fmla="*/ 1 w 576"/>
                <a:gd name="T7" fmla="*/ 1 h 224"/>
                <a:gd name="T8" fmla="*/ 1 w 576"/>
                <a:gd name="T9" fmla="*/ 1 h 224"/>
                <a:gd name="T10" fmla="*/ 1 w 576"/>
                <a:gd name="T11" fmla="*/ 1 h 224"/>
                <a:gd name="T12" fmla="*/ 1 w 576"/>
                <a:gd name="T13" fmla="*/ 1 h 224"/>
                <a:gd name="T14" fmla="*/ 1 w 576"/>
                <a:gd name="T15" fmla="*/ 1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Freeform 223"/>
            <p:cNvSpPr>
              <a:spLocks/>
            </p:cNvSpPr>
            <p:nvPr/>
          </p:nvSpPr>
          <p:spPr bwMode="auto">
            <a:xfrm>
              <a:off x="3456" y="855"/>
              <a:ext cx="384" cy="144"/>
            </a:xfrm>
            <a:custGeom>
              <a:avLst/>
              <a:gdLst>
                <a:gd name="T0" fmla="*/ 0 w 576"/>
                <a:gd name="T1" fmla="*/ 1 h 224"/>
                <a:gd name="T2" fmla="*/ 1 w 576"/>
                <a:gd name="T3" fmla="*/ 1 h 224"/>
                <a:gd name="T4" fmla="*/ 1 w 576"/>
                <a:gd name="T5" fmla="*/ 1 h 224"/>
                <a:gd name="T6" fmla="*/ 1 w 576"/>
                <a:gd name="T7" fmla="*/ 1 h 224"/>
                <a:gd name="T8" fmla="*/ 1 w 576"/>
                <a:gd name="T9" fmla="*/ 1 h 224"/>
                <a:gd name="T10" fmla="*/ 1 w 576"/>
                <a:gd name="T11" fmla="*/ 1 h 224"/>
                <a:gd name="T12" fmla="*/ 1 w 576"/>
                <a:gd name="T13" fmla="*/ 1 h 224"/>
                <a:gd name="T14" fmla="*/ 1 w 576"/>
                <a:gd name="T15" fmla="*/ 1 h 22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576"/>
                <a:gd name="T25" fmla="*/ 0 h 224"/>
                <a:gd name="T26" fmla="*/ 576 w 576"/>
                <a:gd name="T27" fmla="*/ 224 h 22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576" h="224">
                  <a:moveTo>
                    <a:pt x="0" y="112"/>
                  </a:moveTo>
                  <a:cubicBezTo>
                    <a:pt x="12" y="168"/>
                    <a:pt x="24" y="224"/>
                    <a:pt x="48" y="208"/>
                  </a:cubicBezTo>
                  <a:cubicBezTo>
                    <a:pt x="72" y="192"/>
                    <a:pt x="112" y="16"/>
                    <a:pt x="144" y="16"/>
                  </a:cubicBezTo>
                  <a:cubicBezTo>
                    <a:pt x="176" y="16"/>
                    <a:pt x="208" y="208"/>
                    <a:pt x="240" y="208"/>
                  </a:cubicBezTo>
                  <a:cubicBezTo>
                    <a:pt x="272" y="208"/>
                    <a:pt x="304" y="16"/>
                    <a:pt x="336" y="16"/>
                  </a:cubicBezTo>
                  <a:cubicBezTo>
                    <a:pt x="368" y="16"/>
                    <a:pt x="400" y="208"/>
                    <a:pt x="432" y="208"/>
                  </a:cubicBezTo>
                  <a:cubicBezTo>
                    <a:pt x="464" y="208"/>
                    <a:pt x="504" y="32"/>
                    <a:pt x="528" y="16"/>
                  </a:cubicBezTo>
                  <a:cubicBezTo>
                    <a:pt x="552" y="0"/>
                    <a:pt x="564" y="56"/>
                    <a:pt x="576" y="112"/>
                  </a:cubicBezTo>
                </a:path>
              </a:pathLst>
            </a:custGeom>
            <a:noFill/>
            <a:ln w="381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8" name="Text Box 224"/>
          <p:cNvSpPr txBox="1">
            <a:spLocks noChangeArrowheads="1"/>
          </p:cNvSpPr>
          <p:nvPr/>
        </p:nvSpPr>
        <p:spPr bwMode="auto">
          <a:xfrm>
            <a:off x="6102350" y="4243388"/>
            <a:ext cx="33369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i="0">
                <a:solidFill>
                  <a:srgbClr val="010000"/>
                </a:solidFill>
              </a:rPr>
              <a:t>R=</a:t>
            </a:r>
            <a:r>
              <a:rPr kumimoji="0" lang="en-US" altLang="en-US" sz="2400" i="0">
                <a:solidFill>
                  <a:srgbClr val="010000"/>
                </a:solidFill>
                <a:latin typeface="Symbol" pitchFamily="18" charset="2"/>
              </a:rPr>
              <a:t>D</a:t>
            </a:r>
            <a:r>
              <a:rPr kumimoji="0" lang="en-US" altLang="en-US" sz="2400" i="0">
                <a:solidFill>
                  <a:srgbClr val="010000"/>
                </a:solidFill>
              </a:rPr>
              <a:t>, N(1520), a</a:t>
            </a:r>
            <a:r>
              <a:rPr kumimoji="0" lang="en-US" altLang="en-US" sz="2400" i="0" baseline="-25000">
                <a:solidFill>
                  <a:srgbClr val="010000"/>
                </a:solidFill>
              </a:rPr>
              <a:t>1</a:t>
            </a:r>
            <a:r>
              <a:rPr kumimoji="0" lang="en-US" altLang="en-US" sz="2400" i="0">
                <a:solidFill>
                  <a:srgbClr val="010000"/>
                </a:solidFill>
              </a:rPr>
              <a:t>, K</a:t>
            </a:r>
            <a:r>
              <a:rPr kumimoji="0" lang="en-US" altLang="en-US" sz="2400" i="0" baseline="-25000">
                <a:solidFill>
                  <a:srgbClr val="010000"/>
                </a:solidFill>
              </a:rPr>
              <a:t>1</a:t>
            </a:r>
            <a:r>
              <a:rPr kumimoji="0" lang="en-US" altLang="en-US" sz="2400" i="0">
                <a:solidFill>
                  <a:srgbClr val="010000"/>
                </a:solidFill>
              </a:rPr>
              <a:t>, …</a:t>
            </a:r>
          </a:p>
        </p:txBody>
      </p:sp>
      <p:sp>
        <p:nvSpPr>
          <p:cNvPr id="11279" name="Text Box 225"/>
          <p:cNvSpPr txBox="1">
            <a:spLocks noChangeArrowheads="1"/>
          </p:cNvSpPr>
          <p:nvPr/>
        </p:nvSpPr>
        <p:spPr bwMode="auto">
          <a:xfrm>
            <a:off x="6021388" y="5213350"/>
            <a:ext cx="1930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i="0">
                <a:solidFill>
                  <a:srgbClr val="010000"/>
                </a:solidFill>
              </a:rPr>
              <a:t>h=N, </a:t>
            </a:r>
            <a:r>
              <a:rPr kumimoji="0" lang="en-US" altLang="en-US" sz="2400" i="0">
                <a:solidFill>
                  <a:srgbClr val="010000"/>
                </a:solidFill>
                <a:latin typeface="Symbol" pitchFamily="18" charset="2"/>
              </a:rPr>
              <a:t>p</a:t>
            </a:r>
            <a:r>
              <a:rPr kumimoji="0" lang="en-US" altLang="en-US" sz="2400" i="0">
                <a:solidFill>
                  <a:srgbClr val="010000"/>
                </a:solidFill>
              </a:rPr>
              <a:t>, K, …</a:t>
            </a:r>
          </a:p>
        </p:txBody>
      </p:sp>
      <p:sp>
        <p:nvSpPr>
          <p:cNvPr id="11280" name="Text Box 226"/>
          <p:cNvSpPr txBox="1">
            <a:spLocks noChangeArrowheads="1"/>
          </p:cNvSpPr>
          <p:nvPr/>
        </p:nvSpPr>
        <p:spPr bwMode="auto">
          <a:xfrm>
            <a:off x="3213100" y="4691063"/>
            <a:ext cx="128587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i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i="0" baseline="-25000">
                <a:solidFill>
                  <a:srgbClr val="FF0000"/>
                </a:solidFill>
                <a:latin typeface="Symbol" pitchFamily="18" charset="2"/>
              </a:rPr>
              <a:t>rB,M  </a:t>
            </a:r>
            <a:r>
              <a:rPr lang="en-US" altLang="en-US" i="0">
                <a:solidFill>
                  <a:srgbClr val="990099"/>
                </a:solidFill>
              </a:rPr>
              <a:t>=</a:t>
            </a:r>
          </a:p>
        </p:txBody>
      </p:sp>
      <p:sp>
        <p:nvSpPr>
          <p:cNvPr id="11281" name="Text Box 227"/>
          <p:cNvSpPr txBox="1">
            <a:spLocks noChangeArrowheads="1"/>
          </p:cNvSpPr>
          <p:nvPr/>
        </p:nvSpPr>
        <p:spPr bwMode="auto">
          <a:xfrm>
            <a:off x="4572000" y="4267200"/>
            <a:ext cx="434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600" b="0" i="0" dirty="0">
                <a:solidFill>
                  <a:srgbClr val="010000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11282" name="Text Box 228"/>
          <p:cNvSpPr txBox="1">
            <a:spLocks noChangeArrowheads="1"/>
          </p:cNvSpPr>
          <p:nvPr/>
        </p:nvSpPr>
        <p:spPr bwMode="auto">
          <a:xfrm>
            <a:off x="0" y="4306888"/>
            <a:ext cx="283210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i="0">
                <a:solidFill>
                  <a:srgbClr val="000099"/>
                </a:solidFill>
              </a:rPr>
              <a:t> Direct </a:t>
            </a:r>
            <a:r>
              <a:rPr kumimoji="0" lang="en-US" altLang="en-US" sz="2600" i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0" lang="en-US" altLang="en-US" sz="2600" i="0">
                <a:solidFill>
                  <a:srgbClr val="000099"/>
                </a:solidFill>
              </a:rPr>
              <a:t>-Hadron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99"/>
                </a:solidFill>
              </a:rPr>
              <a:t>   Scattering</a:t>
            </a:r>
            <a:endParaRPr kumimoji="0" lang="en-US" altLang="en-US" sz="2600" i="0" u="sng">
              <a:solidFill>
                <a:srgbClr val="000099"/>
              </a:solidFill>
            </a:endParaRPr>
          </a:p>
        </p:txBody>
      </p:sp>
      <p:sp>
        <p:nvSpPr>
          <p:cNvPr id="11283" name="Text Box 229"/>
          <p:cNvSpPr txBox="1">
            <a:spLocks noChangeArrowheads="1"/>
          </p:cNvSpPr>
          <p:nvPr/>
        </p:nvSpPr>
        <p:spPr bwMode="auto">
          <a:xfrm>
            <a:off x="3103563" y="3057525"/>
            <a:ext cx="43402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i="0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altLang="en-US" i="0" baseline="-25000">
                <a:solidFill>
                  <a:srgbClr val="FF0000"/>
                </a:solidFill>
                <a:latin typeface="Symbol" pitchFamily="18" charset="2"/>
              </a:rPr>
              <a:t>rpp  </a:t>
            </a:r>
            <a:r>
              <a:rPr lang="en-US" altLang="en-US" i="0">
                <a:solidFill>
                  <a:srgbClr val="990099"/>
                </a:solidFill>
              </a:rPr>
              <a:t>=                                  +</a:t>
            </a:r>
          </a:p>
        </p:txBody>
      </p:sp>
      <p:sp>
        <p:nvSpPr>
          <p:cNvPr id="11284" name="Text Box 230"/>
          <p:cNvSpPr txBox="1">
            <a:spLocks noChangeArrowheads="1"/>
          </p:cNvSpPr>
          <p:nvPr/>
        </p:nvSpPr>
        <p:spPr bwMode="auto">
          <a:xfrm>
            <a:off x="101600" y="5105400"/>
            <a:ext cx="19732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[Haglin, Friman et al,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 RR et al, Post et al, …]</a:t>
            </a:r>
          </a:p>
        </p:txBody>
      </p:sp>
      <p:sp>
        <p:nvSpPr>
          <p:cNvPr id="11285" name="Text Box 231"/>
          <p:cNvSpPr txBox="1">
            <a:spLocks noChangeArrowheads="1"/>
          </p:cNvSpPr>
          <p:nvPr/>
        </p:nvSpPr>
        <p:spPr bwMode="auto">
          <a:xfrm>
            <a:off x="831850" y="5867400"/>
            <a:ext cx="7550150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i="0" dirty="0">
                <a:solidFill>
                  <a:srgbClr val="000099"/>
                </a:solidFill>
              </a:rPr>
              <a:t> </a:t>
            </a:r>
            <a:r>
              <a:rPr kumimoji="0" lang="en-US" altLang="en-US" sz="2600" b="0" i="0" dirty="0">
                <a:solidFill>
                  <a:srgbClr val="0000CC"/>
                </a:solidFill>
              </a:rPr>
              <a:t>estimate couplings from</a:t>
            </a:r>
            <a:r>
              <a:rPr kumimoji="0" lang="en-US" altLang="en-US" sz="2600" i="0" dirty="0">
                <a:solidFill>
                  <a:srgbClr val="000099"/>
                </a:solidFill>
              </a:rPr>
              <a:t> </a:t>
            </a:r>
            <a:r>
              <a:rPr kumimoji="0" lang="en-US" altLang="en-US" sz="2600" i="0" dirty="0">
                <a:solidFill>
                  <a:srgbClr val="010000"/>
                </a:solidFill>
              </a:rPr>
              <a:t>R→ </a:t>
            </a:r>
            <a:r>
              <a:rPr kumimoji="0" lang="en-US" altLang="en-US" sz="2600" i="0" dirty="0" err="1" smtClean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0" lang="en-US" altLang="en-US" sz="2600" i="0" dirty="0" err="1" smtClean="0">
                <a:solidFill>
                  <a:srgbClr val="010000"/>
                </a:solidFill>
              </a:rPr>
              <a:t>h</a:t>
            </a:r>
            <a:r>
              <a:rPr kumimoji="0" lang="en-US" altLang="en-US" sz="2600" i="0" dirty="0">
                <a:solidFill>
                  <a:srgbClr val="010000"/>
                </a:solidFill>
              </a:rPr>
              <a:t>, </a:t>
            </a:r>
            <a:r>
              <a:rPr kumimoji="0" lang="en-US" altLang="en-US" sz="2600" i="0" dirty="0" err="1" smtClean="0">
                <a:solidFill>
                  <a:srgbClr val="FF6600"/>
                </a:solidFill>
                <a:latin typeface="Symbol" pitchFamily="18" charset="2"/>
              </a:rPr>
              <a:t>g</a:t>
            </a:r>
            <a:r>
              <a:rPr kumimoji="0" lang="en-US" altLang="en-US" sz="2600" i="0" dirty="0" err="1" smtClean="0">
                <a:solidFill>
                  <a:srgbClr val="010000"/>
                </a:solidFill>
                <a:latin typeface="+mn-lt"/>
              </a:rPr>
              <a:t>h</a:t>
            </a:r>
            <a:endParaRPr kumimoji="0" lang="en-US" altLang="en-US" sz="2600" b="0" i="0" dirty="0">
              <a:solidFill>
                <a:srgbClr val="FF6600"/>
              </a:solidFill>
              <a:latin typeface="+mn-lt"/>
            </a:endParaRPr>
          </a:p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600" b="0" i="0" dirty="0">
                <a:solidFill>
                  <a:srgbClr val="0000CC"/>
                </a:solidFill>
                <a:cs typeface="Times New Roman" pitchFamily="18" charset="0"/>
              </a:rPr>
              <a:t> comprehensively: scattering data (</a:t>
            </a:r>
            <a:r>
              <a:rPr kumimoji="0" lang="en-US" altLang="en-US" sz="2600" i="0" dirty="0" err="1">
                <a:solidFill>
                  <a:srgbClr val="010000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kumimoji="0" lang="en-US" altLang="en-US" sz="2600" i="0" dirty="0" err="1">
                <a:solidFill>
                  <a:srgbClr val="010000"/>
                </a:solidFill>
                <a:cs typeface="Times New Roman" pitchFamily="18" charset="0"/>
              </a:rPr>
              <a:t>N→</a:t>
            </a:r>
            <a:r>
              <a:rPr kumimoji="0" lang="en-US" altLang="en-US" sz="2600" i="0" dirty="0" err="1">
                <a:solidFill>
                  <a:srgbClr val="010000"/>
                </a:solidFill>
                <a:latin typeface="Symbol" pitchFamily="18" charset="2"/>
                <a:cs typeface="Times New Roman" pitchFamily="18" charset="0"/>
              </a:rPr>
              <a:t>r</a:t>
            </a:r>
            <a:r>
              <a:rPr kumimoji="0" lang="en-US" altLang="en-US" sz="2600" i="0" dirty="0" err="1">
                <a:solidFill>
                  <a:srgbClr val="010000"/>
                </a:solidFill>
                <a:cs typeface="Times New Roman" pitchFamily="18" charset="0"/>
              </a:rPr>
              <a:t>N</a:t>
            </a:r>
            <a:r>
              <a:rPr kumimoji="0" lang="en-US" altLang="en-US" sz="2600" b="0" i="0" dirty="0">
                <a:solidFill>
                  <a:srgbClr val="0000CC"/>
                </a:solidFill>
                <a:cs typeface="Times New Roman" pitchFamily="18" charset="0"/>
              </a:rPr>
              <a:t>, </a:t>
            </a:r>
            <a:r>
              <a:rPr kumimoji="0" lang="en-US" altLang="en-US" sz="2600" i="0" dirty="0" err="1">
                <a:solidFill>
                  <a:srgbClr val="FF6600"/>
                </a:solidFill>
                <a:latin typeface="Symbol" pitchFamily="18" charset="2"/>
                <a:cs typeface="Times New Roman" pitchFamily="18" charset="0"/>
              </a:rPr>
              <a:t>g</a:t>
            </a:r>
            <a:r>
              <a:rPr kumimoji="0" lang="en-US" altLang="en-US" sz="2600" i="0" dirty="0" err="1">
                <a:solidFill>
                  <a:srgbClr val="010000"/>
                </a:solidFill>
                <a:cs typeface="Times New Roman" pitchFamily="18" charset="0"/>
              </a:rPr>
              <a:t>N</a:t>
            </a:r>
            <a:r>
              <a:rPr kumimoji="0" lang="en-US" altLang="en-US" sz="2600" i="0" dirty="0">
                <a:solidFill>
                  <a:srgbClr val="010000"/>
                </a:solidFill>
                <a:cs typeface="Times New Roman" pitchFamily="18" charset="0"/>
              </a:rPr>
              <a:t>/A</a:t>
            </a:r>
            <a:r>
              <a:rPr kumimoji="0" lang="en-US" altLang="en-US" sz="2600" b="0" i="0" dirty="0">
                <a:solidFill>
                  <a:srgbClr val="0000CC"/>
                </a:solidFill>
                <a:cs typeface="Times New Roman" pitchFamily="18" charset="0"/>
              </a:rPr>
              <a:t>,…)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1113" y="-4763"/>
            <a:ext cx="9879012" cy="7826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dirty="0" smtClean="0">
                <a:solidFill>
                  <a:schemeClr val="bg2"/>
                </a:solidFill>
              </a:rPr>
              <a:t>2.2 Constraints from Nuclear Photo-Absorption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t="5884" r="41733" b="32753"/>
          <a:stretch>
            <a:fillRect/>
          </a:stretch>
        </p:blipFill>
        <p:spPr bwMode="auto">
          <a:xfrm>
            <a:off x="304800" y="2293134"/>
            <a:ext cx="4376738" cy="3509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2" name="Group 7"/>
          <p:cNvGrpSpPr>
            <a:grpSpLocks/>
          </p:cNvGrpSpPr>
          <p:nvPr/>
        </p:nvGrpSpPr>
        <p:grpSpPr bwMode="auto">
          <a:xfrm>
            <a:off x="5029201" y="2297896"/>
            <a:ext cx="4251277" cy="3522260"/>
            <a:chOff x="3085" y="1823"/>
            <a:chExt cx="3155" cy="2527"/>
          </a:xfrm>
        </p:grpSpPr>
        <p:pic>
          <p:nvPicPr>
            <p:cNvPr id="12299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35" t="6779" b="2260"/>
            <a:stretch>
              <a:fillRect/>
            </a:stretch>
          </p:blipFill>
          <p:spPr bwMode="auto">
            <a:xfrm>
              <a:off x="3085" y="1823"/>
              <a:ext cx="3155" cy="25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00" name="Text Box 5"/>
            <p:cNvSpPr txBox="1">
              <a:spLocks noChangeArrowheads="1"/>
            </p:cNvSpPr>
            <p:nvPr/>
          </p:nvSpPr>
          <p:spPr bwMode="auto">
            <a:xfrm>
              <a:off x="5153" y="2546"/>
              <a:ext cx="400" cy="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3200">
                  <a:solidFill>
                    <a:srgbClr val="00CC00"/>
                  </a:solidFill>
                  <a:latin typeface="Symbol" pitchFamily="18" charset="2"/>
                </a:rPr>
                <a:t>g</a:t>
              </a:r>
              <a:r>
                <a:rPr kumimoji="0" lang="en-US" altLang="en-US">
                  <a:solidFill>
                    <a:srgbClr val="00CC00"/>
                  </a:solidFill>
                </a:rPr>
                <a:t>N</a:t>
              </a:r>
            </a:p>
            <a:p>
              <a:pPr>
                <a:lnSpc>
                  <a:spcPct val="70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3200">
                  <a:solidFill>
                    <a:srgbClr val="FF0000"/>
                  </a:solidFill>
                  <a:latin typeface="Symbol" pitchFamily="18" charset="2"/>
                </a:rPr>
                <a:t>g</a:t>
              </a:r>
              <a:r>
                <a:rPr kumimoji="0" lang="en-US" altLang="en-US">
                  <a:solidFill>
                    <a:srgbClr val="FF0000"/>
                  </a:solidFill>
                </a:rPr>
                <a:t>A</a:t>
              </a:r>
            </a:p>
          </p:txBody>
        </p:sp>
        <p:sp>
          <p:nvSpPr>
            <p:cNvPr id="12301" name="Text Box 6"/>
            <p:cNvSpPr txBox="1">
              <a:spLocks noChangeArrowheads="1"/>
            </p:cNvSpPr>
            <p:nvPr/>
          </p:nvSpPr>
          <p:spPr bwMode="auto">
            <a:xfrm>
              <a:off x="4310" y="3655"/>
              <a:ext cx="567" cy="3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3200">
                  <a:solidFill>
                    <a:srgbClr val="FF0000"/>
                  </a:solidFill>
                  <a:latin typeface="Symbol" pitchFamily="18" charset="2"/>
                </a:rPr>
                <a:t>p</a:t>
              </a:r>
              <a:r>
                <a:rPr kumimoji="0" lang="en-US" altLang="en-US">
                  <a:solidFill>
                    <a:srgbClr val="FF0000"/>
                  </a:solidFill>
                </a:rPr>
                <a:t>-ex</a:t>
              </a:r>
            </a:p>
          </p:txBody>
        </p:sp>
      </p:grpSp>
      <p:sp>
        <p:nvSpPr>
          <p:cNvPr id="12293" name="Text Box 8"/>
          <p:cNvSpPr txBox="1">
            <a:spLocks noChangeArrowheads="1"/>
          </p:cNvSpPr>
          <p:nvPr/>
        </p:nvSpPr>
        <p:spPr bwMode="auto">
          <a:xfrm>
            <a:off x="8254472" y="6477000"/>
            <a:ext cx="14991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 dirty="0">
                <a:solidFill>
                  <a:srgbClr val="008000"/>
                </a:solidFill>
              </a:rPr>
              <a:t>[</a:t>
            </a:r>
            <a:r>
              <a:rPr kumimoji="0" lang="en-US" altLang="en-US" sz="1400" i="0" dirty="0" smtClean="0">
                <a:solidFill>
                  <a:srgbClr val="008000"/>
                </a:solidFill>
              </a:rPr>
              <a:t>Urban et al. </a:t>
            </a:r>
            <a:r>
              <a:rPr kumimoji="0" lang="en-US" altLang="en-US" sz="1400" i="0" dirty="0">
                <a:solidFill>
                  <a:srgbClr val="008000"/>
                </a:solidFill>
              </a:rPr>
              <a:t>’98]</a:t>
            </a:r>
          </a:p>
        </p:txBody>
      </p:sp>
      <p:sp>
        <p:nvSpPr>
          <p:cNvPr id="12294" name="Text Box 9"/>
          <p:cNvSpPr txBox="1">
            <a:spLocks noChangeArrowheads="1"/>
          </p:cNvSpPr>
          <p:nvPr/>
        </p:nvSpPr>
        <p:spPr bwMode="auto">
          <a:xfrm>
            <a:off x="1098550" y="1999445"/>
            <a:ext cx="709521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 dirty="0">
                <a:solidFill>
                  <a:srgbClr val="000099"/>
                </a:solidFill>
              </a:rPr>
              <a:t>  On the Nucleon                                     </a:t>
            </a:r>
            <a:r>
              <a:rPr kumimoji="0" lang="en-US" altLang="en-US" sz="2600" i="0" dirty="0" smtClean="0">
                <a:solidFill>
                  <a:srgbClr val="000099"/>
                </a:solidFill>
              </a:rPr>
              <a:t>On </a:t>
            </a:r>
            <a:r>
              <a:rPr kumimoji="0" lang="en-US" altLang="en-US" sz="2600" i="0" dirty="0">
                <a:solidFill>
                  <a:srgbClr val="000099"/>
                </a:solidFill>
              </a:rPr>
              <a:t>Nuclei</a:t>
            </a:r>
          </a:p>
        </p:txBody>
      </p:sp>
      <p:sp>
        <p:nvSpPr>
          <p:cNvPr id="12296" name="Text Box 12"/>
          <p:cNvSpPr txBox="1">
            <a:spLocks noChangeArrowheads="1"/>
          </p:cNvSpPr>
          <p:nvPr/>
        </p:nvSpPr>
        <p:spPr bwMode="auto">
          <a:xfrm>
            <a:off x="1134660" y="5791200"/>
            <a:ext cx="747594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constrain </a:t>
            </a:r>
            <a:r>
              <a:rPr kumimoji="0" lang="en-US" altLang="en-US" sz="2500" dirty="0" err="1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0" lang="en-US" altLang="en-US" sz="2500" dirty="0" err="1">
                <a:solidFill>
                  <a:srgbClr val="010000"/>
                </a:solidFill>
              </a:rPr>
              <a:t>NB</a:t>
            </a:r>
            <a:r>
              <a:rPr kumimoji="0" lang="en-US" altLang="en-US" sz="2500" dirty="0">
                <a:solidFill>
                  <a:srgbClr val="010000"/>
                </a:solidFill>
              </a:rPr>
              <a:t>  </a:t>
            </a:r>
            <a:r>
              <a:rPr kumimoji="0" lang="en-US" altLang="en-US" sz="2500" b="0" i="0" dirty="0">
                <a:solidFill>
                  <a:srgbClr val="0000CC"/>
                </a:solidFill>
              </a:rPr>
              <a:t>couplings +</a:t>
            </a:r>
            <a:r>
              <a:rPr kumimoji="0" lang="en-US" altLang="en-US" sz="2500" b="0" i="0" dirty="0" smtClean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 dirty="0">
                <a:solidFill>
                  <a:srgbClr val="0000CC"/>
                </a:solidFill>
              </a:rPr>
              <a:t>non-resonant pion </a:t>
            </a:r>
            <a:r>
              <a:rPr kumimoji="0" lang="en-US" altLang="en-US" sz="2500" b="0" i="0" dirty="0" smtClean="0">
                <a:solidFill>
                  <a:srgbClr val="0000CC"/>
                </a:solidFill>
              </a:rPr>
              <a:t>cloud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 dirty="0" smtClean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 dirty="0" smtClean="0">
                <a:solidFill>
                  <a:srgbClr val="0000FF"/>
                </a:solidFill>
              </a:rPr>
              <a:t>2</a:t>
            </a:r>
            <a:r>
              <a:rPr kumimoji="0" lang="en-US" altLang="en-US" sz="2500" b="0" i="0" baseline="30000" dirty="0" smtClean="0">
                <a:solidFill>
                  <a:srgbClr val="0000FF"/>
                </a:solidFill>
              </a:rPr>
              <a:t>nd</a:t>
            </a:r>
            <a:r>
              <a:rPr kumimoji="0" lang="en-US" altLang="en-US" sz="2500" b="0" i="0" dirty="0" smtClean="0">
                <a:solidFill>
                  <a:srgbClr val="0000FF"/>
                </a:solidFill>
              </a:rPr>
              <a:t> </a:t>
            </a:r>
            <a:r>
              <a:rPr kumimoji="0" lang="en-US" altLang="en-US" sz="2500" b="0" i="0" dirty="0">
                <a:solidFill>
                  <a:srgbClr val="0000FF"/>
                </a:solidFill>
              </a:rPr>
              <a:t>+ 3</a:t>
            </a:r>
            <a:r>
              <a:rPr kumimoji="0" lang="en-US" altLang="en-US" sz="2500" b="0" i="0" baseline="30000" dirty="0">
                <a:solidFill>
                  <a:srgbClr val="0000FF"/>
                </a:solidFill>
              </a:rPr>
              <a:t>rd</a:t>
            </a:r>
            <a:r>
              <a:rPr kumimoji="0" lang="en-US" altLang="en-US" sz="2500" b="0" i="0" dirty="0">
                <a:solidFill>
                  <a:srgbClr val="0000FF"/>
                </a:solidFill>
              </a:rPr>
              <a:t> </a:t>
            </a:r>
            <a:r>
              <a:rPr kumimoji="0" lang="en-US" altLang="en-US" sz="2500" b="0" i="0" dirty="0" smtClean="0">
                <a:solidFill>
                  <a:srgbClr val="0000FF"/>
                </a:solidFill>
              </a:rPr>
              <a:t>resonances</a:t>
            </a:r>
            <a:r>
              <a:rPr kumimoji="0" lang="en-US" altLang="en-US" sz="2500" b="0" i="0" dirty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 dirty="0" smtClean="0">
                <a:solidFill>
                  <a:srgbClr val="0000CC"/>
                </a:solidFill>
              </a:rPr>
              <a:t>melt</a:t>
            </a:r>
            <a:endParaRPr kumimoji="0" lang="en-US" altLang="en-US" sz="2500" b="0" i="0" dirty="0">
              <a:solidFill>
                <a:srgbClr val="0000FF"/>
              </a:solidFill>
              <a:cs typeface="Times New Roman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48"/>
              <p:cNvSpPr txBox="1">
                <a:spLocks noChangeArrowheads="1"/>
              </p:cNvSpPr>
              <p:nvPr/>
            </p:nvSpPr>
            <p:spPr bwMode="auto">
              <a:xfrm>
                <a:off x="1066800" y="844659"/>
                <a:ext cx="5460242" cy="907941"/>
              </a:xfrm>
              <a:prstGeom prst="rect">
                <a:avLst/>
              </a:prstGeom>
              <a:solidFill>
                <a:srgbClr val="FFFFCC">
                  <a:alpha val="50000"/>
                </a:srgbClr>
              </a:solidFill>
              <a:ln>
                <a:solidFill>
                  <a:srgbClr val="000000"/>
                </a:solidFill>
              </a:ln>
              <a:extLst/>
            </p:spPr>
            <p:txBody>
              <a:bodyPr wrap="squar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en-US" sz="3000" b="1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kumimoji="1" lang="el-GR" altLang="en-US" sz="3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σ</m:t>
                        </m:r>
                        <m:r>
                          <m:rPr>
                            <m:sty m:val="p"/>
                          </m:rPr>
                          <a:rPr kumimoji="1" lang="el-GR" altLang="en-US" sz="3000" b="1" i="0" u="none" strike="noStrike" kern="0" cap="none" spc="0" normalizeH="0" baseline="-2500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γ</m:t>
                        </m:r>
                        <m:r>
                          <a:rPr kumimoji="1" lang="en-US" altLang="en-US" sz="3000" b="1" i="0" u="none" strike="noStrike" kern="0" cap="none" spc="0" normalizeH="0" baseline="-2500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𝑨</m:t>
                        </m:r>
                        <m:r>
                          <a:rPr kumimoji="1" lang="en-US" altLang="en-US" sz="3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(</m:t>
                        </m:r>
                        <m:r>
                          <a:rPr kumimoji="1" lang="en-US" altLang="en-US" sz="3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𝒒</m:t>
                        </m:r>
                        <m:r>
                          <a:rPr kumimoji="1" lang="en-US" altLang="en-US" sz="3000" b="1" i="0" u="none" strike="noStrike" kern="0" cap="none" spc="0" normalizeH="0" baseline="-2500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𝟎</m:t>
                        </m:r>
                        <m:r>
                          <a:rPr kumimoji="1" lang="en-US" altLang="en-US" sz="3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)</m:t>
                        </m:r>
                      </m:num>
                      <m:den>
                        <m:r>
                          <a:rPr kumimoji="1" lang="en-US" altLang="en-US" sz="3000" b="1" i="0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𝑨</m:t>
                        </m:r>
                      </m:den>
                    </m:f>
                  </m:oMath>
                </a14:m>
                <a:r>
                  <a:rPr kumimoji="1" lang="en-US" altLang="en-US" sz="3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990099"/>
                    </a:solidFill>
                    <a:effectLst/>
                    <a:uLnTx/>
                    <a:uFillTx/>
                    <a:latin typeface="Times New Roman" pitchFamily="18" charset="0"/>
                    <a:cs typeface="Times New Roman (Hebrew)" charset="-79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en-US" sz="3000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</m:ctrlPr>
                      </m:fPr>
                      <m:num>
                        <m:r>
                          <a:rPr kumimoji="1" lang="en-US" altLang="en-US" sz="3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−</m:t>
                        </m:r>
                        <m:r>
                          <a:rPr kumimoji="1" lang="en-US" altLang="en-US" sz="3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𝟒</m:t>
                        </m:r>
                        <m:r>
                          <m:rPr>
                            <m:sty m:val="p"/>
                          </m:rPr>
                          <a:rPr kumimoji="1" lang="el-GR" altLang="en-US" sz="3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π</m:t>
                        </m:r>
                        <m:sSubSup>
                          <m:sSubSupPr>
                            <m:ctrlPr>
                              <a:rPr kumimoji="1" lang="el-GR" altLang="en-US" sz="30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kumimoji="1" lang="el-GR" altLang="en-US" sz="3000" b="1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α</m:t>
                            </m:r>
                          </m:e>
                          <m:sub>
                            <m:r>
                              <a:rPr kumimoji="1" lang="en-US" altLang="en-US" sz="3000" b="1" i="0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𝒆𝒎</m:t>
                            </m:r>
                          </m:sub>
                          <m:sup/>
                        </m:sSubSup>
                      </m:num>
                      <m:den>
                        <m:r>
                          <a:rPr kumimoji="1" lang="en-US" altLang="en-US" sz="3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𝒒</m:t>
                        </m:r>
                        <m:r>
                          <a:rPr kumimoji="1" lang="en-US" altLang="en-US" sz="3000" b="1" i="0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𝟎</m:t>
                        </m:r>
                        <m:r>
                          <m:rPr>
                            <m:sty m:val="p"/>
                          </m:rPr>
                          <a:rPr kumimoji="1" lang="el-GR" altLang="en-US" sz="3000" b="1" i="0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ρ</m:t>
                        </m:r>
                        <m:r>
                          <a:rPr kumimoji="1" lang="en-US" altLang="en-US" sz="3000" b="1" i="0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</a:rPr>
                          <m:t>𝑵</m:t>
                        </m:r>
                      </m:den>
                    </m:f>
                  </m:oMath>
                </a14:m>
                <a:r>
                  <a:rPr kumimoji="1" lang="en-US" altLang="en-US" sz="2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990099"/>
                    </a:solidFill>
                    <a:effectLst/>
                    <a:uLnTx/>
                    <a:uFillTx/>
                    <a:latin typeface="Times New Roman" pitchFamily="18" charset="0"/>
                    <a:cs typeface="Times New Roman (Hebrew)" charset="-79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en-US" sz="2800" b="1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srgbClr val="990099"/>
                            </a:solidFill>
                            <a:effectLst/>
                            <a:uLnTx/>
                            <a:uFillTx/>
                            <a:latin typeface="Cambria Math"/>
                            <a:cs typeface="Times New Roman (Hebrew)" charset="-79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kumimoji="1" lang="en-US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cs typeface="Times New Roman (Hebrew)" charset="-79"/>
                              </a:rPr>
                            </m:ctrlPr>
                          </m:sSubSupPr>
                          <m:e>
                            <m:r>
                              <a:rPr kumimoji="1" lang="en-US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cs typeface="Times New Roman (Hebrew)" charset="-79"/>
                              </a:rPr>
                              <m:t>𝒎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l-GR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ρ</m:t>
                            </m:r>
                          </m:sub>
                          <m:sup>
                            <m:r>
                              <a:rPr kumimoji="1" lang="en-US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cs typeface="Times New Roman (Hebrew)" charset="-79"/>
                              </a:rPr>
                              <m:t>𝟒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kumimoji="1" lang="en-US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cs typeface="Times New Roman (Hebrew)" charset="-79"/>
                              </a:rPr>
                            </m:ctrlPr>
                          </m:sSubSupPr>
                          <m:e>
                            <m:r>
                              <a:rPr kumimoji="1" lang="en-US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cs typeface="Times New Roman (Hebrew)" charset="-79"/>
                              </a:rPr>
                              <m:t>𝒈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kumimoji="1" lang="el-GR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</a:rPr>
                              <m:t>ρ</m:t>
                            </m:r>
                          </m:sub>
                          <m:sup>
                            <m:r>
                              <a:rPr kumimoji="1" lang="en-US" altLang="en-US" sz="2800" b="1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srgbClr val="990099"/>
                                </a:solidFill>
                                <a:effectLst/>
                                <a:uLnTx/>
                                <a:uFillTx/>
                                <a:latin typeface="Cambria Math"/>
                                <a:cs typeface="Times New Roman (Hebrew)" charset="-79"/>
                              </a:rPr>
                              <m:t>𝟐</m:t>
                            </m:r>
                          </m:sup>
                        </m:sSubSup>
                      </m:den>
                    </m:f>
                  </m:oMath>
                </a14:m>
                <a:r>
                  <a:rPr kumimoji="1" lang="en-US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 (Hebrew)" charset="-79"/>
                  </a:rPr>
                  <a:t> </a:t>
                </a:r>
                <a:r>
                  <a:rPr kumimoji="1" lang="en-US" altLang="en-US" sz="2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 (Hebrew)" charset="-79"/>
                  </a:rPr>
                  <a:t>Im</a:t>
                </a:r>
                <a:r>
                  <a:rPr kumimoji="1" lang="en-US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 (Hebrew)" charset="-79"/>
                  </a:rPr>
                  <a:t> </a:t>
                </a:r>
                <a:r>
                  <a:rPr kumimoji="1" lang="en-US" altLang="en-US" sz="2400" b="1" i="0" u="none" strike="noStrike" kern="0" cap="none" spc="0" normalizeH="0" baseline="0" noProof="0" dirty="0" err="1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 (Hebrew)" charset="-79"/>
                  </a:rPr>
                  <a:t>D</a:t>
                </a:r>
                <a:r>
                  <a:rPr kumimoji="1" lang="en-US" altLang="en-US" sz="2400" b="1" i="0" u="none" strike="noStrike" kern="0" cap="none" spc="0" normalizeH="0" baseline="-25000" noProof="0" dirty="0" err="1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/>
                    <a:cs typeface="Times New Roman" pitchFamily="18" charset="0"/>
                  </a:rPr>
                  <a:t>ρ</a:t>
                </a:r>
                <a:r>
                  <a:rPr kumimoji="1" lang="en-US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rPr>
                  <a:t>(M=0,q;</a:t>
                </a:r>
                <a:r>
                  <a:rPr kumimoji="1" lang="el-GR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/>
                    <a:cs typeface="Times New Roman"/>
                  </a:rPr>
                  <a:t>ρ</a:t>
                </a:r>
                <a:r>
                  <a:rPr kumimoji="1" lang="en-US" altLang="en-US" sz="2400" b="1" i="0" u="none" strike="noStrike" kern="0" cap="none" spc="0" normalizeH="0" baseline="-2500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kumimoji="1" lang="en-US" altLang="en-US" sz="24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Times New Roman" pitchFamily="18" charset="0"/>
                    <a:cs typeface="Times New Roman" pitchFamily="18" charset="0"/>
                  </a:rPr>
                  <a:t>)</a:t>
                </a:r>
                <a:endParaRPr kumimoji="1" lang="el-GR" altLang="en-US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 xmlns="">
          <p:sp>
            <p:nvSpPr>
              <p:cNvPr id="14" name="Text Box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66800" y="844659"/>
                <a:ext cx="5460242" cy="907941"/>
              </a:xfrm>
              <a:prstGeom prst="rect">
                <a:avLst/>
              </a:prstGeom>
              <a:blipFill rotWithShape="1">
                <a:blip r:embed="rId4"/>
                <a:stretch>
                  <a:fillRect r="-891"/>
                </a:stretch>
              </a:blipFill>
              <a:ln>
                <a:solidFill>
                  <a:srgbClr val="000000"/>
                </a:solidFill>
              </a:ln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4"/>
          <p:cNvGrpSpPr>
            <a:grpSpLocks/>
          </p:cNvGrpSpPr>
          <p:nvPr/>
        </p:nvGrpSpPr>
        <p:grpSpPr bwMode="auto">
          <a:xfrm>
            <a:off x="8275272" y="787400"/>
            <a:ext cx="1243012" cy="1270000"/>
            <a:chOff x="432" y="3504"/>
            <a:chExt cx="298" cy="679"/>
          </a:xfrm>
        </p:grpSpPr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432" y="3504"/>
              <a:ext cx="298" cy="672"/>
            </a:xfrm>
            <a:prstGeom prst="ellipse">
              <a:avLst/>
            </a:prstGeom>
            <a:solidFill>
              <a:srgbClr val="CCECFF"/>
            </a:solidFill>
            <a:ln w="9525">
              <a:solidFill>
                <a:srgbClr val="009999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6" name="Oval 6"/>
            <p:cNvSpPr>
              <a:spLocks noChangeArrowheads="1"/>
            </p:cNvSpPr>
            <p:nvPr/>
          </p:nvSpPr>
          <p:spPr bwMode="auto">
            <a:xfrm>
              <a:off x="521" y="3524"/>
              <a:ext cx="48" cy="103"/>
            </a:xfrm>
            <a:prstGeom prst="ellipse">
              <a:avLst/>
            </a:prstGeom>
            <a:solidFill>
              <a:srgbClr val="00008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7" name="Oval 7"/>
            <p:cNvSpPr>
              <a:spLocks noChangeArrowheads="1"/>
            </p:cNvSpPr>
            <p:nvPr/>
          </p:nvSpPr>
          <p:spPr bwMode="auto">
            <a:xfrm>
              <a:off x="517" y="36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8" name="Oval 8"/>
            <p:cNvSpPr>
              <a:spLocks noChangeArrowheads="1"/>
            </p:cNvSpPr>
            <p:nvPr/>
          </p:nvSpPr>
          <p:spPr bwMode="auto">
            <a:xfrm>
              <a:off x="448" y="367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19" name="Oval 9"/>
            <p:cNvSpPr>
              <a:spLocks noChangeArrowheads="1"/>
            </p:cNvSpPr>
            <p:nvPr/>
          </p:nvSpPr>
          <p:spPr bwMode="auto">
            <a:xfrm>
              <a:off x="432" y="37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0" name="Oval 10"/>
            <p:cNvSpPr>
              <a:spLocks noChangeArrowheads="1"/>
            </p:cNvSpPr>
            <p:nvPr/>
          </p:nvSpPr>
          <p:spPr bwMode="auto">
            <a:xfrm>
              <a:off x="531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1" name="Oval 11"/>
            <p:cNvSpPr>
              <a:spLocks noChangeArrowheads="1"/>
            </p:cNvSpPr>
            <p:nvPr/>
          </p:nvSpPr>
          <p:spPr bwMode="auto">
            <a:xfrm>
              <a:off x="480" y="383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2" name="Oval 12"/>
            <p:cNvSpPr>
              <a:spLocks noChangeArrowheads="1"/>
            </p:cNvSpPr>
            <p:nvPr/>
          </p:nvSpPr>
          <p:spPr bwMode="auto">
            <a:xfrm>
              <a:off x="659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3" name="Oval 13"/>
            <p:cNvSpPr>
              <a:spLocks noChangeArrowheads="1"/>
            </p:cNvSpPr>
            <p:nvPr/>
          </p:nvSpPr>
          <p:spPr bwMode="auto">
            <a:xfrm>
              <a:off x="590" y="371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4" name="Oval 14"/>
            <p:cNvSpPr>
              <a:spLocks noChangeArrowheads="1"/>
            </p:cNvSpPr>
            <p:nvPr/>
          </p:nvSpPr>
          <p:spPr bwMode="auto">
            <a:xfrm>
              <a:off x="650" y="36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5" name="Oval 15"/>
            <p:cNvSpPr>
              <a:spLocks noChangeArrowheads="1"/>
            </p:cNvSpPr>
            <p:nvPr/>
          </p:nvSpPr>
          <p:spPr bwMode="auto">
            <a:xfrm>
              <a:off x="489" y="372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6" name="Oval 16"/>
            <p:cNvSpPr>
              <a:spLocks noChangeArrowheads="1"/>
            </p:cNvSpPr>
            <p:nvPr/>
          </p:nvSpPr>
          <p:spPr bwMode="auto">
            <a:xfrm>
              <a:off x="576" y="360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7" name="Oval 17"/>
            <p:cNvSpPr>
              <a:spLocks noChangeArrowheads="1"/>
            </p:cNvSpPr>
            <p:nvPr/>
          </p:nvSpPr>
          <p:spPr bwMode="auto">
            <a:xfrm>
              <a:off x="472" y="35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8" name="Oval 18"/>
            <p:cNvSpPr>
              <a:spLocks noChangeArrowheads="1"/>
            </p:cNvSpPr>
            <p:nvPr/>
          </p:nvSpPr>
          <p:spPr bwMode="auto">
            <a:xfrm>
              <a:off x="576" y="350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29" name="Oval 19"/>
            <p:cNvSpPr>
              <a:spLocks noChangeArrowheads="1"/>
            </p:cNvSpPr>
            <p:nvPr/>
          </p:nvSpPr>
          <p:spPr bwMode="auto">
            <a:xfrm>
              <a:off x="624" y="35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0" name="Oval 20"/>
            <p:cNvSpPr>
              <a:spLocks noChangeArrowheads="1"/>
            </p:cNvSpPr>
            <p:nvPr/>
          </p:nvSpPr>
          <p:spPr bwMode="auto">
            <a:xfrm>
              <a:off x="448" y="39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1" name="Oval 21"/>
            <p:cNvSpPr>
              <a:spLocks noChangeArrowheads="1"/>
            </p:cNvSpPr>
            <p:nvPr/>
          </p:nvSpPr>
          <p:spPr bwMode="auto">
            <a:xfrm>
              <a:off x="509" y="391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2" name="Oval 22"/>
            <p:cNvSpPr>
              <a:spLocks noChangeArrowheads="1"/>
            </p:cNvSpPr>
            <p:nvPr/>
          </p:nvSpPr>
          <p:spPr bwMode="auto">
            <a:xfrm>
              <a:off x="546" y="384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3" name="Oval 23"/>
            <p:cNvSpPr>
              <a:spLocks noChangeArrowheads="1"/>
            </p:cNvSpPr>
            <p:nvPr/>
          </p:nvSpPr>
          <p:spPr bwMode="auto">
            <a:xfrm>
              <a:off x="620" y="39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4" name="Oval 24"/>
            <p:cNvSpPr>
              <a:spLocks noChangeArrowheads="1"/>
            </p:cNvSpPr>
            <p:nvPr/>
          </p:nvSpPr>
          <p:spPr bwMode="auto">
            <a:xfrm>
              <a:off x="487" y="402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5" name="Oval 25"/>
            <p:cNvSpPr>
              <a:spLocks noChangeArrowheads="1"/>
            </p:cNvSpPr>
            <p:nvPr/>
          </p:nvSpPr>
          <p:spPr bwMode="auto">
            <a:xfrm>
              <a:off x="564" y="393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6" name="Oval 26"/>
            <p:cNvSpPr>
              <a:spLocks noChangeArrowheads="1"/>
            </p:cNvSpPr>
            <p:nvPr/>
          </p:nvSpPr>
          <p:spPr bwMode="auto">
            <a:xfrm>
              <a:off x="661" y="395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7" name="Oval 27"/>
            <p:cNvSpPr>
              <a:spLocks noChangeArrowheads="1"/>
            </p:cNvSpPr>
            <p:nvPr/>
          </p:nvSpPr>
          <p:spPr bwMode="auto">
            <a:xfrm>
              <a:off x="601" y="38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8" name="Oval 28"/>
            <p:cNvSpPr>
              <a:spLocks noChangeArrowheads="1"/>
            </p:cNvSpPr>
            <p:nvPr/>
          </p:nvSpPr>
          <p:spPr bwMode="auto">
            <a:xfrm>
              <a:off x="679" y="38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537" y="401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40" name="Oval 30"/>
            <p:cNvSpPr>
              <a:spLocks noChangeArrowheads="1"/>
            </p:cNvSpPr>
            <p:nvPr/>
          </p:nvSpPr>
          <p:spPr bwMode="auto">
            <a:xfrm>
              <a:off x="566" y="408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  <p:sp>
          <p:nvSpPr>
            <p:cNvPr id="41" name="Oval 31"/>
            <p:cNvSpPr>
              <a:spLocks noChangeArrowheads="1"/>
            </p:cNvSpPr>
            <p:nvPr/>
          </p:nvSpPr>
          <p:spPr bwMode="auto">
            <a:xfrm>
              <a:off x="610" y="40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600" b="1" i="0" u="none" strike="noStrike" kern="0" cap="none" spc="0" normalizeH="0" baseline="0" noProof="0">
                <a:ln>
                  <a:noFill/>
                </a:ln>
                <a:solidFill>
                  <a:srgbClr val="010000"/>
                </a:solidFill>
                <a:effectLst/>
                <a:uLnTx/>
                <a:uFillTx/>
                <a:latin typeface="Times New Roman" pitchFamily="18" charset="0"/>
                <a:cs typeface="Times New Roman (Hebrew)" charset="-79"/>
              </a:endParaRPr>
            </a:p>
          </p:txBody>
        </p:sp>
      </p:grpSp>
      <p:sp>
        <p:nvSpPr>
          <p:cNvPr id="42" name="Text Box 32"/>
          <p:cNvSpPr txBox="1">
            <a:spLocks noChangeArrowheads="1"/>
          </p:cNvSpPr>
          <p:nvPr/>
        </p:nvSpPr>
        <p:spPr bwMode="auto">
          <a:xfrm>
            <a:off x="8673734" y="1277937"/>
            <a:ext cx="434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600">
                <a:solidFill>
                  <a:srgbClr val="010000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43" name="Freeform 33"/>
          <p:cNvSpPr>
            <a:spLocks/>
          </p:cNvSpPr>
          <p:nvPr/>
        </p:nvSpPr>
        <p:spPr bwMode="auto">
          <a:xfrm rot="692933">
            <a:off x="8625306" y="1183075"/>
            <a:ext cx="465138" cy="212725"/>
          </a:xfrm>
          <a:custGeom>
            <a:avLst/>
            <a:gdLst>
              <a:gd name="T0" fmla="*/ 0 w 576"/>
              <a:gd name="T1" fmla="*/ 2147483647 h 224"/>
              <a:gd name="T2" fmla="*/ 2147483647 w 576"/>
              <a:gd name="T3" fmla="*/ 2147483647 h 224"/>
              <a:gd name="T4" fmla="*/ 2147483647 w 576"/>
              <a:gd name="T5" fmla="*/ 2147483647 h 224"/>
              <a:gd name="T6" fmla="*/ 2147483647 w 576"/>
              <a:gd name="T7" fmla="*/ 2147483647 h 224"/>
              <a:gd name="T8" fmla="*/ 2147483647 w 576"/>
              <a:gd name="T9" fmla="*/ 2147483647 h 224"/>
              <a:gd name="T10" fmla="*/ 2147483647 w 576"/>
              <a:gd name="T11" fmla="*/ 2147483647 h 224"/>
              <a:gd name="T12" fmla="*/ 2147483647 w 576"/>
              <a:gd name="T13" fmla="*/ 2147483647 h 224"/>
              <a:gd name="T14" fmla="*/ 2147483647 w 576"/>
              <a:gd name="T15" fmla="*/ 2147483647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6"/>
              <a:gd name="T25" fmla="*/ 0 h 224"/>
              <a:gd name="T26" fmla="*/ 576 w 576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6" h="224">
                <a:moveTo>
                  <a:pt x="0" y="112"/>
                </a:moveTo>
                <a:cubicBezTo>
                  <a:pt x="12" y="168"/>
                  <a:pt x="24" y="224"/>
                  <a:pt x="48" y="208"/>
                </a:cubicBezTo>
                <a:cubicBezTo>
                  <a:pt x="72" y="192"/>
                  <a:pt x="112" y="16"/>
                  <a:pt x="144" y="16"/>
                </a:cubicBezTo>
                <a:cubicBezTo>
                  <a:pt x="176" y="16"/>
                  <a:pt x="208" y="208"/>
                  <a:pt x="240" y="208"/>
                </a:cubicBezTo>
                <a:cubicBezTo>
                  <a:pt x="272" y="208"/>
                  <a:pt x="304" y="16"/>
                  <a:pt x="336" y="16"/>
                </a:cubicBezTo>
                <a:cubicBezTo>
                  <a:pt x="368" y="16"/>
                  <a:pt x="400" y="208"/>
                  <a:pt x="432" y="208"/>
                </a:cubicBezTo>
                <a:cubicBezTo>
                  <a:pt x="464" y="208"/>
                  <a:pt x="504" y="32"/>
                  <a:pt x="528" y="16"/>
                </a:cubicBezTo>
                <a:cubicBezTo>
                  <a:pt x="552" y="0"/>
                  <a:pt x="564" y="56"/>
                  <a:pt x="576" y="112"/>
                </a:cubicBezTo>
              </a:path>
            </a:pathLst>
          </a:custGeom>
          <a:noFill/>
          <a:ln w="50800">
            <a:solidFill>
              <a:srgbClr val="01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10000"/>
              </a:solidFill>
              <a:effectLst/>
              <a:uLnTx/>
              <a:uFillTx/>
            </a:endParaRPr>
          </a:p>
        </p:txBody>
      </p:sp>
      <p:sp>
        <p:nvSpPr>
          <p:cNvPr id="44" name="Freeform 34"/>
          <p:cNvSpPr>
            <a:spLocks/>
          </p:cNvSpPr>
          <p:nvPr/>
        </p:nvSpPr>
        <p:spPr bwMode="auto">
          <a:xfrm rot="680085" flipV="1">
            <a:off x="7244984" y="1025525"/>
            <a:ext cx="1370013" cy="196850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010000"/>
              </a:solidFill>
              <a:effectLst/>
              <a:uLnTx/>
              <a:uFillTx/>
            </a:endParaRPr>
          </a:p>
        </p:txBody>
      </p:sp>
      <p:sp>
        <p:nvSpPr>
          <p:cNvPr id="45" name="Text Box 39"/>
          <p:cNvSpPr txBox="1">
            <a:spLocks noChangeArrowheads="1"/>
          </p:cNvSpPr>
          <p:nvPr/>
        </p:nvSpPr>
        <p:spPr bwMode="auto">
          <a:xfrm>
            <a:off x="7308484" y="974725"/>
            <a:ext cx="393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Symbol" pitchFamily="18" charset="2"/>
                <a:cs typeface="Times New Roman (Hebrew)" charset="-79"/>
              </a:rPr>
              <a:t>g</a:t>
            </a:r>
            <a:endParaRPr kumimoji="0" lang="en-US" altLang="en-US" sz="4000" b="1" i="0" u="none" strike="noStrike" kern="0" cap="none" spc="0" normalizeH="0" baseline="0" noProof="0" dirty="0">
              <a:ln>
                <a:noFill/>
              </a:ln>
              <a:solidFill>
                <a:srgbClr val="010000"/>
              </a:solidFill>
              <a:effectLst/>
              <a:uLnTx/>
              <a:uFillTx/>
              <a:latin typeface="Times New Roman" pitchFamily="18" charset="0"/>
              <a:cs typeface="Times New Roman (Hebrew)" charset="-79"/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ChangeArrowheads="1"/>
          </p:cNvSpPr>
          <p:nvPr/>
        </p:nvSpPr>
        <p:spPr bwMode="auto">
          <a:xfrm>
            <a:off x="550863" y="26988"/>
            <a:ext cx="8756650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500" i="0" u="sng" dirty="0" smtClean="0">
                <a:solidFill>
                  <a:srgbClr val="010000"/>
                </a:solidFill>
              </a:rPr>
              <a:t>2.3 </a:t>
            </a:r>
            <a:r>
              <a:rPr lang="en-US" altLang="en-US" sz="3500" i="0" u="sng" dirty="0">
                <a:solidFill>
                  <a:srgbClr val="010000"/>
                </a:solidFill>
              </a:rPr>
              <a:t>In-Medium</a:t>
            </a:r>
            <a:r>
              <a:rPr lang="en-US" altLang="en-US" sz="3500" u="sng" dirty="0">
                <a:solidFill>
                  <a:srgbClr val="010000"/>
                </a:solidFill>
                <a:latin typeface="Symbol" pitchFamily="18" charset="2"/>
              </a:rPr>
              <a:t> </a:t>
            </a:r>
            <a:r>
              <a:rPr lang="en-US" altLang="en-US" sz="3500" i="0" u="sng" dirty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3500" i="0" u="sng" dirty="0">
                <a:solidFill>
                  <a:srgbClr val="010000"/>
                </a:solidFill>
              </a:rPr>
              <a:t>-Meson Spectral Functions</a:t>
            </a:r>
            <a:endParaRPr lang="en-US" altLang="en-US" sz="3500" i="0" u="sng" dirty="0">
              <a:solidFill>
                <a:srgbClr val="FF0000"/>
              </a:solidFill>
            </a:endParaRPr>
          </a:p>
        </p:txBody>
      </p:sp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1371600" y="5791200"/>
            <a:ext cx="71405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i="0">
                <a:solidFill>
                  <a:srgbClr val="0000CC"/>
                </a:solidFill>
              </a:rPr>
              <a:t> </a:t>
            </a:r>
            <a:r>
              <a:rPr kumimoji="0" lang="en-US" altLang="en-US" sz="2600" i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0" lang="en-US" altLang="en-US" sz="2600" i="0">
                <a:solidFill>
                  <a:srgbClr val="0000CC"/>
                </a:solidFill>
              </a:rPr>
              <a:t>-meson strongly </a:t>
            </a:r>
            <a:r>
              <a:rPr kumimoji="0" lang="en-US" altLang="en-US" sz="2600" i="0">
                <a:solidFill>
                  <a:srgbClr val="FF0000"/>
                </a:solidFill>
              </a:rPr>
              <a:t>broadens</a:t>
            </a:r>
            <a:r>
              <a:rPr kumimoji="0" lang="en-US" altLang="en-US" sz="2600" i="0">
                <a:solidFill>
                  <a:srgbClr val="0000CC"/>
                </a:solidFill>
              </a:rPr>
              <a:t> in hadronic matter</a:t>
            </a:r>
            <a:endParaRPr kumimoji="0" lang="en-US" altLang="en-US" sz="2600" i="0" baseline="-25000">
              <a:solidFill>
                <a:srgbClr val="990099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i="0">
                <a:solidFill>
                  <a:srgbClr val="0000CC"/>
                </a:solidFill>
              </a:rPr>
              <a:t> baryon density</a:t>
            </a:r>
            <a:r>
              <a:rPr kumimoji="0" lang="en-US" altLang="en-US" sz="2600">
                <a:solidFill>
                  <a:srgbClr val="990099"/>
                </a:solidFill>
                <a:latin typeface="Symbol" pitchFamily="18" charset="2"/>
              </a:rPr>
              <a:t> r</a:t>
            </a:r>
            <a:r>
              <a:rPr kumimoji="0" lang="en-US" altLang="en-US" sz="2600" baseline="-25000">
                <a:solidFill>
                  <a:srgbClr val="990099"/>
                </a:solidFill>
              </a:rPr>
              <a:t>B</a:t>
            </a:r>
            <a:r>
              <a:rPr kumimoji="0" lang="en-US" altLang="en-US" sz="2600" i="0">
                <a:solidFill>
                  <a:srgbClr val="0000CC"/>
                </a:solidFill>
              </a:rPr>
              <a:t> dominant effect</a:t>
            </a:r>
            <a:endParaRPr kumimoji="0" lang="en-US" altLang="en-US" sz="2600">
              <a:solidFill>
                <a:srgbClr val="990099"/>
              </a:solidFill>
            </a:endParaRPr>
          </a:p>
        </p:txBody>
      </p:sp>
      <p:grpSp>
        <p:nvGrpSpPr>
          <p:cNvPr id="14340" name="Group 6"/>
          <p:cNvGrpSpPr>
            <a:grpSpLocks/>
          </p:cNvGrpSpPr>
          <p:nvPr/>
        </p:nvGrpSpPr>
        <p:grpSpPr bwMode="auto">
          <a:xfrm>
            <a:off x="42863" y="1887538"/>
            <a:ext cx="4862512" cy="3713162"/>
            <a:chOff x="3344" y="720"/>
            <a:chExt cx="3063" cy="2339"/>
          </a:xfrm>
        </p:grpSpPr>
        <p:pic>
          <p:nvPicPr>
            <p:cNvPr id="14351" name="Picture 7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66"/>
            <a:stretch>
              <a:fillRect/>
            </a:stretch>
          </p:blipFill>
          <p:spPr bwMode="auto">
            <a:xfrm>
              <a:off x="3344" y="720"/>
              <a:ext cx="3063" cy="23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52" name="Text Box 8"/>
            <p:cNvSpPr txBox="1">
              <a:spLocks noChangeArrowheads="1"/>
            </p:cNvSpPr>
            <p:nvPr/>
          </p:nvSpPr>
          <p:spPr bwMode="auto">
            <a:xfrm>
              <a:off x="5830" y="788"/>
              <a:ext cx="516" cy="10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lnSpc>
                  <a:spcPct val="8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300" i="0">
                  <a:solidFill>
                    <a:srgbClr val="990099"/>
                  </a:solidFill>
                  <a:latin typeface="Symbol" pitchFamily="18" charset="2"/>
                </a:rPr>
                <a:t>r</a:t>
              </a:r>
              <a:r>
                <a:rPr kumimoji="0" lang="en-US" altLang="en-US" sz="2300" i="0" baseline="-25000">
                  <a:solidFill>
                    <a:srgbClr val="990099"/>
                  </a:solidFill>
                </a:rPr>
                <a:t>B</a:t>
              </a:r>
              <a:r>
                <a:rPr kumimoji="0" lang="en-US" altLang="en-US" sz="2300" i="0">
                  <a:solidFill>
                    <a:srgbClr val="990099"/>
                  </a:solidFill>
                </a:rPr>
                <a:t>/</a:t>
              </a:r>
              <a:r>
                <a:rPr kumimoji="0" lang="en-US" altLang="en-US" sz="2300" i="0">
                  <a:solidFill>
                    <a:srgbClr val="990099"/>
                  </a:solidFill>
                  <a:latin typeface="Symbol" pitchFamily="18" charset="2"/>
                </a:rPr>
                <a:t>r</a:t>
              </a:r>
              <a:r>
                <a:rPr kumimoji="0" lang="en-US" altLang="en-US" sz="2300" i="0" baseline="-25000">
                  <a:solidFill>
                    <a:srgbClr val="990099"/>
                  </a:solidFill>
                </a:rPr>
                <a:t>0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200" i="0">
                  <a:solidFill>
                    <a:srgbClr val="010000"/>
                  </a:solidFill>
                </a:rPr>
                <a:t>  0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200" i="0">
                  <a:solidFill>
                    <a:srgbClr val="010000"/>
                  </a:solidFill>
                </a:rPr>
                <a:t> 0.1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200" i="0">
                  <a:solidFill>
                    <a:srgbClr val="010000"/>
                  </a:solidFill>
                </a:rPr>
                <a:t> 0.7</a:t>
              </a:r>
            </a:p>
            <a:p>
              <a:pPr>
                <a:lnSpc>
                  <a:spcPct val="850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200" i="0">
                  <a:solidFill>
                    <a:srgbClr val="010000"/>
                  </a:solidFill>
                </a:rPr>
                <a:t> 2.6 </a:t>
              </a:r>
            </a:p>
          </p:txBody>
        </p:sp>
      </p:grpSp>
      <p:sp>
        <p:nvSpPr>
          <p:cNvPr id="14341" name="Text Box 9"/>
          <p:cNvSpPr txBox="1">
            <a:spLocks noChangeArrowheads="1"/>
          </p:cNvSpPr>
          <p:nvPr/>
        </p:nvSpPr>
        <p:spPr bwMode="auto">
          <a:xfrm>
            <a:off x="1181100" y="1462088"/>
            <a:ext cx="3289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i="0" dirty="0">
                <a:solidFill>
                  <a:srgbClr val="000066"/>
                </a:solidFill>
              </a:rPr>
              <a:t>Hot + Dense Matter 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5005388" y="1462088"/>
            <a:ext cx="4725987" cy="4276725"/>
            <a:chOff x="3153" y="613"/>
            <a:chExt cx="2977" cy="2694"/>
          </a:xfrm>
        </p:grpSpPr>
        <p:grpSp>
          <p:nvGrpSpPr>
            <p:cNvPr id="14347" name="Group 18"/>
            <p:cNvGrpSpPr>
              <a:grpSpLocks/>
            </p:cNvGrpSpPr>
            <p:nvPr/>
          </p:nvGrpSpPr>
          <p:grpSpPr bwMode="auto">
            <a:xfrm>
              <a:off x="3153" y="844"/>
              <a:ext cx="2977" cy="2463"/>
              <a:chOff x="3153" y="844"/>
              <a:chExt cx="2977" cy="2463"/>
            </a:xfrm>
          </p:grpSpPr>
          <p:pic>
            <p:nvPicPr>
              <p:cNvPr id="14349" name="Picture 2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382" t="14334" r="21329" b="3938"/>
              <a:stretch>
                <a:fillRect/>
              </a:stretch>
            </p:blipFill>
            <p:spPr bwMode="auto">
              <a:xfrm>
                <a:off x="3153" y="844"/>
                <a:ext cx="2977" cy="24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350" name="Text Box 3"/>
              <p:cNvSpPr txBox="1">
                <a:spLocks noChangeArrowheads="1"/>
              </p:cNvSpPr>
              <p:nvPr/>
            </p:nvSpPr>
            <p:spPr bwMode="auto">
              <a:xfrm>
                <a:off x="5233" y="3113"/>
                <a:ext cx="824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400" i="0">
                    <a:solidFill>
                      <a:srgbClr val="009900"/>
                    </a:solidFill>
                  </a:rPr>
                  <a:t>[RR+Gale ’99]</a:t>
                </a:r>
              </a:p>
            </p:txBody>
          </p:sp>
        </p:grpSp>
        <p:sp>
          <p:nvSpPr>
            <p:cNvPr id="14348" name="Text Box 10"/>
            <p:cNvSpPr txBox="1">
              <a:spLocks noChangeArrowheads="1"/>
            </p:cNvSpPr>
            <p:nvPr/>
          </p:nvSpPr>
          <p:spPr bwMode="auto">
            <a:xfrm>
              <a:off x="3888" y="613"/>
              <a:ext cx="1661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i="0" dirty="0" smtClean="0">
                  <a:solidFill>
                    <a:srgbClr val="000066"/>
                  </a:solidFill>
                </a:rPr>
                <a:t>Meson </a:t>
              </a:r>
              <a:r>
                <a:rPr kumimoji="0" lang="en-US" altLang="en-US" i="0" dirty="0">
                  <a:solidFill>
                    <a:srgbClr val="000066"/>
                  </a:solidFill>
                </a:rPr>
                <a:t>Gas </a:t>
              </a:r>
              <a:r>
                <a:rPr kumimoji="0" lang="en-US" altLang="en-US" i="0" dirty="0" smtClean="0">
                  <a:solidFill>
                    <a:srgbClr val="000066"/>
                  </a:solidFill>
                </a:rPr>
                <a:t>only</a:t>
              </a:r>
              <a:endParaRPr kumimoji="0" lang="en-US" altLang="en-US" i="0" dirty="0">
                <a:solidFill>
                  <a:srgbClr val="000066"/>
                </a:solidFill>
              </a:endParaRPr>
            </a:p>
          </p:txBody>
        </p:sp>
      </p:grpSp>
      <p:sp>
        <p:nvSpPr>
          <p:cNvPr id="14343" name="Text Box 17"/>
          <p:cNvSpPr txBox="1">
            <a:spLocks noChangeArrowheads="1"/>
          </p:cNvSpPr>
          <p:nvPr/>
        </p:nvSpPr>
        <p:spPr bwMode="auto">
          <a:xfrm>
            <a:off x="20638" y="5375275"/>
            <a:ext cx="17272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[RR+Wambach ’99]</a:t>
            </a:r>
          </a:p>
        </p:txBody>
      </p:sp>
      <p:sp>
        <p:nvSpPr>
          <p:cNvPr id="14344" name="Text Box 8"/>
          <p:cNvSpPr txBox="1">
            <a:spLocks noChangeArrowheads="1"/>
          </p:cNvSpPr>
          <p:nvPr/>
        </p:nvSpPr>
        <p:spPr bwMode="auto">
          <a:xfrm>
            <a:off x="1143000" y="3649663"/>
            <a:ext cx="15430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8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900" i="0">
                <a:solidFill>
                  <a:srgbClr val="010000"/>
                </a:solidFill>
                <a:latin typeface="Symbol" pitchFamily="18" charset="2"/>
                <a:cs typeface="Arial" charset="0"/>
              </a:rPr>
              <a:t>m</a:t>
            </a:r>
            <a:r>
              <a:rPr kumimoji="0" lang="en-US" altLang="en-US" sz="1900" i="0" baseline="-25000">
                <a:solidFill>
                  <a:srgbClr val="010000"/>
                </a:solidFill>
                <a:latin typeface="Arial" charset="0"/>
                <a:cs typeface="Arial" charset="0"/>
              </a:rPr>
              <a:t>B </a:t>
            </a:r>
            <a:r>
              <a:rPr kumimoji="0" lang="en-US" altLang="en-US" sz="1900" b="0" i="0">
                <a:solidFill>
                  <a:srgbClr val="010000"/>
                </a:solidFill>
                <a:latin typeface="Arial" charset="0"/>
                <a:cs typeface="Arial" charset="0"/>
              </a:rPr>
              <a:t>=330MeV</a:t>
            </a:r>
          </a:p>
        </p:txBody>
      </p:sp>
      <p:sp>
        <p:nvSpPr>
          <p:cNvPr id="14345" name="Rectangle 2"/>
          <p:cNvSpPr>
            <a:spLocks noChangeArrowheads="1"/>
          </p:cNvSpPr>
          <p:nvPr/>
        </p:nvSpPr>
        <p:spPr bwMode="auto">
          <a:xfrm>
            <a:off x="1187450" y="671513"/>
            <a:ext cx="7540625" cy="700087"/>
          </a:xfrm>
          <a:prstGeom prst="rect">
            <a:avLst/>
          </a:prstGeom>
          <a:solidFill>
            <a:srgbClr val="FFFF99">
              <a:alpha val="30196"/>
            </a:srgbClr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000FF"/>
              </a:solidFill>
            </a:endParaRPr>
          </a:p>
        </p:txBody>
      </p:sp>
      <p:sp>
        <p:nvSpPr>
          <p:cNvPr id="16" name="Text Box 27"/>
          <p:cNvSpPr txBox="1">
            <a:spLocks noChangeArrowheads="1"/>
          </p:cNvSpPr>
          <p:nvPr/>
        </p:nvSpPr>
        <p:spPr bwMode="auto">
          <a:xfrm>
            <a:off x="1143000" y="773113"/>
            <a:ext cx="7534435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700" i="0" dirty="0" err="1">
                <a:solidFill>
                  <a:srgbClr val="990099"/>
                </a:solidFill>
              </a:rPr>
              <a:t>D</a:t>
            </a:r>
            <a:r>
              <a:rPr lang="en-US" sz="2700" i="0" baseline="-25000" dirty="0" err="1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lang="en-US" sz="2700" i="0" baseline="-25000" dirty="0">
                <a:solidFill>
                  <a:srgbClr val="990099"/>
                </a:solidFill>
                <a:latin typeface="Symbol" pitchFamily="18" charset="2"/>
              </a:rPr>
              <a:t> </a:t>
            </a:r>
            <a:r>
              <a:rPr lang="en-US" sz="2700" i="0" dirty="0">
                <a:solidFill>
                  <a:srgbClr val="990099"/>
                </a:solidFill>
              </a:rPr>
              <a:t>(</a:t>
            </a:r>
            <a:r>
              <a:rPr lang="en-US" sz="2700" i="0" dirty="0" err="1">
                <a:solidFill>
                  <a:srgbClr val="990099"/>
                </a:solidFill>
              </a:rPr>
              <a:t>M,q;</a:t>
            </a:r>
            <a:r>
              <a:rPr lang="en-US" sz="2700" i="0" dirty="0" err="1">
                <a:solidFill>
                  <a:srgbClr val="990099"/>
                </a:solidFill>
                <a:latin typeface="Symbol" pitchFamily="18" charset="2"/>
              </a:rPr>
              <a:t>m</a:t>
            </a:r>
            <a:r>
              <a:rPr lang="en-US" sz="2700" i="0" baseline="-25000" dirty="0" err="1">
                <a:solidFill>
                  <a:srgbClr val="990099"/>
                </a:solidFill>
              </a:rPr>
              <a:t>B</a:t>
            </a:r>
            <a:r>
              <a:rPr lang="en-US" sz="2700" i="0" dirty="0" err="1">
                <a:solidFill>
                  <a:srgbClr val="990099"/>
                </a:solidFill>
              </a:rPr>
              <a:t>,T</a:t>
            </a:r>
            <a:r>
              <a:rPr lang="en-US" sz="2700" i="0" dirty="0">
                <a:solidFill>
                  <a:srgbClr val="990099"/>
                </a:solidFill>
              </a:rPr>
              <a:t>) = 1 / [M</a:t>
            </a:r>
            <a:r>
              <a:rPr lang="en-US" sz="2700" i="0" baseline="30000" dirty="0">
                <a:solidFill>
                  <a:srgbClr val="990099"/>
                </a:solidFill>
              </a:rPr>
              <a:t>2 </a:t>
            </a:r>
            <a:r>
              <a:rPr lang="en-US" sz="2700" i="0" dirty="0">
                <a:solidFill>
                  <a:srgbClr val="990099"/>
                </a:solidFill>
              </a:rPr>
              <a:t>– (</a:t>
            </a:r>
            <a:r>
              <a:rPr lang="en-US" sz="2700" i="0" dirty="0" err="1">
                <a:solidFill>
                  <a:srgbClr val="990099"/>
                </a:solidFill>
              </a:rPr>
              <a:t>m</a:t>
            </a:r>
            <a:r>
              <a:rPr lang="en-US" sz="2700" i="0" baseline="-25000" dirty="0" err="1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lang="en-US" sz="2700" i="0" baseline="30000" dirty="0">
                <a:solidFill>
                  <a:srgbClr val="990099"/>
                </a:solidFill>
              </a:rPr>
              <a:t>(0)</a:t>
            </a:r>
            <a:r>
              <a:rPr lang="en-US" sz="2700" i="0" dirty="0">
                <a:solidFill>
                  <a:srgbClr val="990099"/>
                </a:solidFill>
              </a:rPr>
              <a:t>)</a:t>
            </a:r>
            <a:r>
              <a:rPr lang="en-US" sz="2700" i="0" baseline="30000" dirty="0">
                <a:solidFill>
                  <a:srgbClr val="990099"/>
                </a:solidFill>
              </a:rPr>
              <a:t>2 </a:t>
            </a:r>
            <a:r>
              <a:rPr lang="en-US" sz="2700" i="0" dirty="0">
                <a:solidFill>
                  <a:srgbClr val="990099"/>
                </a:solidFill>
                <a:latin typeface="+mn-lt"/>
              </a:rPr>
              <a:t>- </a:t>
            </a:r>
            <a:r>
              <a:rPr lang="en-US" sz="2700" i="0" dirty="0" err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sz="2700" i="0" baseline="-25000" dirty="0" err="1">
                <a:solidFill>
                  <a:srgbClr val="FF0000"/>
                </a:solidFill>
                <a:latin typeface="Symbol" pitchFamily="18" charset="2"/>
              </a:rPr>
              <a:t>rpp</a:t>
            </a:r>
            <a:r>
              <a:rPr lang="en-US" sz="2700" i="0" baseline="-25000" dirty="0">
                <a:solidFill>
                  <a:srgbClr val="FF0000"/>
                </a:solidFill>
                <a:latin typeface="Symbol" pitchFamily="18" charset="2"/>
              </a:rPr>
              <a:t> </a:t>
            </a:r>
            <a:r>
              <a:rPr lang="en-US" sz="2700" i="0" dirty="0">
                <a:solidFill>
                  <a:srgbClr val="990099"/>
                </a:solidFill>
              </a:rPr>
              <a:t>- </a:t>
            </a:r>
            <a:r>
              <a:rPr lang="en-US" sz="2700" i="0" dirty="0" err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sz="2700" i="0" baseline="-25000" dirty="0" err="1">
                <a:solidFill>
                  <a:srgbClr val="FF0000"/>
                </a:solidFill>
                <a:latin typeface="Symbol" pitchFamily="18" charset="2"/>
              </a:rPr>
              <a:t>r</a:t>
            </a:r>
            <a:r>
              <a:rPr lang="en-US" sz="2700" i="0" baseline="-25000" dirty="0" err="1">
                <a:solidFill>
                  <a:srgbClr val="FF0000"/>
                </a:solidFill>
              </a:rPr>
              <a:t>B</a:t>
            </a:r>
            <a:r>
              <a:rPr lang="en-US" sz="2700" i="0" baseline="-25000" dirty="0">
                <a:solidFill>
                  <a:srgbClr val="FF0000"/>
                </a:solidFill>
              </a:rPr>
              <a:t> </a:t>
            </a:r>
            <a:r>
              <a:rPr lang="en-US" sz="2700" i="0" dirty="0">
                <a:solidFill>
                  <a:srgbClr val="990099"/>
                </a:solidFill>
              </a:rPr>
              <a:t>- </a:t>
            </a:r>
            <a:r>
              <a:rPr lang="en-US" sz="2700" i="0" dirty="0" err="1">
                <a:solidFill>
                  <a:srgbClr val="FF0000"/>
                </a:solidFill>
                <a:latin typeface="Symbol" pitchFamily="18" charset="2"/>
              </a:rPr>
              <a:t>S</a:t>
            </a:r>
            <a:r>
              <a:rPr lang="en-US" sz="2700" i="0" baseline="-25000" dirty="0" err="1">
                <a:solidFill>
                  <a:srgbClr val="FF0000"/>
                </a:solidFill>
                <a:latin typeface="Symbol" pitchFamily="18" charset="2"/>
              </a:rPr>
              <a:t>r</a:t>
            </a:r>
            <a:r>
              <a:rPr lang="en-US" sz="2700" i="0" baseline="-25000" dirty="0" err="1">
                <a:solidFill>
                  <a:srgbClr val="FF0000"/>
                </a:solidFill>
              </a:rPr>
              <a:t>M</a:t>
            </a:r>
            <a:r>
              <a:rPr lang="en-US" sz="2700" i="0" baseline="-25000" dirty="0">
                <a:solidFill>
                  <a:srgbClr val="FF0000"/>
                </a:solidFill>
              </a:rPr>
              <a:t> </a:t>
            </a:r>
            <a:r>
              <a:rPr lang="en-US" sz="2700" i="0" dirty="0">
                <a:solidFill>
                  <a:srgbClr val="990099"/>
                </a:solidFill>
              </a:rPr>
              <a:t>]</a:t>
            </a:r>
            <a:endParaRPr lang="en-US" sz="2700" i="0" baseline="30000" dirty="0">
              <a:solidFill>
                <a:srgbClr val="990099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949325" y="2575560"/>
            <a:ext cx="6670675" cy="1005840"/>
          </a:xfrm>
          <a:prstGeom prst="roundRect">
            <a:avLst>
              <a:gd name="adj" fmla="val 16667"/>
            </a:avLst>
          </a:prstGeom>
          <a:solidFill>
            <a:srgbClr val="FF0000">
              <a:alpha val="9019"/>
            </a:srgb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936625" y="914400"/>
            <a:ext cx="8256588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533400" indent="-533400" algn="l">
              <a:spcBef>
                <a:spcPct val="200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1.)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Introduction </a:t>
            </a: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2.)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In-Medium Spectral Functions</a:t>
            </a:r>
          </a:p>
          <a:p>
            <a:pPr marL="533400" indent="-533400" algn="l">
              <a:spcBef>
                <a:spcPct val="200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Hadronic Many-Body Theory +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Constraints</a:t>
            </a:r>
            <a:endParaRPr lang="en-US" altLang="he-IL" i="0" dirty="0">
              <a:solidFill>
                <a:srgbClr val="010000"/>
              </a:solidFill>
            </a:endParaRP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3.)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Cold Nuclear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err="1">
                <a:solidFill>
                  <a:srgbClr val="000099"/>
                </a:solidFill>
                <a:sym typeface="Symbol" pitchFamily="18" charset="2"/>
              </a:rPr>
              <a:t>Dilepton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Photo-Production 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off Nuclei</a:t>
            </a:r>
            <a:r>
              <a:rPr lang="en-US" altLang="he-IL" sz="2800" i="0" dirty="0">
                <a:solidFill>
                  <a:srgbClr val="336600"/>
                </a:solidFill>
                <a:sym typeface="Symbol" pitchFamily="18" charset="2"/>
              </a:rPr>
              <a:t> </a:t>
            </a: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 smtClean="0">
                <a:solidFill>
                  <a:srgbClr val="010000"/>
                </a:solidFill>
              </a:rPr>
              <a:t>4.)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Hot and Dense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Thermal </a:t>
            </a:r>
            <a:r>
              <a:rPr lang="en-US" altLang="he-IL" sz="2500" i="0" dirty="0" err="1" smtClean="0">
                <a:solidFill>
                  <a:srgbClr val="000099"/>
                </a:solidFill>
                <a:sym typeface="Symbol" pitchFamily="18" charset="2"/>
              </a:rPr>
              <a:t>Dileptons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in Heavy-Ion Collisions</a:t>
            </a:r>
            <a:endParaRPr lang="en-US" altLang="he-IL" sz="2800" i="0" dirty="0" smtClean="0">
              <a:solidFill>
                <a:srgbClr val="010000"/>
              </a:solidFill>
            </a:endParaRPr>
          </a:p>
          <a:p>
            <a:pPr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5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Chiral Symmetry Restoration </a:t>
            </a:r>
            <a:endParaRPr lang="en-US" altLang="he-IL" sz="2800" i="0" dirty="0">
              <a:solidFill>
                <a:srgbClr val="000099"/>
              </a:solidFill>
              <a:sym typeface="Symbol" pitchFamily="18" charset="2"/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QCD +Weinberg Sum Rules</a:t>
            </a:r>
          </a:p>
          <a:p>
            <a:pPr algn="l">
              <a:spcBef>
                <a:spcPts val="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Baryons</a:t>
            </a:r>
            <a:endParaRPr lang="en-US" altLang="he-IL" sz="2500" i="0" dirty="0">
              <a:solidFill>
                <a:srgbClr val="000099"/>
              </a:solidFill>
              <a:sym typeface="Symbol" pitchFamily="18" charset="2"/>
            </a:endParaRP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6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Conclusions</a:t>
            </a:r>
          </a:p>
          <a:p>
            <a:pPr marL="533400" indent="-533400" algn="l">
              <a:spcBef>
                <a:spcPct val="30000"/>
              </a:spcBef>
              <a:buClr>
                <a:srgbClr val="FF9966"/>
              </a:buClr>
              <a:buSzPct val="50000"/>
              <a:defRPr/>
            </a:pPr>
            <a:r>
              <a:rPr lang="en-US" altLang="he-IL" i="0" u="sng" dirty="0">
                <a:solidFill>
                  <a:srgbClr val="010000"/>
                </a:solidFill>
              </a:rPr>
              <a:t>  </a:t>
            </a:r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title"/>
          </p:nvPr>
        </p:nvSpPr>
        <p:spPr>
          <a:xfrm>
            <a:off x="592138" y="152400"/>
            <a:ext cx="8632825" cy="685800"/>
          </a:xfrm>
        </p:spPr>
        <p:txBody>
          <a:bodyPr/>
          <a:lstStyle/>
          <a:p>
            <a:r>
              <a:rPr lang="en-US" altLang="en-US" sz="4000" smtClean="0">
                <a:solidFill>
                  <a:schemeClr val="bg2"/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64343129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708025" y="1482725"/>
            <a:ext cx="1243013" cy="1270000"/>
            <a:chOff x="432" y="3504"/>
            <a:chExt cx="298" cy="679"/>
          </a:xfrm>
        </p:grpSpPr>
        <p:sp>
          <p:nvSpPr>
            <p:cNvPr id="13336" name="Oval 5"/>
            <p:cNvSpPr>
              <a:spLocks noChangeArrowheads="1"/>
            </p:cNvSpPr>
            <p:nvPr/>
          </p:nvSpPr>
          <p:spPr bwMode="auto">
            <a:xfrm>
              <a:off x="432" y="3504"/>
              <a:ext cx="298" cy="6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37" name="Oval 6"/>
            <p:cNvSpPr>
              <a:spLocks noChangeArrowheads="1"/>
            </p:cNvSpPr>
            <p:nvPr/>
          </p:nvSpPr>
          <p:spPr bwMode="auto">
            <a:xfrm>
              <a:off x="521" y="3524"/>
              <a:ext cx="48" cy="103"/>
            </a:xfrm>
            <a:prstGeom prst="ellipse">
              <a:avLst/>
            </a:prstGeom>
            <a:solidFill>
              <a:srgbClr val="00008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38" name="Oval 7"/>
            <p:cNvSpPr>
              <a:spLocks noChangeArrowheads="1"/>
            </p:cNvSpPr>
            <p:nvPr/>
          </p:nvSpPr>
          <p:spPr bwMode="auto">
            <a:xfrm>
              <a:off x="517" y="36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39" name="Oval 8"/>
            <p:cNvSpPr>
              <a:spLocks noChangeArrowheads="1"/>
            </p:cNvSpPr>
            <p:nvPr/>
          </p:nvSpPr>
          <p:spPr bwMode="auto">
            <a:xfrm>
              <a:off x="448" y="367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0" name="Oval 9"/>
            <p:cNvSpPr>
              <a:spLocks noChangeArrowheads="1"/>
            </p:cNvSpPr>
            <p:nvPr/>
          </p:nvSpPr>
          <p:spPr bwMode="auto">
            <a:xfrm>
              <a:off x="432" y="37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1" name="Oval 10"/>
            <p:cNvSpPr>
              <a:spLocks noChangeArrowheads="1"/>
            </p:cNvSpPr>
            <p:nvPr/>
          </p:nvSpPr>
          <p:spPr bwMode="auto">
            <a:xfrm>
              <a:off x="531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2" name="Oval 11"/>
            <p:cNvSpPr>
              <a:spLocks noChangeArrowheads="1"/>
            </p:cNvSpPr>
            <p:nvPr/>
          </p:nvSpPr>
          <p:spPr bwMode="auto">
            <a:xfrm>
              <a:off x="480" y="383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3" name="Oval 12"/>
            <p:cNvSpPr>
              <a:spLocks noChangeArrowheads="1"/>
            </p:cNvSpPr>
            <p:nvPr/>
          </p:nvSpPr>
          <p:spPr bwMode="auto">
            <a:xfrm>
              <a:off x="659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4" name="Oval 13"/>
            <p:cNvSpPr>
              <a:spLocks noChangeArrowheads="1"/>
            </p:cNvSpPr>
            <p:nvPr/>
          </p:nvSpPr>
          <p:spPr bwMode="auto">
            <a:xfrm>
              <a:off x="590" y="371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5" name="Oval 14"/>
            <p:cNvSpPr>
              <a:spLocks noChangeArrowheads="1"/>
            </p:cNvSpPr>
            <p:nvPr/>
          </p:nvSpPr>
          <p:spPr bwMode="auto">
            <a:xfrm>
              <a:off x="650" y="36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6" name="Oval 15"/>
            <p:cNvSpPr>
              <a:spLocks noChangeArrowheads="1"/>
            </p:cNvSpPr>
            <p:nvPr/>
          </p:nvSpPr>
          <p:spPr bwMode="auto">
            <a:xfrm>
              <a:off x="489" y="372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7" name="Oval 16"/>
            <p:cNvSpPr>
              <a:spLocks noChangeArrowheads="1"/>
            </p:cNvSpPr>
            <p:nvPr/>
          </p:nvSpPr>
          <p:spPr bwMode="auto">
            <a:xfrm>
              <a:off x="576" y="360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8" name="Oval 17"/>
            <p:cNvSpPr>
              <a:spLocks noChangeArrowheads="1"/>
            </p:cNvSpPr>
            <p:nvPr/>
          </p:nvSpPr>
          <p:spPr bwMode="auto">
            <a:xfrm>
              <a:off x="472" y="35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49" name="Oval 18"/>
            <p:cNvSpPr>
              <a:spLocks noChangeArrowheads="1"/>
            </p:cNvSpPr>
            <p:nvPr/>
          </p:nvSpPr>
          <p:spPr bwMode="auto">
            <a:xfrm>
              <a:off x="576" y="350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0" name="Oval 19"/>
            <p:cNvSpPr>
              <a:spLocks noChangeArrowheads="1"/>
            </p:cNvSpPr>
            <p:nvPr/>
          </p:nvSpPr>
          <p:spPr bwMode="auto">
            <a:xfrm>
              <a:off x="624" y="35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1" name="Oval 20"/>
            <p:cNvSpPr>
              <a:spLocks noChangeArrowheads="1"/>
            </p:cNvSpPr>
            <p:nvPr/>
          </p:nvSpPr>
          <p:spPr bwMode="auto">
            <a:xfrm>
              <a:off x="448" y="39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2" name="Oval 21"/>
            <p:cNvSpPr>
              <a:spLocks noChangeArrowheads="1"/>
            </p:cNvSpPr>
            <p:nvPr/>
          </p:nvSpPr>
          <p:spPr bwMode="auto">
            <a:xfrm>
              <a:off x="509" y="391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3" name="Oval 22"/>
            <p:cNvSpPr>
              <a:spLocks noChangeArrowheads="1"/>
            </p:cNvSpPr>
            <p:nvPr/>
          </p:nvSpPr>
          <p:spPr bwMode="auto">
            <a:xfrm>
              <a:off x="546" y="384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4" name="Oval 23"/>
            <p:cNvSpPr>
              <a:spLocks noChangeArrowheads="1"/>
            </p:cNvSpPr>
            <p:nvPr/>
          </p:nvSpPr>
          <p:spPr bwMode="auto">
            <a:xfrm>
              <a:off x="620" y="39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5" name="Oval 24"/>
            <p:cNvSpPr>
              <a:spLocks noChangeArrowheads="1"/>
            </p:cNvSpPr>
            <p:nvPr/>
          </p:nvSpPr>
          <p:spPr bwMode="auto">
            <a:xfrm>
              <a:off x="487" y="402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6" name="Oval 25"/>
            <p:cNvSpPr>
              <a:spLocks noChangeArrowheads="1"/>
            </p:cNvSpPr>
            <p:nvPr/>
          </p:nvSpPr>
          <p:spPr bwMode="auto">
            <a:xfrm>
              <a:off x="564" y="393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7" name="Oval 26"/>
            <p:cNvSpPr>
              <a:spLocks noChangeArrowheads="1"/>
            </p:cNvSpPr>
            <p:nvPr/>
          </p:nvSpPr>
          <p:spPr bwMode="auto">
            <a:xfrm>
              <a:off x="661" y="395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8" name="Oval 27"/>
            <p:cNvSpPr>
              <a:spLocks noChangeArrowheads="1"/>
            </p:cNvSpPr>
            <p:nvPr/>
          </p:nvSpPr>
          <p:spPr bwMode="auto">
            <a:xfrm>
              <a:off x="601" y="38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59" name="Oval 28"/>
            <p:cNvSpPr>
              <a:spLocks noChangeArrowheads="1"/>
            </p:cNvSpPr>
            <p:nvPr/>
          </p:nvSpPr>
          <p:spPr bwMode="auto">
            <a:xfrm>
              <a:off x="679" y="38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60" name="Oval 29"/>
            <p:cNvSpPr>
              <a:spLocks noChangeArrowheads="1"/>
            </p:cNvSpPr>
            <p:nvPr/>
          </p:nvSpPr>
          <p:spPr bwMode="auto">
            <a:xfrm>
              <a:off x="537" y="401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61" name="Oval 30"/>
            <p:cNvSpPr>
              <a:spLocks noChangeArrowheads="1"/>
            </p:cNvSpPr>
            <p:nvPr/>
          </p:nvSpPr>
          <p:spPr bwMode="auto">
            <a:xfrm>
              <a:off x="566" y="408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  <p:sp>
          <p:nvSpPr>
            <p:cNvPr id="13362" name="Oval 31"/>
            <p:cNvSpPr>
              <a:spLocks noChangeArrowheads="1"/>
            </p:cNvSpPr>
            <p:nvPr/>
          </p:nvSpPr>
          <p:spPr bwMode="auto">
            <a:xfrm>
              <a:off x="610" y="40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endParaRPr lang="en-US" altLang="en-US" i="0" smtClean="0"/>
            </a:p>
          </p:txBody>
        </p:sp>
      </p:grpSp>
      <p:pic>
        <p:nvPicPr>
          <p:cNvPr id="13316" name="Picture 6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6"/>
          <a:stretch>
            <a:fillRect/>
          </a:stretch>
        </p:blipFill>
        <p:spPr bwMode="auto">
          <a:xfrm>
            <a:off x="2306638" y="1143000"/>
            <a:ext cx="4035425" cy="268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7" name="Text Box 46"/>
          <p:cNvSpPr txBox="1">
            <a:spLocks noChangeArrowheads="1"/>
          </p:cNvSpPr>
          <p:nvPr/>
        </p:nvSpPr>
        <p:spPr bwMode="auto">
          <a:xfrm>
            <a:off x="1219200" y="0"/>
            <a:ext cx="7541103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kumimoji="1" lang="en-US" altLang="en-US" sz="3400" i="0" u="sng" dirty="0" smtClean="0">
                <a:solidFill>
                  <a:srgbClr val="010000"/>
                </a:solidFill>
              </a:rPr>
              <a:t>3.1 Nuclear </a:t>
            </a:r>
            <a:r>
              <a:rPr kumimoji="1" lang="en-US" altLang="en-US" sz="3400" i="0" u="sng" dirty="0" smtClean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1" lang="en-US" altLang="en-US" sz="3400" i="0" u="sng" dirty="0" smtClean="0">
                <a:solidFill>
                  <a:srgbClr val="010000"/>
                </a:solidFill>
              </a:rPr>
              <a:t> </a:t>
            </a:r>
            <a:r>
              <a:rPr kumimoji="1" lang="en-US" altLang="en-US" sz="3400" i="0" u="sng" dirty="0" smtClean="0">
                <a:solidFill>
                  <a:srgbClr val="010000"/>
                </a:solidFill>
              </a:rPr>
              <a:t>and </a:t>
            </a:r>
            <a:r>
              <a:rPr kumimoji="1" lang="en-US" altLang="en-US" sz="3400" i="0" u="sng" dirty="0" err="1" smtClean="0">
                <a:solidFill>
                  <a:srgbClr val="010000"/>
                </a:solidFill>
              </a:rPr>
              <a:t>e</a:t>
            </a:r>
            <a:r>
              <a:rPr kumimoji="1" lang="en-US" altLang="en-US" sz="3400" i="0" u="sng" baseline="30000" dirty="0" err="1" smtClean="0">
                <a:solidFill>
                  <a:srgbClr val="010000"/>
                </a:solidFill>
              </a:rPr>
              <a:t>+</a:t>
            </a:r>
            <a:r>
              <a:rPr kumimoji="1" lang="en-US" altLang="en-US" sz="3400" i="0" u="sng" dirty="0" err="1" smtClean="0">
                <a:solidFill>
                  <a:srgbClr val="010000"/>
                </a:solidFill>
              </a:rPr>
              <a:t>e</a:t>
            </a:r>
            <a:r>
              <a:rPr kumimoji="1" lang="en-US" altLang="en-US" sz="3400" i="0" u="sng" baseline="30000" dirty="0" smtClean="0">
                <a:solidFill>
                  <a:srgbClr val="010000"/>
                </a:solidFill>
                <a:latin typeface="Symbol" pitchFamily="18" charset="2"/>
              </a:rPr>
              <a:t>-</a:t>
            </a:r>
            <a:r>
              <a:rPr kumimoji="1" lang="en-US" altLang="en-US" sz="3400" i="0" u="sng" dirty="0" smtClean="0">
                <a:solidFill>
                  <a:srgbClr val="010000"/>
                </a:solidFill>
              </a:rPr>
              <a:t> </a:t>
            </a:r>
            <a:r>
              <a:rPr kumimoji="1" lang="en-US" altLang="en-US" sz="3400" i="0" u="sng" dirty="0" err="1" smtClean="0">
                <a:solidFill>
                  <a:srgbClr val="010000"/>
                </a:solidFill>
              </a:rPr>
              <a:t>Photoproduction</a:t>
            </a:r>
            <a:endParaRPr kumimoji="1" lang="en-US" altLang="en-US" sz="3400" i="0" u="sng" dirty="0" smtClean="0">
              <a:solidFill>
                <a:srgbClr val="010000"/>
              </a:solidFill>
            </a:endParaRPr>
          </a:p>
        </p:txBody>
      </p:sp>
      <p:sp>
        <p:nvSpPr>
          <p:cNvPr id="13318" name="Freeform 51"/>
          <p:cNvSpPr>
            <a:spLocks/>
          </p:cNvSpPr>
          <p:nvPr/>
        </p:nvSpPr>
        <p:spPr bwMode="auto">
          <a:xfrm rot="1913448" flipV="1">
            <a:off x="481013" y="1939925"/>
            <a:ext cx="701675" cy="85725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endParaRPr lang="en-US" altLang="en-US" i="0" smtClean="0"/>
          </a:p>
        </p:txBody>
      </p:sp>
      <p:sp>
        <p:nvSpPr>
          <p:cNvPr id="13319" name="Oval 52"/>
          <p:cNvSpPr>
            <a:spLocks noChangeArrowheads="1"/>
          </p:cNvSpPr>
          <p:nvPr/>
        </p:nvSpPr>
        <p:spPr bwMode="auto">
          <a:xfrm>
            <a:off x="1079500" y="2090738"/>
            <a:ext cx="220663" cy="231775"/>
          </a:xfrm>
          <a:prstGeom prst="ellipse">
            <a:avLst/>
          </a:prstGeom>
          <a:gradFill rotWithShape="1">
            <a:gsLst>
              <a:gs pos="0">
                <a:srgbClr val="FF0066">
                  <a:alpha val="75000"/>
                </a:srgbClr>
              </a:gs>
              <a:gs pos="100000">
                <a:srgbClr val="8A003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endParaRPr lang="en-US" altLang="en-US" i="0" smtClean="0"/>
          </a:p>
        </p:txBody>
      </p:sp>
      <p:sp>
        <p:nvSpPr>
          <p:cNvPr id="13320" name="Line 53"/>
          <p:cNvSpPr>
            <a:spLocks noChangeShapeType="1"/>
          </p:cNvSpPr>
          <p:nvPr/>
        </p:nvSpPr>
        <p:spPr bwMode="auto">
          <a:xfrm flipV="1">
            <a:off x="493713" y="2286000"/>
            <a:ext cx="623887" cy="312738"/>
          </a:xfrm>
          <a:prstGeom prst="line">
            <a:avLst/>
          </a:prstGeom>
          <a:noFill/>
          <a:ln w="635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>
              <a:lnSpc>
                <a:spcPct val="110000"/>
              </a:lnSpc>
            </a:pPr>
            <a:endParaRPr lang="en-US" i="0" smtClean="0">
              <a:solidFill>
                <a:srgbClr val="0000FF"/>
              </a:solidFill>
            </a:endParaRPr>
          </a:p>
        </p:txBody>
      </p:sp>
      <p:sp>
        <p:nvSpPr>
          <p:cNvPr id="13321" name="Line 54"/>
          <p:cNvSpPr>
            <a:spLocks noChangeShapeType="1"/>
          </p:cNvSpPr>
          <p:nvPr/>
        </p:nvSpPr>
        <p:spPr bwMode="auto">
          <a:xfrm>
            <a:off x="1281113" y="2260600"/>
            <a:ext cx="750887" cy="439738"/>
          </a:xfrm>
          <a:prstGeom prst="line">
            <a:avLst/>
          </a:prstGeom>
          <a:noFill/>
          <a:ln w="63500">
            <a:solidFill>
              <a:srgbClr val="0000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>
              <a:lnSpc>
                <a:spcPct val="110000"/>
              </a:lnSpc>
            </a:pPr>
            <a:endParaRPr lang="en-US" i="0" smtClean="0">
              <a:solidFill>
                <a:srgbClr val="0000FF"/>
              </a:solidFill>
            </a:endParaRPr>
          </a:p>
        </p:txBody>
      </p:sp>
      <p:sp>
        <p:nvSpPr>
          <p:cNvPr id="13322" name="Freeform 55"/>
          <p:cNvSpPr>
            <a:spLocks/>
          </p:cNvSpPr>
          <p:nvPr/>
        </p:nvSpPr>
        <p:spPr bwMode="auto">
          <a:xfrm rot="-1821228">
            <a:off x="1247775" y="1955800"/>
            <a:ext cx="490538" cy="127000"/>
          </a:xfrm>
          <a:custGeom>
            <a:avLst/>
            <a:gdLst>
              <a:gd name="T0" fmla="*/ 0 w 576"/>
              <a:gd name="T1" fmla="*/ 2147483647 h 224"/>
              <a:gd name="T2" fmla="*/ 2147483647 w 576"/>
              <a:gd name="T3" fmla="*/ 2147483647 h 224"/>
              <a:gd name="T4" fmla="*/ 2147483647 w 576"/>
              <a:gd name="T5" fmla="*/ 2147483647 h 224"/>
              <a:gd name="T6" fmla="*/ 2147483647 w 576"/>
              <a:gd name="T7" fmla="*/ 2147483647 h 224"/>
              <a:gd name="T8" fmla="*/ 2147483647 w 576"/>
              <a:gd name="T9" fmla="*/ 2147483647 h 224"/>
              <a:gd name="T10" fmla="*/ 2147483647 w 576"/>
              <a:gd name="T11" fmla="*/ 2147483647 h 224"/>
              <a:gd name="T12" fmla="*/ 2147483647 w 576"/>
              <a:gd name="T13" fmla="*/ 2147483647 h 224"/>
              <a:gd name="T14" fmla="*/ 2147483647 w 576"/>
              <a:gd name="T15" fmla="*/ 2147483647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6"/>
              <a:gd name="T25" fmla="*/ 0 h 224"/>
              <a:gd name="T26" fmla="*/ 576 w 576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6" h="224">
                <a:moveTo>
                  <a:pt x="0" y="112"/>
                </a:moveTo>
                <a:cubicBezTo>
                  <a:pt x="12" y="168"/>
                  <a:pt x="24" y="224"/>
                  <a:pt x="48" y="208"/>
                </a:cubicBezTo>
                <a:cubicBezTo>
                  <a:pt x="72" y="192"/>
                  <a:pt x="112" y="16"/>
                  <a:pt x="144" y="16"/>
                </a:cubicBezTo>
                <a:cubicBezTo>
                  <a:pt x="176" y="16"/>
                  <a:pt x="208" y="208"/>
                  <a:pt x="240" y="208"/>
                </a:cubicBezTo>
                <a:cubicBezTo>
                  <a:pt x="272" y="208"/>
                  <a:pt x="304" y="16"/>
                  <a:pt x="336" y="16"/>
                </a:cubicBezTo>
                <a:cubicBezTo>
                  <a:pt x="368" y="16"/>
                  <a:pt x="400" y="208"/>
                  <a:pt x="432" y="208"/>
                </a:cubicBezTo>
                <a:cubicBezTo>
                  <a:pt x="464" y="208"/>
                  <a:pt x="504" y="32"/>
                  <a:pt x="528" y="16"/>
                </a:cubicBezTo>
                <a:cubicBezTo>
                  <a:pt x="552" y="0"/>
                  <a:pt x="564" y="56"/>
                  <a:pt x="576" y="112"/>
                </a:cubicBezTo>
              </a:path>
            </a:pathLst>
          </a:custGeom>
          <a:noFill/>
          <a:ln w="508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endParaRPr lang="en-US" altLang="en-US" i="0" smtClean="0"/>
          </a:p>
        </p:txBody>
      </p:sp>
      <p:sp>
        <p:nvSpPr>
          <p:cNvPr id="13323" name="Line 56"/>
          <p:cNvSpPr>
            <a:spLocks noChangeShapeType="1"/>
          </p:cNvSpPr>
          <p:nvPr/>
        </p:nvSpPr>
        <p:spPr bwMode="auto">
          <a:xfrm flipV="1">
            <a:off x="1668463" y="1450975"/>
            <a:ext cx="176212" cy="427038"/>
          </a:xfrm>
          <a:prstGeom prst="line">
            <a:avLst/>
          </a:prstGeom>
          <a:noFill/>
          <a:ln w="2222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>
              <a:lnSpc>
                <a:spcPct val="110000"/>
              </a:lnSpc>
            </a:pPr>
            <a:endParaRPr lang="en-US" i="0" smtClean="0">
              <a:solidFill>
                <a:srgbClr val="0000FF"/>
              </a:solidFill>
            </a:endParaRPr>
          </a:p>
        </p:txBody>
      </p:sp>
      <p:sp>
        <p:nvSpPr>
          <p:cNvPr id="13324" name="Line 57"/>
          <p:cNvSpPr>
            <a:spLocks noChangeShapeType="1"/>
          </p:cNvSpPr>
          <p:nvPr/>
        </p:nvSpPr>
        <p:spPr bwMode="auto">
          <a:xfrm>
            <a:off x="1709738" y="1887538"/>
            <a:ext cx="482600" cy="44450"/>
          </a:xfrm>
          <a:prstGeom prst="line">
            <a:avLst/>
          </a:prstGeom>
          <a:noFill/>
          <a:ln w="22225">
            <a:solidFill>
              <a:srgbClr val="3333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algn="l">
              <a:lnSpc>
                <a:spcPct val="110000"/>
              </a:lnSpc>
            </a:pPr>
            <a:endParaRPr lang="en-US" i="0" smtClean="0">
              <a:solidFill>
                <a:srgbClr val="0000FF"/>
              </a:solidFill>
            </a:endParaRPr>
          </a:p>
        </p:txBody>
      </p:sp>
      <p:sp>
        <p:nvSpPr>
          <p:cNvPr id="13325" name="Text Box 58"/>
          <p:cNvSpPr txBox="1">
            <a:spLocks noChangeArrowheads="1"/>
          </p:cNvSpPr>
          <p:nvPr/>
        </p:nvSpPr>
        <p:spPr bwMode="auto">
          <a:xfrm>
            <a:off x="65088" y="1471613"/>
            <a:ext cx="222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3600" i="0" smtClean="0">
                <a:solidFill>
                  <a:srgbClr val="FF3300"/>
                </a:solidFill>
                <a:latin typeface="Symbol" pitchFamily="18" charset="2"/>
              </a:rPr>
              <a:t>g</a:t>
            </a:r>
            <a:endParaRPr lang="en-US" altLang="en-US" sz="3600" i="0" smtClean="0"/>
          </a:p>
        </p:txBody>
      </p:sp>
      <p:sp>
        <p:nvSpPr>
          <p:cNvPr id="13326" name="Text Box 59"/>
          <p:cNvSpPr txBox="1">
            <a:spLocks noChangeArrowheads="1"/>
          </p:cNvSpPr>
          <p:nvPr/>
        </p:nvSpPr>
        <p:spPr bwMode="auto">
          <a:xfrm>
            <a:off x="58738" y="2376488"/>
            <a:ext cx="269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2800" i="0" smtClean="0">
                <a:solidFill>
                  <a:srgbClr val="0000CC"/>
                </a:solidFill>
              </a:rPr>
              <a:t>N</a:t>
            </a:r>
          </a:p>
        </p:txBody>
      </p:sp>
      <p:sp>
        <p:nvSpPr>
          <p:cNvPr id="13327" name="Text Box 60"/>
          <p:cNvSpPr txBox="1">
            <a:spLocks noChangeArrowheads="1"/>
          </p:cNvSpPr>
          <p:nvPr/>
        </p:nvSpPr>
        <p:spPr bwMode="auto">
          <a:xfrm>
            <a:off x="1204913" y="1457325"/>
            <a:ext cx="244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2800" i="0" smtClean="0">
                <a:solidFill>
                  <a:srgbClr val="010000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13328" name="Text Box 61"/>
          <p:cNvSpPr txBox="1">
            <a:spLocks noChangeArrowheads="1"/>
          </p:cNvSpPr>
          <p:nvPr/>
        </p:nvSpPr>
        <p:spPr bwMode="auto">
          <a:xfrm>
            <a:off x="-33338" y="696913"/>
            <a:ext cx="10033001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80000"/>
              </a:lnSpc>
            </a:pPr>
            <a:r>
              <a:rPr kumimoji="1" lang="en-US" altLang="en-US" sz="2500" i="0" dirty="0" smtClean="0">
                <a:solidFill>
                  <a:srgbClr val="000066"/>
                </a:solidFill>
              </a:rPr>
              <a:t>(a) </a:t>
            </a:r>
            <a:r>
              <a:rPr kumimoji="1" lang="en-US" altLang="en-US" sz="2500" i="0" u="sng" dirty="0" smtClean="0">
                <a:solidFill>
                  <a:srgbClr val="000066"/>
                </a:solidFill>
              </a:rPr>
              <a:t>Production Amplitude</a:t>
            </a:r>
            <a:r>
              <a:rPr kumimoji="1" lang="en-US" altLang="en-US" sz="2400" i="0" u="sng" dirty="0" smtClean="0">
                <a:solidFill>
                  <a:srgbClr val="000066"/>
                </a:solidFill>
              </a:rPr>
              <a:t>:</a:t>
            </a:r>
            <a:r>
              <a:rPr kumimoji="1" lang="en-US" altLang="en-US" sz="2400" i="0" dirty="0" smtClean="0">
                <a:solidFill>
                  <a:srgbClr val="990099"/>
                </a:solidFill>
              </a:rPr>
              <a:t>    t</a:t>
            </a:r>
            <a:r>
              <a:rPr kumimoji="1" lang="en-US" altLang="en-US" sz="2400" b="0" i="0" dirty="0" smtClean="0">
                <a:solidFill>
                  <a:srgbClr val="0000CC"/>
                </a:solidFill>
              </a:rPr>
              <a:t>-channel + resonances (</a:t>
            </a:r>
            <a:r>
              <a:rPr kumimoji="1" lang="en-US" altLang="en-US" sz="2400" i="0" dirty="0" smtClean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kumimoji="1" lang="en-US" altLang="en-US" sz="2400" b="0" i="0" dirty="0" smtClean="0">
                <a:solidFill>
                  <a:srgbClr val="0000CC"/>
                </a:solidFill>
              </a:rPr>
              <a:t> </a:t>
            </a:r>
            <a:r>
              <a:rPr kumimoji="1" lang="en-US" altLang="en-US" sz="2400" b="0" i="0" dirty="0" err="1" smtClean="0">
                <a:solidFill>
                  <a:srgbClr val="0000CC"/>
                </a:solidFill>
              </a:rPr>
              <a:t>spectr</a:t>
            </a:r>
            <a:r>
              <a:rPr kumimoji="1" lang="en-US" altLang="en-US" sz="2400" b="0" i="0" dirty="0" smtClean="0">
                <a:solidFill>
                  <a:srgbClr val="0000CC"/>
                </a:solidFill>
              </a:rPr>
              <a:t>. </a:t>
            </a:r>
            <a:r>
              <a:rPr kumimoji="1" lang="en-US" altLang="en-US" sz="2400" b="0" i="0" dirty="0" err="1" smtClean="0">
                <a:solidFill>
                  <a:srgbClr val="0000CC"/>
                </a:solidFill>
              </a:rPr>
              <a:t>fct</a:t>
            </a:r>
            <a:r>
              <a:rPr kumimoji="1" lang="en-US" altLang="en-US" sz="2400" b="0" i="0" dirty="0" smtClean="0">
                <a:solidFill>
                  <a:srgbClr val="0000CC"/>
                </a:solidFill>
              </a:rPr>
              <a:t>.!)</a:t>
            </a:r>
          </a:p>
        </p:txBody>
      </p:sp>
      <p:sp>
        <p:nvSpPr>
          <p:cNvPr id="13329" name="Text Box 45"/>
          <p:cNvSpPr txBox="1">
            <a:spLocks noChangeArrowheads="1"/>
          </p:cNvSpPr>
          <p:nvPr/>
        </p:nvSpPr>
        <p:spPr bwMode="auto">
          <a:xfrm>
            <a:off x="152400" y="3106738"/>
            <a:ext cx="1840568" cy="634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1600" i="0" dirty="0" smtClean="0">
                <a:solidFill>
                  <a:srgbClr val="009900"/>
                </a:solidFill>
              </a:rPr>
              <a:t>[</a:t>
            </a:r>
            <a:r>
              <a:rPr lang="en-US" altLang="en-US" sz="1600" i="0" dirty="0" err="1" smtClean="0">
                <a:solidFill>
                  <a:srgbClr val="009900"/>
                </a:solidFill>
              </a:rPr>
              <a:t>Oh+Lee</a:t>
            </a:r>
            <a:r>
              <a:rPr lang="en-US" altLang="en-US" sz="1600" i="0" dirty="0" smtClean="0">
                <a:solidFill>
                  <a:srgbClr val="009900"/>
                </a:solidFill>
              </a:rPr>
              <a:t> ‘04, </a:t>
            </a:r>
          </a:p>
          <a:p>
            <a:pPr algn="l">
              <a:lnSpc>
                <a:spcPct val="110000"/>
              </a:lnSpc>
            </a:pPr>
            <a:r>
              <a:rPr lang="en-US" altLang="en-US" sz="1600" i="0" dirty="0">
                <a:solidFill>
                  <a:srgbClr val="009900"/>
                </a:solidFill>
              </a:rPr>
              <a:t> </a:t>
            </a:r>
            <a:r>
              <a:rPr lang="en-US" altLang="en-US" sz="1600" i="0" dirty="0" err="1" smtClean="0">
                <a:solidFill>
                  <a:srgbClr val="009900"/>
                </a:solidFill>
              </a:rPr>
              <a:t>Riek</a:t>
            </a:r>
            <a:r>
              <a:rPr lang="en-US" altLang="en-US" sz="1600" i="0" dirty="0" smtClean="0">
                <a:solidFill>
                  <a:srgbClr val="009900"/>
                </a:solidFill>
              </a:rPr>
              <a:t> et al ’08, ‘10]</a:t>
            </a:r>
          </a:p>
        </p:txBody>
      </p:sp>
      <p:pic>
        <p:nvPicPr>
          <p:cNvPr id="13330" name="Picture 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3"/>
          <a:stretch>
            <a:fillRect/>
          </a:stretch>
        </p:blipFill>
        <p:spPr bwMode="auto">
          <a:xfrm>
            <a:off x="6256338" y="1143000"/>
            <a:ext cx="3670300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1" name="Text Box 3"/>
          <p:cNvSpPr txBox="1">
            <a:spLocks noChangeArrowheads="1"/>
          </p:cNvSpPr>
          <p:nvPr/>
        </p:nvSpPr>
        <p:spPr bwMode="auto">
          <a:xfrm>
            <a:off x="4413250" y="2952750"/>
            <a:ext cx="1247775" cy="46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2200" i="0" smtClean="0">
                <a:solidFill>
                  <a:srgbClr val="FF6600"/>
                </a:solidFill>
                <a:latin typeface="Symbol" pitchFamily="18" charset="2"/>
              </a:rPr>
              <a:t>g</a:t>
            </a:r>
            <a:r>
              <a:rPr lang="en-US" altLang="en-US" sz="1000" i="0" smtClean="0">
                <a:solidFill>
                  <a:srgbClr val="FF3300"/>
                </a:solidFill>
                <a:latin typeface="Symbol" pitchFamily="18" charset="2"/>
              </a:rPr>
              <a:t> </a:t>
            </a:r>
            <a:r>
              <a:rPr lang="en-US" altLang="en-US" sz="2200" i="0" smtClean="0">
                <a:solidFill>
                  <a:srgbClr val="010000"/>
                </a:solidFill>
              </a:rPr>
              <a:t>N→ </a:t>
            </a:r>
            <a:r>
              <a:rPr lang="en-US" altLang="en-US" sz="2200" i="0" smtClean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200" i="0" smtClean="0">
                <a:solidFill>
                  <a:srgbClr val="010000"/>
                </a:solidFill>
              </a:rPr>
              <a:t>N</a:t>
            </a:r>
          </a:p>
        </p:txBody>
      </p:sp>
      <p:sp>
        <p:nvSpPr>
          <p:cNvPr id="13332" name="Text Box 3"/>
          <p:cNvSpPr txBox="1">
            <a:spLocks noChangeArrowheads="1"/>
          </p:cNvSpPr>
          <p:nvPr/>
        </p:nvSpPr>
        <p:spPr bwMode="auto">
          <a:xfrm>
            <a:off x="6837363" y="1255713"/>
            <a:ext cx="1654175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2200" i="0" smtClean="0">
                <a:solidFill>
                  <a:srgbClr val="FF3300"/>
                </a:solidFill>
                <a:latin typeface="Symbol" pitchFamily="18" charset="2"/>
              </a:rPr>
              <a:t>g</a:t>
            </a:r>
            <a:r>
              <a:rPr lang="en-US" altLang="en-US" sz="1000" i="0" smtClean="0"/>
              <a:t> </a:t>
            </a:r>
            <a:r>
              <a:rPr lang="en-US" altLang="en-US" sz="2200" i="0" smtClean="0">
                <a:solidFill>
                  <a:srgbClr val="010000"/>
                </a:solidFill>
              </a:rPr>
              <a:t>d</a:t>
            </a:r>
            <a:r>
              <a:rPr lang="en-US" altLang="en-US" sz="1600" i="0" smtClean="0">
                <a:solidFill>
                  <a:srgbClr val="010000"/>
                </a:solidFill>
              </a:rPr>
              <a:t> </a:t>
            </a:r>
            <a:r>
              <a:rPr lang="en-US" altLang="en-US" sz="2200" i="0" smtClean="0">
                <a:solidFill>
                  <a:srgbClr val="010000"/>
                </a:solidFill>
              </a:rPr>
              <a:t>→</a:t>
            </a:r>
            <a:r>
              <a:rPr lang="en-US" altLang="en-US" sz="1600" i="0" smtClean="0">
                <a:solidFill>
                  <a:srgbClr val="010000"/>
                </a:solidFill>
              </a:rPr>
              <a:t> </a:t>
            </a:r>
            <a:r>
              <a:rPr lang="en-US" altLang="en-US" sz="2200" i="0" smtClean="0">
                <a:solidFill>
                  <a:srgbClr val="010000"/>
                </a:solidFill>
              </a:rPr>
              <a:t>e</a:t>
            </a:r>
            <a:r>
              <a:rPr lang="en-US" altLang="en-US" sz="2200" i="0" baseline="30000" smtClean="0">
                <a:solidFill>
                  <a:srgbClr val="010000"/>
                </a:solidFill>
              </a:rPr>
              <a:t>+</a:t>
            </a:r>
            <a:r>
              <a:rPr lang="en-US" altLang="en-US" sz="2200" i="0" smtClean="0">
                <a:solidFill>
                  <a:srgbClr val="010000"/>
                </a:solidFill>
              </a:rPr>
              <a:t>e</a:t>
            </a:r>
            <a:r>
              <a:rPr lang="en-US" altLang="en-US" sz="2200" i="0" baseline="30000" smtClean="0">
                <a:solidFill>
                  <a:srgbClr val="010000"/>
                </a:solidFill>
                <a:latin typeface="Symbol" pitchFamily="18" charset="2"/>
              </a:rPr>
              <a:t>- </a:t>
            </a:r>
            <a:r>
              <a:rPr lang="en-US" altLang="en-US" sz="2200" i="0" smtClean="0">
                <a:solidFill>
                  <a:srgbClr val="010000"/>
                </a:solidFill>
              </a:rPr>
              <a:t>X </a:t>
            </a:r>
          </a:p>
        </p:txBody>
      </p:sp>
      <p:sp>
        <p:nvSpPr>
          <p:cNvPr id="13334" name="TextBox 23"/>
          <p:cNvSpPr txBox="1">
            <a:spLocks noChangeArrowheads="1"/>
          </p:cNvSpPr>
          <p:nvPr/>
        </p:nvSpPr>
        <p:spPr bwMode="auto">
          <a:xfrm>
            <a:off x="8626475" y="1554163"/>
            <a:ext cx="1052513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altLang="en-US" sz="1400" i="0" smtClean="0">
                <a:solidFill>
                  <a:srgbClr val="010000"/>
                </a:solidFill>
              </a:rPr>
              <a:t>+</a:t>
            </a:r>
            <a:r>
              <a:rPr lang="en-US" altLang="en-US" sz="2000" i="0" smtClean="0">
                <a:solidFill>
                  <a:srgbClr val="010000"/>
                </a:solidFill>
              </a:rPr>
              <a:t> CLAS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0" y="3846513"/>
            <a:ext cx="9906000" cy="3011487"/>
            <a:chOff x="0" y="3846513"/>
            <a:chExt cx="9906000" cy="3011487"/>
          </a:xfrm>
        </p:grpSpPr>
        <p:sp>
          <p:nvSpPr>
            <p:cNvPr id="13333" name="Text Box 62"/>
            <p:cNvSpPr txBox="1">
              <a:spLocks noChangeArrowheads="1"/>
            </p:cNvSpPr>
            <p:nvPr/>
          </p:nvSpPr>
          <p:spPr bwMode="auto">
            <a:xfrm>
              <a:off x="0" y="4259263"/>
              <a:ext cx="4889500" cy="9985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4pPr>
              <a:lvl5pPr marL="2057400" indent="-228600"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5pPr>
              <a:lvl6pPr marL="25146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6pPr>
              <a:lvl7pPr marL="29718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7pPr>
              <a:lvl8pPr marL="34290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8pPr>
              <a:lvl9pPr marL="3886200" indent="-228600" eaLnBrk="0" fontAlgn="base" hangingPunct="0">
                <a:lnSpc>
                  <a:spcPct val="110000"/>
                </a:lnSpc>
                <a:spcBef>
                  <a:spcPct val="0"/>
                </a:spcBef>
                <a:spcAft>
                  <a:spcPct val="0"/>
                </a:spcAft>
                <a:defRPr sz="2600" b="1">
                  <a:solidFill>
                    <a:srgbClr val="0000FF"/>
                  </a:solidFill>
                  <a:latin typeface="Times New Roman" pitchFamily="18" charset="0"/>
                  <a:cs typeface="Times New Roman (Hebrew)" charset="-79"/>
                </a:defRPr>
              </a:lvl9pPr>
            </a:lstStyle>
            <a:p>
              <a:pPr algn="l">
                <a:lnSpc>
                  <a:spcPct val="110000"/>
                </a:lnSpc>
              </a:pPr>
              <a:r>
                <a:rPr kumimoji="1" lang="en-US" altLang="en-US" sz="2500" i="0" dirty="0" smtClean="0">
                  <a:solidFill>
                    <a:srgbClr val="000066"/>
                  </a:solidFill>
                </a:rPr>
                <a:t>(b) </a:t>
              </a:r>
              <a:r>
                <a:rPr kumimoji="1" lang="en-US" altLang="en-US" sz="2500" i="0" u="sng" dirty="0" smtClean="0">
                  <a:solidFill>
                    <a:srgbClr val="000066"/>
                  </a:solidFill>
                </a:rPr>
                <a:t>Medium Effects</a:t>
              </a:r>
              <a:r>
                <a:rPr kumimoji="1" lang="en-US" altLang="en-US" sz="2500" b="0" i="0" u="sng" dirty="0" smtClean="0">
                  <a:solidFill>
                    <a:srgbClr val="0000CC"/>
                  </a:solidFill>
                </a:rPr>
                <a:t>: </a:t>
              </a:r>
            </a:p>
            <a:p>
              <a:pPr algn="l">
                <a:lnSpc>
                  <a:spcPct val="110000"/>
                </a:lnSpc>
                <a:spcBef>
                  <a:spcPts val="600"/>
                </a:spcBef>
                <a:buFont typeface="Arial" charset="0"/>
                <a:buChar char="•"/>
              </a:pPr>
              <a:r>
                <a:rPr kumimoji="1" lang="en-US" altLang="en-US" sz="2400" b="0" i="0" dirty="0" smtClean="0">
                  <a:solidFill>
                    <a:srgbClr val="0000CC"/>
                  </a:solidFill>
                </a:rPr>
                <a:t> </a:t>
              </a:r>
              <a:r>
                <a:rPr kumimoji="1" lang="en-US" altLang="en-US" sz="2400" i="0" dirty="0" smtClean="0">
                  <a:solidFill>
                    <a:srgbClr val="010000"/>
                  </a:solidFill>
                  <a:latin typeface="Symbol" pitchFamily="18" charset="2"/>
                </a:rPr>
                <a:t>r</a:t>
              </a:r>
              <a:r>
                <a:rPr kumimoji="1" lang="en-US" altLang="en-US" sz="2400" b="0" i="0" dirty="0" smtClean="0">
                  <a:solidFill>
                    <a:srgbClr val="0000CC"/>
                  </a:solidFill>
                </a:rPr>
                <a:t> propagator in cold nuclear matter</a:t>
              </a:r>
            </a:p>
          </p:txBody>
        </p:sp>
        <p:pic>
          <p:nvPicPr>
            <p:cNvPr id="13335" name="Picture 1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27"/>
            <a:stretch>
              <a:fillRect/>
            </a:stretch>
          </p:blipFill>
          <p:spPr bwMode="auto">
            <a:xfrm>
              <a:off x="5567362" y="3846513"/>
              <a:ext cx="4338638" cy="3011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 Box 48"/>
                <p:cNvSpPr txBox="1">
                  <a:spLocks noChangeArrowheads="1"/>
                </p:cNvSpPr>
                <p:nvPr/>
              </p:nvSpPr>
              <p:spPr bwMode="auto">
                <a:xfrm>
                  <a:off x="76200" y="5253565"/>
                  <a:ext cx="5486400" cy="766235"/>
                </a:xfrm>
                <a:prstGeom prst="rect">
                  <a:avLst/>
                </a:prstGeom>
                <a:solidFill>
                  <a:srgbClr val="FFFFCC">
                    <a:alpha val="50000"/>
                  </a:srgbClr>
                </a:solidFill>
                <a:ln>
                  <a:solidFill>
                    <a:srgbClr val="000000"/>
                  </a:solidFill>
                </a:ln>
                <a:extLst/>
              </p:spPr>
              <p:txBody>
                <a:bodyPr wrap="square">
                  <a:spAutoFit/>
                </a:bodyPr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marL="0" marR="0" lvl="0" indent="0" algn="l" defTabSz="914400" eaLnBrk="1" fontAlgn="auto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f>
                        <m:fPr>
                          <m:ctrlPr>
                            <a:rPr kumimoji="1" lang="en-US" altLang="en-US" sz="30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</m:ctrlPr>
                        </m:fPr>
                        <m:num>
                          <m:r>
                            <a:rPr kumimoji="1" lang="en-US" altLang="en-US" sz="30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𝒅</m:t>
                          </m:r>
                          <m:r>
                            <m:rPr>
                              <m:sty m:val="p"/>
                            </m:rPr>
                            <a:rPr kumimoji="1" lang="el-GR" altLang="en-US" sz="30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σ</m:t>
                          </m:r>
                          <m:r>
                            <m:rPr>
                              <m:sty m:val="p"/>
                            </m:rPr>
                            <a:rPr kumimoji="1" lang="el-GR" altLang="en-US" sz="3000" b="1" i="0" u="none" strike="noStrike" kern="0" cap="none" spc="0" normalizeH="0" baseline="-2500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γ</m:t>
                          </m:r>
                          <m:r>
                            <a:rPr kumimoji="1" lang="en-US" altLang="en-US" sz="3000" b="1" i="0" u="none" strike="noStrike" kern="0" cap="none" spc="0" normalizeH="0" baseline="-2500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𝑨</m:t>
                          </m:r>
                          <m:r>
                            <a:rPr kumimoji="1" lang="en-US" altLang="en-US" sz="3000" b="1" i="0" u="none" strike="noStrike" kern="0" cap="none" spc="0" normalizeH="0" baseline="-1600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→</m:t>
                          </m:r>
                          <m:r>
                            <a:rPr kumimoji="1" lang="en-US" altLang="en-US" sz="3000" b="1" i="0" u="none" strike="noStrike" kern="0" cap="none" spc="0" normalizeH="0" baseline="-2500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𝒆𝒆𝑿</m:t>
                          </m:r>
                        </m:num>
                        <m:den>
                          <m:r>
                            <a:rPr kumimoji="1" lang="en-US" altLang="en-US" sz="3000" b="1" i="0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90099"/>
                              </a:solidFill>
                              <a:effectLst/>
                              <a:uLnTx/>
                              <a:uFillTx/>
                              <a:latin typeface="Cambria Math"/>
                            </a:rPr>
                            <m:t>𝒅𝑴</m:t>
                          </m:r>
                        </m:den>
                      </m:f>
                    </m:oMath>
                  </a14:m>
                  <a:r>
                    <a:rPr kumimoji="1" lang="en-US" altLang="en-US" sz="3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 pitchFamily="18" charset="0"/>
                      <a:cs typeface="Times New Roman (Hebrew)" charset="-79"/>
                    </a:rPr>
                    <a:t> ~ </a:t>
                  </a:r>
                  <a:r>
                    <a:rPr kumimoji="1" lang="en-US" altLang="en-US" sz="3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∫</a:t>
                  </a:r>
                  <a:r>
                    <a:rPr kumimoji="1" lang="en-US" altLang="en-US" sz="24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 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f</a:t>
                  </a:r>
                  <a:r>
                    <a:rPr kumimoji="1" lang="en-US" altLang="en-US" sz="10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 </a:t>
                  </a:r>
                  <a:r>
                    <a:rPr kumimoji="1" lang="en-US" altLang="en-US" sz="2200" b="1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N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 |T</a:t>
                  </a:r>
                  <a:r>
                    <a:rPr kumimoji="1" lang="en-US" altLang="en-US" sz="22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prod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|</a:t>
                  </a:r>
                  <a:r>
                    <a:rPr kumimoji="1" lang="en-US" altLang="en-US" sz="2200" b="1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2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 pitchFamily="18" charset="0"/>
                    </a:rPr>
                    <a:t> 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cs typeface="Times New Roman" pitchFamily="18" charset="0"/>
                    </a:rPr>
                    <a:t>|D</a:t>
                  </a:r>
                  <a:r>
                    <a:rPr kumimoji="1" lang="el-GR" altLang="en-US" sz="22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ρ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(</a:t>
                  </a:r>
                  <a:r>
                    <a:rPr kumimoji="1" lang="en-US" altLang="en-US" sz="2200" b="1" i="0" u="none" strike="noStrike" kern="0" cap="none" spc="0" normalizeH="0" baseline="0" noProof="0" dirty="0" err="1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M,q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;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  <a:sym typeface="Symbol"/>
                    </a:rPr>
                    <a:t></a:t>
                  </a:r>
                  <a:r>
                    <a:rPr kumimoji="1" lang="en-US" altLang="en-US" sz="22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  <a:sym typeface="Symbol"/>
                    </a:rPr>
                    <a:t>N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  <a:sym typeface="Symbol"/>
                    </a:rPr>
                    <a:t>)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|</a:t>
                  </a:r>
                  <a:r>
                    <a:rPr kumimoji="1" lang="en-US" altLang="en-US" sz="2200" b="1" i="0" u="none" strike="noStrike" kern="0" cap="none" spc="0" normalizeH="0" baseline="30000" noProof="0" dirty="0" smtClean="0">
                      <a:ln>
                        <a:noFill/>
                      </a:ln>
                      <a:solidFill>
                        <a:srgbClr val="FF0000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2 </a:t>
                  </a:r>
                  <a:r>
                    <a:rPr kumimoji="1" lang="en-US" altLang="en-US" sz="2200" b="1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  <a:sym typeface="Symbol"/>
                    </a:rPr>
                    <a:t></a:t>
                  </a:r>
                  <a:r>
                    <a:rPr kumimoji="1" lang="en-US" altLang="en-US" sz="22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  <a:sym typeface="Symbol"/>
                    </a:rPr>
                    <a:t></a:t>
                  </a:r>
                  <a:r>
                    <a:rPr kumimoji="1" lang="en-US" altLang="en-US" sz="2200" b="1" i="0" u="none" strike="noStrike" kern="0" cap="none" spc="0" normalizeH="0" baseline="-25000" noProof="0" dirty="0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*→</a:t>
                  </a:r>
                  <a:r>
                    <a:rPr kumimoji="1" lang="en-US" altLang="en-US" sz="2200" b="1" i="0" u="none" strike="noStrike" kern="0" cap="none" spc="0" normalizeH="0" baseline="-25000" noProof="0" dirty="0" err="1" smtClean="0">
                      <a:ln>
                        <a:noFill/>
                      </a:ln>
                      <a:solidFill>
                        <a:srgbClr val="990099"/>
                      </a:solidFill>
                      <a:effectLst/>
                      <a:uLnTx/>
                      <a:uFillTx/>
                      <a:latin typeface="Times New Roman"/>
                      <a:cs typeface="Times New Roman"/>
                    </a:rPr>
                    <a:t>ee</a:t>
                  </a:r>
                  <a:endParaRPr kumimoji="1" lang="el-GR" altLang="en-US" sz="2200" b="1" i="0" u="none" strike="noStrike" kern="0" cap="none" spc="0" normalizeH="0" baseline="-25000" noProof="0" dirty="0">
                    <a:ln>
                      <a:noFill/>
                    </a:ln>
                    <a:solidFill>
                      <a:srgbClr val="990099"/>
                    </a:solidFill>
                    <a:effectLst/>
                    <a:uLnTx/>
                    <a:uFillTx/>
                    <a:cs typeface="Times New Roman" pitchFamily="18" charset="0"/>
                  </a:endParaRPr>
                </a:p>
              </p:txBody>
            </p:sp>
          </mc:Choice>
          <mc:Fallback xmlns="">
            <p:sp>
              <p:nvSpPr>
                <p:cNvPr id="51" name="Text 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6200" y="5253565"/>
                  <a:ext cx="5486400" cy="766235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b="-10938"/>
                  </a:stretch>
                </a:blipFill>
                <a:ln>
                  <a:solidFill>
                    <a:srgbClr val="000000"/>
                  </a:solidFill>
                </a:ln>
                <a:ex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3" name="Text Box 61"/>
            <p:cNvSpPr txBox="1">
              <a:spLocks noChangeArrowheads="1"/>
            </p:cNvSpPr>
            <p:nvPr/>
          </p:nvSpPr>
          <p:spPr bwMode="auto">
            <a:xfrm>
              <a:off x="83615" y="6228546"/>
              <a:ext cx="5615833" cy="4770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 typeface="Arial" charset="0"/>
                <a:buChar char="•"/>
              </a:pPr>
              <a:r>
                <a:rPr lang="en-US" altLang="en-US" sz="2500" b="0" i="0" dirty="0">
                  <a:solidFill>
                    <a:srgbClr val="0000CC"/>
                  </a:solidFill>
                </a:rPr>
                <a:t> </a:t>
              </a:r>
              <a:r>
                <a:rPr lang="en-US" altLang="en-US" sz="2500" b="0" i="0" dirty="0" smtClean="0">
                  <a:solidFill>
                    <a:srgbClr val="0000CC"/>
                  </a:solidFill>
                </a:rPr>
                <a:t>Avg. </a:t>
              </a:r>
              <a:r>
                <a:rPr lang="en-US" altLang="en-US" sz="2500" b="0" i="0" dirty="0">
                  <a:solidFill>
                    <a:srgbClr val="0000CC"/>
                  </a:solidFill>
                </a:rPr>
                <a:t>i</a:t>
              </a:r>
              <a:r>
                <a:rPr lang="en-US" altLang="en-US" sz="2500" b="0" i="0" dirty="0" smtClean="0">
                  <a:solidFill>
                    <a:srgbClr val="0000CC"/>
                  </a:solidFill>
                </a:rPr>
                <a:t>n-medium </a:t>
              </a:r>
              <a:r>
                <a:rPr lang="en-US" altLang="en-US" sz="2500" i="0" dirty="0" smtClean="0">
                  <a:solidFill>
                    <a:schemeClr val="bg2"/>
                  </a:solidFill>
                  <a:latin typeface="Symbol" pitchFamily="18" charset="2"/>
                </a:rPr>
                <a:t>r</a:t>
              </a:r>
              <a:r>
                <a:rPr lang="en-US" altLang="en-US" sz="2500" b="0" i="0" dirty="0" smtClean="0">
                  <a:solidFill>
                    <a:srgbClr val="0000CC"/>
                  </a:solidFill>
                </a:rPr>
                <a:t>-width </a:t>
              </a:r>
              <a:r>
                <a:rPr lang="en-US" altLang="en-US" sz="2500" i="0" dirty="0">
                  <a:solidFill>
                    <a:srgbClr val="FF0066"/>
                  </a:solidFill>
                  <a:latin typeface="Symbol" pitchFamily="18" charset="2"/>
                </a:rPr>
                <a:t>G</a:t>
              </a:r>
              <a:r>
                <a:rPr lang="en-US" altLang="en-US" sz="2500" i="0" baseline="-25000" dirty="0">
                  <a:solidFill>
                    <a:srgbClr val="FF0066"/>
                  </a:solidFill>
                  <a:latin typeface="Symbol" pitchFamily="18" charset="2"/>
                </a:rPr>
                <a:t>r</a:t>
              </a:r>
              <a:r>
                <a:rPr lang="en-US" altLang="en-US" sz="2500" i="0" dirty="0">
                  <a:solidFill>
                    <a:srgbClr val="FF0066"/>
                  </a:solidFill>
                </a:rPr>
                <a:t> </a:t>
              </a:r>
              <a:r>
                <a:rPr lang="en-US" altLang="en-US" sz="2500" i="0" dirty="0">
                  <a:solidFill>
                    <a:srgbClr val="FF0066"/>
                  </a:solidFill>
                  <a:cs typeface="Times New Roman" pitchFamily="18" charset="0"/>
                </a:rPr>
                <a:t>≈ 220 </a:t>
              </a:r>
              <a:r>
                <a:rPr lang="en-US" altLang="en-US" sz="2500" i="0" dirty="0" smtClean="0">
                  <a:solidFill>
                    <a:srgbClr val="FF0066"/>
                  </a:solidFill>
                  <a:cs typeface="Times New Roman" pitchFamily="18" charset="0"/>
                </a:rPr>
                <a:t>MeV</a:t>
              </a:r>
              <a:endParaRPr lang="en-US" altLang="en-US" sz="2500" i="0" dirty="0">
                <a:solidFill>
                  <a:srgbClr val="FF0066"/>
                </a:solidFill>
                <a:cs typeface="Times New Roman" pitchFamily="18" charset="0"/>
              </a:endParaRPr>
            </a:p>
          </p:txBody>
        </p:sp>
      </p:grpSp>
      <p:pic>
        <p:nvPicPr>
          <p:cNvPr id="54" name="Picture 6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3"/>
          <a:stretch>
            <a:fillRect/>
          </a:stretch>
        </p:blipFill>
        <p:spPr bwMode="auto">
          <a:xfrm>
            <a:off x="6242691" y="1143000"/>
            <a:ext cx="3670300" cy="271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1241882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949325" y="3581400"/>
            <a:ext cx="6670675" cy="1005840"/>
          </a:xfrm>
          <a:prstGeom prst="roundRect">
            <a:avLst>
              <a:gd name="adj" fmla="val 16667"/>
            </a:avLst>
          </a:prstGeom>
          <a:solidFill>
            <a:srgbClr val="FF0000">
              <a:alpha val="9019"/>
            </a:srgb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936625" y="914400"/>
            <a:ext cx="8256588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533400" indent="-533400" algn="l">
              <a:spcBef>
                <a:spcPct val="200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1.)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Introduction </a:t>
            </a: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2.)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In-Medium Spectral Functions</a:t>
            </a:r>
          </a:p>
          <a:p>
            <a:pPr marL="533400" indent="-533400" algn="l">
              <a:spcBef>
                <a:spcPct val="200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Hadronic Many-Body Theory +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Constraints</a:t>
            </a:r>
            <a:endParaRPr lang="en-US" altLang="he-IL" i="0" dirty="0">
              <a:solidFill>
                <a:srgbClr val="010000"/>
              </a:solidFill>
            </a:endParaRP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3.)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Cold Nuclear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err="1">
                <a:solidFill>
                  <a:srgbClr val="000099"/>
                </a:solidFill>
                <a:sym typeface="Symbol" pitchFamily="18" charset="2"/>
              </a:rPr>
              <a:t>Dilepton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Photo-Production 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off Nuclei</a:t>
            </a:r>
            <a:r>
              <a:rPr lang="en-US" altLang="he-IL" sz="2800" i="0" dirty="0">
                <a:solidFill>
                  <a:srgbClr val="336600"/>
                </a:solidFill>
                <a:sym typeface="Symbol" pitchFamily="18" charset="2"/>
              </a:rPr>
              <a:t> </a:t>
            </a: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 smtClean="0">
                <a:solidFill>
                  <a:srgbClr val="010000"/>
                </a:solidFill>
              </a:rPr>
              <a:t>4.)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Hot and Dense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Thermal </a:t>
            </a:r>
            <a:r>
              <a:rPr lang="en-US" altLang="he-IL" sz="2500" i="0" dirty="0" err="1" smtClean="0">
                <a:solidFill>
                  <a:srgbClr val="000099"/>
                </a:solidFill>
                <a:sym typeface="Symbol" pitchFamily="18" charset="2"/>
              </a:rPr>
              <a:t>Dileptons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in Heavy-Ion Collisions</a:t>
            </a:r>
            <a:endParaRPr lang="en-US" altLang="he-IL" sz="2800" i="0" dirty="0" smtClean="0">
              <a:solidFill>
                <a:srgbClr val="010000"/>
              </a:solidFill>
            </a:endParaRPr>
          </a:p>
          <a:p>
            <a:pPr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5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Chiral Symmetry Restoration </a:t>
            </a:r>
            <a:endParaRPr lang="en-US" altLang="he-IL" sz="2800" i="0" dirty="0">
              <a:solidFill>
                <a:srgbClr val="000099"/>
              </a:solidFill>
              <a:sym typeface="Symbol" pitchFamily="18" charset="2"/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QCD +Weinberg Sum Rules</a:t>
            </a:r>
          </a:p>
          <a:p>
            <a:pPr algn="l">
              <a:spcBef>
                <a:spcPts val="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Baryons</a:t>
            </a:r>
            <a:endParaRPr lang="en-US" altLang="he-IL" sz="2500" i="0" dirty="0">
              <a:solidFill>
                <a:srgbClr val="000099"/>
              </a:solidFill>
              <a:sym typeface="Symbol" pitchFamily="18" charset="2"/>
            </a:endParaRP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6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Conclusions</a:t>
            </a:r>
          </a:p>
          <a:p>
            <a:pPr marL="533400" indent="-533400" algn="l">
              <a:spcBef>
                <a:spcPct val="30000"/>
              </a:spcBef>
              <a:buClr>
                <a:srgbClr val="FF9966"/>
              </a:buClr>
              <a:buSzPct val="50000"/>
              <a:defRPr/>
            </a:pPr>
            <a:r>
              <a:rPr lang="en-US" altLang="he-IL" i="0" u="sng" dirty="0">
                <a:solidFill>
                  <a:srgbClr val="010000"/>
                </a:solidFill>
              </a:rPr>
              <a:t>  </a:t>
            </a:r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title"/>
          </p:nvPr>
        </p:nvSpPr>
        <p:spPr>
          <a:xfrm>
            <a:off x="592138" y="152400"/>
            <a:ext cx="8632825" cy="685800"/>
          </a:xfrm>
        </p:spPr>
        <p:txBody>
          <a:bodyPr/>
          <a:lstStyle/>
          <a:p>
            <a:r>
              <a:rPr lang="en-US" altLang="en-US" sz="4000" smtClean="0">
                <a:solidFill>
                  <a:schemeClr val="bg2"/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64343129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4975" y="3160713"/>
            <a:ext cx="3548063" cy="24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41"/>
          <a:stretch>
            <a:fillRect/>
          </a:stretch>
        </p:blipFill>
        <p:spPr bwMode="auto">
          <a:xfrm>
            <a:off x="3494088" y="779463"/>
            <a:ext cx="2921000" cy="225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2" r="2985"/>
          <a:stretch>
            <a:fillRect/>
          </a:stretch>
        </p:blipFill>
        <p:spPr bwMode="auto">
          <a:xfrm>
            <a:off x="3414713" y="676275"/>
            <a:ext cx="3048000" cy="2573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2"/>
          <p:cNvSpPr>
            <a:spLocks noChangeArrowheads="1"/>
          </p:cNvSpPr>
          <p:nvPr/>
        </p:nvSpPr>
        <p:spPr bwMode="auto">
          <a:xfrm>
            <a:off x="0" y="0"/>
            <a:ext cx="99060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 dirty="0" smtClean="0">
                <a:solidFill>
                  <a:schemeClr val="bg2"/>
                </a:solidFill>
              </a:rPr>
              <a:t>4.1  </a:t>
            </a:r>
            <a:r>
              <a:rPr lang="en-US" altLang="en-US" sz="3400" i="0" u="sng" dirty="0">
                <a:solidFill>
                  <a:schemeClr val="bg2"/>
                </a:solidFill>
              </a:rPr>
              <a:t>30 Years of </a:t>
            </a:r>
            <a:r>
              <a:rPr lang="en-US" altLang="en-US" sz="3400" i="0" u="sng" dirty="0" err="1">
                <a:solidFill>
                  <a:schemeClr val="bg2"/>
                </a:solidFill>
              </a:rPr>
              <a:t>Dileptons</a:t>
            </a:r>
            <a:r>
              <a:rPr lang="en-US" altLang="en-US" sz="3400" i="0" u="sng" dirty="0">
                <a:solidFill>
                  <a:schemeClr val="bg2"/>
                </a:solidFill>
              </a:rPr>
              <a:t> in Heavy-Ion Collisions</a:t>
            </a:r>
            <a:endParaRPr lang="en-US" altLang="en-US" sz="3400" i="0" u="sng" dirty="0">
              <a:solidFill>
                <a:srgbClr val="FF0000"/>
              </a:solidFill>
            </a:endParaRPr>
          </a:p>
        </p:txBody>
      </p:sp>
      <p:sp>
        <p:nvSpPr>
          <p:cNvPr id="9222" name="Text Box 3"/>
          <p:cNvSpPr txBox="1">
            <a:spLocks noChangeArrowheads="1"/>
          </p:cNvSpPr>
          <p:nvPr/>
        </p:nvSpPr>
        <p:spPr bwMode="auto">
          <a:xfrm>
            <a:off x="969963" y="5791200"/>
            <a:ext cx="8555037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6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</a:t>
            </a:r>
            <a:r>
              <a:rPr kumimoji="0" lang="en-US" altLang="en-US" sz="2500" i="0">
                <a:solidFill>
                  <a:srgbClr val="0000CC"/>
                </a:solidFill>
              </a:rPr>
              <a:t>Robust understanding across QCD phase diagram: 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</a:pPr>
            <a:r>
              <a:rPr kumimoji="0" lang="en-US" altLang="en-US" sz="2500" i="0">
                <a:solidFill>
                  <a:srgbClr val="0000CC"/>
                </a:solidFill>
              </a:rPr>
              <a:t>  QGP + hadronic radiation with </a:t>
            </a:r>
            <a:r>
              <a:rPr kumimoji="0" lang="en-US" altLang="en-US" sz="2500" i="0">
                <a:solidFill>
                  <a:srgbClr val="FF0066"/>
                </a:solidFill>
              </a:rPr>
              <a:t>melting</a:t>
            </a:r>
            <a:r>
              <a:rPr kumimoji="0" lang="en-US" altLang="en-US" sz="2500" i="0">
                <a:solidFill>
                  <a:srgbClr val="0000CC"/>
                </a:solidFill>
              </a:rPr>
              <a:t> </a:t>
            </a:r>
            <a:r>
              <a:rPr kumimoji="0" lang="en-US" altLang="en-US" sz="2500" i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kumimoji="0" lang="en-US" altLang="en-US" sz="2500" i="0">
                <a:solidFill>
                  <a:srgbClr val="0000CC"/>
                </a:solidFill>
              </a:rPr>
              <a:t> resonance</a:t>
            </a:r>
            <a:endParaRPr kumimoji="0" lang="en-US" altLang="en-US" sz="2500" i="0">
              <a:solidFill>
                <a:srgbClr val="990099"/>
              </a:solidFill>
            </a:endParaRPr>
          </a:p>
        </p:txBody>
      </p:sp>
      <p:pic>
        <p:nvPicPr>
          <p:cNvPr id="9223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232150"/>
            <a:ext cx="3352800" cy="240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Box 4"/>
          <p:cNvSpPr txBox="1">
            <a:spLocks noChangeArrowheads="1"/>
          </p:cNvSpPr>
          <p:nvPr/>
        </p:nvSpPr>
        <p:spPr bwMode="auto">
          <a:xfrm>
            <a:off x="1295400" y="3505200"/>
            <a:ext cx="8826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200" b="0" i="0">
                <a:solidFill>
                  <a:schemeClr val="bg2"/>
                </a:solidFill>
              </a:rPr>
              <a:t>&lt;N</a:t>
            </a:r>
            <a:r>
              <a:rPr kumimoji="0" lang="en-US" altLang="en-US" sz="1200" b="0" i="0" baseline="-25000">
                <a:solidFill>
                  <a:schemeClr val="bg2"/>
                </a:solidFill>
              </a:rPr>
              <a:t>ch</a:t>
            </a:r>
            <a:r>
              <a:rPr kumimoji="0" lang="en-US" altLang="en-US" sz="1200" b="0" i="0">
                <a:solidFill>
                  <a:schemeClr val="bg2"/>
                </a:solidFill>
              </a:rPr>
              <a:t>&gt;=120</a:t>
            </a:r>
          </a:p>
        </p:txBody>
      </p:sp>
      <p:pic>
        <p:nvPicPr>
          <p:cNvPr id="9225" name="Picture 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831850"/>
            <a:ext cx="3478212" cy="2266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6" name="Picture 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84"/>
          <a:stretch>
            <a:fillRect/>
          </a:stretch>
        </p:blipFill>
        <p:spPr bwMode="auto">
          <a:xfrm>
            <a:off x="6459538" y="935038"/>
            <a:ext cx="3424237" cy="455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40"/>
          <p:cNvGrpSpPr>
            <a:grpSpLocks/>
          </p:cNvGrpSpPr>
          <p:nvPr/>
        </p:nvGrpSpPr>
        <p:grpSpPr bwMode="auto">
          <a:xfrm>
            <a:off x="3244850" y="2722563"/>
            <a:ext cx="3276600" cy="2884487"/>
            <a:chOff x="402" y="783"/>
            <a:chExt cx="1639" cy="1423"/>
          </a:xfrm>
        </p:grpSpPr>
        <p:sp>
          <p:nvSpPr>
            <p:cNvPr id="17437" name="AutoShape 100"/>
            <p:cNvSpPr>
              <a:spLocks noChangeArrowheads="1"/>
            </p:cNvSpPr>
            <p:nvPr/>
          </p:nvSpPr>
          <p:spPr bwMode="auto">
            <a:xfrm>
              <a:off x="576" y="960"/>
              <a:ext cx="1296" cy="105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FF9D5C"/>
                </a:gs>
                <a:gs pos="100000">
                  <a:srgbClr val="FF66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FFCC66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i="0">
                <a:solidFill>
                  <a:srgbClr val="000066"/>
                </a:solidFill>
              </a:endParaRPr>
            </a:p>
          </p:txBody>
        </p:sp>
        <p:sp>
          <p:nvSpPr>
            <p:cNvPr id="17438" name="AutoShape 230"/>
            <p:cNvSpPr>
              <a:spLocks noChangeArrowheads="1"/>
            </p:cNvSpPr>
            <p:nvPr/>
          </p:nvSpPr>
          <p:spPr bwMode="auto">
            <a:xfrm rot="5255844">
              <a:off x="1112" y="1894"/>
              <a:ext cx="336" cy="288"/>
            </a:xfrm>
            <a:prstGeom prst="notchedRightArrow">
              <a:avLst>
                <a:gd name="adj1" fmla="val 50000"/>
                <a:gd name="adj2" fmla="val 291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i="0">
                <a:solidFill>
                  <a:srgbClr val="000066"/>
                </a:solidFill>
              </a:endParaRPr>
            </a:p>
          </p:txBody>
        </p:sp>
        <p:sp>
          <p:nvSpPr>
            <p:cNvPr id="17439" name="AutoShape 231"/>
            <p:cNvSpPr>
              <a:spLocks noChangeArrowheads="1"/>
            </p:cNvSpPr>
            <p:nvPr/>
          </p:nvSpPr>
          <p:spPr bwMode="auto">
            <a:xfrm rot="-5400000">
              <a:off x="1043" y="807"/>
              <a:ext cx="336" cy="288"/>
            </a:xfrm>
            <a:prstGeom prst="notchedRightArrow">
              <a:avLst>
                <a:gd name="adj1" fmla="val 50000"/>
                <a:gd name="adj2" fmla="val 291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i="0">
                <a:solidFill>
                  <a:srgbClr val="000066"/>
                </a:solidFill>
              </a:endParaRPr>
            </a:p>
          </p:txBody>
        </p:sp>
        <p:sp>
          <p:nvSpPr>
            <p:cNvPr id="17440" name="AutoShape 232"/>
            <p:cNvSpPr>
              <a:spLocks noChangeArrowheads="1"/>
            </p:cNvSpPr>
            <p:nvPr/>
          </p:nvSpPr>
          <p:spPr bwMode="auto">
            <a:xfrm rot="10800000">
              <a:off x="402" y="1342"/>
              <a:ext cx="336" cy="288"/>
            </a:xfrm>
            <a:prstGeom prst="notchedRightArrow">
              <a:avLst>
                <a:gd name="adj1" fmla="val 50000"/>
                <a:gd name="adj2" fmla="val 291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i="0">
                <a:solidFill>
                  <a:srgbClr val="000066"/>
                </a:solidFill>
              </a:endParaRPr>
            </a:p>
          </p:txBody>
        </p:sp>
        <p:sp>
          <p:nvSpPr>
            <p:cNvPr id="17441" name="AutoShape 233"/>
            <p:cNvSpPr>
              <a:spLocks noChangeArrowheads="1"/>
            </p:cNvSpPr>
            <p:nvPr/>
          </p:nvSpPr>
          <p:spPr bwMode="auto">
            <a:xfrm>
              <a:off x="1705" y="1337"/>
              <a:ext cx="336" cy="288"/>
            </a:xfrm>
            <a:prstGeom prst="notchedRightArrow">
              <a:avLst>
                <a:gd name="adj1" fmla="val 50000"/>
                <a:gd name="adj2" fmla="val 29167"/>
              </a:avLst>
            </a:prstGeom>
            <a:solidFill>
              <a:srgbClr val="FF99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i="0">
                <a:solidFill>
                  <a:srgbClr val="000066"/>
                </a:solidFill>
              </a:endParaRPr>
            </a:p>
          </p:txBody>
        </p:sp>
      </p:grpSp>
      <p:grpSp>
        <p:nvGrpSpPr>
          <p:cNvPr id="43" name="Group 234"/>
          <p:cNvGrpSpPr>
            <a:grpSpLocks/>
          </p:cNvGrpSpPr>
          <p:nvPr/>
        </p:nvGrpSpPr>
        <p:grpSpPr bwMode="auto">
          <a:xfrm>
            <a:off x="4779963" y="2474913"/>
            <a:ext cx="2001837" cy="1974850"/>
            <a:chOff x="3134" y="272"/>
            <a:chExt cx="1261" cy="1244"/>
          </a:xfrm>
        </p:grpSpPr>
        <p:sp>
          <p:nvSpPr>
            <p:cNvPr id="17432" name="Text Box 235"/>
            <p:cNvSpPr txBox="1">
              <a:spLocks noChangeArrowheads="1"/>
            </p:cNvSpPr>
            <p:nvPr/>
          </p:nvSpPr>
          <p:spPr bwMode="auto">
            <a:xfrm>
              <a:off x="3890" y="272"/>
              <a:ext cx="505" cy="7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400" i="0">
                  <a:solidFill>
                    <a:srgbClr val="000066"/>
                  </a:solidFill>
                </a:rPr>
                <a:t>e</a:t>
              </a:r>
              <a:r>
                <a:rPr lang="en-US" altLang="en-US" sz="3400" i="0" baseline="30000">
                  <a:solidFill>
                    <a:srgbClr val="000066"/>
                  </a:solidFill>
                </a:rPr>
                <a:t>+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400" i="0">
                  <a:solidFill>
                    <a:srgbClr val="000066"/>
                  </a:solidFill>
                </a:rPr>
                <a:t>   e</a:t>
              </a:r>
              <a:r>
                <a:rPr lang="en-US" altLang="en-US" sz="3400" i="0" baseline="30000">
                  <a:solidFill>
                    <a:srgbClr val="000066"/>
                  </a:solidFill>
                </a:rPr>
                <a:t>-</a:t>
              </a:r>
            </a:p>
          </p:txBody>
        </p:sp>
        <p:sp>
          <p:nvSpPr>
            <p:cNvPr id="17433" name="Freeform 236"/>
            <p:cNvSpPr>
              <a:spLocks/>
            </p:cNvSpPr>
            <p:nvPr/>
          </p:nvSpPr>
          <p:spPr bwMode="auto">
            <a:xfrm rot="8400000">
              <a:off x="3335" y="1115"/>
              <a:ext cx="361" cy="79"/>
            </a:xfrm>
            <a:custGeom>
              <a:avLst/>
              <a:gdLst>
                <a:gd name="T0" fmla="*/ 0 w 584"/>
                <a:gd name="T1" fmla="*/ 0 h 168"/>
                <a:gd name="T2" fmla="*/ 1 w 584"/>
                <a:gd name="T3" fmla="*/ 0 h 168"/>
                <a:gd name="T4" fmla="*/ 1 w 584"/>
                <a:gd name="T5" fmla="*/ 0 h 168"/>
                <a:gd name="T6" fmla="*/ 1 w 584"/>
                <a:gd name="T7" fmla="*/ 0 h 168"/>
                <a:gd name="T8" fmla="*/ 1 w 584"/>
                <a:gd name="T9" fmla="*/ 0 h 168"/>
                <a:gd name="T10" fmla="*/ 1 w 584"/>
                <a:gd name="T11" fmla="*/ 0 h 168"/>
                <a:gd name="T12" fmla="*/ 1 w 584"/>
                <a:gd name="T13" fmla="*/ 0 h 168"/>
                <a:gd name="T14" fmla="*/ 1 w 584"/>
                <a:gd name="T15" fmla="*/ 0 h 168"/>
                <a:gd name="T16" fmla="*/ 1 w 584"/>
                <a:gd name="T17" fmla="*/ 0 h 168"/>
                <a:gd name="T18" fmla="*/ 1 w 584"/>
                <a:gd name="T19" fmla="*/ 0 h 168"/>
                <a:gd name="T20" fmla="*/ 1 w 584"/>
                <a:gd name="T21" fmla="*/ 0 h 168"/>
                <a:gd name="T22" fmla="*/ 1 w 584"/>
                <a:gd name="T23" fmla="*/ 0 h 168"/>
                <a:gd name="T24" fmla="*/ 1 w 584"/>
                <a:gd name="T25" fmla="*/ 0 h 168"/>
                <a:gd name="T26" fmla="*/ 1 w 584"/>
                <a:gd name="T27" fmla="*/ 0 h 168"/>
                <a:gd name="T28" fmla="*/ 1 w 584"/>
                <a:gd name="T29" fmla="*/ 0 h 168"/>
                <a:gd name="T30" fmla="*/ 1 w 584"/>
                <a:gd name="T31" fmla="*/ 0 h 168"/>
                <a:gd name="T32" fmla="*/ 1 w 584"/>
                <a:gd name="T33" fmla="*/ 0 h 168"/>
                <a:gd name="T34" fmla="*/ 1 w 584"/>
                <a:gd name="T35" fmla="*/ 0 h 168"/>
                <a:gd name="T36" fmla="*/ 1 w 584"/>
                <a:gd name="T37" fmla="*/ 0 h 168"/>
                <a:gd name="T38" fmla="*/ 1 w 584"/>
                <a:gd name="T39" fmla="*/ 0 h 168"/>
                <a:gd name="T40" fmla="*/ 1 w 584"/>
                <a:gd name="T41" fmla="*/ 0 h 168"/>
                <a:gd name="T42" fmla="*/ 1 w 584"/>
                <a:gd name="T43" fmla="*/ 0 h 168"/>
                <a:gd name="T44" fmla="*/ 1 w 584"/>
                <a:gd name="T45" fmla="*/ 0 h 168"/>
                <a:gd name="T46" fmla="*/ 1 w 584"/>
                <a:gd name="T47" fmla="*/ 0 h 168"/>
                <a:gd name="T48" fmla="*/ 1 w 584"/>
                <a:gd name="T49" fmla="*/ 0 h 168"/>
                <a:gd name="T50" fmla="*/ 1 w 584"/>
                <a:gd name="T51" fmla="*/ 0 h 16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584"/>
                <a:gd name="T79" fmla="*/ 0 h 168"/>
                <a:gd name="T80" fmla="*/ 584 w 584"/>
                <a:gd name="T81" fmla="*/ 168 h 16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584" h="168">
                  <a:moveTo>
                    <a:pt x="0" y="104"/>
                  </a:moveTo>
                  <a:cubicBezTo>
                    <a:pt x="20" y="52"/>
                    <a:pt x="40" y="0"/>
                    <a:pt x="48" y="8"/>
                  </a:cubicBezTo>
                  <a:cubicBezTo>
                    <a:pt x="56" y="16"/>
                    <a:pt x="40" y="152"/>
                    <a:pt x="48" y="152"/>
                  </a:cubicBezTo>
                  <a:cubicBezTo>
                    <a:pt x="56" y="152"/>
                    <a:pt x="88" y="8"/>
                    <a:pt x="96" y="8"/>
                  </a:cubicBezTo>
                  <a:cubicBezTo>
                    <a:pt x="104" y="8"/>
                    <a:pt x="88" y="152"/>
                    <a:pt x="96" y="152"/>
                  </a:cubicBezTo>
                  <a:cubicBezTo>
                    <a:pt x="104" y="152"/>
                    <a:pt x="136" y="8"/>
                    <a:pt x="144" y="8"/>
                  </a:cubicBezTo>
                  <a:cubicBezTo>
                    <a:pt x="152" y="8"/>
                    <a:pt x="136" y="152"/>
                    <a:pt x="144" y="152"/>
                  </a:cubicBezTo>
                  <a:cubicBezTo>
                    <a:pt x="152" y="152"/>
                    <a:pt x="184" y="8"/>
                    <a:pt x="192" y="8"/>
                  </a:cubicBezTo>
                  <a:cubicBezTo>
                    <a:pt x="200" y="8"/>
                    <a:pt x="184" y="152"/>
                    <a:pt x="192" y="152"/>
                  </a:cubicBezTo>
                  <a:cubicBezTo>
                    <a:pt x="200" y="152"/>
                    <a:pt x="232" y="8"/>
                    <a:pt x="240" y="8"/>
                  </a:cubicBezTo>
                  <a:cubicBezTo>
                    <a:pt x="248" y="8"/>
                    <a:pt x="232" y="152"/>
                    <a:pt x="240" y="152"/>
                  </a:cubicBezTo>
                  <a:cubicBezTo>
                    <a:pt x="248" y="152"/>
                    <a:pt x="280" y="8"/>
                    <a:pt x="288" y="8"/>
                  </a:cubicBezTo>
                  <a:cubicBezTo>
                    <a:pt x="296" y="8"/>
                    <a:pt x="280" y="152"/>
                    <a:pt x="288" y="152"/>
                  </a:cubicBezTo>
                  <a:cubicBezTo>
                    <a:pt x="296" y="152"/>
                    <a:pt x="328" y="8"/>
                    <a:pt x="336" y="8"/>
                  </a:cubicBezTo>
                  <a:cubicBezTo>
                    <a:pt x="344" y="8"/>
                    <a:pt x="328" y="152"/>
                    <a:pt x="336" y="152"/>
                  </a:cubicBezTo>
                  <a:cubicBezTo>
                    <a:pt x="344" y="152"/>
                    <a:pt x="376" y="8"/>
                    <a:pt x="384" y="8"/>
                  </a:cubicBezTo>
                  <a:cubicBezTo>
                    <a:pt x="392" y="8"/>
                    <a:pt x="376" y="152"/>
                    <a:pt x="384" y="152"/>
                  </a:cubicBezTo>
                  <a:cubicBezTo>
                    <a:pt x="392" y="152"/>
                    <a:pt x="424" y="8"/>
                    <a:pt x="432" y="8"/>
                  </a:cubicBezTo>
                  <a:cubicBezTo>
                    <a:pt x="440" y="8"/>
                    <a:pt x="424" y="152"/>
                    <a:pt x="432" y="152"/>
                  </a:cubicBezTo>
                  <a:cubicBezTo>
                    <a:pt x="440" y="152"/>
                    <a:pt x="472" y="8"/>
                    <a:pt x="480" y="8"/>
                  </a:cubicBezTo>
                  <a:cubicBezTo>
                    <a:pt x="488" y="8"/>
                    <a:pt x="472" y="152"/>
                    <a:pt x="480" y="152"/>
                  </a:cubicBezTo>
                  <a:cubicBezTo>
                    <a:pt x="488" y="152"/>
                    <a:pt x="520" y="8"/>
                    <a:pt x="528" y="8"/>
                  </a:cubicBezTo>
                  <a:cubicBezTo>
                    <a:pt x="536" y="8"/>
                    <a:pt x="520" y="152"/>
                    <a:pt x="528" y="152"/>
                  </a:cubicBezTo>
                  <a:cubicBezTo>
                    <a:pt x="536" y="152"/>
                    <a:pt x="568" y="8"/>
                    <a:pt x="576" y="8"/>
                  </a:cubicBezTo>
                  <a:cubicBezTo>
                    <a:pt x="584" y="8"/>
                    <a:pt x="584" y="136"/>
                    <a:pt x="576" y="152"/>
                  </a:cubicBezTo>
                  <a:cubicBezTo>
                    <a:pt x="568" y="168"/>
                    <a:pt x="536" y="112"/>
                    <a:pt x="528" y="104"/>
                  </a:cubicBezTo>
                </a:path>
              </a:pathLst>
            </a:custGeom>
            <a:noFill/>
            <a:ln w="2222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4" name="Line 237"/>
            <p:cNvSpPr>
              <a:spLocks noChangeShapeType="1"/>
            </p:cNvSpPr>
            <p:nvPr/>
          </p:nvSpPr>
          <p:spPr bwMode="auto">
            <a:xfrm flipV="1">
              <a:off x="3623" y="539"/>
              <a:ext cx="288" cy="528"/>
            </a:xfrm>
            <a:prstGeom prst="line">
              <a:avLst/>
            </a:prstGeom>
            <a:noFill/>
            <a:ln w="25400">
              <a:solidFill>
                <a:srgbClr val="00008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5" name="Line 238"/>
            <p:cNvSpPr>
              <a:spLocks noChangeShapeType="1"/>
            </p:cNvSpPr>
            <p:nvPr/>
          </p:nvSpPr>
          <p:spPr bwMode="auto">
            <a:xfrm flipV="1">
              <a:off x="3623" y="731"/>
              <a:ext cx="528" cy="336"/>
            </a:xfrm>
            <a:prstGeom prst="line">
              <a:avLst/>
            </a:prstGeom>
            <a:noFill/>
            <a:ln w="25400">
              <a:solidFill>
                <a:srgbClr val="000080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6" name="Text Box 239"/>
            <p:cNvSpPr txBox="1">
              <a:spLocks noChangeArrowheads="1"/>
            </p:cNvSpPr>
            <p:nvPr/>
          </p:nvSpPr>
          <p:spPr bwMode="auto">
            <a:xfrm>
              <a:off x="3134" y="1128"/>
              <a:ext cx="267" cy="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3400" i="0">
                  <a:solidFill>
                    <a:srgbClr val="010000"/>
                  </a:solidFill>
                  <a:latin typeface="Symbol" pitchFamily="18" charset="2"/>
                </a:rPr>
                <a:t>r</a:t>
              </a:r>
            </a:p>
          </p:txBody>
        </p:sp>
      </p:grpSp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3621088" y="3457575"/>
            <a:ext cx="1181100" cy="1779588"/>
            <a:chOff x="1211341" y="4441742"/>
            <a:chExt cx="1180885" cy="1779073"/>
          </a:xfrm>
        </p:grpSpPr>
        <p:sp>
          <p:nvSpPr>
            <p:cNvPr id="17426" name="Line 266"/>
            <p:cNvSpPr>
              <a:spLocks noChangeShapeType="1"/>
            </p:cNvSpPr>
            <p:nvPr/>
          </p:nvSpPr>
          <p:spPr bwMode="auto">
            <a:xfrm rot="-4928534" flipH="1" flipV="1">
              <a:off x="1186618" y="5331498"/>
              <a:ext cx="633660" cy="584214"/>
            </a:xfrm>
            <a:prstGeom prst="line">
              <a:avLst/>
            </a:prstGeom>
            <a:noFill/>
            <a:ln w="31750">
              <a:solidFill>
                <a:srgbClr val="000066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7" name="Line 267"/>
            <p:cNvSpPr>
              <a:spLocks noChangeShapeType="1"/>
            </p:cNvSpPr>
            <p:nvPr/>
          </p:nvSpPr>
          <p:spPr bwMode="auto">
            <a:xfrm rot="16671466" flipH="1">
              <a:off x="1392119" y="5737954"/>
              <a:ext cx="868567" cy="97156"/>
            </a:xfrm>
            <a:prstGeom prst="line">
              <a:avLst/>
            </a:prstGeom>
            <a:noFill/>
            <a:ln w="31750">
              <a:solidFill>
                <a:srgbClr val="000066"/>
              </a:solidFill>
              <a:round/>
              <a:headEnd/>
              <a:tailEnd type="arrow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28" name="Text Box 207"/>
            <p:cNvSpPr txBox="1">
              <a:spLocks noChangeArrowheads="1"/>
            </p:cNvSpPr>
            <p:nvPr/>
          </p:nvSpPr>
          <p:spPr bwMode="auto">
            <a:xfrm>
              <a:off x="1516085" y="4608382"/>
              <a:ext cx="874553" cy="5538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b="0" i="0" dirty="0">
                  <a:solidFill>
                    <a:srgbClr val="000066"/>
                  </a:solidFill>
                </a:rPr>
                <a:t> </a:t>
              </a:r>
              <a:r>
                <a:rPr lang="en-US" altLang="en-US" b="0" i="0" dirty="0" smtClean="0">
                  <a:solidFill>
                    <a:srgbClr val="010000"/>
                  </a:solidFill>
                </a:rPr>
                <a:t>q</a:t>
              </a:r>
              <a:r>
                <a:rPr lang="en-US" altLang="en-US" sz="3000" b="0" i="0" dirty="0" smtClean="0">
                  <a:solidFill>
                    <a:srgbClr val="010000"/>
                  </a:solidFill>
                </a:rPr>
                <a:t> </a:t>
              </a:r>
              <a:r>
                <a:rPr lang="en-US" altLang="en-US" sz="1500" b="0" i="0" dirty="0" smtClean="0">
                  <a:solidFill>
                    <a:srgbClr val="010000"/>
                  </a:solidFill>
                </a:rPr>
                <a:t> </a:t>
              </a:r>
              <a:r>
                <a:rPr lang="en-US" altLang="en-US" sz="3000" b="0" i="0" dirty="0" smtClean="0">
                  <a:solidFill>
                    <a:srgbClr val="010000"/>
                  </a:solidFill>
                </a:rPr>
                <a:t> </a:t>
              </a:r>
              <a:r>
                <a:rPr lang="en-US" altLang="en-US" b="0" i="0" dirty="0" err="1" smtClean="0">
                  <a:solidFill>
                    <a:srgbClr val="010000"/>
                  </a:solidFill>
                </a:rPr>
                <a:t>q</a:t>
              </a:r>
              <a:endParaRPr lang="en-US" altLang="en-US" b="0" i="0" dirty="0">
                <a:solidFill>
                  <a:srgbClr val="010000"/>
                </a:solidFill>
              </a:endParaRPr>
            </a:p>
          </p:txBody>
        </p:sp>
        <p:sp>
          <p:nvSpPr>
            <p:cNvPr id="17429" name="Text Box 207"/>
            <p:cNvSpPr txBox="1">
              <a:spLocks noChangeArrowheads="1"/>
            </p:cNvSpPr>
            <p:nvPr/>
          </p:nvSpPr>
          <p:spPr bwMode="auto">
            <a:xfrm>
              <a:off x="2057324" y="4441742"/>
              <a:ext cx="334902" cy="6300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3500" b="0" i="0">
                  <a:solidFill>
                    <a:srgbClr val="010000"/>
                  </a:solidFill>
                </a:rPr>
                <a:t>-</a:t>
              </a:r>
            </a:p>
          </p:txBody>
        </p:sp>
        <p:sp>
          <p:nvSpPr>
            <p:cNvPr id="17430" name="Line 268"/>
            <p:cNvSpPr>
              <a:spLocks noChangeShapeType="1"/>
            </p:cNvSpPr>
            <p:nvPr/>
          </p:nvSpPr>
          <p:spPr bwMode="auto">
            <a:xfrm rot="-4928534" flipH="1" flipV="1">
              <a:off x="1711111" y="5116536"/>
              <a:ext cx="415128" cy="85817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31" name="Line 269"/>
            <p:cNvSpPr>
              <a:spLocks noChangeShapeType="1"/>
            </p:cNvSpPr>
            <p:nvPr/>
          </p:nvSpPr>
          <p:spPr bwMode="auto">
            <a:xfrm rot="-4928534">
              <a:off x="1876156" y="5096398"/>
              <a:ext cx="263196" cy="291231"/>
            </a:xfrm>
            <a:prstGeom prst="line">
              <a:avLst/>
            </a:prstGeom>
            <a:noFill/>
            <a:ln w="3175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7413" name="Rectangle 2"/>
          <p:cNvSpPr>
            <a:spLocks noChangeArrowheads="1"/>
          </p:cNvSpPr>
          <p:nvPr/>
        </p:nvSpPr>
        <p:spPr bwMode="auto">
          <a:xfrm>
            <a:off x="0" y="0"/>
            <a:ext cx="99060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 dirty="0" smtClean="0">
                <a:solidFill>
                  <a:srgbClr val="010000"/>
                </a:solidFill>
              </a:rPr>
              <a:t>4.2 </a:t>
            </a:r>
            <a:r>
              <a:rPr lang="en-US" altLang="en-US" sz="3400" i="0" u="sng" dirty="0">
                <a:solidFill>
                  <a:srgbClr val="008000"/>
                </a:solidFill>
              </a:rPr>
              <a:t>NA60</a:t>
            </a:r>
            <a:r>
              <a:rPr lang="en-US" altLang="en-US" sz="3400" i="0" u="sng" dirty="0">
                <a:solidFill>
                  <a:srgbClr val="010000"/>
                </a:solidFill>
              </a:rPr>
              <a:t> </a:t>
            </a:r>
            <a:r>
              <a:rPr lang="en-US" altLang="en-US" sz="3400" i="0" u="sng" dirty="0" err="1">
                <a:solidFill>
                  <a:srgbClr val="010000"/>
                </a:solidFill>
              </a:rPr>
              <a:t>Dimuons</a:t>
            </a:r>
            <a:r>
              <a:rPr lang="en-US" altLang="en-US" sz="3400" i="0" u="sng" dirty="0">
                <a:solidFill>
                  <a:srgbClr val="010000"/>
                </a:solidFill>
              </a:rPr>
              <a:t> at </a:t>
            </a:r>
            <a:r>
              <a:rPr lang="en-US" altLang="en-US" sz="3400" i="0" u="sng" dirty="0">
                <a:solidFill>
                  <a:srgbClr val="008000"/>
                </a:solidFill>
              </a:rPr>
              <a:t>SPS</a:t>
            </a:r>
            <a:r>
              <a:rPr lang="en-US" altLang="en-US" sz="3400" i="0" u="sng" dirty="0">
                <a:solidFill>
                  <a:srgbClr val="010000"/>
                </a:solidFill>
              </a:rPr>
              <a:t> (</a:t>
            </a:r>
            <a:r>
              <a:rPr lang="en-US" altLang="en-US" sz="3400" i="0" u="sng" dirty="0">
                <a:solidFill>
                  <a:srgbClr val="800080"/>
                </a:solidFill>
              </a:rPr>
              <a:t>√s=17.3 GeV</a:t>
            </a:r>
            <a:r>
              <a:rPr lang="en-US" altLang="en-US" sz="3400" i="0" u="sng" dirty="0">
                <a:solidFill>
                  <a:srgbClr val="010000"/>
                </a:solidFill>
              </a:rPr>
              <a:t>)</a:t>
            </a:r>
            <a:endParaRPr lang="en-US" altLang="en-US" sz="3400" i="0" u="sng" dirty="0">
              <a:solidFill>
                <a:srgbClr val="FF0000"/>
              </a:solidFill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52600" y="1739900"/>
            <a:ext cx="6400800" cy="4737100"/>
            <a:chOff x="1828800" y="1600200"/>
            <a:chExt cx="6400800" cy="4737749"/>
          </a:xfrm>
        </p:grpSpPr>
        <p:sp>
          <p:nvSpPr>
            <p:cNvPr id="17424" name="TextBox 5"/>
            <p:cNvSpPr txBox="1">
              <a:spLocks noChangeArrowheads="1"/>
            </p:cNvSpPr>
            <p:nvPr/>
          </p:nvSpPr>
          <p:spPr bwMode="auto">
            <a:xfrm>
              <a:off x="2941637" y="1600200"/>
              <a:ext cx="5287963" cy="4921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600" i="0" dirty="0">
                  <a:solidFill>
                    <a:srgbClr val="FF0066"/>
                  </a:solidFill>
                </a:rPr>
                <a:t>    </a:t>
              </a:r>
              <a:r>
                <a:rPr lang="en-US" altLang="en-US" sz="2600" i="0" dirty="0" smtClean="0">
                  <a:solidFill>
                    <a:srgbClr val="FF0066"/>
                  </a:solidFill>
                </a:rPr>
                <a:t> </a:t>
              </a:r>
              <a:r>
                <a:rPr lang="en-US" altLang="en-US" sz="2600" i="0" dirty="0" smtClean="0">
                  <a:solidFill>
                    <a:srgbClr val="FF0066"/>
                  </a:solidFill>
                </a:rPr>
                <a:t> </a:t>
              </a:r>
              <a:r>
                <a:rPr lang="en-US" altLang="en-US" sz="2600" i="0" dirty="0">
                  <a:solidFill>
                    <a:srgbClr val="FF0066"/>
                  </a:solidFill>
                </a:rPr>
                <a:t>E</a:t>
              </a:r>
              <a:r>
                <a:rPr lang="en-US" altLang="en-US" sz="2600" i="0" dirty="0" smtClean="0">
                  <a:solidFill>
                    <a:srgbClr val="FF0066"/>
                  </a:solidFill>
                </a:rPr>
                <a:t>xcess Radiation</a:t>
              </a:r>
              <a:r>
                <a:rPr lang="en-US" altLang="en-US" sz="2600" i="0" dirty="0" smtClean="0">
                  <a:solidFill>
                    <a:srgbClr val="000066"/>
                  </a:solidFill>
                </a:rPr>
                <a:t> </a:t>
              </a:r>
              <a:r>
                <a:rPr lang="en-US" altLang="en-US" sz="2600" i="0" dirty="0" smtClean="0">
                  <a:solidFill>
                    <a:srgbClr val="000066"/>
                  </a:solidFill>
                </a:rPr>
                <a:t>Spectrum</a:t>
              </a:r>
              <a:endParaRPr lang="en-US" altLang="en-US" sz="2600" i="0" dirty="0">
                <a:solidFill>
                  <a:srgbClr val="000066"/>
                </a:solidFill>
              </a:endParaRPr>
            </a:p>
          </p:txBody>
        </p:sp>
        <p:pic>
          <p:nvPicPr>
            <p:cNvPr id="2" name="Picture 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28800" y="2057400"/>
              <a:ext cx="6278250" cy="4280549"/>
            </a:xfrm>
            <a:prstGeom prst="rect">
              <a:avLst/>
            </a:prstGeom>
            <a:noFill/>
            <a:ln>
              <a:noFill/>
            </a:ln>
            <a:scene3d>
              <a:camera prst="obliqueBottomRight"/>
              <a:lightRig rig="threePt" dir="t"/>
            </a:scene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7415" name="Text Box 33"/>
          <p:cNvSpPr txBox="1">
            <a:spLocks noChangeArrowheads="1"/>
          </p:cNvSpPr>
          <p:nvPr/>
        </p:nvSpPr>
        <p:spPr bwMode="auto">
          <a:xfrm>
            <a:off x="85725" y="963613"/>
            <a:ext cx="516199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en-US" altLang="en-US" sz="2500" b="0" i="0" dirty="0">
                <a:solidFill>
                  <a:srgbClr val="0000CC"/>
                </a:solidFill>
              </a:rPr>
              <a:t> Integrate rates over 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evolving </a:t>
            </a:r>
            <a:r>
              <a:rPr lang="en-US" altLang="en-US" sz="2500" b="0" i="0" dirty="0">
                <a:solidFill>
                  <a:srgbClr val="0000CC"/>
                </a:solidFill>
              </a:rPr>
              <a:t>fireball:</a:t>
            </a:r>
          </a:p>
        </p:txBody>
      </p: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44450" y="3387725"/>
            <a:ext cx="9850438" cy="2003141"/>
            <a:chOff x="44353" y="3121926"/>
            <a:chExt cx="9850274" cy="2004384"/>
          </a:xfrm>
        </p:grpSpPr>
        <p:grpSp>
          <p:nvGrpSpPr>
            <p:cNvPr id="17418" name="Group 5"/>
            <p:cNvGrpSpPr>
              <a:grpSpLocks/>
            </p:cNvGrpSpPr>
            <p:nvPr/>
          </p:nvGrpSpPr>
          <p:grpSpPr bwMode="auto">
            <a:xfrm>
              <a:off x="44353" y="3226763"/>
              <a:ext cx="3841687" cy="1899547"/>
              <a:chOff x="44353" y="3226763"/>
              <a:chExt cx="3841687" cy="189954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7422" name="Rounded Rectangle 1"/>
                  <p:cNvSpPr>
                    <a:spLocks noChangeArrowheads="1"/>
                  </p:cNvSpPr>
                  <p:nvPr/>
                </p:nvSpPr>
                <p:spPr bwMode="auto">
                  <a:xfrm>
                    <a:off x="44353" y="3820538"/>
                    <a:ext cx="2820940" cy="1305772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accent2"/>
                  </a:solid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ctr">
                      <a:lnSpc>
                        <a:spcPts val="28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2600" i="0" dirty="0" smtClean="0">
                        <a:solidFill>
                          <a:srgbClr val="0000CC"/>
                        </a:solidFill>
                      </a:rPr>
                      <a:t>Low mass: </a:t>
                    </a:r>
                  </a:p>
                  <a:p>
                    <a:pPr algn="ctr">
                      <a:lnSpc>
                        <a:spcPts val="28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2600" i="0" dirty="0">
                        <a:solidFill>
                          <a:srgbClr val="010000"/>
                        </a:solidFill>
                        <a:latin typeface="Symbol" pitchFamily="18" charset="2"/>
                      </a:rPr>
                      <a:t>r</a:t>
                    </a:r>
                    <a:r>
                      <a:rPr lang="en-US" altLang="en-US" sz="2600" i="0" dirty="0">
                        <a:solidFill>
                          <a:srgbClr val="FF0066"/>
                        </a:solidFill>
                      </a:rPr>
                      <a:t>-meson </a:t>
                    </a:r>
                    <a:r>
                      <a:rPr lang="en-US" altLang="en-US" sz="2600" i="0" dirty="0" smtClean="0">
                        <a:solidFill>
                          <a:srgbClr val="FF0066"/>
                        </a:solidFill>
                      </a:rPr>
                      <a:t>melting</a:t>
                    </a:r>
                  </a:p>
                  <a:p>
                    <a:pPr algn="ctr">
                      <a:lnSpc>
                        <a:spcPts val="30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2600" i="0" dirty="0">
                        <a:solidFill>
                          <a:srgbClr val="990099"/>
                        </a:solidFill>
                      </a:rPr>
                      <a:t>t</a:t>
                    </a:r>
                    <a:r>
                      <a:rPr lang="en-US" altLang="en-US" sz="2600" i="0" dirty="0" smtClean="0">
                        <a:solidFill>
                          <a:srgbClr val="990099"/>
                        </a:solidFill>
                      </a:rPr>
                      <a:t>ransition to </a:t>
                    </a:r>
                    <a14:m>
                      <m:oMath xmlns:m="http://schemas.openxmlformats.org/officeDocument/2006/math">
                        <m:r>
                          <a:rPr lang="en-US" altLang="en-US" sz="2600" b="1" i="1" smtClean="0">
                            <a:solidFill>
                              <a:srgbClr val="990099"/>
                            </a:solidFill>
                            <a:latin typeface="Cambria Math"/>
                          </a:rPr>
                          <m:t>𝒒</m:t>
                        </m:r>
                        <m:acc>
                          <m:accPr>
                            <m:chr m:val="̅"/>
                            <m:ctrlPr>
                              <a:rPr lang="en-US" altLang="en-US" sz="2600" b="1" i="1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altLang="en-US" sz="2600" b="1" i="1" smtClean="0">
                                <a:solidFill>
                                  <a:srgbClr val="990099"/>
                                </a:solidFill>
                                <a:latin typeface="Cambria Math"/>
                              </a:rPr>
                              <m:t>𝒒</m:t>
                            </m:r>
                          </m:e>
                        </m:acc>
                      </m:oMath>
                    </a14:m>
                    <a:endParaRPr lang="en-US" altLang="en-US" sz="2600" i="0" dirty="0" smtClean="0">
                      <a:solidFill>
                        <a:srgbClr val="990099"/>
                      </a:solidFill>
                    </a:endParaRPr>
                  </a:p>
                  <a:p>
                    <a:pPr algn="ctr">
                      <a:lnSpc>
                        <a:spcPts val="28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n-US" altLang="en-US" sz="2600" i="0" dirty="0" smtClean="0">
                      <a:solidFill>
                        <a:srgbClr val="FF0066"/>
                      </a:solidFill>
                    </a:endParaRPr>
                  </a:p>
                  <a:p>
                    <a:pPr algn="ctr">
                      <a:lnSpc>
                        <a:spcPts val="28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n-US" altLang="en-US" sz="2600" i="0" dirty="0">
                      <a:solidFill>
                        <a:srgbClr val="FF0066"/>
                      </a:solidFill>
                    </a:endParaRPr>
                  </a:p>
                  <a:p>
                    <a:pPr algn="ctr">
                      <a:lnSpc>
                        <a:spcPts val="2800"/>
                      </a:lnSpc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altLang="en-US" sz="2600" i="0" dirty="0">
                        <a:solidFill>
                          <a:srgbClr val="FF0066"/>
                        </a:solidFill>
                      </a:rPr>
                      <a:t> </a:t>
                    </a:r>
                  </a:p>
                </p:txBody>
              </p:sp>
            </mc:Choice>
            <mc:Fallback xmlns="">
              <p:sp>
                <p:nvSpPr>
                  <p:cNvPr id="17422" name="Rounded Rectangle 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44353" y="3820538"/>
                    <a:ext cx="2820940" cy="1305772"/>
                  </a:xfrm>
                  <a:prstGeom prst="roundRect">
                    <a:avLst>
                      <a:gd name="adj" fmla="val 16667"/>
                    </a:avLst>
                  </a:prstGeom>
                  <a:blipFill rotWithShape="1">
                    <a:blip r:embed="rId3"/>
                    <a:stretch>
                      <a:fillRect t="-1389" b="-6944"/>
                    </a:stretch>
                  </a:blipFill>
                  <a:ln w="9525" algn="ctr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7423" name="Straight Arrow Connector 11"/>
              <p:cNvCxnSpPr>
                <a:cxnSpLocks noChangeShapeType="1"/>
              </p:cNvCxnSpPr>
              <p:nvPr/>
            </p:nvCxnSpPr>
            <p:spPr bwMode="auto">
              <a:xfrm flipV="1">
                <a:off x="2895457" y="3226763"/>
                <a:ext cx="990583" cy="642913"/>
              </a:xfrm>
              <a:prstGeom prst="straightConnector1">
                <a:avLst/>
              </a:prstGeom>
              <a:noFill/>
              <a:ln w="38100" algn="ctr">
                <a:solidFill>
                  <a:srgbClr val="FF0066"/>
                </a:solidFill>
                <a:round/>
                <a:headEnd/>
                <a:tailEnd type="arrow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17419" name="Group 35"/>
            <p:cNvGrpSpPr>
              <a:grpSpLocks/>
            </p:cNvGrpSpPr>
            <p:nvPr/>
          </p:nvGrpSpPr>
          <p:grpSpPr bwMode="auto">
            <a:xfrm>
              <a:off x="6237027" y="3121926"/>
              <a:ext cx="3657600" cy="1218062"/>
              <a:chOff x="6237027" y="3121926"/>
              <a:chExt cx="3657600" cy="1218062"/>
            </a:xfrm>
          </p:grpSpPr>
          <p:sp>
            <p:nvSpPr>
              <p:cNvPr id="17420" name="Rounded Rectangle 15"/>
              <p:cNvSpPr>
                <a:spLocks noChangeArrowheads="1"/>
              </p:cNvSpPr>
              <p:nvPr/>
            </p:nvSpPr>
            <p:spPr bwMode="auto">
              <a:xfrm>
                <a:off x="7135505" y="3121926"/>
                <a:ext cx="2759122" cy="1218062"/>
              </a:xfrm>
              <a:prstGeom prst="roundRect">
                <a:avLst>
                  <a:gd name="adj" fmla="val 16667"/>
                </a:avLst>
              </a:prstGeom>
              <a:solidFill>
                <a:schemeClr val="accent2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 algn="ctr">
                  <a:lnSpc>
                    <a:spcPts val="24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altLang="en-US" sz="2400" i="0">
                    <a:solidFill>
                      <a:srgbClr val="0000CC"/>
                    </a:solidFill>
                  </a:rPr>
                  <a:t>High mass:</a:t>
                </a:r>
              </a:p>
              <a:p>
                <a:pPr algn="ctr">
                  <a:lnSpc>
                    <a:spcPts val="2400"/>
                  </a:lnSpc>
                  <a:spcBef>
                    <a:spcPts val="600"/>
                  </a:spcBef>
                  <a:buClrTx/>
                  <a:buSzTx/>
                  <a:buFontTx/>
                  <a:buNone/>
                </a:pPr>
                <a:r>
                  <a:rPr lang="en-US" altLang="en-US" sz="2400" i="0">
                    <a:solidFill>
                      <a:srgbClr val="FF0066"/>
                    </a:solidFill>
                  </a:rPr>
                  <a:t>QGP thermometer</a:t>
                </a:r>
              </a:p>
              <a:p>
                <a:pPr algn="ctr">
                  <a:lnSpc>
                    <a:spcPts val="2400"/>
                  </a:lnSpc>
                  <a:spcBef>
                    <a:spcPts val="600"/>
                  </a:spcBef>
                  <a:buClrTx/>
                  <a:buSzTx/>
                  <a:buFontTx/>
                  <a:buNone/>
                </a:pPr>
                <a:r>
                  <a:rPr lang="en-US" altLang="en-US" sz="2400" i="0">
                    <a:solidFill>
                      <a:srgbClr val="990099"/>
                    </a:solidFill>
                  </a:rPr>
                  <a:t>T</a:t>
                </a:r>
                <a:r>
                  <a:rPr lang="en-US" altLang="en-US" sz="2400" i="0" baseline="-25000">
                    <a:solidFill>
                      <a:srgbClr val="990099"/>
                    </a:solidFill>
                  </a:rPr>
                  <a:t>avg</a:t>
                </a:r>
                <a:r>
                  <a:rPr lang="en-US" altLang="en-US" sz="2400" i="0">
                    <a:solidFill>
                      <a:srgbClr val="990099"/>
                    </a:solidFill>
                  </a:rPr>
                  <a:t> ~ 200 MeV</a:t>
                </a:r>
                <a:r>
                  <a:rPr lang="en-US" altLang="en-US" sz="2400" i="0">
                    <a:solidFill>
                      <a:srgbClr val="0000CC"/>
                    </a:solidFill>
                  </a:rPr>
                  <a:t> </a:t>
                </a:r>
              </a:p>
            </p:txBody>
          </p:sp>
          <p:cxnSp>
            <p:nvCxnSpPr>
              <p:cNvPr id="17421" name="Straight Arrow Connector 11"/>
              <p:cNvCxnSpPr>
                <a:cxnSpLocks noChangeShapeType="1"/>
              </p:cNvCxnSpPr>
              <p:nvPr/>
            </p:nvCxnSpPr>
            <p:spPr bwMode="auto">
              <a:xfrm flipH="1">
                <a:off x="6237027" y="3575713"/>
                <a:ext cx="777923" cy="423081"/>
              </a:xfrm>
              <a:prstGeom prst="straightConnector1">
                <a:avLst/>
              </a:prstGeom>
              <a:noFill/>
              <a:ln w="38100" algn="ctr">
                <a:solidFill>
                  <a:srgbClr val="FF0066"/>
                </a:solidFill>
                <a:round/>
                <a:headEnd/>
                <a:tailEnd type="arrow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pic>
        <p:nvPicPr>
          <p:cNvPr id="17417" name="Picture 3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4" b="8179"/>
          <a:stretch>
            <a:fillRect/>
          </a:stretch>
        </p:blipFill>
        <p:spPr bwMode="auto">
          <a:xfrm>
            <a:off x="5486400" y="815975"/>
            <a:ext cx="3609975" cy="784225"/>
          </a:xfrm>
          <a:prstGeom prst="rect">
            <a:avLst/>
          </a:prstGeom>
          <a:solidFill>
            <a:schemeClr val="accent2">
              <a:alpha val="72000"/>
            </a:schemeClr>
          </a:solidFill>
          <a:ln w="9525">
            <a:solidFill>
              <a:srgbClr val="660066"/>
            </a:solidFill>
            <a:miter lim="800000"/>
            <a:headEnd/>
            <a:tailEnd/>
          </a:ln>
          <a:extLst/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73"/>
          <a:stretch>
            <a:fillRect/>
          </a:stretch>
        </p:blipFill>
        <p:spPr bwMode="auto">
          <a:xfrm>
            <a:off x="293688" y="1338263"/>
            <a:ext cx="4400550" cy="317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1" name="Group 11"/>
          <p:cNvGrpSpPr>
            <a:grpSpLocks/>
          </p:cNvGrpSpPr>
          <p:nvPr/>
        </p:nvGrpSpPr>
        <p:grpSpPr bwMode="auto">
          <a:xfrm>
            <a:off x="5267325" y="1609725"/>
            <a:ext cx="4216400" cy="2933700"/>
            <a:chOff x="5335687" y="3643014"/>
            <a:chExt cx="4570314" cy="3204068"/>
          </a:xfrm>
        </p:grpSpPr>
        <p:sp>
          <p:nvSpPr>
            <p:cNvPr id="27655" name="Text Box 4"/>
            <p:cNvSpPr txBox="1">
              <a:spLocks noChangeArrowheads="1"/>
            </p:cNvSpPr>
            <p:nvPr/>
          </p:nvSpPr>
          <p:spPr bwMode="auto">
            <a:xfrm>
              <a:off x="7058970" y="6508528"/>
              <a:ext cx="1340948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 i="0">
                  <a:solidFill>
                    <a:schemeClr val="bg2"/>
                  </a:solidFill>
                </a:rPr>
                <a:t>M</a:t>
              </a:r>
              <a:r>
                <a:rPr kumimoji="0" lang="en-US" altLang="en-US" sz="1600" i="0" baseline="-25000">
                  <a:solidFill>
                    <a:schemeClr val="bg2"/>
                  </a:solidFill>
                  <a:latin typeface="Symbol" pitchFamily="18" charset="2"/>
                </a:rPr>
                <a:t>mm </a:t>
              </a:r>
              <a:r>
                <a:rPr kumimoji="0" lang="en-US" altLang="en-US" sz="1600" i="0">
                  <a:solidFill>
                    <a:schemeClr val="bg2"/>
                  </a:solidFill>
                </a:rPr>
                <a:t>[GeV]</a:t>
              </a:r>
            </a:p>
          </p:txBody>
        </p:sp>
        <p:pic>
          <p:nvPicPr>
            <p:cNvPr id="2765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9" b="4292"/>
            <a:stretch>
              <a:fillRect/>
            </a:stretch>
          </p:blipFill>
          <p:spPr bwMode="auto">
            <a:xfrm>
              <a:off x="5335687" y="3643014"/>
              <a:ext cx="4570314" cy="29754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657" name="Oval 10"/>
            <p:cNvSpPr>
              <a:spLocks noChangeArrowheads="1"/>
            </p:cNvSpPr>
            <p:nvPr/>
          </p:nvSpPr>
          <p:spPr bwMode="auto">
            <a:xfrm>
              <a:off x="7530933" y="3805611"/>
              <a:ext cx="770331" cy="337538"/>
            </a:xfrm>
            <a:prstGeom prst="ellipse">
              <a:avLst/>
            </a:prstGeom>
            <a:noFill/>
            <a:ln w="31750" algn="ctr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</p:grpSp>
      <p:sp>
        <p:nvSpPr>
          <p:cNvPr id="27652" name="Rectangle 2"/>
          <p:cNvSpPr>
            <a:spLocks noChangeArrowheads="1"/>
          </p:cNvSpPr>
          <p:nvPr/>
        </p:nvSpPr>
        <p:spPr bwMode="auto">
          <a:xfrm>
            <a:off x="-28575" y="117475"/>
            <a:ext cx="99060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 dirty="0" smtClean="0">
                <a:solidFill>
                  <a:schemeClr val="bg2"/>
                </a:solidFill>
              </a:rPr>
              <a:t>4.3  </a:t>
            </a:r>
            <a:r>
              <a:rPr lang="en-US" altLang="en-US" sz="3400" i="0" u="sng" dirty="0">
                <a:solidFill>
                  <a:schemeClr val="bg2"/>
                </a:solidFill>
              </a:rPr>
              <a:t>Sensitivity to Spectral Function</a:t>
            </a:r>
            <a:endParaRPr lang="en-US" altLang="en-US" sz="3400" i="0" u="sng" dirty="0">
              <a:solidFill>
                <a:srgbClr val="FF0000"/>
              </a:solidFill>
            </a:endParaRPr>
          </a:p>
        </p:txBody>
      </p:sp>
      <p:sp>
        <p:nvSpPr>
          <p:cNvPr id="27653" name="Text Box 3"/>
          <p:cNvSpPr txBox="1">
            <a:spLocks noChangeArrowheads="1"/>
          </p:cNvSpPr>
          <p:nvPr/>
        </p:nvSpPr>
        <p:spPr bwMode="auto">
          <a:xfrm>
            <a:off x="68263" y="4770438"/>
            <a:ext cx="990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6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 avg. </a:t>
            </a:r>
            <a:r>
              <a:rPr kumimoji="0" lang="en-US" altLang="en-US" sz="2500" i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kumimoji="0" lang="en-US" altLang="en-US" sz="2500" i="0" baseline="-25000">
                <a:solidFill>
                  <a:srgbClr val="FF0000"/>
                </a:solidFill>
                <a:latin typeface="Symbol" pitchFamily="18" charset="2"/>
              </a:rPr>
              <a:t>r</a:t>
            </a:r>
            <a:r>
              <a:rPr kumimoji="0" lang="en-US" altLang="en-US" sz="1200" i="0">
                <a:solidFill>
                  <a:srgbClr val="FF0000"/>
                </a:solidFill>
              </a:rPr>
              <a:t> </a:t>
            </a:r>
            <a:r>
              <a:rPr kumimoji="0" lang="en-US" altLang="en-US" sz="2500" i="0">
                <a:solidFill>
                  <a:srgbClr val="FF0000"/>
                </a:solidFill>
              </a:rPr>
              <a:t>(T~150MeV)</a:t>
            </a:r>
            <a:r>
              <a:rPr kumimoji="0" lang="en-US" altLang="en-US" sz="1200" i="0">
                <a:solidFill>
                  <a:srgbClr val="FF0000"/>
                </a:solidFill>
              </a:rPr>
              <a:t> </a:t>
            </a:r>
            <a:r>
              <a:rPr kumimoji="0" lang="en-US" altLang="en-US" sz="2500" i="0">
                <a:solidFill>
                  <a:srgbClr val="FF0000"/>
                </a:solidFill>
              </a:rPr>
              <a:t>~</a:t>
            </a:r>
            <a:r>
              <a:rPr kumimoji="0" lang="en-US" altLang="en-US" sz="1200" i="0">
                <a:solidFill>
                  <a:srgbClr val="FF0000"/>
                </a:solidFill>
              </a:rPr>
              <a:t> </a:t>
            </a:r>
            <a:r>
              <a:rPr kumimoji="0" lang="en-US" altLang="en-US" sz="2500" i="0">
                <a:solidFill>
                  <a:srgbClr val="FF0000"/>
                </a:solidFill>
              </a:rPr>
              <a:t>370</a:t>
            </a:r>
            <a:r>
              <a:rPr kumimoji="0" lang="en-US" altLang="en-US" sz="1200" i="0">
                <a:solidFill>
                  <a:srgbClr val="FF0000"/>
                </a:solidFill>
              </a:rPr>
              <a:t> </a:t>
            </a:r>
            <a:r>
              <a:rPr kumimoji="0" lang="en-US" altLang="en-US" sz="2500" i="0">
                <a:solidFill>
                  <a:srgbClr val="FF0000"/>
                </a:solidFill>
              </a:rPr>
              <a:t>MeV</a:t>
            </a:r>
            <a:r>
              <a:rPr kumimoji="0" lang="en-US" altLang="en-US" sz="2500" i="0">
                <a:solidFill>
                  <a:srgbClr val="990099"/>
                </a:solidFill>
              </a:rPr>
              <a:t>   </a:t>
            </a:r>
            <a:r>
              <a:rPr kumimoji="0" lang="en-US" altLang="en-US" sz="2500" i="0">
                <a:solidFill>
                  <a:srgbClr val="990099"/>
                </a:solidFill>
                <a:sym typeface="Symbol" pitchFamily="18" charset="2"/>
              </a:rPr>
              <a:t>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</a:t>
            </a:r>
            <a:r>
              <a:rPr kumimoji="0" lang="en-US" altLang="en-US" sz="2500" b="0" i="0">
                <a:solidFill>
                  <a:srgbClr val="0000CC"/>
                </a:solidFill>
              </a:rPr>
              <a:t>  </a:t>
            </a:r>
            <a:r>
              <a:rPr kumimoji="0" lang="en-US" altLang="en-US" sz="2500" i="0">
                <a:solidFill>
                  <a:srgbClr val="FF0000"/>
                </a:solidFill>
                <a:latin typeface="Symbol" pitchFamily="18" charset="2"/>
              </a:rPr>
              <a:t>G</a:t>
            </a:r>
            <a:r>
              <a:rPr kumimoji="0" lang="en-US" altLang="en-US" sz="2500" i="0" baseline="-25000">
                <a:solidFill>
                  <a:srgbClr val="FF0000"/>
                </a:solidFill>
                <a:latin typeface="Symbol" pitchFamily="18" charset="2"/>
              </a:rPr>
              <a:t>r</a:t>
            </a:r>
            <a:r>
              <a:rPr kumimoji="0" lang="en-US" altLang="en-US" sz="2500" i="0">
                <a:solidFill>
                  <a:srgbClr val="FF0000"/>
                </a:solidFill>
              </a:rPr>
              <a:t> (T~T</a:t>
            </a:r>
            <a:r>
              <a:rPr kumimoji="0" lang="en-US" altLang="en-US" sz="2500" i="0" baseline="-25000">
                <a:solidFill>
                  <a:srgbClr val="FF0000"/>
                </a:solidFill>
              </a:rPr>
              <a:t>c</a:t>
            </a:r>
            <a:r>
              <a:rPr kumimoji="0" lang="en-US" altLang="en-US" sz="2500" i="0">
                <a:solidFill>
                  <a:srgbClr val="FF0000"/>
                </a:solidFill>
              </a:rPr>
              <a:t>) ≈ 600 MeV</a:t>
            </a:r>
            <a:r>
              <a:rPr kumimoji="0" lang="en-US" altLang="en-US" sz="2500" i="0">
                <a:solidFill>
                  <a:srgbClr val="990099"/>
                </a:solidFill>
              </a:rPr>
              <a:t>  →  m</a:t>
            </a:r>
            <a:r>
              <a:rPr kumimoji="0" lang="en-US" altLang="en-US" sz="2500" i="0" baseline="-25000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kumimoji="0" lang="en-US" altLang="en-US" sz="2500" b="0" i="0">
                <a:solidFill>
                  <a:srgbClr val="0000CC"/>
                </a:solidFill>
              </a:rPr>
              <a:t> </a:t>
            </a:r>
          </a:p>
          <a:p>
            <a:pPr>
              <a:spcBef>
                <a:spcPts val="12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 driven by (anti-) baryons</a:t>
            </a:r>
          </a:p>
        </p:txBody>
      </p:sp>
      <p:sp>
        <p:nvSpPr>
          <p:cNvPr id="27654" name="TextBox 8"/>
          <p:cNvSpPr txBox="1">
            <a:spLocks noChangeArrowheads="1"/>
          </p:cNvSpPr>
          <p:nvPr/>
        </p:nvSpPr>
        <p:spPr bwMode="auto">
          <a:xfrm>
            <a:off x="538163" y="1066800"/>
            <a:ext cx="4116387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 dirty="0">
                <a:solidFill>
                  <a:srgbClr val="000066"/>
                </a:solidFill>
              </a:rPr>
              <a:t>In-Medium </a:t>
            </a:r>
            <a:r>
              <a:rPr kumimoji="0" lang="en-US" altLang="en-US" sz="2600" i="0" dirty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kumimoji="0" lang="en-US" altLang="en-US" sz="2600" i="0" dirty="0">
                <a:solidFill>
                  <a:srgbClr val="000066"/>
                </a:solidFill>
              </a:rPr>
              <a:t>-Meson Width</a:t>
            </a:r>
          </a:p>
        </p:txBody>
      </p:sp>
    </p:spTree>
    <p:extLst>
      <p:ext uri="{BB962C8B-B14F-4D97-AF65-F5344CB8AC3E}">
        <p14:creationId xmlns:p14="http://schemas.microsoft.com/office/powerpoint/2010/main" val="1311359573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949325" y="4632960"/>
            <a:ext cx="6670675" cy="1371600"/>
          </a:xfrm>
          <a:prstGeom prst="roundRect">
            <a:avLst>
              <a:gd name="adj" fmla="val 16667"/>
            </a:avLst>
          </a:prstGeom>
          <a:solidFill>
            <a:srgbClr val="FF0000">
              <a:alpha val="9019"/>
            </a:srgbClr>
          </a:solidFill>
          <a:ln w="9525" algn="ctr">
            <a:solidFill>
              <a:schemeClr val="tx2"/>
            </a:solidFill>
            <a:round/>
            <a:headEnd/>
            <a:tailEnd/>
          </a:ln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</p:txBody>
      </p:sp>
      <p:sp>
        <p:nvSpPr>
          <p:cNvPr id="15362" name="Rectangle 3"/>
          <p:cNvSpPr>
            <a:spLocks noChangeArrowheads="1"/>
          </p:cNvSpPr>
          <p:nvPr/>
        </p:nvSpPr>
        <p:spPr bwMode="auto">
          <a:xfrm>
            <a:off x="936625" y="914400"/>
            <a:ext cx="8256588" cy="57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533400" indent="-533400" algn="l">
              <a:spcBef>
                <a:spcPct val="200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1.)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Introduction </a:t>
            </a: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2.)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In-Medium Spectral Functions</a:t>
            </a:r>
          </a:p>
          <a:p>
            <a:pPr marL="533400" indent="-533400" algn="l">
              <a:spcBef>
                <a:spcPct val="200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Hadronic Many-Body Theory +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Constraints</a:t>
            </a:r>
            <a:endParaRPr lang="en-US" altLang="he-IL" i="0" dirty="0">
              <a:solidFill>
                <a:srgbClr val="010000"/>
              </a:solidFill>
            </a:endParaRP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3.)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Cold Nuclear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err="1">
                <a:solidFill>
                  <a:srgbClr val="000099"/>
                </a:solidFill>
                <a:sym typeface="Symbol" pitchFamily="18" charset="2"/>
              </a:rPr>
              <a:t>Dilepton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Photo-Production </a:t>
            </a: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off Nuclei</a:t>
            </a:r>
            <a:r>
              <a:rPr lang="en-US" altLang="he-IL" sz="2800" i="0" dirty="0">
                <a:solidFill>
                  <a:srgbClr val="336600"/>
                </a:solidFill>
                <a:sym typeface="Symbol" pitchFamily="18" charset="2"/>
              </a:rPr>
              <a:t> </a:t>
            </a: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 smtClean="0">
                <a:solidFill>
                  <a:srgbClr val="010000"/>
                </a:solidFill>
              </a:rPr>
              <a:t>4.)  </a:t>
            </a:r>
            <a:r>
              <a:rPr lang="en-US" altLang="he-IL" sz="2800" i="0" u="sng" dirty="0" smtClean="0">
                <a:solidFill>
                  <a:srgbClr val="010000"/>
                </a:solidFill>
              </a:rPr>
              <a:t>Hot and Dense Matter</a:t>
            </a:r>
            <a:endParaRPr lang="en-US" altLang="he-IL" sz="2800" i="0" u="sng" dirty="0">
              <a:solidFill>
                <a:srgbClr val="010000"/>
              </a:solidFill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Thermal </a:t>
            </a:r>
            <a:r>
              <a:rPr lang="en-US" altLang="he-IL" sz="2500" i="0" dirty="0" err="1" smtClean="0">
                <a:solidFill>
                  <a:srgbClr val="000099"/>
                </a:solidFill>
                <a:sym typeface="Symbol" pitchFamily="18" charset="2"/>
              </a:rPr>
              <a:t>Dileptons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 in Heavy-Ion Collisions</a:t>
            </a:r>
            <a:endParaRPr lang="en-US" altLang="he-IL" sz="2800" i="0" dirty="0" smtClean="0">
              <a:solidFill>
                <a:srgbClr val="010000"/>
              </a:solidFill>
            </a:endParaRPr>
          </a:p>
          <a:p>
            <a:pPr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5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Chiral Symmetry Restoration </a:t>
            </a:r>
            <a:endParaRPr lang="en-US" altLang="he-IL" sz="2800" i="0" dirty="0">
              <a:solidFill>
                <a:srgbClr val="000099"/>
              </a:solidFill>
              <a:sym typeface="Symbol" pitchFamily="18" charset="2"/>
            </a:endParaRPr>
          </a:p>
          <a:p>
            <a:pPr algn="l">
              <a:spcBef>
                <a:spcPts val="6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QCD +Weinberg Sum Rules</a:t>
            </a:r>
          </a:p>
          <a:p>
            <a:pPr algn="l">
              <a:spcBef>
                <a:spcPts val="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500" i="0" dirty="0">
                <a:solidFill>
                  <a:srgbClr val="000099"/>
                </a:solidFill>
                <a:sym typeface="Symbol" pitchFamily="18" charset="2"/>
              </a:rPr>
              <a:t>     </a:t>
            </a:r>
            <a:r>
              <a:rPr lang="en-US" altLang="he-IL" sz="2500" i="0" dirty="0" smtClean="0">
                <a:solidFill>
                  <a:srgbClr val="000099"/>
                </a:solidFill>
                <a:sym typeface="Symbol" pitchFamily="18" charset="2"/>
              </a:rPr>
              <a:t>Baryons</a:t>
            </a:r>
            <a:endParaRPr lang="en-US" altLang="he-IL" sz="2500" i="0" dirty="0">
              <a:solidFill>
                <a:srgbClr val="000099"/>
              </a:solidFill>
              <a:sym typeface="Symbol" pitchFamily="18" charset="2"/>
            </a:endParaRPr>
          </a:p>
          <a:p>
            <a:pPr marL="533400" indent="-533400" algn="l">
              <a:spcBef>
                <a:spcPts val="1200"/>
              </a:spcBef>
              <a:buClr>
                <a:srgbClr val="FF9966"/>
              </a:buClr>
              <a:buSzPct val="50000"/>
              <a:defRPr/>
            </a:pPr>
            <a:r>
              <a:rPr lang="en-US" altLang="he-IL" sz="2800" i="0" dirty="0">
                <a:solidFill>
                  <a:srgbClr val="010000"/>
                </a:solidFill>
              </a:rPr>
              <a:t>6</a:t>
            </a:r>
            <a:r>
              <a:rPr lang="en-US" altLang="he-IL" sz="2800" i="0" dirty="0" smtClean="0">
                <a:solidFill>
                  <a:srgbClr val="010000"/>
                </a:solidFill>
              </a:rPr>
              <a:t>.)  </a:t>
            </a:r>
            <a:r>
              <a:rPr lang="en-US" altLang="he-IL" sz="2800" i="0" u="sng" dirty="0">
                <a:solidFill>
                  <a:srgbClr val="010000"/>
                </a:solidFill>
              </a:rPr>
              <a:t>Conclusions</a:t>
            </a:r>
          </a:p>
          <a:p>
            <a:pPr marL="533400" indent="-533400" algn="l">
              <a:spcBef>
                <a:spcPct val="30000"/>
              </a:spcBef>
              <a:buClr>
                <a:srgbClr val="FF9966"/>
              </a:buClr>
              <a:buSzPct val="50000"/>
              <a:defRPr/>
            </a:pPr>
            <a:r>
              <a:rPr lang="en-US" altLang="he-IL" i="0" u="sng" dirty="0">
                <a:solidFill>
                  <a:srgbClr val="010000"/>
                </a:solidFill>
              </a:rPr>
              <a:t>  </a:t>
            </a:r>
          </a:p>
        </p:txBody>
      </p:sp>
      <p:sp>
        <p:nvSpPr>
          <p:cNvPr id="10244" name="Rectangle 18"/>
          <p:cNvSpPr>
            <a:spLocks noGrp="1" noChangeArrowheads="1"/>
          </p:cNvSpPr>
          <p:nvPr>
            <p:ph type="title"/>
          </p:nvPr>
        </p:nvSpPr>
        <p:spPr>
          <a:xfrm>
            <a:off x="592138" y="152400"/>
            <a:ext cx="8632825" cy="685800"/>
          </a:xfrm>
        </p:spPr>
        <p:txBody>
          <a:bodyPr/>
          <a:lstStyle/>
          <a:p>
            <a:r>
              <a:rPr lang="en-US" altLang="en-US" sz="4000" smtClean="0">
                <a:solidFill>
                  <a:schemeClr val="bg2"/>
                </a:solidFill>
              </a:rPr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2643431298"/>
      </p:ext>
    </p:ext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3"/>
          <a:stretch>
            <a:fillRect/>
          </a:stretch>
        </p:blipFill>
        <p:spPr bwMode="auto">
          <a:xfrm>
            <a:off x="0" y="679450"/>
            <a:ext cx="7977188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26988" y="1393825"/>
            <a:ext cx="3957637" cy="2492375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>
                <a:solidFill>
                  <a:schemeClr val="bg2"/>
                </a:solidFill>
              </a:rPr>
              <a:t>          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>
                <a:solidFill>
                  <a:schemeClr val="bg2"/>
                </a:solidFill>
              </a:rPr>
              <a:t>   </a:t>
            </a:r>
          </a:p>
        </p:txBody>
      </p:sp>
      <p:pic>
        <p:nvPicPr>
          <p:cNvPr id="20484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320" r="6049" b="29716"/>
          <a:stretch>
            <a:fillRect/>
          </a:stretch>
        </p:blipFill>
        <p:spPr bwMode="auto">
          <a:xfrm>
            <a:off x="61913" y="2147888"/>
            <a:ext cx="374808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1643063"/>
            <a:ext cx="3048000" cy="187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6" name="Rectangle 3"/>
          <p:cNvSpPr>
            <a:spLocks noGrp="1" noChangeArrowheads="1"/>
          </p:cNvSpPr>
          <p:nvPr>
            <p:ph type="title"/>
          </p:nvPr>
        </p:nvSpPr>
        <p:spPr>
          <a:xfrm>
            <a:off x="-14288" y="0"/>
            <a:ext cx="9906001" cy="666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400" dirty="0">
                <a:solidFill>
                  <a:schemeClr val="bg2"/>
                </a:solidFill>
              </a:rPr>
              <a:t>5</a:t>
            </a:r>
            <a:r>
              <a:rPr lang="en-US" altLang="en-US" sz="3400" dirty="0" smtClean="0">
                <a:solidFill>
                  <a:schemeClr val="bg2"/>
                </a:solidFill>
              </a:rPr>
              <a:t>.1 QCD + Weinberg Sum Rules</a:t>
            </a:r>
            <a:endParaRPr kumimoji="0" lang="en-US" altLang="en-US" sz="3400" dirty="0" smtClean="0"/>
          </a:p>
        </p:txBody>
      </p:sp>
      <p:pic>
        <p:nvPicPr>
          <p:cNvPr id="2048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45"/>
          <a:stretch>
            <a:fillRect/>
          </a:stretch>
        </p:blipFill>
        <p:spPr bwMode="auto">
          <a:xfrm>
            <a:off x="6054725" y="4270375"/>
            <a:ext cx="3775075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7488238" y="6291263"/>
            <a:ext cx="11985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1600" b="0" i="0" dirty="0">
                <a:latin typeface="+mn-lt"/>
              </a:rPr>
              <a:t>T [</a:t>
            </a:r>
            <a:r>
              <a:rPr lang="en-US" sz="1600" b="0" i="0" dirty="0" err="1">
                <a:latin typeface="+mn-lt"/>
              </a:rPr>
              <a:t>GeV</a:t>
            </a:r>
            <a:r>
              <a:rPr lang="en-US" sz="1600" b="0" i="0" dirty="0">
                <a:latin typeface="+mn-lt"/>
              </a:rPr>
              <a:t>]</a:t>
            </a:r>
          </a:p>
        </p:txBody>
      </p:sp>
      <p:sp>
        <p:nvSpPr>
          <p:cNvPr id="20489" name="Text Box 23"/>
          <p:cNvSpPr txBox="1">
            <a:spLocks noChangeArrowheads="1"/>
          </p:cNvSpPr>
          <p:nvPr/>
        </p:nvSpPr>
        <p:spPr bwMode="auto">
          <a:xfrm>
            <a:off x="8154988" y="622300"/>
            <a:ext cx="18478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[Hatsuda+Lee’91,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 Asakawa+Ko ’93,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 Leupold et al ’98, …]</a:t>
            </a:r>
          </a:p>
        </p:txBody>
      </p:sp>
      <p:sp>
        <p:nvSpPr>
          <p:cNvPr id="20490" name="Text Box 6"/>
          <p:cNvSpPr txBox="1">
            <a:spLocks noChangeArrowheads="1"/>
          </p:cNvSpPr>
          <p:nvPr/>
        </p:nvSpPr>
        <p:spPr bwMode="auto">
          <a:xfrm>
            <a:off x="1701800" y="3186113"/>
            <a:ext cx="24130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[Weinberg ’67, Das et al ’67;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9900"/>
                </a:solidFill>
              </a:rPr>
              <a:t>    Kapusta+Shuryak ‘94]</a:t>
            </a:r>
          </a:p>
        </p:txBody>
      </p:sp>
      <p:pic>
        <p:nvPicPr>
          <p:cNvPr id="20491" name="Picture 2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83"/>
          <a:stretch>
            <a:fillRect/>
          </a:stretch>
        </p:blipFill>
        <p:spPr bwMode="auto">
          <a:xfrm>
            <a:off x="4021138" y="1624013"/>
            <a:ext cx="2900362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Text Box 4"/>
          <p:cNvSpPr txBox="1">
            <a:spLocks noChangeArrowheads="1"/>
          </p:cNvSpPr>
          <p:nvPr/>
        </p:nvSpPr>
        <p:spPr bwMode="auto">
          <a:xfrm>
            <a:off x="96838" y="4186238"/>
            <a:ext cx="9107487" cy="182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accurately satisfied in </a:t>
            </a:r>
            <a:r>
              <a:rPr kumimoji="0" lang="en-US" altLang="en-US" sz="2500" i="0">
                <a:solidFill>
                  <a:srgbClr val="0000CC"/>
                </a:solidFill>
              </a:rPr>
              <a:t>vacuum</a:t>
            </a:r>
            <a:endParaRPr kumimoji="0" lang="en-US" altLang="en-US" sz="2500" b="0" i="0">
              <a:solidFill>
                <a:srgbClr val="0000CC"/>
              </a:solidFill>
            </a:endParaRP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</a:t>
            </a:r>
            <a:r>
              <a:rPr kumimoji="0" lang="en-US" altLang="en-US" sz="2500" i="0">
                <a:solidFill>
                  <a:srgbClr val="0000CC"/>
                </a:solidFill>
              </a:rPr>
              <a:t>In Medium</a:t>
            </a:r>
            <a:r>
              <a:rPr kumimoji="0" lang="en-US" altLang="en-US" sz="2500" b="0" i="0">
                <a:solidFill>
                  <a:srgbClr val="0000CC"/>
                </a:solidFill>
              </a:rPr>
              <a:t>:</a:t>
            </a:r>
          </a:p>
          <a:p>
            <a:pPr>
              <a:lnSpc>
                <a:spcPts val="25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  condensates from hadron resonance gas,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  constrained by lattice-QCD</a:t>
            </a:r>
          </a:p>
        </p:txBody>
      </p:sp>
      <p:pic>
        <p:nvPicPr>
          <p:cNvPr id="20493" name="Picture 2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5929313"/>
            <a:ext cx="5665788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TextBox 15"/>
          <p:cNvSpPr txBox="1">
            <a:spLocks noChangeArrowheads="1"/>
          </p:cNvSpPr>
          <p:nvPr/>
        </p:nvSpPr>
        <p:spPr bwMode="auto">
          <a:xfrm>
            <a:off x="4862513" y="1597025"/>
            <a:ext cx="3825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i="0" dirty="0">
                <a:solidFill>
                  <a:schemeClr val="bg2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6788" y="1609725"/>
            <a:ext cx="4841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0" dirty="0">
                <a:latin typeface="+mn-lt"/>
              </a:rPr>
              <a:t>a</a:t>
            </a:r>
            <a:r>
              <a:rPr lang="en-US" sz="2800" i="0" baseline="-25000" dirty="0">
                <a:latin typeface="Symbol" pitchFamily="18" charset="2"/>
              </a:rPr>
              <a:t>1</a:t>
            </a:r>
          </a:p>
        </p:txBody>
      </p:sp>
      <p:pic>
        <p:nvPicPr>
          <p:cNvPr id="20496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2" t="64403" r="10191"/>
          <a:stretch>
            <a:fillRect/>
          </a:stretch>
        </p:blipFill>
        <p:spPr bwMode="auto">
          <a:xfrm>
            <a:off x="41275" y="2590800"/>
            <a:ext cx="32766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7" name="Picture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4" b="59433"/>
          <a:stretch>
            <a:fillRect/>
          </a:stretch>
        </p:blipFill>
        <p:spPr bwMode="auto">
          <a:xfrm>
            <a:off x="50800" y="1447800"/>
            <a:ext cx="3149600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8" name="TextBox 1"/>
          <p:cNvSpPr txBox="1">
            <a:spLocks noChangeArrowheads="1"/>
          </p:cNvSpPr>
          <p:nvPr/>
        </p:nvSpPr>
        <p:spPr bwMode="auto">
          <a:xfrm>
            <a:off x="68263" y="3192463"/>
            <a:ext cx="1665287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400" b="0" i="0">
                <a:solidFill>
                  <a:schemeClr val="bg2"/>
                </a:solidFill>
                <a:latin typeface="Symbol" pitchFamily="18" charset="2"/>
              </a:rPr>
              <a:t>D</a:t>
            </a:r>
            <a:r>
              <a:rPr kumimoji="0" lang="en-US" altLang="en-US" sz="2400" b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kumimoji="0" lang="en-US" altLang="en-US" sz="2400" b="0">
                <a:solidFill>
                  <a:schemeClr val="bg2"/>
                </a:solidFill>
              </a:rPr>
              <a:t> = </a:t>
            </a:r>
            <a:r>
              <a:rPr kumimoji="0" lang="en-US" altLang="en-US" sz="2400" b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kumimoji="0" lang="en-US" altLang="en-US" sz="2400" b="0" baseline="-25000">
                <a:solidFill>
                  <a:schemeClr val="bg2"/>
                </a:solidFill>
              </a:rPr>
              <a:t>V</a:t>
            </a:r>
            <a:r>
              <a:rPr kumimoji="0" lang="en-US" altLang="en-US" sz="2400" b="0">
                <a:solidFill>
                  <a:schemeClr val="bg2"/>
                </a:solidFill>
              </a:rPr>
              <a:t> -</a:t>
            </a:r>
            <a:r>
              <a:rPr kumimoji="0" lang="en-US" altLang="en-US" sz="2400" b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kumimoji="0" lang="en-US" altLang="en-US" sz="2400" b="0" baseline="-25000">
                <a:solidFill>
                  <a:schemeClr val="bg2"/>
                </a:solidFill>
              </a:rPr>
              <a:t>A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43000"/>
            <a:ext cx="9132888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>
          <a:xfrm>
            <a:off x="-14288" y="0"/>
            <a:ext cx="9906001" cy="666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400" dirty="0">
                <a:solidFill>
                  <a:schemeClr val="bg2"/>
                </a:solidFill>
              </a:rPr>
              <a:t>5</a:t>
            </a:r>
            <a:r>
              <a:rPr lang="en-US" altLang="en-US" sz="3400" dirty="0" smtClean="0">
                <a:solidFill>
                  <a:schemeClr val="bg2"/>
                </a:solidFill>
              </a:rPr>
              <a:t>.2 QCD + Weinberg Sum Rules in Medium</a:t>
            </a:r>
            <a:endParaRPr kumimoji="0" lang="en-US" altLang="en-US" sz="3400" dirty="0" smtClean="0"/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457200" y="5229225"/>
            <a:ext cx="91027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quantitatively compatible with (approach to) chiral restoration</a:t>
            </a:r>
          </a:p>
          <a:p>
            <a:pPr>
              <a:spcBef>
                <a:spcPts val="3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strong constraints by combining SRs </a:t>
            </a:r>
          </a:p>
          <a:p>
            <a:pPr>
              <a:spcBef>
                <a:spcPts val="3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</a:t>
            </a:r>
            <a:r>
              <a:rPr kumimoji="0" lang="en-US" altLang="en-US" sz="2500" i="0" dirty="0">
                <a:solidFill>
                  <a:srgbClr val="0000CC"/>
                </a:solidFill>
              </a:rPr>
              <a:t>Chiral mass splitting “burns off”,  resonances melt</a:t>
            </a: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8105775" y="4919663"/>
            <a:ext cx="172402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 dirty="0">
                <a:solidFill>
                  <a:srgbClr val="009900"/>
                </a:solidFill>
              </a:rPr>
              <a:t>[</a:t>
            </a:r>
            <a:r>
              <a:rPr kumimoji="0" lang="en-US" altLang="en-US" sz="1600" i="0" dirty="0" err="1">
                <a:solidFill>
                  <a:srgbClr val="009900"/>
                </a:solidFill>
              </a:rPr>
              <a:t>Hohler</a:t>
            </a:r>
            <a:r>
              <a:rPr kumimoji="0" lang="en-US" altLang="en-US" sz="1600" i="0" dirty="0">
                <a:solidFill>
                  <a:srgbClr val="009900"/>
                </a:solidFill>
              </a:rPr>
              <a:t> +RR ‘13]</a:t>
            </a:r>
          </a:p>
        </p:txBody>
      </p:sp>
      <p:sp>
        <p:nvSpPr>
          <p:cNvPr id="21510" name="Text Box 3"/>
          <p:cNvSpPr txBox="1">
            <a:spLocks noChangeArrowheads="1"/>
          </p:cNvSpPr>
          <p:nvPr/>
        </p:nvSpPr>
        <p:spPr bwMode="auto">
          <a:xfrm>
            <a:off x="838200" y="650875"/>
            <a:ext cx="8129588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66"/>
                </a:solidFill>
              </a:rPr>
              <a:t>→ Search for solution for axial-vector spectral function </a:t>
            </a:r>
            <a:endParaRPr kumimoji="0" lang="en-US" altLang="en-US" sz="2600" i="0" baseline="-250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2174171"/>
            <a:ext cx="5730280" cy="38456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-14288" y="0"/>
            <a:ext cx="9906001" cy="666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400" dirty="0" smtClean="0">
                <a:solidFill>
                  <a:schemeClr val="bg2"/>
                </a:solidFill>
              </a:rPr>
              <a:t>5.3 </a:t>
            </a:r>
            <a:r>
              <a:rPr lang="en-US" altLang="en-US" sz="3400" dirty="0" smtClean="0">
                <a:solidFill>
                  <a:schemeClr val="bg2"/>
                </a:solidFill>
              </a:rPr>
              <a:t>Functional Renormalization Group Approach</a:t>
            </a:r>
            <a:endParaRPr kumimoji="0" lang="en-US" altLang="en-US" sz="3400" dirty="0" smtClean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572012"/>
            <a:ext cx="5253250" cy="1525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57200" y="6172200"/>
            <a:ext cx="8305800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 dirty="0" smtClean="0">
                <a:solidFill>
                  <a:srgbClr val="0000CC"/>
                </a:solidFill>
              </a:rPr>
              <a:t>qualitatively similar to hadronic many-body calculations!</a:t>
            </a:r>
            <a:endParaRPr kumimoji="0" lang="en-US" altLang="en-US" sz="2500" i="0" dirty="0">
              <a:solidFill>
                <a:srgbClr val="0000CC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450542" y="1053153"/>
            <a:ext cx="4551362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 dirty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 dirty="0" smtClean="0">
                <a:solidFill>
                  <a:srgbClr val="0000CC"/>
                </a:solidFill>
              </a:rPr>
              <a:t>Quark-Meson model:</a:t>
            </a:r>
            <a:endParaRPr kumimoji="0" lang="en-US" altLang="en-US" sz="2500" i="0" dirty="0">
              <a:solidFill>
                <a:srgbClr val="0000CC"/>
              </a:solidFill>
            </a:endParaRPr>
          </a:p>
        </p:txBody>
      </p:sp>
      <p:sp>
        <p:nvSpPr>
          <p:cNvPr id="10" name="TextBox 15"/>
          <p:cNvSpPr txBox="1">
            <a:spLocks noChangeArrowheads="1"/>
          </p:cNvSpPr>
          <p:nvPr/>
        </p:nvSpPr>
        <p:spPr bwMode="auto">
          <a:xfrm>
            <a:off x="5027613" y="2286000"/>
            <a:ext cx="38258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i="0" dirty="0">
                <a:solidFill>
                  <a:srgbClr val="000099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19800" y="2905125"/>
            <a:ext cx="484187" cy="5238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i="0" dirty="0">
                <a:solidFill>
                  <a:srgbClr val="990099"/>
                </a:solidFill>
                <a:latin typeface="+mn-lt"/>
              </a:rPr>
              <a:t>a</a:t>
            </a:r>
            <a:r>
              <a:rPr lang="en-US" sz="2800" i="0" baseline="-25000" dirty="0">
                <a:solidFill>
                  <a:srgbClr val="990099"/>
                </a:solidFill>
                <a:latin typeface="Symbol" pitchFamily="18" charset="2"/>
              </a:rPr>
              <a:t>1</a:t>
            </a:r>
          </a:p>
        </p:txBody>
      </p:sp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8751403" y="6060013"/>
            <a:ext cx="1002197" cy="56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 dirty="0" smtClean="0">
                <a:solidFill>
                  <a:srgbClr val="009900"/>
                </a:solidFill>
              </a:rPr>
              <a:t>[</a:t>
            </a:r>
            <a:r>
              <a:rPr kumimoji="0" lang="en-US" altLang="en-US" sz="1600" i="0" dirty="0" err="1" smtClean="0">
                <a:solidFill>
                  <a:srgbClr val="009900"/>
                </a:solidFill>
              </a:rPr>
              <a:t>Tripolt</a:t>
            </a:r>
            <a:r>
              <a:rPr kumimoji="0" lang="en-US" altLang="en-US" sz="1600" i="0" dirty="0" smtClean="0">
                <a:solidFill>
                  <a:srgbClr val="009900"/>
                </a:solidFill>
              </a:rPr>
              <a:t> </a:t>
            </a:r>
          </a:p>
          <a:p>
            <a:pPr>
              <a:lnSpc>
                <a:spcPts val="18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 dirty="0">
                <a:solidFill>
                  <a:srgbClr val="009900"/>
                </a:solidFill>
              </a:rPr>
              <a:t> </a:t>
            </a:r>
            <a:r>
              <a:rPr kumimoji="0" lang="en-US" altLang="en-US" sz="1600" i="0" dirty="0" smtClean="0">
                <a:solidFill>
                  <a:srgbClr val="009900"/>
                </a:solidFill>
              </a:rPr>
              <a:t>et al </a:t>
            </a:r>
            <a:r>
              <a:rPr kumimoji="0" lang="en-US" altLang="en-US" sz="1600" i="0" dirty="0">
                <a:solidFill>
                  <a:srgbClr val="009900"/>
                </a:solidFill>
              </a:rPr>
              <a:t>‘</a:t>
            </a:r>
            <a:r>
              <a:rPr kumimoji="0" lang="en-US" altLang="en-US" sz="1600" i="0" dirty="0" smtClean="0">
                <a:solidFill>
                  <a:srgbClr val="009900"/>
                </a:solidFill>
              </a:rPr>
              <a:t>17]</a:t>
            </a:r>
            <a:endParaRPr kumimoji="0" lang="en-US" altLang="en-US" sz="1600" i="0" dirty="0">
              <a:solidFill>
                <a:srgbClr val="009900"/>
              </a:solidFill>
            </a:endParaRPr>
          </a:p>
        </p:txBody>
      </p:sp>
      <p:pic>
        <p:nvPicPr>
          <p:cNvPr id="3" name="Picture 2" descr="C:\Users\ralf\Desktop\phase_diagra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3810000" cy="3104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762000" y="2296180"/>
            <a:ext cx="26180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i="0" dirty="0" smtClean="0">
                <a:solidFill>
                  <a:srgbClr val="000066"/>
                </a:solidFill>
              </a:rPr>
              <a:t>Phase Diagram </a:t>
            </a:r>
            <a:endParaRPr kumimoji="0" lang="en-US" altLang="en-US" i="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59559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-17463" y="-33338"/>
            <a:ext cx="9923463" cy="63341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dirty="0" smtClean="0">
                <a:solidFill>
                  <a:schemeClr val="bg2"/>
                </a:solidFill>
              </a:rPr>
              <a:t>5.4  </a:t>
            </a:r>
            <a:r>
              <a:rPr lang="en-US" altLang="en-US" sz="3400" dirty="0" smtClean="0">
                <a:solidFill>
                  <a:schemeClr val="bg2"/>
                </a:solidFill>
              </a:rPr>
              <a:t>Lattice-QCD Results for N(940)-N(1535)</a:t>
            </a:r>
          </a:p>
        </p:txBody>
      </p:sp>
      <p:sp>
        <p:nvSpPr>
          <p:cNvPr id="22531" name="Text Box 8"/>
          <p:cNvSpPr txBox="1">
            <a:spLocks noChangeArrowheads="1"/>
          </p:cNvSpPr>
          <p:nvPr/>
        </p:nvSpPr>
        <p:spPr bwMode="auto">
          <a:xfrm>
            <a:off x="377825" y="882650"/>
            <a:ext cx="94154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600"/>
              </a:spcBef>
              <a:buClrTx/>
              <a:buSzTx/>
              <a:buFont typeface="Monotype Sorts" pitchFamily="2" charset="2"/>
              <a:buNone/>
            </a:pPr>
            <a:r>
              <a:rPr kumimoji="0" lang="en-US" altLang="en-US" sz="2500" i="0">
                <a:solidFill>
                  <a:srgbClr val="000066"/>
                </a:solidFill>
                <a:sym typeface="Symbol" pitchFamily="18" charset="2"/>
              </a:rPr>
              <a:t>     Euclidean Correlator Ratios           Exponential Mass Extraction</a:t>
            </a:r>
          </a:p>
        </p:txBody>
      </p:sp>
      <p:sp>
        <p:nvSpPr>
          <p:cNvPr id="22532" name="AutoShape 7" descr="https://exchange.tamu.edu/owa/attachment.ashx?id=RgAAAAAUv5UQTN1bRp%2fLoZOn%2f8%2bLBwB30FHdmpWaRJBtc%2fTVy51gAAAAMlvaAAB30FHdmpWaRJBtc%2fTVy51gAAAAOqejAAAJ&amp;attcnt=1&amp;attid0=BAAAAAAA&amp;attcid0=4c55c2e4-5143-48e4-bb4b-804cf172a159"/>
          <p:cNvSpPr>
            <a:spLocks noChangeAspect="1" noChangeArrowheads="1"/>
          </p:cNvSpPr>
          <p:nvPr/>
        </p:nvSpPr>
        <p:spPr bwMode="auto">
          <a:xfrm>
            <a:off x="0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rgbClr val="010000"/>
              </a:solidFill>
            </a:endParaRPr>
          </a:p>
        </p:txBody>
      </p:sp>
      <p:sp>
        <p:nvSpPr>
          <p:cNvPr id="22533" name="Text Box 4"/>
          <p:cNvSpPr txBox="1">
            <a:spLocks noChangeArrowheads="1"/>
          </p:cNvSpPr>
          <p:nvPr/>
        </p:nvSpPr>
        <p:spPr bwMode="auto">
          <a:xfrm>
            <a:off x="847725" y="5943600"/>
            <a:ext cx="684847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also indicates  </a:t>
            </a:r>
            <a:r>
              <a:rPr kumimoji="0" lang="en-US" altLang="en-US" sz="2500" i="0">
                <a:solidFill>
                  <a:srgbClr val="990099"/>
                </a:solidFill>
              </a:rPr>
              <a:t>M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N*</a:t>
            </a:r>
            <a:r>
              <a:rPr kumimoji="0" lang="en-US" altLang="en-US" sz="2500" i="0">
                <a:solidFill>
                  <a:srgbClr val="990099"/>
                </a:solidFill>
              </a:rPr>
              <a:t>(T)  →  M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N </a:t>
            </a:r>
            <a:r>
              <a:rPr kumimoji="0" lang="en-US" altLang="en-US" sz="2500" i="0">
                <a:solidFill>
                  <a:srgbClr val="990099"/>
                </a:solidFill>
              </a:rPr>
              <a:t>(T) ≈ M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N</a:t>
            </a:r>
            <a:r>
              <a:rPr kumimoji="0" lang="en-US" altLang="en-US" sz="2500" i="0" baseline="30000">
                <a:solidFill>
                  <a:srgbClr val="990099"/>
                </a:solidFill>
              </a:rPr>
              <a:t>vac</a:t>
            </a:r>
            <a:endParaRPr kumimoji="0" lang="en-US" altLang="en-US" sz="2500" i="0">
              <a:solidFill>
                <a:srgbClr val="990099"/>
              </a:solidFill>
            </a:endParaRPr>
          </a:p>
        </p:txBody>
      </p:sp>
      <p:pic>
        <p:nvPicPr>
          <p:cNvPr id="2253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" y="1484313"/>
            <a:ext cx="51355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263" y="2874963"/>
            <a:ext cx="3919537" cy="2763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6" name="TextBox 1"/>
          <p:cNvSpPr txBox="1">
            <a:spLocks noChangeArrowheads="1"/>
          </p:cNvSpPr>
          <p:nvPr/>
        </p:nvSpPr>
        <p:spPr bwMode="auto">
          <a:xfrm>
            <a:off x="3230563" y="1295400"/>
            <a:ext cx="1493837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200" i="0">
                <a:solidFill>
                  <a:srgbClr val="010000"/>
                </a:solidFill>
              </a:rPr>
              <a:t>“N(1535)” </a:t>
            </a:r>
          </a:p>
        </p:txBody>
      </p:sp>
      <p:sp>
        <p:nvSpPr>
          <p:cNvPr id="22537" name="TextBox 13"/>
          <p:cNvSpPr txBox="1">
            <a:spLocks noChangeArrowheads="1"/>
          </p:cNvSpPr>
          <p:nvPr/>
        </p:nvSpPr>
        <p:spPr bwMode="auto">
          <a:xfrm>
            <a:off x="1216025" y="1320800"/>
            <a:ext cx="14541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200" i="0">
                <a:solidFill>
                  <a:srgbClr val="010000"/>
                </a:solidFill>
              </a:rPr>
              <a:t>“Nucleon”</a:t>
            </a:r>
          </a:p>
        </p:txBody>
      </p:sp>
      <p:sp>
        <p:nvSpPr>
          <p:cNvPr id="22538" name="Text Box 6"/>
          <p:cNvSpPr txBox="1">
            <a:spLocks noChangeArrowheads="1"/>
          </p:cNvSpPr>
          <p:nvPr/>
        </p:nvSpPr>
        <p:spPr bwMode="auto">
          <a:xfrm>
            <a:off x="120650" y="5205413"/>
            <a:ext cx="156210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>
                <a:solidFill>
                  <a:srgbClr val="009900"/>
                </a:solidFill>
              </a:rPr>
              <a:t>[Aarts et al ‘15]</a:t>
            </a:r>
          </a:p>
        </p:txBody>
      </p:sp>
      <p:grpSp>
        <p:nvGrpSpPr>
          <p:cNvPr id="22539" name="Group 2"/>
          <p:cNvGrpSpPr>
            <a:grpSpLocks/>
          </p:cNvGrpSpPr>
          <p:nvPr/>
        </p:nvGrpSpPr>
        <p:grpSpPr bwMode="auto">
          <a:xfrm>
            <a:off x="5791200" y="1371600"/>
            <a:ext cx="3375025" cy="1443038"/>
            <a:chOff x="6510575" y="1371600"/>
            <a:chExt cx="3374787" cy="1443725"/>
          </a:xfrm>
        </p:grpSpPr>
        <p:pic>
          <p:nvPicPr>
            <p:cNvPr id="22542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15" r="2"/>
            <a:stretch>
              <a:fillRect/>
            </a:stretch>
          </p:blipFill>
          <p:spPr bwMode="auto">
            <a:xfrm>
              <a:off x="7086600" y="1371600"/>
              <a:ext cx="2798762" cy="144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2543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7602"/>
            <a:stretch>
              <a:fillRect/>
            </a:stretch>
          </p:blipFill>
          <p:spPr bwMode="auto">
            <a:xfrm>
              <a:off x="6510575" y="1373875"/>
              <a:ext cx="579437" cy="144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Oval 1"/>
          <p:cNvSpPr/>
          <p:nvPr/>
        </p:nvSpPr>
        <p:spPr bwMode="auto">
          <a:xfrm>
            <a:off x="6248400" y="1295400"/>
            <a:ext cx="1617663" cy="1609725"/>
          </a:xfrm>
          <a:prstGeom prst="ellipse">
            <a:avLst/>
          </a:prstGeom>
          <a:noFill/>
          <a:ln w="31750" cap="flat" cmpd="sng" algn="ctr">
            <a:solidFill>
              <a:schemeClr val="bg2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>
              <a:solidFill>
                <a:srgbClr val="010000"/>
              </a:solidFill>
            </a:endParaRPr>
          </a:p>
        </p:txBody>
      </p:sp>
      <p:sp>
        <p:nvSpPr>
          <p:cNvPr id="22541" name="TextBox 2"/>
          <p:cNvSpPr txBox="1">
            <a:spLocks noChangeArrowheads="1"/>
          </p:cNvSpPr>
          <p:nvPr/>
        </p:nvSpPr>
        <p:spPr bwMode="auto">
          <a:xfrm>
            <a:off x="6661150" y="3109913"/>
            <a:ext cx="26177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200">
                <a:solidFill>
                  <a:srgbClr val="990099"/>
                </a:solidFill>
              </a:rPr>
              <a:t>R</a:t>
            </a:r>
            <a:r>
              <a:rPr kumimoji="0" lang="en-US" altLang="en-US" sz="1400">
                <a:solidFill>
                  <a:srgbClr val="990099"/>
                </a:solidFill>
              </a:rPr>
              <a:t> </a:t>
            </a:r>
            <a:r>
              <a:rPr kumimoji="0" lang="en-US" altLang="en-US" sz="2200">
                <a:solidFill>
                  <a:srgbClr val="990099"/>
                </a:solidFill>
              </a:rPr>
              <a:t>=</a:t>
            </a:r>
            <a:r>
              <a:rPr kumimoji="0" lang="en-US" altLang="en-US" sz="1400">
                <a:solidFill>
                  <a:srgbClr val="990099"/>
                </a:solidFill>
              </a:rPr>
              <a:t> </a:t>
            </a:r>
            <a:r>
              <a:rPr kumimoji="0" lang="en-US" altLang="en-US" sz="2200">
                <a:solidFill>
                  <a:srgbClr val="990099"/>
                </a:solidFill>
              </a:rPr>
              <a:t>∫(G</a:t>
            </a:r>
            <a:r>
              <a:rPr kumimoji="0" lang="en-US" altLang="en-US" sz="2200" baseline="30000">
                <a:solidFill>
                  <a:srgbClr val="990099"/>
                </a:solidFill>
              </a:rPr>
              <a:t>+</a:t>
            </a:r>
            <a:r>
              <a:rPr kumimoji="0" lang="en-US" altLang="en-US" sz="2200">
                <a:solidFill>
                  <a:srgbClr val="990099"/>
                </a:solidFill>
              </a:rPr>
              <a:t>-G</a:t>
            </a:r>
            <a:r>
              <a:rPr kumimoji="0" lang="en-US" altLang="en-US" sz="2200" baseline="30000">
                <a:solidFill>
                  <a:srgbClr val="990099"/>
                </a:solidFill>
              </a:rPr>
              <a:t>-</a:t>
            </a:r>
            <a:r>
              <a:rPr kumimoji="0" lang="en-US" altLang="en-US" sz="2200">
                <a:solidFill>
                  <a:srgbClr val="990099"/>
                </a:solidFill>
              </a:rPr>
              <a:t>)/(G</a:t>
            </a:r>
            <a:r>
              <a:rPr kumimoji="0" lang="en-US" altLang="en-US" sz="2200" baseline="30000">
                <a:solidFill>
                  <a:srgbClr val="990099"/>
                </a:solidFill>
              </a:rPr>
              <a:t>+</a:t>
            </a:r>
            <a:r>
              <a:rPr kumimoji="0" lang="en-US" altLang="en-US" sz="2200">
                <a:solidFill>
                  <a:srgbClr val="990099"/>
                </a:solidFill>
              </a:rPr>
              <a:t>+G</a:t>
            </a:r>
            <a:r>
              <a:rPr kumimoji="0" lang="en-US" altLang="en-US" sz="2200" baseline="30000">
                <a:solidFill>
                  <a:srgbClr val="990099"/>
                </a:solidFill>
              </a:rPr>
              <a:t>-</a:t>
            </a:r>
            <a:r>
              <a:rPr kumimoji="0" lang="en-US" altLang="en-US" sz="2200">
                <a:solidFill>
                  <a:srgbClr val="990099"/>
                </a:solidFill>
              </a:rPr>
              <a:t>)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0" y="74613"/>
            <a:ext cx="9580563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500" i="0">
                <a:solidFill>
                  <a:schemeClr val="bg2"/>
                </a:solidFill>
              </a:rPr>
              <a:t>6</a:t>
            </a:r>
            <a:r>
              <a:rPr lang="en-US" altLang="en-US" sz="3500" i="0" smtClean="0">
                <a:solidFill>
                  <a:schemeClr val="bg2"/>
                </a:solidFill>
              </a:rPr>
              <a:t>.) </a:t>
            </a:r>
            <a:r>
              <a:rPr lang="en-US" altLang="en-US" sz="3500" i="0" u="sng">
                <a:solidFill>
                  <a:schemeClr val="bg2"/>
                </a:solidFill>
              </a:rPr>
              <a:t>Conclusions     </a:t>
            </a:r>
            <a:endParaRPr lang="en-US" altLang="en-US" i="0">
              <a:solidFill>
                <a:srgbClr val="000066"/>
              </a:solidFill>
            </a:endParaRP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228600" y="981075"/>
            <a:ext cx="9453563" cy="3900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600" i="0" dirty="0" smtClean="0">
                <a:solidFill>
                  <a:srgbClr val="0000CC"/>
                </a:solidFill>
              </a:rPr>
              <a:t> In-medium </a:t>
            </a:r>
            <a:r>
              <a:rPr lang="en-US" altLang="en-US" sz="2600" i="0" dirty="0" smtClean="0">
                <a:solidFill>
                  <a:srgbClr val="000066"/>
                </a:solidFill>
                <a:latin typeface="Symbol" pitchFamily="18" charset="2"/>
              </a:rPr>
              <a:t>r</a:t>
            </a:r>
            <a:r>
              <a:rPr lang="en-US" altLang="en-US" sz="2600" i="0" dirty="0" smtClean="0">
                <a:solidFill>
                  <a:srgbClr val="0000CC"/>
                </a:solidFill>
              </a:rPr>
              <a:t> spectral function: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lang="en-US" altLang="en-US" sz="2600" b="0" i="0" dirty="0" smtClean="0">
                <a:solidFill>
                  <a:srgbClr val="0000CC"/>
                </a:solidFill>
              </a:rPr>
              <a:t>   - rooted in vacuum spectroscopy and reactions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lang="en-US" altLang="en-US" sz="2600" b="0" i="0" dirty="0" smtClean="0">
                <a:solidFill>
                  <a:srgbClr val="0000CC"/>
                </a:solidFill>
              </a:rPr>
              <a:t>   - strongly broadened via interactions w/ baryons (“core” + “cloud”)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600" i="0" dirty="0" smtClean="0">
                <a:solidFill>
                  <a:srgbClr val="0000CC"/>
                </a:solidFill>
              </a:rPr>
              <a:t> Explicit evidence for </a:t>
            </a:r>
            <a:r>
              <a:rPr lang="en-US" altLang="en-US" sz="2600" i="0" dirty="0" err="1" smtClean="0">
                <a:solidFill>
                  <a:srgbClr val="0000CC"/>
                </a:solidFill>
              </a:rPr>
              <a:t>parton</a:t>
            </a:r>
            <a:r>
              <a:rPr lang="en-US" altLang="en-US" sz="2600" i="0" dirty="0" smtClean="0">
                <a:solidFill>
                  <a:srgbClr val="0000CC"/>
                </a:solidFill>
              </a:rPr>
              <a:t>-hadron transition: 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lang="en-US" altLang="en-US" sz="2600" i="0" dirty="0" smtClean="0">
                <a:solidFill>
                  <a:srgbClr val="000066"/>
                </a:solidFill>
                <a:latin typeface="Symbol" pitchFamily="18" charset="2"/>
              </a:rPr>
              <a:t>   </a:t>
            </a:r>
            <a:r>
              <a:rPr lang="en-US" altLang="en-US" sz="2600" i="0" dirty="0" smtClean="0">
                <a:solidFill>
                  <a:srgbClr val="0000CC"/>
                </a:solidFill>
                <a:latin typeface="+mn-lt"/>
              </a:rPr>
              <a:t>- </a:t>
            </a:r>
            <a:r>
              <a:rPr lang="en-US" altLang="en-US" sz="2600" i="0" dirty="0" smtClean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lang="en-US" altLang="en-US" sz="2600" i="0" dirty="0" smtClean="0">
                <a:solidFill>
                  <a:srgbClr val="000066"/>
                </a:solidFill>
              </a:rPr>
              <a:t> </a:t>
            </a:r>
            <a:r>
              <a:rPr lang="en-US" altLang="en-US" sz="2600" i="0" dirty="0" smtClean="0">
                <a:solidFill>
                  <a:srgbClr val="FF0066"/>
                </a:solidFill>
              </a:rPr>
              <a:t>melting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 describes </a:t>
            </a:r>
            <a:r>
              <a:rPr lang="en-US" altLang="en-US" sz="2500" b="0" i="0" dirty="0" err="1" smtClean="0">
                <a:solidFill>
                  <a:srgbClr val="0000CC"/>
                </a:solidFill>
              </a:rPr>
              <a:t>dilepton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 spectra in heavy-ion collisions  </a:t>
            </a:r>
          </a:p>
          <a:p>
            <a:pPr>
              <a:lnSpc>
                <a:spcPct val="15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lang="en-US" altLang="en-US" sz="2500" b="0" i="0" dirty="0" smtClean="0">
                <a:solidFill>
                  <a:srgbClr val="0000CC"/>
                </a:solidFill>
              </a:rPr>
              <a:t> </a:t>
            </a:r>
            <a:r>
              <a:rPr lang="en-US" altLang="en-US" sz="2600" i="0" dirty="0" smtClean="0">
                <a:solidFill>
                  <a:srgbClr val="0000CC"/>
                </a:solidFill>
              </a:rPr>
              <a:t>Progress in understanding mechanisms of chiral restoration: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500" b="0" i="0" dirty="0" smtClean="0">
                <a:solidFill>
                  <a:srgbClr val="0000CC"/>
                </a:solidFill>
              </a:rPr>
              <a:t>   - </a:t>
            </a:r>
            <a:r>
              <a:rPr lang="en-US" altLang="en-US" sz="2500" i="0" dirty="0" smtClean="0">
                <a:solidFill>
                  <a:srgbClr val="FF0066"/>
                </a:solidFill>
              </a:rPr>
              <a:t>evaporation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 of chiral </a:t>
            </a:r>
            <a:r>
              <a:rPr lang="en-US" altLang="en-US" sz="2500" i="0" dirty="0" smtClean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-</a:t>
            </a:r>
            <a:r>
              <a:rPr lang="en-US" altLang="en-US" sz="2500" i="0" dirty="0" smtClean="0">
                <a:solidFill>
                  <a:schemeClr val="bg2"/>
                </a:solidFill>
              </a:rPr>
              <a:t>a</a:t>
            </a:r>
            <a:r>
              <a:rPr lang="en-US" altLang="en-US" sz="2500" i="0" baseline="-25000" dirty="0" smtClean="0">
                <a:solidFill>
                  <a:schemeClr val="bg2"/>
                </a:solidFill>
              </a:rPr>
              <a:t>1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 </a:t>
            </a:r>
            <a:r>
              <a:rPr lang="en-US" altLang="en-US" sz="2500" i="0" dirty="0" smtClean="0">
                <a:solidFill>
                  <a:srgbClr val="FF0066"/>
                </a:solidFill>
              </a:rPr>
              <a:t>mass splitting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 (sum rules, 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MYM, FRG)</a:t>
            </a:r>
            <a:endParaRPr lang="en-US" altLang="en-US" sz="2600" i="0" dirty="0" smtClean="0">
              <a:solidFill>
                <a:srgbClr val="000066"/>
              </a:solidFill>
            </a:endParaRPr>
          </a:p>
          <a:p>
            <a:pPr>
              <a:spcBef>
                <a:spcPts val="300"/>
              </a:spcBef>
              <a:buClrTx/>
              <a:buSzTx/>
              <a:buFontTx/>
              <a:buNone/>
              <a:defRPr/>
            </a:pPr>
            <a:r>
              <a:rPr lang="en-US" altLang="en-US" sz="2500" b="0" i="0" dirty="0" smtClean="0">
                <a:solidFill>
                  <a:srgbClr val="990099"/>
                </a:solidFill>
              </a:rPr>
              <a:t>   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- similar behavior for </a:t>
            </a:r>
            <a:r>
              <a:rPr lang="en-US" altLang="en-US" sz="2500" i="0" dirty="0" smtClean="0">
                <a:solidFill>
                  <a:schemeClr val="bg2"/>
                </a:solidFill>
                <a:latin typeface="Symbol" pitchFamily="18" charset="2"/>
              </a:rPr>
              <a:t>p</a:t>
            </a:r>
            <a:r>
              <a:rPr lang="en-US" altLang="en-US" sz="2500" i="0" dirty="0" smtClean="0">
                <a:solidFill>
                  <a:schemeClr val="bg2"/>
                </a:solidFill>
              </a:rPr>
              <a:t>-</a:t>
            </a:r>
            <a:r>
              <a:rPr lang="en-US" altLang="en-US" sz="2500" i="0" dirty="0" smtClean="0">
                <a:solidFill>
                  <a:schemeClr val="bg2"/>
                </a:solidFill>
                <a:latin typeface="Symbol" pitchFamily="18" charset="2"/>
              </a:rPr>
              <a:t>s</a:t>
            </a:r>
            <a:r>
              <a:rPr lang="en-US" altLang="en-US" sz="2500" b="0" i="0" dirty="0" smtClean="0">
                <a:solidFill>
                  <a:srgbClr val="0000CC"/>
                </a:solidFill>
              </a:rPr>
              <a:t>,  </a:t>
            </a:r>
            <a:r>
              <a:rPr lang="en-US" altLang="en-US" sz="2500" i="0" dirty="0" smtClean="0">
                <a:solidFill>
                  <a:schemeClr val="bg2"/>
                </a:solidFill>
              </a:rPr>
              <a:t>N(940)-N(1535), …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-3175" y="39688"/>
            <a:ext cx="9879013" cy="750887"/>
          </a:xfrm>
        </p:spPr>
        <p:txBody>
          <a:bodyPr/>
          <a:lstStyle/>
          <a:p>
            <a:r>
              <a:rPr lang="en-US" altLang="en-US" sz="3500" smtClean="0">
                <a:solidFill>
                  <a:schemeClr val="bg2"/>
                </a:solidFill>
              </a:rPr>
              <a:t>4.4  </a:t>
            </a:r>
            <a:r>
              <a:rPr lang="en-US" altLang="en-US" sz="3500" smtClean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lang="en-US" altLang="en-US" sz="3500" smtClean="0">
                <a:solidFill>
                  <a:schemeClr val="bg2"/>
                </a:solidFill>
              </a:rPr>
              <a:t>-Meson Spectral Function in Nuclear Matter</a:t>
            </a:r>
          </a:p>
        </p:txBody>
      </p:sp>
      <p:grpSp>
        <p:nvGrpSpPr>
          <p:cNvPr id="53251" name="Group 3"/>
          <p:cNvGrpSpPr>
            <a:grpSpLocks/>
          </p:cNvGrpSpPr>
          <p:nvPr/>
        </p:nvGrpSpPr>
        <p:grpSpPr bwMode="auto">
          <a:xfrm>
            <a:off x="14288" y="1905000"/>
            <a:ext cx="9891712" cy="3095625"/>
            <a:chOff x="0" y="1246"/>
            <a:chExt cx="6231" cy="1950"/>
          </a:xfrm>
        </p:grpSpPr>
        <p:pic>
          <p:nvPicPr>
            <p:cNvPr id="53264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6" y="1300"/>
              <a:ext cx="2245" cy="18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5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07" r="50946" b="70639"/>
            <a:stretch>
              <a:fillRect/>
            </a:stretch>
          </p:blipFill>
          <p:spPr bwMode="auto">
            <a:xfrm>
              <a:off x="1767" y="1246"/>
              <a:ext cx="2488" cy="1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3266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57" t="7002" r="11244"/>
            <a:stretch>
              <a:fillRect/>
            </a:stretch>
          </p:blipFill>
          <p:spPr bwMode="auto">
            <a:xfrm>
              <a:off x="0" y="1248"/>
              <a:ext cx="2192" cy="19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3252" name="Text Box 7"/>
          <p:cNvSpPr txBox="1">
            <a:spLocks noChangeArrowheads="1"/>
          </p:cNvSpPr>
          <p:nvPr/>
        </p:nvSpPr>
        <p:spPr bwMode="auto">
          <a:xfrm>
            <a:off x="71438" y="977900"/>
            <a:ext cx="3308350" cy="91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i="0">
                <a:solidFill>
                  <a:srgbClr val="000099"/>
                </a:solidFill>
              </a:rPr>
              <a:t>  In-med. </a:t>
            </a:r>
            <a:r>
              <a:rPr lang="en-US" altLang="en-US" i="0">
                <a:solidFill>
                  <a:srgbClr val="010000"/>
                </a:solidFill>
                <a:latin typeface="Symbol" pitchFamily="18" charset="2"/>
              </a:rPr>
              <a:t>p</a:t>
            </a:r>
            <a:r>
              <a:rPr lang="en-US" altLang="en-US" i="0">
                <a:solidFill>
                  <a:srgbClr val="000099"/>
                </a:solidFill>
              </a:rPr>
              <a:t>-cloud +</a:t>
            </a:r>
          </a:p>
          <a:p>
            <a:pPr algn="l"/>
            <a:r>
              <a:rPr lang="en-US" altLang="en-US" i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i="0">
                <a:solidFill>
                  <a:srgbClr val="010000"/>
                </a:solidFill>
              </a:rPr>
              <a:t>+N→B*</a:t>
            </a:r>
            <a:r>
              <a:rPr lang="en-US" altLang="en-US" i="0">
                <a:solidFill>
                  <a:srgbClr val="000099"/>
                </a:solidFill>
              </a:rPr>
              <a:t> resonances</a:t>
            </a:r>
            <a:r>
              <a:rPr lang="en-US" altLang="en-US" sz="2800" i="0">
                <a:solidFill>
                  <a:srgbClr val="000099"/>
                </a:solidFill>
              </a:rPr>
              <a:t>  </a:t>
            </a:r>
          </a:p>
        </p:txBody>
      </p:sp>
      <p:sp>
        <p:nvSpPr>
          <p:cNvPr id="53253" name="Text Box 8"/>
          <p:cNvSpPr txBox="1">
            <a:spLocks noChangeArrowheads="1"/>
          </p:cNvSpPr>
          <p:nvPr/>
        </p:nvSpPr>
        <p:spPr bwMode="auto">
          <a:xfrm>
            <a:off x="3492500" y="969963"/>
            <a:ext cx="32956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i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i="0">
                <a:solidFill>
                  <a:srgbClr val="010000"/>
                </a:solidFill>
              </a:rPr>
              <a:t>+N→B*</a:t>
            </a:r>
            <a:r>
              <a:rPr lang="en-US" altLang="en-US" i="0">
                <a:solidFill>
                  <a:srgbClr val="000099"/>
                </a:solidFill>
              </a:rPr>
              <a:t> resonances  </a:t>
            </a:r>
          </a:p>
          <a:p>
            <a:pPr algn="l"/>
            <a:r>
              <a:rPr lang="en-US" altLang="en-US" i="0">
                <a:solidFill>
                  <a:srgbClr val="000099"/>
                </a:solidFill>
              </a:rPr>
              <a:t>(low-density approx.)</a:t>
            </a:r>
          </a:p>
        </p:txBody>
      </p:sp>
      <p:sp>
        <p:nvSpPr>
          <p:cNvPr id="53254" name="Text Box 9"/>
          <p:cNvSpPr txBox="1">
            <a:spLocks noChangeArrowheads="1"/>
          </p:cNvSpPr>
          <p:nvPr/>
        </p:nvSpPr>
        <p:spPr bwMode="auto">
          <a:xfrm>
            <a:off x="7016750" y="977900"/>
            <a:ext cx="2735263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i="0">
                <a:solidFill>
                  <a:srgbClr val="000099"/>
                </a:solidFill>
              </a:rPr>
              <a:t>In-med. </a:t>
            </a:r>
            <a:r>
              <a:rPr lang="en-US" altLang="en-US" i="0">
                <a:solidFill>
                  <a:srgbClr val="010000"/>
                </a:solidFill>
                <a:latin typeface="Symbol" pitchFamily="18" charset="2"/>
              </a:rPr>
              <a:t>p</a:t>
            </a:r>
            <a:r>
              <a:rPr lang="en-US" altLang="en-US" i="0">
                <a:solidFill>
                  <a:srgbClr val="000099"/>
                </a:solidFill>
              </a:rPr>
              <a:t>-cloud +</a:t>
            </a:r>
          </a:p>
          <a:p>
            <a:pPr algn="l"/>
            <a:r>
              <a:rPr lang="en-US" altLang="en-US" i="0">
                <a:solidFill>
                  <a:srgbClr val="000099"/>
                </a:solidFill>
              </a:rPr>
              <a:t>  </a:t>
            </a:r>
            <a:r>
              <a:rPr lang="en-US" altLang="en-US" i="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i="0">
                <a:solidFill>
                  <a:srgbClr val="010000"/>
                </a:solidFill>
              </a:rPr>
              <a:t>+N → N(1520)</a:t>
            </a:r>
            <a:endParaRPr lang="en-US" altLang="en-US" i="0">
              <a:solidFill>
                <a:srgbClr val="010000"/>
              </a:solidFill>
              <a:cs typeface="Times New Roman" pitchFamily="18" charset="0"/>
            </a:endParaRPr>
          </a:p>
        </p:txBody>
      </p:sp>
      <p:sp>
        <p:nvSpPr>
          <p:cNvPr id="53255" name="Text Box 10"/>
          <p:cNvSpPr txBox="1">
            <a:spLocks noChangeArrowheads="1"/>
          </p:cNvSpPr>
          <p:nvPr/>
        </p:nvSpPr>
        <p:spPr bwMode="auto">
          <a:xfrm>
            <a:off x="4763" y="4852988"/>
            <a:ext cx="3198812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b="0" i="0">
                <a:solidFill>
                  <a:srgbClr val="0000CC"/>
                </a:solidFill>
              </a:rPr>
              <a:t>Constraints</a:t>
            </a:r>
            <a:r>
              <a:rPr lang="en-US" altLang="en-US" sz="2800" b="0" i="0">
                <a:solidFill>
                  <a:srgbClr val="0000CC"/>
                </a:solidFill>
              </a:rPr>
              <a:t>:</a:t>
            </a:r>
            <a:r>
              <a:rPr lang="en-US" altLang="en-US" sz="3000">
                <a:solidFill>
                  <a:srgbClr val="FF3300"/>
                </a:solidFill>
                <a:latin typeface="Symbol" pitchFamily="18" charset="2"/>
              </a:rPr>
              <a:t> g</a:t>
            </a:r>
            <a:r>
              <a:rPr lang="en-US" altLang="en-US" sz="1000">
                <a:solidFill>
                  <a:srgbClr val="FF3300"/>
                </a:solidFill>
                <a:latin typeface="Symbol" pitchFamily="18" charset="2"/>
              </a:rPr>
              <a:t> </a:t>
            </a:r>
            <a:r>
              <a:rPr lang="en-US" altLang="en-US" sz="2800">
                <a:solidFill>
                  <a:srgbClr val="010000"/>
                </a:solidFill>
              </a:rPr>
              <a:t>N </a:t>
            </a:r>
            <a:r>
              <a:rPr lang="en-US" altLang="en-US" sz="2800">
                <a:solidFill>
                  <a:srgbClr val="0000CC"/>
                </a:solidFill>
              </a:rPr>
              <a:t>,</a:t>
            </a:r>
            <a:r>
              <a:rPr lang="en-US" altLang="en-US" sz="2800">
                <a:solidFill>
                  <a:srgbClr val="010000"/>
                </a:solidFill>
              </a:rPr>
              <a:t> </a:t>
            </a:r>
            <a:r>
              <a:rPr lang="en-US" altLang="en-US" sz="3000">
                <a:solidFill>
                  <a:srgbClr val="FF3300"/>
                </a:solidFill>
                <a:latin typeface="Symbol" pitchFamily="18" charset="2"/>
              </a:rPr>
              <a:t>g</a:t>
            </a:r>
            <a:r>
              <a:rPr lang="en-US" altLang="en-US" sz="1000">
                <a:solidFill>
                  <a:srgbClr val="FF3300"/>
                </a:solidFill>
                <a:latin typeface="Symbol" pitchFamily="18" charset="2"/>
              </a:rPr>
              <a:t> </a:t>
            </a:r>
            <a:r>
              <a:rPr lang="en-US" altLang="en-US" sz="2800">
                <a:solidFill>
                  <a:srgbClr val="010000"/>
                </a:solidFill>
              </a:rPr>
              <a:t>A  </a:t>
            </a:r>
            <a:endParaRPr lang="en-US" altLang="en-US" sz="2800" b="0" i="0">
              <a:solidFill>
                <a:srgbClr val="0000CC"/>
              </a:solidFill>
            </a:endParaRPr>
          </a:p>
        </p:txBody>
      </p:sp>
      <p:sp>
        <p:nvSpPr>
          <p:cNvPr id="53256" name="Text Box 11"/>
          <p:cNvSpPr txBox="1">
            <a:spLocks noChangeArrowheads="1"/>
          </p:cNvSpPr>
          <p:nvPr/>
        </p:nvSpPr>
        <p:spPr bwMode="auto">
          <a:xfrm>
            <a:off x="3627438" y="4833938"/>
            <a:ext cx="262572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sz="2800" b="0" i="0">
                <a:solidFill>
                  <a:srgbClr val="000099"/>
                </a:solidFill>
              </a:rPr>
              <a:t> </a:t>
            </a:r>
            <a:r>
              <a:rPr lang="en-US" altLang="en-US" sz="3000">
                <a:solidFill>
                  <a:srgbClr val="010000"/>
                </a:solidFill>
                <a:latin typeface="Symbol" pitchFamily="18" charset="2"/>
              </a:rPr>
              <a:t>p</a:t>
            </a:r>
            <a:r>
              <a:rPr lang="en-US" altLang="en-US" sz="1000">
                <a:solidFill>
                  <a:srgbClr val="010000"/>
                </a:solidFill>
                <a:latin typeface="Symbol" pitchFamily="18" charset="2"/>
              </a:rPr>
              <a:t> </a:t>
            </a:r>
            <a:r>
              <a:rPr lang="en-US" altLang="en-US" sz="2800">
                <a:solidFill>
                  <a:srgbClr val="010000"/>
                </a:solidFill>
              </a:rPr>
              <a:t>N →</a:t>
            </a:r>
            <a:r>
              <a:rPr lang="en-US" altLang="en-US" sz="3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1000">
                <a:solidFill>
                  <a:srgbClr val="010000"/>
                </a:solidFill>
                <a:latin typeface="Symbol" pitchFamily="18" charset="2"/>
              </a:rPr>
              <a:t> </a:t>
            </a:r>
            <a:r>
              <a:rPr lang="en-US" altLang="en-US" sz="2800">
                <a:solidFill>
                  <a:srgbClr val="010000"/>
                </a:solidFill>
              </a:rPr>
              <a:t>N</a:t>
            </a:r>
            <a:r>
              <a:rPr lang="en-US" altLang="en-US" sz="2800" b="0" i="0">
                <a:solidFill>
                  <a:srgbClr val="000099"/>
                </a:solidFill>
              </a:rPr>
              <a:t>  </a:t>
            </a:r>
            <a:r>
              <a:rPr lang="en-US" altLang="en-US" b="0" i="0">
                <a:solidFill>
                  <a:srgbClr val="0000CC"/>
                </a:solidFill>
              </a:rPr>
              <a:t>PWA</a:t>
            </a:r>
          </a:p>
        </p:txBody>
      </p:sp>
      <p:sp>
        <p:nvSpPr>
          <p:cNvPr id="53257" name="Text Box 12"/>
          <p:cNvSpPr txBox="1">
            <a:spLocks noChangeArrowheads="1"/>
          </p:cNvSpPr>
          <p:nvPr/>
        </p:nvSpPr>
        <p:spPr bwMode="auto">
          <a:xfrm>
            <a:off x="596900" y="5591175"/>
            <a:ext cx="8042275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buFontTx/>
              <a:buChar char="•"/>
            </a:pPr>
            <a:r>
              <a:rPr lang="en-US" altLang="en-US" b="0" i="0">
                <a:solidFill>
                  <a:srgbClr val="0000CC"/>
                </a:solidFill>
              </a:rPr>
              <a:t> Consensus:  strong broadening + slight upward mass-shift</a:t>
            </a:r>
          </a:p>
          <a:p>
            <a:pPr algn="l">
              <a:buFontTx/>
              <a:buChar char="•"/>
            </a:pPr>
            <a:r>
              <a:rPr lang="en-US" altLang="en-US" b="0" i="0">
                <a:solidFill>
                  <a:srgbClr val="0000CC"/>
                </a:solidFill>
              </a:rPr>
              <a:t> Constraints from (vacuum) data important quantitatively</a:t>
            </a:r>
          </a:p>
        </p:txBody>
      </p:sp>
      <p:sp>
        <p:nvSpPr>
          <p:cNvPr id="53258" name="Text Box 13"/>
          <p:cNvSpPr txBox="1">
            <a:spLocks noChangeArrowheads="1"/>
          </p:cNvSpPr>
          <p:nvPr/>
        </p:nvSpPr>
        <p:spPr bwMode="auto">
          <a:xfrm>
            <a:off x="5491163" y="3295650"/>
            <a:ext cx="809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sz="2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000" baseline="-25000">
                <a:solidFill>
                  <a:srgbClr val="010000"/>
                </a:solidFill>
              </a:rPr>
              <a:t>N</a:t>
            </a:r>
            <a:r>
              <a:rPr lang="en-US" altLang="en-US" sz="2000">
                <a:solidFill>
                  <a:srgbClr val="010000"/>
                </a:solidFill>
              </a:rPr>
              <a:t>=</a:t>
            </a:r>
            <a:r>
              <a:rPr lang="en-US" altLang="en-US" sz="2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000" baseline="-25000">
                <a:solidFill>
                  <a:srgbClr val="010000"/>
                </a:solidFill>
              </a:rPr>
              <a:t>0</a:t>
            </a:r>
          </a:p>
        </p:txBody>
      </p:sp>
      <p:sp>
        <p:nvSpPr>
          <p:cNvPr id="53259" name="Text Box 14"/>
          <p:cNvSpPr txBox="1">
            <a:spLocks noChangeArrowheads="1"/>
          </p:cNvSpPr>
          <p:nvPr/>
        </p:nvSpPr>
        <p:spPr bwMode="auto">
          <a:xfrm>
            <a:off x="8604250" y="3027363"/>
            <a:ext cx="8096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sz="2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000" baseline="-25000">
                <a:solidFill>
                  <a:srgbClr val="010000"/>
                </a:solidFill>
              </a:rPr>
              <a:t>N</a:t>
            </a:r>
            <a:r>
              <a:rPr lang="en-US" altLang="en-US" sz="2000">
                <a:solidFill>
                  <a:srgbClr val="010000"/>
                </a:solidFill>
              </a:rPr>
              <a:t>=</a:t>
            </a:r>
            <a:r>
              <a:rPr lang="en-US" altLang="en-US" sz="2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000" baseline="-25000">
                <a:solidFill>
                  <a:srgbClr val="010000"/>
                </a:solidFill>
              </a:rPr>
              <a:t>0</a:t>
            </a:r>
          </a:p>
        </p:txBody>
      </p:sp>
      <p:sp>
        <p:nvSpPr>
          <p:cNvPr id="53260" name="Text Box 15"/>
          <p:cNvSpPr txBox="1">
            <a:spLocks noChangeArrowheads="1"/>
          </p:cNvSpPr>
          <p:nvPr/>
        </p:nvSpPr>
        <p:spPr bwMode="auto">
          <a:xfrm>
            <a:off x="8480425" y="2686050"/>
            <a:ext cx="112712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/>
            <a:r>
              <a:rPr lang="en-US" altLang="en-US" sz="2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000" baseline="-25000">
                <a:solidFill>
                  <a:srgbClr val="010000"/>
                </a:solidFill>
              </a:rPr>
              <a:t>N</a:t>
            </a:r>
            <a:r>
              <a:rPr lang="en-US" altLang="en-US" sz="2000">
                <a:solidFill>
                  <a:srgbClr val="010000"/>
                </a:solidFill>
              </a:rPr>
              <a:t>=0.5</a:t>
            </a:r>
            <a:r>
              <a:rPr lang="en-US" altLang="en-US" sz="2000">
                <a:solidFill>
                  <a:srgbClr val="010000"/>
                </a:solidFill>
                <a:latin typeface="Symbol" pitchFamily="18" charset="2"/>
              </a:rPr>
              <a:t>r</a:t>
            </a:r>
            <a:r>
              <a:rPr lang="en-US" altLang="en-US" sz="2000" baseline="-25000">
                <a:solidFill>
                  <a:srgbClr val="010000"/>
                </a:solidFill>
              </a:rPr>
              <a:t>0</a:t>
            </a:r>
          </a:p>
        </p:txBody>
      </p:sp>
      <p:sp>
        <p:nvSpPr>
          <p:cNvPr id="53261" name="Text Box 16"/>
          <p:cNvSpPr txBox="1">
            <a:spLocks noChangeArrowheads="1"/>
          </p:cNvSpPr>
          <p:nvPr/>
        </p:nvSpPr>
        <p:spPr bwMode="auto">
          <a:xfrm>
            <a:off x="2190750" y="2103438"/>
            <a:ext cx="1054100" cy="43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altLang="en-US" sz="1600" i="0">
                <a:solidFill>
                  <a:srgbClr val="009900"/>
                </a:solidFill>
              </a:rPr>
              <a:t>[Urban </a:t>
            </a:r>
          </a:p>
          <a:p>
            <a:pPr algn="l">
              <a:lnSpc>
                <a:spcPct val="70000"/>
              </a:lnSpc>
            </a:pPr>
            <a:r>
              <a:rPr lang="en-US" altLang="en-US" sz="1600" i="0">
                <a:solidFill>
                  <a:srgbClr val="009900"/>
                </a:solidFill>
              </a:rPr>
              <a:t>  et al ’98]</a:t>
            </a:r>
          </a:p>
        </p:txBody>
      </p:sp>
      <p:sp>
        <p:nvSpPr>
          <p:cNvPr id="53262" name="Text Box 17"/>
          <p:cNvSpPr txBox="1">
            <a:spLocks noChangeArrowheads="1"/>
          </p:cNvSpPr>
          <p:nvPr/>
        </p:nvSpPr>
        <p:spPr bwMode="auto">
          <a:xfrm>
            <a:off x="5448300" y="2108200"/>
            <a:ext cx="10541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altLang="en-US" sz="1600" i="0">
                <a:solidFill>
                  <a:srgbClr val="009900"/>
                </a:solidFill>
              </a:rPr>
              <a:t>[Post </a:t>
            </a:r>
          </a:p>
          <a:p>
            <a:pPr algn="l">
              <a:lnSpc>
                <a:spcPct val="70000"/>
              </a:lnSpc>
            </a:pPr>
            <a:r>
              <a:rPr lang="en-US" altLang="en-US" sz="1600" i="0">
                <a:solidFill>
                  <a:srgbClr val="009900"/>
                </a:solidFill>
              </a:rPr>
              <a:t>  et al ’02]</a:t>
            </a:r>
          </a:p>
        </p:txBody>
      </p:sp>
      <p:sp>
        <p:nvSpPr>
          <p:cNvPr id="53263" name="Text Box 18"/>
          <p:cNvSpPr txBox="1">
            <a:spLocks noChangeArrowheads="1"/>
          </p:cNvSpPr>
          <p:nvPr/>
        </p:nvSpPr>
        <p:spPr bwMode="auto">
          <a:xfrm>
            <a:off x="8707438" y="2117725"/>
            <a:ext cx="1054100" cy="436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4pPr>
            <a:lvl5pPr marL="2057400" indent="-228600"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5pPr>
            <a:lvl6pPr marL="25146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6pPr>
            <a:lvl7pPr marL="29718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7pPr>
            <a:lvl8pPr marL="34290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8pPr>
            <a:lvl9pPr marL="3886200" indent="-228600" eaLnBrk="0" fontAlgn="base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defRPr sz="2600" b="1">
                <a:solidFill>
                  <a:srgbClr val="0000FF"/>
                </a:solidFill>
                <a:latin typeface="Times New Roman" pitchFamily="18" charset="0"/>
                <a:cs typeface="Times New Roman (Hebrew)" charset="-79"/>
              </a:defRPr>
            </a:lvl9pPr>
          </a:lstStyle>
          <a:p>
            <a:pPr algn="l">
              <a:lnSpc>
                <a:spcPct val="70000"/>
              </a:lnSpc>
            </a:pPr>
            <a:r>
              <a:rPr lang="en-US" altLang="en-US" sz="1600" i="0">
                <a:solidFill>
                  <a:srgbClr val="009900"/>
                </a:solidFill>
              </a:rPr>
              <a:t>[Cabrera</a:t>
            </a:r>
          </a:p>
          <a:p>
            <a:pPr algn="l">
              <a:lnSpc>
                <a:spcPct val="70000"/>
              </a:lnSpc>
            </a:pPr>
            <a:r>
              <a:rPr lang="en-US" altLang="en-US" sz="1600" i="0">
                <a:solidFill>
                  <a:srgbClr val="009900"/>
                </a:solidFill>
              </a:rPr>
              <a:t>  et al ’02]</a:t>
            </a:r>
          </a:p>
        </p:txBody>
      </p:sp>
    </p:spTree>
    <p:extLst>
      <p:ext uri="{BB962C8B-B14F-4D97-AF65-F5344CB8AC3E}">
        <p14:creationId xmlns:p14="http://schemas.microsoft.com/office/powerpoint/2010/main" val="3720844256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"/>
          <a:stretch>
            <a:fillRect/>
          </a:stretch>
        </p:blipFill>
        <p:spPr bwMode="auto">
          <a:xfrm>
            <a:off x="3657600" y="552450"/>
            <a:ext cx="3584575" cy="271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0" y="-17463"/>
            <a:ext cx="9928225" cy="511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300" i="0" u="sng">
                <a:solidFill>
                  <a:schemeClr val="bg2"/>
                </a:solidFill>
              </a:rPr>
              <a:t>3.2 Nuclear Photoproduction: </a:t>
            </a:r>
            <a:r>
              <a:rPr lang="en-US" altLang="en-US" sz="3300" i="0" u="sng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lang="en-US" altLang="en-US" sz="3300" u="sng">
                <a:solidFill>
                  <a:schemeClr val="bg2"/>
                </a:solidFill>
                <a:latin typeface="Symbol" pitchFamily="18" charset="2"/>
              </a:rPr>
              <a:t> </a:t>
            </a:r>
            <a:r>
              <a:rPr lang="en-US" altLang="en-US" sz="3300" i="0" u="sng">
                <a:solidFill>
                  <a:schemeClr val="bg2"/>
                </a:solidFill>
              </a:rPr>
              <a:t>Meson in Cold Matter</a:t>
            </a:r>
            <a:endParaRPr lang="en-US" altLang="en-US" sz="3300" i="0" u="sng">
              <a:solidFill>
                <a:srgbClr val="009900"/>
              </a:solidFill>
            </a:endParaRPr>
          </a:p>
        </p:txBody>
      </p:sp>
      <p:sp>
        <p:nvSpPr>
          <p:cNvPr id="18436" name="Text Box 3"/>
          <p:cNvSpPr txBox="1">
            <a:spLocks noChangeArrowheads="1"/>
          </p:cNvSpPr>
          <p:nvPr/>
        </p:nvSpPr>
        <p:spPr bwMode="auto">
          <a:xfrm>
            <a:off x="219075" y="688975"/>
            <a:ext cx="2520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i="0">
                <a:solidFill>
                  <a:srgbClr val="FF3300"/>
                </a:solidFill>
                <a:latin typeface="Symbol" pitchFamily="18" charset="2"/>
              </a:rPr>
              <a:t>g</a:t>
            </a:r>
            <a:r>
              <a:rPr kumimoji="0" lang="en-US" altLang="en-US" i="0">
                <a:solidFill>
                  <a:schemeClr val="bg2"/>
                </a:solidFill>
              </a:rPr>
              <a:t> + A → e</a:t>
            </a:r>
            <a:r>
              <a:rPr kumimoji="0" lang="en-US" altLang="en-US" i="0" baseline="30000">
                <a:solidFill>
                  <a:schemeClr val="bg2"/>
                </a:solidFill>
              </a:rPr>
              <a:t>+</a:t>
            </a:r>
            <a:r>
              <a:rPr kumimoji="0" lang="en-US" altLang="en-US" i="0">
                <a:solidFill>
                  <a:schemeClr val="bg2"/>
                </a:solidFill>
              </a:rPr>
              <a:t>e</a:t>
            </a:r>
            <a:r>
              <a:rPr kumimoji="0" lang="en-US" altLang="en-US" i="0" baseline="30000">
                <a:solidFill>
                  <a:schemeClr val="bg2"/>
                </a:solidFill>
                <a:latin typeface="Symbol" pitchFamily="18" charset="2"/>
              </a:rPr>
              <a:t>-</a:t>
            </a:r>
            <a:r>
              <a:rPr kumimoji="0" lang="en-US" altLang="en-US" i="0">
                <a:solidFill>
                  <a:schemeClr val="bg2"/>
                </a:solidFill>
              </a:rPr>
              <a:t> X </a:t>
            </a:r>
          </a:p>
        </p:txBody>
      </p:sp>
      <p:sp>
        <p:nvSpPr>
          <p:cNvPr id="18437" name="Text Box 64"/>
          <p:cNvSpPr txBox="1">
            <a:spLocks noChangeArrowheads="1"/>
          </p:cNvSpPr>
          <p:nvPr/>
        </p:nvSpPr>
        <p:spPr bwMode="auto">
          <a:xfrm>
            <a:off x="7380288" y="2384425"/>
            <a:ext cx="2182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i="0">
                <a:solidFill>
                  <a:srgbClr val="009900"/>
                </a:solidFill>
              </a:rPr>
              <a:t>[CLAS+GiBUU ‘08]</a:t>
            </a:r>
          </a:p>
        </p:txBody>
      </p:sp>
      <p:sp>
        <p:nvSpPr>
          <p:cNvPr id="18438" name="Text Box 68"/>
          <p:cNvSpPr txBox="1">
            <a:spLocks noChangeArrowheads="1"/>
          </p:cNvSpPr>
          <p:nvPr/>
        </p:nvSpPr>
        <p:spPr bwMode="auto">
          <a:xfrm>
            <a:off x="4311650" y="1387475"/>
            <a:ext cx="162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i="0">
                <a:solidFill>
                  <a:srgbClr val="FF3300"/>
                </a:solidFill>
              </a:rPr>
              <a:t>E</a:t>
            </a:r>
            <a:r>
              <a:rPr kumimoji="0" lang="en-US" altLang="en-US" sz="1800" i="0" baseline="-25000">
                <a:solidFill>
                  <a:srgbClr val="FF3300"/>
                </a:solidFill>
                <a:latin typeface="Symbol" pitchFamily="18" charset="2"/>
              </a:rPr>
              <a:t>g</a:t>
            </a:r>
            <a:r>
              <a:rPr kumimoji="0" lang="en-US" altLang="en-US" sz="1800" i="0">
                <a:solidFill>
                  <a:srgbClr val="FF3300"/>
                </a:solidFill>
                <a:cs typeface="Times New Roman" pitchFamily="18" charset="0"/>
              </a:rPr>
              <a:t>≈</a:t>
            </a:r>
            <a:r>
              <a:rPr kumimoji="0" lang="en-US" altLang="en-US" sz="1800" i="0">
                <a:solidFill>
                  <a:srgbClr val="FF3300"/>
                </a:solidFill>
              </a:rPr>
              <a:t>1.5-3 GeV</a:t>
            </a:r>
            <a:endParaRPr kumimoji="0" lang="en-US" altLang="en-US" sz="1800" b="0" i="0">
              <a:solidFill>
                <a:srgbClr val="FF3300"/>
              </a:solidFill>
            </a:endParaRPr>
          </a:p>
        </p:txBody>
      </p:sp>
      <p:grpSp>
        <p:nvGrpSpPr>
          <p:cNvPr id="18439" name="Group 4"/>
          <p:cNvGrpSpPr>
            <a:grpSpLocks/>
          </p:cNvGrpSpPr>
          <p:nvPr/>
        </p:nvGrpSpPr>
        <p:grpSpPr bwMode="auto">
          <a:xfrm>
            <a:off x="1277938" y="1414463"/>
            <a:ext cx="1243012" cy="1270000"/>
            <a:chOff x="432" y="3504"/>
            <a:chExt cx="298" cy="679"/>
          </a:xfrm>
        </p:grpSpPr>
        <p:sp>
          <p:nvSpPr>
            <p:cNvPr id="18472" name="Oval 5"/>
            <p:cNvSpPr>
              <a:spLocks noChangeArrowheads="1"/>
            </p:cNvSpPr>
            <p:nvPr/>
          </p:nvSpPr>
          <p:spPr bwMode="auto">
            <a:xfrm>
              <a:off x="432" y="3504"/>
              <a:ext cx="298" cy="67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3" name="Oval 6"/>
            <p:cNvSpPr>
              <a:spLocks noChangeArrowheads="1"/>
            </p:cNvSpPr>
            <p:nvPr/>
          </p:nvSpPr>
          <p:spPr bwMode="auto">
            <a:xfrm>
              <a:off x="521" y="3524"/>
              <a:ext cx="48" cy="103"/>
            </a:xfrm>
            <a:prstGeom prst="ellipse">
              <a:avLst/>
            </a:prstGeom>
            <a:solidFill>
              <a:srgbClr val="000080">
                <a:alpha val="7490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4" name="Oval 7"/>
            <p:cNvSpPr>
              <a:spLocks noChangeArrowheads="1"/>
            </p:cNvSpPr>
            <p:nvPr/>
          </p:nvSpPr>
          <p:spPr bwMode="auto">
            <a:xfrm>
              <a:off x="517" y="36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5" name="Oval 8"/>
            <p:cNvSpPr>
              <a:spLocks noChangeArrowheads="1"/>
            </p:cNvSpPr>
            <p:nvPr/>
          </p:nvSpPr>
          <p:spPr bwMode="auto">
            <a:xfrm>
              <a:off x="448" y="367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6" name="Oval 9"/>
            <p:cNvSpPr>
              <a:spLocks noChangeArrowheads="1"/>
            </p:cNvSpPr>
            <p:nvPr/>
          </p:nvSpPr>
          <p:spPr bwMode="auto">
            <a:xfrm>
              <a:off x="432" y="37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7" name="Oval 10"/>
            <p:cNvSpPr>
              <a:spLocks noChangeArrowheads="1"/>
            </p:cNvSpPr>
            <p:nvPr/>
          </p:nvSpPr>
          <p:spPr bwMode="auto">
            <a:xfrm>
              <a:off x="531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8" name="Oval 11"/>
            <p:cNvSpPr>
              <a:spLocks noChangeArrowheads="1"/>
            </p:cNvSpPr>
            <p:nvPr/>
          </p:nvSpPr>
          <p:spPr bwMode="auto">
            <a:xfrm>
              <a:off x="480" y="383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79" name="Oval 12"/>
            <p:cNvSpPr>
              <a:spLocks noChangeArrowheads="1"/>
            </p:cNvSpPr>
            <p:nvPr/>
          </p:nvSpPr>
          <p:spPr bwMode="auto">
            <a:xfrm>
              <a:off x="659" y="3744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0" name="Oval 13"/>
            <p:cNvSpPr>
              <a:spLocks noChangeArrowheads="1"/>
            </p:cNvSpPr>
            <p:nvPr/>
          </p:nvSpPr>
          <p:spPr bwMode="auto">
            <a:xfrm>
              <a:off x="590" y="371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1" name="Oval 14"/>
            <p:cNvSpPr>
              <a:spLocks noChangeArrowheads="1"/>
            </p:cNvSpPr>
            <p:nvPr/>
          </p:nvSpPr>
          <p:spPr bwMode="auto">
            <a:xfrm>
              <a:off x="650" y="36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2" name="Oval 15"/>
            <p:cNvSpPr>
              <a:spLocks noChangeArrowheads="1"/>
            </p:cNvSpPr>
            <p:nvPr/>
          </p:nvSpPr>
          <p:spPr bwMode="auto">
            <a:xfrm>
              <a:off x="489" y="3721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3" name="Oval 16"/>
            <p:cNvSpPr>
              <a:spLocks noChangeArrowheads="1"/>
            </p:cNvSpPr>
            <p:nvPr/>
          </p:nvSpPr>
          <p:spPr bwMode="auto">
            <a:xfrm>
              <a:off x="576" y="360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4" name="Oval 17"/>
            <p:cNvSpPr>
              <a:spLocks noChangeArrowheads="1"/>
            </p:cNvSpPr>
            <p:nvPr/>
          </p:nvSpPr>
          <p:spPr bwMode="auto">
            <a:xfrm>
              <a:off x="472" y="358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5" name="Oval 18"/>
            <p:cNvSpPr>
              <a:spLocks noChangeArrowheads="1"/>
            </p:cNvSpPr>
            <p:nvPr/>
          </p:nvSpPr>
          <p:spPr bwMode="auto">
            <a:xfrm>
              <a:off x="576" y="350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6" name="Oval 19"/>
            <p:cNvSpPr>
              <a:spLocks noChangeArrowheads="1"/>
            </p:cNvSpPr>
            <p:nvPr/>
          </p:nvSpPr>
          <p:spPr bwMode="auto">
            <a:xfrm>
              <a:off x="624" y="3552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7" name="Oval 20"/>
            <p:cNvSpPr>
              <a:spLocks noChangeArrowheads="1"/>
            </p:cNvSpPr>
            <p:nvPr/>
          </p:nvSpPr>
          <p:spPr bwMode="auto">
            <a:xfrm>
              <a:off x="448" y="39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8" name="Oval 21"/>
            <p:cNvSpPr>
              <a:spLocks noChangeArrowheads="1"/>
            </p:cNvSpPr>
            <p:nvPr/>
          </p:nvSpPr>
          <p:spPr bwMode="auto">
            <a:xfrm>
              <a:off x="509" y="391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89" name="Oval 22"/>
            <p:cNvSpPr>
              <a:spLocks noChangeArrowheads="1"/>
            </p:cNvSpPr>
            <p:nvPr/>
          </p:nvSpPr>
          <p:spPr bwMode="auto">
            <a:xfrm>
              <a:off x="546" y="384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0" name="Oval 23"/>
            <p:cNvSpPr>
              <a:spLocks noChangeArrowheads="1"/>
            </p:cNvSpPr>
            <p:nvPr/>
          </p:nvSpPr>
          <p:spPr bwMode="auto">
            <a:xfrm>
              <a:off x="620" y="39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1" name="Oval 24"/>
            <p:cNvSpPr>
              <a:spLocks noChangeArrowheads="1"/>
            </p:cNvSpPr>
            <p:nvPr/>
          </p:nvSpPr>
          <p:spPr bwMode="auto">
            <a:xfrm>
              <a:off x="487" y="4023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2" name="Oval 25"/>
            <p:cNvSpPr>
              <a:spLocks noChangeArrowheads="1"/>
            </p:cNvSpPr>
            <p:nvPr/>
          </p:nvSpPr>
          <p:spPr bwMode="auto">
            <a:xfrm>
              <a:off x="564" y="3936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3" name="Oval 26"/>
            <p:cNvSpPr>
              <a:spLocks noChangeArrowheads="1"/>
            </p:cNvSpPr>
            <p:nvPr/>
          </p:nvSpPr>
          <p:spPr bwMode="auto">
            <a:xfrm>
              <a:off x="661" y="395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4" name="Oval 27"/>
            <p:cNvSpPr>
              <a:spLocks noChangeArrowheads="1"/>
            </p:cNvSpPr>
            <p:nvPr/>
          </p:nvSpPr>
          <p:spPr bwMode="auto">
            <a:xfrm>
              <a:off x="601" y="3808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5" name="Oval 28"/>
            <p:cNvSpPr>
              <a:spLocks noChangeArrowheads="1"/>
            </p:cNvSpPr>
            <p:nvPr/>
          </p:nvSpPr>
          <p:spPr bwMode="auto">
            <a:xfrm>
              <a:off x="679" y="384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6" name="Oval 29"/>
            <p:cNvSpPr>
              <a:spLocks noChangeArrowheads="1"/>
            </p:cNvSpPr>
            <p:nvPr/>
          </p:nvSpPr>
          <p:spPr bwMode="auto">
            <a:xfrm>
              <a:off x="537" y="4019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7" name="Oval 30"/>
            <p:cNvSpPr>
              <a:spLocks noChangeArrowheads="1"/>
            </p:cNvSpPr>
            <p:nvPr/>
          </p:nvSpPr>
          <p:spPr bwMode="auto">
            <a:xfrm>
              <a:off x="566" y="4080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  <p:sp>
          <p:nvSpPr>
            <p:cNvPr id="18498" name="Oval 31"/>
            <p:cNvSpPr>
              <a:spLocks noChangeArrowheads="1"/>
            </p:cNvSpPr>
            <p:nvPr/>
          </p:nvSpPr>
          <p:spPr bwMode="auto">
            <a:xfrm>
              <a:off x="610" y="4027"/>
              <a:ext cx="48" cy="103"/>
            </a:xfrm>
            <a:prstGeom prst="ellipse">
              <a:avLst/>
            </a:prstGeom>
            <a:solidFill>
              <a:srgbClr val="000080">
                <a:alpha val="70195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2600">
                <a:solidFill>
                  <a:schemeClr val="bg2"/>
                </a:solidFill>
              </a:endParaRPr>
            </a:p>
          </p:txBody>
        </p:sp>
      </p:grpSp>
      <p:sp>
        <p:nvSpPr>
          <p:cNvPr id="18440" name="Text Box 32"/>
          <p:cNvSpPr txBox="1">
            <a:spLocks noChangeArrowheads="1"/>
          </p:cNvSpPr>
          <p:nvPr/>
        </p:nvSpPr>
        <p:spPr bwMode="auto">
          <a:xfrm>
            <a:off x="1676400" y="1905000"/>
            <a:ext cx="43497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600">
                <a:solidFill>
                  <a:schemeClr val="bg2"/>
                </a:solidFill>
                <a:latin typeface="Symbol" pitchFamily="18" charset="2"/>
              </a:rPr>
              <a:t>r</a:t>
            </a:r>
          </a:p>
        </p:txBody>
      </p:sp>
      <p:sp>
        <p:nvSpPr>
          <p:cNvPr id="18441" name="Freeform 33"/>
          <p:cNvSpPr>
            <a:spLocks/>
          </p:cNvSpPr>
          <p:nvPr/>
        </p:nvSpPr>
        <p:spPr bwMode="auto">
          <a:xfrm rot="358345">
            <a:off x="1793875" y="1841500"/>
            <a:ext cx="465138" cy="212725"/>
          </a:xfrm>
          <a:custGeom>
            <a:avLst/>
            <a:gdLst>
              <a:gd name="T0" fmla="*/ 0 w 576"/>
              <a:gd name="T1" fmla="*/ 2147483647 h 224"/>
              <a:gd name="T2" fmla="*/ 2147483647 w 576"/>
              <a:gd name="T3" fmla="*/ 2147483647 h 224"/>
              <a:gd name="T4" fmla="*/ 2147483647 w 576"/>
              <a:gd name="T5" fmla="*/ 2147483647 h 224"/>
              <a:gd name="T6" fmla="*/ 2147483647 w 576"/>
              <a:gd name="T7" fmla="*/ 2147483647 h 224"/>
              <a:gd name="T8" fmla="*/ 2147483647 w 576"/>
              <a:gd name="T9" fmla="*/ 2147483647 h 224"/>
              <a:gd name="T10" fmla="*/ 2147483647 w 576"/>
              <a:gd name="T11" fmla="*/ 2147483647 h 224"/>
              <a:gd name="T12" fmla="*/ 2147483647 w 576"/>
              <a:gd name="T13" fmla="*/ 2147483647 h 224"/>
              <a:gd name="T14" fmla="*/ 2147483647 w 576"/>
              <a:gd name="T15" fmla="*/ 2147483647 h 22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576"/>
              <a:gd name="T25" fmla="*/ 0 h 224"/>
              <a:gd name="T26" fmla="*/ 576 w 576"/>
              <a:gd name="T27" fmla="*/ 224 h 22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576" h="224">
                <a:moveTo>
                  <a:pt x="0" y="112"/>
                </a:moveTo>
                <a:cubicBezTo>
                  <a:pt x="12" y="168"/>
                  <a:pt x="24" y="224"/>
                  <a:pt x="48" y="208"/>
                </a:cubicBezTo>
                <a:cubicBezTo>
                  <a:pt x="72" y="192"/>
                  <a:pt x="112" y="16"/>
                  <a:pt x="144" y="16"/>
                </a:cubicBezTo>
                <a:cubicBezTo>
                  <a:pt x="176" y="16"/>
                  <a:pt x="208" y="208"/>
                  <a:pt x="240" y="208"/>
                </a:cubicBezTo>
                <a:cubicBezTo>
                  <a:pt x="272" y="208"/>
                  <a:pt x="304" y="16"/>
                  <a:pt x="336" y="16"/>
                </a:cubicBezTo>
                <a:cubicBezTo>
                  <a:pt x="368" y="16"/>
                  <a:pt x="400" y="208"/>
                  <a:pt x="432" y="208"/>
                </a:cubicBezTo>
                <a:cubicBezTo>
                  <a:pt x="464" y="208"/>
                  <a:pt x="504" y="32"/>
                  <a:pt x="528" y="16"/>
                </a:cubicBezTo>
                <a:cubicBezTo>
                  <a:pt x="552" y="0"/>
                  <a:pt x="564" y="56"/>
                  <a:pt x="576" y="112"/>
                </a:cubicBezTo>
              </a:path>
            </a:pathLst>
          </a:custGeom>
          <a:noFill/>
          <a:ln w="5080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2" name="Freeform 34"/>
          <p:cNvSpPr>
            <a:spLocks/>
          </p:cNvSpPr>
          <p:nvPr/>
        </p:nvSpPr>
        <p:spPr bwMode="auto">
          <a:xfrm rot="680085" flipV="1">
            <a:off x="247650" y="1652588"/>
            <a:ext cx="1370013" cy="196850"/>
          </a:xfrm>
          <a:custGeom>
            <a:avLst/>
            <a:gdLst>
              <a:gd name="T0" fmla="*/ 0 w 584"/>
              <a:gd name="T1" fmla="*/ 2147483647 h 168"/>
              <a:gd name="T2" fmla="*/ 2147483647 w 584"/>
              <a:gd name="T3" fmla="*/ 2147483647 h 168"/>
              <a:gd name="T4" fmla="*/ 2147483647 w 584"/>
              <a:gd name="T5" fmla="*/ 2147483647 h 168"/>
              <a:gd name="T6" fmla="*/ 2147483647 w 584"/>
              <a:gd name="T7" fmla="*/ 2147483647 h 168"/>
              <a:gd name="T8" fmla="*/ 2147483647 w 584"/>
              <a:gd name="T9" fmla="*/ 2147483647 h 168"/>
              <a:gd name="T10" fmla="*/ 2147483647 w 584"/>
              <a:gd name="T11" fmla="*/ 2147483647 h 168"/>
              <a:gd name="T12" fmla="*/ 2147483647 w 584"/>
              <a:gd name="T13" fmla="*/ 2147483647 h 168"/>
              <a:gd name="T14" fmla="*/ 2147483647 w 584"/>
              <a:gd name="T15" fmla="*/ 2147483647 h 168"/>
              <a:gd name="T16" fmla="*/ 2147483647 w 584"/>
              <a:gd name="T17" fmla="*/ 2147483647 h 168"/>
              <a:gd name="T18" fmla="*/ 2147483647 w 584"/>
              <a:gd name="T19" fmla="*/ 2147483647 h 168"/>
              <a:gd name="T20" fmla="*/ 2147483647 w 584"/>
              <a:gd name="T21" fmla="*/ 2147483647 h 168"/>
              <a:gd name="T22" fmla="*/ 2147483647 w 584"/>
              <a:gd name="T23" fmla="*/ 2147483647 h 168"/>
              <a:gd name="T24" fmla="*/ 2147483647 w 584"/>
              <a:gd name="T25" fmla="*/ 2147483647 h 168"/>
              <a:gd name="T26" fmla="*/ 2147483647 w 584"/>
              <a:gd name="T27" fmla="*/ 2147483647 h 168"/>
              <a:gd name="T28" fmla="*/ 2147483647 w 584"/>
              <a:gd name="T29" fmla="*/ 2147483647 h 168"/>
              <a:gd name="T30" fmla="*/ 2147483647 w 584"/>
              <a:gd name="T31" fmla="*/ 2147483647 h 168"/>
              <a:gd name="T32" fmla="*/ 2147483647 w 584"/>
              <a:gd name="T33" fmla="*/ 2147483647 h 168"/>
              <a:gd name="T34" fmla="*/ 2147483647 w 584"/>
              <a:gd name="T35" fmla="*/ 2147483647 h 168"/>
              <a:gd name="T36" fmla="*/ 2147483647 w 584"/>
              <a:gd name="T37" fmla="*/ 2147483647 h 168"/>
              <a:gd name="T38" fmla="*/ 2147483647 w 584"/>
              <a:gd name="T39" fmla="*/ 2147483647 h 168"/>
              <a:gd name="T40" fmla="*/ 2147483647 w 584"/>
              <a:gd name="T41" fmla="*/ 2147483647 h 168"/>
              <a:gd name="T42" fmla="*/ 2147483647 w 584"/>
              <a:gd name="T43" fmla="*/ 2147483647 h 168"/>
              <a:gd name="T44" fmla="*/ 2147483647 w 584"/>
              <a:gd name="T45" fmla="*/ 2147483647 h 168"/>
              <a:gd name="T46" fmla="*/ 2147483647 w 584"/>
              <a:gd name="T47" fmla="*/ 2147483647 h 168"/>
              <a:gd name="T48" fmla="*/ 2147483647 w 584"/>
              <a:gd name="T49" fmla="*/ 2147483647 h 168"/>
              <a:gd name="T50" fmla="*/ 2147483647 w 584"/>
              <a:gd name="T51" fmla="*/ 2147483647 h 168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w 584"/>
              <a:gd name="T79" fmla="*/ 0 h 168"/>
              <a:gd name="T80" fmla="*/ 584 w 584"/>
              <a:gd name="T81" fmla="*/ 168 h 168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T78" t="T79" r="T80" b="T81"/>
            <a:pathLst>
              <a:path w="584" h="168">
                <a:moveTo>
                  <a:pt x="0" y="104"/>
                </a:moveTo>
                <a:cubicBezTo>
                  <a:pt x="20" y="52"/>
                  <a:pt x="40" y="0"/>
                  <a:pt x="48" y="8"/>
                </a:cubicBezTo>
                <a:cubicBezTo>
                  <a:pt x="56" y="16"/>
                  <a:pt x="40" y="152"/>
                  <a:pt x="48" y="152"/>
                </a:cubicBezTo>
                <a:cubicBezTo>
                  <a:pt x="56" y="152"/>
                  <a:pt x="88" y="8"/>
                  <a:pt x="96" y="8"/>
                </a:cubicBezTo>
                <a:cubicBezTo>
                  <a:pt x="104" y="8"/>
                  <a:pt x="88" y="152"/>
                  <a:pt x="96" y="152"/>
                </a:cubicBezTo>
                <a:cubicBezTo>
                  <a:pt x="104" y="152"/>
                  <a:pt x="136" y="8"/>
                  <a:pt x="144" y="8"/>
                </a:cubicBezTo>
                <a:cubicBezTo>
                  <a:pt x="152" y="8"/>
                  <a:pt x="136" y="152"/>
                  <a:pt x="144" y="152"/>
                </a:cubicBezTo>
                <a:cubicBezTo>
                  <a:pt x="152" y="152"/>
                  <a:pt x="184" y="8"/>
                  <a:pt x="192" y="8"/>
                </a:cubicBezTo>
                <a:cubicBezTo>
                  <a:pt x="200" y="8"/>
                  <a:pt x="184" y="152"/>
                  <a:pt x="192" y="152"/>
                </a:cubicBezTo>
                <a:cubicBezTo>
                  <a:pt x="200" y="152"/>
                  <a:pt x="232" y="8"/>
                  <a:pt x="240" y="8"/>
                </a:cubicBezTo>
                <a:cubicBezTo>
                  <a:pt x="248" y="8"/>
                  <a:pt x="232" y="152"/>
                  <a:pt x="240" y="152"/>
                </a:cubicBezTo>
                <a:cubicBezTo>
                  <a:pt x="248" y="152"/>
                  <a:pt x="280" y="8"/>
                  <a:pt x="288" y="8"/>
                </a:cubicBezTo>
                <a:cubicBezTo>
                  <a:pt x="296" y="8"/>
                  <a:pt x="280" y="152"/>
                  <a:pt x="288" y="152"/>
                </a:cubicBezTo>
                <a:cubicBezTo>
                  <a:pt x="296" y="152"/>
                  <a:pt x="328" y="8"/>
                  <a:pt x="336" y="8"/>
                </a:cubicBezTo>
                <a:cubicBezTo>
                  <a:pt x="344" y="8"/>
                  <a:pt x="328" y="152"/>
                  <a:pt x="336" y="152"/>
                </a:cubicBezTo>
                <a:cubicBezTo>
                  <a:pt x="344" y="152"/>
                  <a:pt x="376" y="8"/>
                  <a:pt x="384" y="8"/>
                </a:cubicBezTo>
                <a:cubicBezTo>
                  <a:pt x="392" y="8"/>
                  <a:pt x="376" y="152"/>
                  <a:pt x="384" y="152"/>
                </a:cubicBezTo>
                <a:cubicBezTo>
                  <a:pt x="392" y="152"/>
                  <a:pt x="424" y="8"/>
                  <a:pt x="432" y="8"/>
                </a:cubicBezTo>
                <a:cubicBezTo>
                  <a:pt x="440" y="8"/>
                  <a:pt x="424" y="152"/>
                  <a:pt x="432" y="152"/>
                </a:cubicBezTo>
                <a:cubicBezTo>
                  <a:pt x="440" y="152"/>
                  <a:pt x="472" y="8"/>
                  <a:pt x="480" y="8"/>
                </a:cubicBezTo>
                <a:cubicBezTo>
                  <a:pt x="488" y="8"/>
                  <a:pt x="472" y="152"/>
                  <a:pt x="480" y="152"/>
                </a:cubicBezTo>
                <a:cubicBezTo>
                  <a:pt x="488" y="152"/>
                  <a:pt x="520" y="8"/>
                  <a:pt x="528" y="8"/>
                </a:cubicBezTo>
                <a:cubicBezTo>
                  <a:pt x="536" y="8"/>
                  <a:pt x="520" y="152"/>
                  <a:pt x="528" y="152"/>
                </a:cubicBezTo>
                <a:cubicBezTo>
                  <a:pt x="536" y="152"/>
                  <a:pt x="568" y="8"/>
                  <a:pt x="576" y="8"/>
                </a:cubicBezTo>
                <a:cubicBezTo>
                  <a:pt x="584" y="8"/>
                  <a:pt x="584" y="136"/>
                  <a:pt x="576" y="152"/>
                </a:cubicBezTo>
                <a:cubicBezTo>
                  <a:pt x="568" y="168"/>
                  <a:pt x="536" y="112"/>
                  <a:pt x="528" y="104"/>
                </a:cubicBezTo>
              </a:path>
            </a:pathLst>
          </a:custGeom>
          <a:noFill/>
          <a:ln w="3175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3" name="Oval 35"/>
          <p:cNvSpPr>
            <a:spLocks noChangeArrowheads="1"/>
          </p:cNvSpPr>
          <p:nvPr/>
        </p:nvSpPr>
        <p:spPr bwMode="auto">
          <a:xfrm>
            <a:off x="1568450" y="1803400"/>
            <a:ext cx="228600" cy="228600"/>
          </a:xfrm>
          <a:prstGeom prst="ellipse">
            <a:avLst/>
          </a:prstGeom>
          <a:gradFill rotWithShape="1">
            <a:gsLst>
              <a:gs pos="0">
                <a:srgbClr val="FF0066">
                  <a:alpha val="75000"/>
                </a:srgbClr>
              </a:gs>
              <a:gs pos="100000">
                <a:srgbClr val="8A0037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  <p:sp>
        <p:nvSpPr>
          <p:cNvPr id="18444" name="Line 37"/>
          <p:cNvSpPr>
            <a:spLocks noChangeShapeType="1"/>
          </p:cNvSpPr>
          <p:nvPr/>
        </p:nvSpPr>
        <p:spPr bwMode="auto">
          <a:xfrm>
            <a:off x="2257425" y="1971675"/>
            <a:ext cx="630238" cy="365125"/>
          </a:xfrm>
          <a:prstGeom prst="line">
            <a:avLst/>
          </a:prstGeom>
          <a:noFill/>
          <a:ln w="222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5" name="Text Box 38"/>
          <p:cNvSpPr txBox="1">
            <a:spLocks noChangeArrowheads="1"/>
          </p:cNvSpPr>
          <p:nvPr/>
        </p:nvSpPr>
        <p:spPr bwMode="auto">
          <a:xfrm>
            <a:off x="2840038" y="1116013"/>
            <a:ext cx="62547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 i="0">
                <a:solidFill>
                  <a:srgbClr val="000066"/>
                </a:solidFill>
              </a:rPr>
              <a:t>e</a:t>
            </a:r>
            <a:r>
              <a:rPr kumimoji="0" lang="en-US" altLang="en-US" sz="3200" i="0" baseline="30000">
                <a:solidFill>
                  <a:srgbClr val="000066"/>
                </a:solidFill>
              </a:rPr>
              <a:t>+</a:t>
            </a:r>
            <a:r>
              <a:rPr kumimoji="0" lang="en-US" altLang="en-US" sz="3200" i="0">
                <a:solidFill>
                  <a:srgbClr val="000066"/>
                </a:solidFill>
              </a:rPr>
              <a:t>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3200" i="0">
              <a:solidFill>
                <a:srgbClr val="000066"/>
              </a:solidFill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3200" i="0">
                <a:solidFill>
                  <a:srgbClr val="000066"/>
                </a:solidFill>
              </a:rPr>
              <a:t>e</a:t>
            </a:r>
            <a:r>
              <a:rPr kumimoji="0" lang="en-US" altLang="en-US" sz="3200" i="0" baseline="30000">
                <a:solidFill>
                  <a:srgbClr val="000066"/>
                </a:solidFill>
                <a:latin typeface="Symbol" pitchFamily="18" charset="2"/>
              </a:rPr>
              <a:t>-</a:t>
            </a:r>
          </a:p>
        </p:txBody>
      </p:sp>
      <p:sp>
        <p:nvSpPr>
          <p:cNvPr id="18446" name="Text Box 39"/>
          <p:cNvSpPr txBox="1">
            <a:spLocks noChangeArrowheads="1"/>
          </p:cNvSpPr>
          <p:nvPr/>
        </p:nvSpPr>
        <p:spPr bwMode="auto">
          <a:xfrm>
            <a:off x="415925" y="1636713"/>
            <a:ext cx="3937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4000">
                <a:solidFill>
                  <a:srgbClr val="FF3300"/>
                </a:solidFill>
                <a:latin typeface="Symbol" pitchFamily="18" charset="2"/>
              </a:rPr>
              <a:t>g</a:t>
            </a:r>
            <a:endParaRPr kumimoji="0" lang="en-US" altLang="en-US" sz="4000">
              <a:solidFill>
                <a:schemeClr val="bg2"/>
              </a:solidFill>
            </a:endParaRPr>
          </a:p>
        </p:txBody>
      </p:sp>
      <p:sp>
        <p:nvSpPr>
          <p:cNvPr id="18447" name="Line 37"/>
          <p:cNvSpPr>
            <a:spLocks noChangeShapeType="1"/>
          </p:cNvSpPr>
          <p:nvPr/>
        </p:nvSpPr>
        <p:spPr bwMode="auto">
          <a:xfrm flipV="1">
            <a:off x="2249488" y="1509713"/>
            <a:ext cx="623887" cy="454025"/>
          </a:xfrm>
          <a:prstGeom prst="line">
            <a:avLst/>
          </a:prstGeom>
          <a:noFill/>
          <a:ln w="22225">
            <a:solidFill>
              <a:srgbClr val="000066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8" name="Text Box 61"/>
          <p:cNvSpPr txBox="1">
            <a:spLocks noChangeArrowheads="1"/>
          </p:cNvSpPr>
          <p:nvPr/>
        </p:nvSpPr>
        <p:spPr bwMode="auto">
          <a:xfrm>
            <a:off x="7243763" y="893763"/>
            <a:ext cx="2636837" cy="154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lang="en-US" altLang="en-US" sz="2500" b="0" i="0" dirty="0">
                <a:solidFill>
                  <a:srgbClr val="0000CC"/>
                </a:solidFill>
              </a:rPr>
              <a:t> extracted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500" b="0" i="0" dirty="0">
                <a:solidFill>
                  <a:srgbClr val="0000CC"/>
                </a:solidFill>
              </a:rPr>
              <a:t>  “in-med” </a:t>
            </a:r>
            <a:r>
              <a:rPr lang="en-US" altLang="en-US" sz="2500" i="0" dirty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lang="en-US" altLang="en-US" sz="2500" b="0" i="0" dirty="0">
                <a:solidFill>
                  <a:srgbClr val="0000CC"/>
                </a:solidFill>
              </a:rPr>
              <a:t>-width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500" b="0" i="0" dirty="0">
                <a:solidFill>
                  <a:srgbClr val="0000CC"/>
                </a:solidFill>
              </a:rPr>
              <a:t>   </a:t>
            </a:r>
            <a:r>
              <a:rPr lang="en-US" altLang="en-US" sz="2500" i="0" dirty="0">
                <a:solidFill>
                  <a:srgbClr val="990099"/>
                </a:solidFill>
                <a:latin typeface="Symbol" pitchFamily="18" charset="2"/>
              </a:rPr>
              <a:t>G</a:t>
            </a:r>
            <a:r>
              <a:rPr lang="en-US" altLang="en-US" sz="2500" i="0" baseline="-25000" dirty="0">
                <a:solidFill>
                  <a:srgbClr val="990099"/>
                </a:solidFill>
                <a:latin typeface="Symbol" pitchFamily="18" charset="2"/>
              </a:rPr>
              <a:t>r</a:t>
            </a:r>
            <a:r>
              <a:rPr lang="en-US" altLang="en-US" sz="2500" i="0" dirty="0">
                <a:solidFill>
                  <a:srgbClr val="990099"/>
                </a:solidFill>
              </a:rPr>
              <a:t> </a:t>
            </a:r>
            <a:r>
              <a:rPr lang="en-US" altLang="en-US" sz="2500" i="0" dirty="0">
                <a:solidFill>
                  <a:srgbClr val="990099"/>
                </a:solidFill>
                <a:cs typeface="Times New Roman" pitchFamily="18" charset="0"/>
              </a:rPr>
              <a:t>≈ 220 MeV</a:t>
            </a:r>
          </a:p>
          <a:p>
            <a:pPr>
              <a:lnSpc>
                <a:spcPct val="8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2400" b="0" i="0" dirty="0">
              <a:solidFill>
                <a:srgbClr val="0000CC"/>
              </a:solidFill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-36513" y="3062288"/>
            <a:ext cx="9942513" cy="3773487"/>
            <a:chOff x="-36513" y="3062288"/>
            <a:chExt cx="9942513" cy="3773487"/>
          </a:xfrm>
        </p:grpSpPr>
        <p:sp>
          <p:nvSpPr>
            <p:cNvPr id="18450" name="Text Box 61"/>
            <p:cNvSpPr txBox="1">
              <a:spLocks noChangeArrowheads="1"/>
            </p:cNvSpPr>
            <p:nvPr/>
          </p:nvSpPr>
          <p:spPr bwMode="auto">
            <a:xfrm>
              <a:off x="68263" y="6357938"/>
              <a:ext cx="9612312" cy="4778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 typeface="Arial" charset="0"/>
                <a:buChar char="•"/>
              </a:pPr>
              <a:r>
                <a:rPr lang="en-US" altLang="en-US" sz="2500" b="0" i="0">
                  <a:solidFill>
                    <a:srgbClr val="0000CC"/>
                  </a:solidFill>
                </a:rPr>
                <a:t> </a:t>
              </a:r>
              <a:r>
                <a:rPr lang="en-US" altLang="en-US" sz="2500" i="0">
                  <a:solidFill>
                    <a:schemeClr val="bg2"/>
                  </a:solidFill>
                  <a:latin typeface="Symbol" pitchFamily="18" charset="2"/>
                </a:rPr>
                <a:t>r</a:t>
              </a:r>
              <a:r>
                <a:rPr lang="en-US" altLang="en-US" sz="2500" b="0" i="0">
                  <a:solidFill>
                    <a:srgbClr val="0000CC"/>
                  </a:solidFill>
                </a:rPr>
                <a:t>-broadening reduced at high 3-momentum; </a:t>
              </a:r>
              <a:r>
                <a:rPr lang="en-US" altLang="en-US" sz="2500" i="0">
                  <a:solidFill>
                    <a:srgbClr val="0000CC"/>
                  </a:solidFill>
                </a:rPr>
                <a:t>need low momentum cut</a:t>
              </a:r>
            </a:p>
          </p:txBody>
        </p:sp>
        <p:grpSp>
          <p:nvGrpSpPr>
            <p:cNvPr id="18451" name="Group 3"/>
            <p:cNvGrpSpPr>
              <a:grpSpLocks/>
            </p:cNvGrpSpPr>
            <p:nvPr/>
          </p:nvGrpSpPr>
          <p:grpSpPr bwMode="auto">
            <a:xfrm>
              <a:off x="-36513" y="3062288"/>
              <a:ext cx="9942513" cy="3371850"/>
              <a:chOff x="-36513" y="3062288"/>
              <a:chExt cx="9942513" cy="3371850"/>
            </a:xfrm>
          </p:grpSpPr>
          <p:grpSp>
            <p:nvGrpSpPr>
              <p:cNvPr id="18452" name="Group 1"/>
              <p:cNvGrpSpPr>
                <a:grpSpLocks/>
              </p:cNvGrpSpPr>
              <p:nvPr/>
            </p:nvGrpSpPr>
            <p:grpSpPr bwMode="auto">
              <a:xfrm>
                <a:off x="-36513" y="3062288"/>
                <a:ext cx="9942513" cy="3324225"/>
                <a:chOff x="-36513" y="3062288"/>
                <a:chExt cx="9942513" cy="3324225"/>
              </a:xfrm>
            </p:grpSpPr>
            <p:grpSp>
              <p:nvGrpSpPr>
                <p:cNvPr id="18454" name="Group 104"/>
                <p:cNvGrpSpPr>
                  <a:grpSpLocks/>
                </p:cNvGrpSpPr>
                <p:nvPr/>
              </p:nvGrpSpPr>
              <p:grpSpPr bwMode="auto">
                <a:xfrm>
                  <a:off x="-36513" y="3062288"/>
                  <a:ext cx="6037263" cy="3324225"/>
                  <a:chOff x="-36235" y="3062741"/>
                  <a:chExt cx="6036533" cy="3323962"/>
                </a:xfrm>
              </p:grpSpPr>
              <p:pic>
                <p:nvPicPr>
                  <p:cNvPr id="18456" name="Picture 65"/>
                  <p:cNvPicPr>
                    <a:picLocks noChangeAspect="1" noChangeArrowheads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9247" b="8527"/>
                  <a:stretch>
                    <a:fillRect/>
                  </a:stretch>
                </p:blipFill>
                <p:spPr bwMode="auto">
                  <a:xfrm>
                    <a:off x="2728460" y="3817939"/>
                    <a:ext cx="3271838" cy="233045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</p:pic>
              <p:sp>
                <p:nvSpPr>
                  <p:cNvPr id="18457" name="Text Box 4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68035" y="3062741"/>
                    <a:ext cx="3881191" cy="492443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 typeface="Arial" charset="0"/>
                      <a:buChar char="•"/>
                    </a:pPr>
                    <a:r>
                      <a:rPr lang="en-US" altLang="en-US" sz="2600" i="0">
                        <a:solidFill>
                          <a:srgbClr val="000066"/>
                        </a:solidFill>
                      </a:rPr>
                      <a:t> </a:t>
                    </a:r>
                    <a:r>
                      <a:rPr lang="en-US" altLang="en-US" sz="2600" i="0" u="sng">
                        <a:solidFill>
                          <a:srgbClr val="000066"/>
                        </a:solidFill>
                      </a:rPr>
                      <a:t>Microscopic  Approach:</a:t>
                    </a:r>
                  </a:p>
                </p:txBody>
              </p:sp>
              <p:sp>
                <p:nvSpPr>
                  <p:cNvPr id="18458" name="Freeform 51"/>
                  <p:cNvSpPr>
                    <a:spLocks/>
                  </p:cNvSpPr>
                  <p:nvPr/>
                </p:nvSpPr>
                <p:spPr bwMode="auto">
                  <a:xfrm rot="1913448" flipV="1">
                    <a:off x="697541" y="4828156"/>
                    <a:ext cx="701750" cy="84967"/>
                  </a:xfrm>
                  <a:custGeom>
                    <a:avLst/>
                    <a:gdLst>
                      <a:gd name="T0" fmla="*/ 0 w 584"/>
                      <a:gd name="T1" fmla="*/ 2147483647 h 168"/>
                      <a:gd name="T2" fmla="*/ 2147483647 w 584"/>
                      <a:gd name="T3" fmla="*/ 2147483647 h 168"/>
                      <a:gd name="T4" fmla="*/ 2147483647 w 584"/>
                      <a:gd name="T5" fmla="*/ 2147483647 h 168"/>
                      <a:gd name="T6" fmla="*/ 2147483647 w 584"/>
                      <a:gd name="T7" fmla="*/ 2147483647 h 168"/>
                      <a:gd name="T8" fmla="*/ 2147483647 w 584"/>
                      <a:gd name="T9" fmla="*/ 2147483647 h 168"/>
                      <a:gd name="T10" fmla="*/ 2147483647 w 584"/>
                      <a:gd name="T11" fmla="*/ 2147483647 h 168"/>
                      <a:gd name="T12" fmla="*/ 2147483647 w 584"/>
                      <a:gd name="T13" fmla="*/ 2147483647 h 168"/>
                      <a:gd name="T14" fmla="*/ 2147483647 w 584"/>
                      <a:gd name="T15" fmla="*/ 2147483647 h 168"/>
                      <a:gd name="T16" fmla="*/ 2147483647 w 584"/>
                      <a:gd name="T17" fmla="*/ 2147483647 h 168"/>
                      <a:gd name="T18" fmla="*/ 2147483647 w 584"/>
                      <a:gd name="T19" fmla="*/ 2147483647 h 168"/>
                      <a:gd name="T20" fmla="*/ 2147483647 w 584"/>
                      <a:gd name="T21" fmla="*/ 2147483647 h 168"/>
                      <a:gd name="T22" fmla="*/ 2147483647 w 584"/>
                      <a:gd name="T23" fmla="*/ 2147483647 h 168"/>
                      <a:gd name="T24" fmla="*/ 2147483647 w 584"/>
                      <a:gd name="T25" fmla="*/ 2147483647 h 168"/>
                      <a:gd name="T26" fmla="*/ 2147483647 w 584"/>
                      <a:gd name="T27" fmla="*/ 2147483647 h 168"/>
                      <a:gd name="T28" fmla="*/ 2147483647 w 584"/>
                      <a:gd name="T29" fmla="*/ 2147483647 h 168"/>
                      <a:gd name="T30" fmla="*/ 2147483647 w 584"/>
                      <a:gd name="T31" fmla="*/ 2147483647 h 168"/>
                      <a:gd name="T32" fmla="*/ 2147483647 w 584"/>
                      <a:gd name="T33" fmla="*/ 2147483647 h 168"/>
                      <a:gd name="T34" fmla="*/ 2147483647 w 584"/>
                      <a:gd name="T35" fmla="*/ 2147483647 h 168"/>
                      <a:gd name="T36" fmla="*/ 2147483647 w 584"/>
                      <a:gd name="T37" fmla="*/ 2147483647 h 168"/>
                      <a:gd name="T38" fmla="*/ 2147483647 w 584"/>
                      <a:gd name="T39" fmla="*/ 2147483647 h 168"/>
                      <a:gd name="T40" fmla="*/ 2147483647 w 584"/>
                      <a:gd name="T41" fmla="*/ 2147483647 h 168"/>
                      <a:gd name="T42" fmla="*/ 2147483647 w 584"/>
                      <a:gd name="T43" fmla="*/ 2147483647 h 168"/>
                      <a:gd name="T44" fmla="*/ 2147483647 w 584"/>
                      <a:gd name="T45" fmla="*/ 2147483647 h 168"/>
                      <a:gd name="T46" fmla="*/ 2147483647 w 584"/>
                      <a:gd name="T47" fmla="*/ 2147483647 h 168"/>
                      <a:gd name="T48" fmla="*/ 2147483647 w 584"/>
                      <a:gd name="T49" fmla="*/ 2147483647 h 168"/>
                      <a:gd name="T50" fmla="*/ 2147483647 w 584"/>
                      <a:gd name="T51" fmla="*/ 2147483647 h 16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584"/>
                      <a:gd name="T79" fmla="*/ 0 h 168"/>
                      <a:gd name="T80" fmla="*/ 584 w 584"/>
                      <a:gd name="T81" fmla="*/ 168 h 16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584" h="168">
                        <a:moveTo>
                          <a:pt x="0" y="104"/>
                        </a:moveTo>
                        <a:cubicBezTo>
                          <a:pt x="20" y="52"/>
                          <a:pt x="40" y="0"/>
                          <a:pt x="48" y="8"/>
                        </a:cubicBezTo>
                        <a:cubicBezTo>
                          <a:pt x="56" y="16"/>
                          <a:pt x="40" y="152"/>
                          <a:pt x="48" y="152"/>
                        </a:cubicBezTo>
                        <a:cubicBezTo>
                          <a:pt x="56" y="152"/>
                          <a:pt x="88" y="8"/>
                          <a:pt x="96" y="8"/>
                        </a:cubicBezTo>
                        <a:cubicBezTo>
                          <a:pt x="104" y="8"/>
                          <a:pt x="88" y="152"/>
                          <a:pt x="96" y="152"/>
                        </a:cubicBezTo>
                        <a:cubicBezTo>
                          <a:pt x="104" y="152"/>
                          <a:pt x="136" y="8"/>
                          <a:pt x="144" y="8"/>
                        </a:cubicBezTo>
                        <a:cubicBezTo>
                          <a:pt x="152" y="8"/>
                          <a:pt x="136" y="152"/>
                          <a:pt x="144" y="152"/>
                        </a:cubicBezTo>
                        <a:cubicBezTo>
                          <a:pt x="152" y="152"/>
                          <a:pt x="184" y="8"/>
                          <a:pt x="192" y="8"/>
                        </a:cubicBezTo>
                        <a:cubicBezTo>
                          <a:pt x="200" y="8"/>
                          <a:pt x="184" y="152"/>
                          <a:pt x="192" y="152"/>
                        </a:cubicBezTo>
                        <a:cubicBezTo>
                          <a:pt x="200" y="152"/>
                          <a:pt x="232" y="8"/>
                          <a:pt x="240" y="8"/>
                        </a:cubicBezTo>
                        <a:cubicBezTo>
                          <a:pt x="248" y="8"/>
                          <a:pt x="232" y="152"/>
                          <a:pt x="240" y="152"/>
                        </a:cubicBezTo>
                        <a:cubicBezTo>
                          <a:pt x="248" y="152"/>
                          <a:pt x="280" y="8"/>
                          <a:pt x="288" y="8"/>
                        </a:cubicBezTo>
                        <a:cubicBezTo>
                          <a:pt x="296" y="8"/>
                          <a:pt x="280" y="152"/>
                          <a:pt x="288" y="152"/>
                        </a:cubicBezTo>
                        <a:cubicBezTo>
                          <a:pt x="296" y="152"/>
                          <a:pt x="328" y="8"/>
                          <a:pt x="336" y="8"/>
                        </a:cubicBezTo>
                        <a:cubicBezTo>
                          <a:pt x="344" y="8"/>
                          <a:pt x="328" y="152"/>
                          <a:pt x="336" y="152"/>
                        </a:cubicBezTo>
                        <a:cubicBezTo>
                          <a:pt x="344" y="152"/>
                          <a:pt x="376" y="8"/>
                          <a:pt x="384" y="8"/>
                        </a:cubicBezTo>
                        <a:cubicBezTo>
                          <a:pt x="392" y="8"/>
                          <a:pt x="376" y="152"/>
                          <a:pt x="384" y="152"/>
                        </a:cubicBezTo>
                        <a:cubicBezTo>
                          <a:pt x="392" y="152"/>
                          <a:pt x="424" y="8"/>
                          <a:pt x="432" y="8"/>
                        </a:cubicBezTo>
                        <a:cubicBezTo>
                          <a:pt x="440" y="8"/>
                          <a:pt x="424" y="152"/>
                          <a:pt x="432" y="152"/>
                        </a:cubicBezTo>
                        <a:cubicBezTo>
                          <a:pt x="440" y="152"/>
                          <a:pt x="472" y="8"/>
                          <a:pt x="480" y="8"/>
                        </a:cubicBezTo>
                        <a:cubicBezTo>
                          <a:pt x="488" y="8"/>
                          <a:pt x="472" y="152"/>
                          <a:pt x="480" y="152"/>
                        </a:cubicBezTo>
                        <a:cubicBezTo>
                          <a:pt x="488" y="152"/>
                          <a:pt x="520" y="8"/>
                          <a:pt x="528" y="8"/>
                        </a:cubicBezTo>
                        <a:cubicBezTo>
                          <a:pt x="536" y="8"/>
                          <a:pt x="520" y="152"/>
                          <a:pt x="528" y="152"/>
                        </a:cubicBezTo>
                        <a:cubicBezTo>
                          <a:pt x="536" y="152"/>
                          <a:pt x="568" y="8"/>
                          <a:pt x="576" y="8"/>
                        </a:cubicBezTo>
                        <a:cubicBezTo>
                          <a:pt x="584" y="8"/>
                          <a:pt x="584" y="136"/>
                          <a:pt x="576" y="152"/>
                        </a:cubicBezTo>
                        <a:cubicBezTo>
                          <a:pt x="568" y="168"/>
                          <a:pt x="536" y="112"/>
                          <a:pt x="528" y="104"/>
                        </a:cubicBezTo>
                      </a:path>
                    </a:pathLst>
                  </a:custGeom>
                  <a:noFill/>
                  <a:ln w="31750">
                    <a:solidFill>
                      <a:srgbClr val="FF66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59" name="Oval 52"/>
                  <p:cNvSpPr>
                    <a:spLocks noChangeArrowheads="1"/>
                  </p:cNvSpPr>
                  <p:nvPr/>
                </p:nvSpPr>
                <p:spPr bwMode="auto">
                  <a:xfrm>
                    <a:off x="1296790" y="4979081"/>
                    <a:ext cx="221087" cy="231732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0066">
                          <a:alpha val="75000"/>
                        </a:srgbClr>
                      </a:gs>
                      <a:gs pos="100000">
                        <a:srgbClr val="8A0037"/>
                      </a:gs>
                    </a:gsLst>
                    <a:path path="shape">
                      <a:fillToRect l="50000" t="50000" r="50000" b="50000"/>
                    </a:path>
                  </a:gra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8460" name="Line 5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711200" y="5174117"/>
                    <a:ext cx="623887" cy="312283"/>
                  </a:xfrm>
                  <a:prstGeom prst="line">
                    <a:avLst/>
                  </a:prstGeom>
                  <a:noFill/>
                  <a:ln w="63500">
                    <a:solidFill>
                      <a:srgbClr val="00009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61" name="Line 54"/>
                  <p:cNvSpPr>
                    <a:spLocks noChangeShapeType="1"/>
                  </p:cNvSpPr>
                  <p:nvPr/>
                </p:nvSpPr>
                <p:spPr bwMode="auto">
                  <a:xfrm>
                    <a:off x="1498975" y="5148264"/>
                    <a:ext cx="750739" cy="439736"/>
                  </a:xfrm>
                  <a:prstGeom prst="line">
                    <a:avLst/>
                  </a:prstGeom>
                  <a:noFill/>
                  <a:ln w="63500">
                    <a:solidFill>
                      <a:srgbClr val="000099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62" name="Freeform 55"/>
                  <p:cNvSpPr>
                    <a:spLocks/>
                  </p:cNvSpPr>
                  <p:nvPr/>
                </p:nvSpPr>
                <p:spPr bwMode="auto">
                  <a:xfrm rot="-1821228">
                    <a:off x="1464680" y="4843357"/>
                    <a:ext cx="491228" cy="128252"/>
                  </a:xfrm>
                  <a:custGeom>
                    <a:avLst/>
                    <a:gdLst>
                      <a:gd name="T0" fmla="*/ 0 w 576"/>
                      <a:gd name="T1" fmla="*/ 2147483647 h 224"/>
                      <a:gd name="T2" fmla="*/ 2147483647 w 576"/>
                      <a:gd name="T3" fmla="*/ 2147483647 h 224"/>
                      <a:gd name="T4" fmla="*/ 2147483647 w 576"/>
                      <a:gd name="T5" fmla="*/ 2147483647 h 224"/>
                      <a:gd name="T6" fmla="*/ 2147483647 w 576"/>
                      <a:gd name="T7" fmla="*/ 2147483647 h 224"/>
                      <a:gd name="T8" fmla="*/ 2147483647 w 576"/>
                      <a:gd name="T9" fmla="*/ 2147483647 h 224"/>
                      <a:gd name="T10" fmla="*/ 2147483647 w 576"/>
                      <a:gd name="T11" fmla="*/ 2147483647 h 224"/>
                      <a:gd name="T12" fmla="*/ 2147483647 w 576"/>
                      <a:gd name="T13" fmla="*/ 2147483647 h 224"/>
                      <a:gd name="T14" fmla="*/ 2147483647 w 576"/>
                      <a:gd name="T15" fmla="*/ 2147483647 h 22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576"/>
                      <a:gd name="T25" fmla="*/ 0 h 224"/>
                      <a:gd name="T26" fmla="*/ 576 w 576"/>
                      <a:gd name="T27" fmla="*/ 224 h 22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576" h="224">
                        <a:moveTo>
                          <a:pt x="0" y="112"/>
                        </a:moveTo>
                        <a:cubicBezTo>
                          <a:pt x="12" y="168"/>
                          <a:pt x="24" y="224"/>
                          <a:pt x="48" y="208"/>
                        </a:cubicBezTo>
                        <a:cubicBezTo>
                          <a:pt x="72" y="192"/>
                          <a:pt x="112" y="16"/>
                          <a:pt x="144" y="16"/>
                        </a:cubicBezTo>
                        <a:cubicBezTo>
                          <a:pt x="176" y="16"/>
                          <a:pt x="208" y="208"/>
                          <a:pt x="240" y="208"/>
                        </a:cubicBezTo>
                        <a:cubicBezTo>
                          <a:pt x="272" y="208"/>
                          <a:pt x="304" y="16"/>
                          <a:pt x="336" y="16"/>
                        </a:cubicBezTo>
                        <a:cubicBezTo>
                          <a:pt x="368" y="16"/>
                          <a:pt x="400" y="208"/>
                          <a:pt x="432" y="208"/>
                        </a:cubicBezTo>
                        <a:cubicBezTo>
                          <a:pt x="464" y="208"/>
                          <a:pt x="504" y="32"/>
                          <a:pt x="528" y="16"/>
                        </a:cubicBezTo>
                        <a:cubicBezTo>
                          <a:pt x="552" y="0"/>
                          <a:pt x="564" y="56"/>
                          <a:pt x="576" y="112"/>
                        </a:cubicBezTo>
                      </a:path>
                    </a:pathLst>
                  </a:custGeom>
                  <a:noFill/>
                  <a:ln w="50800">
                    <a:solidFill>
                      <a:schemeClr val="bg2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63" name="Line 56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1885130" y="4339772"/>
                    <a:ext cx="175900" cy="426770"/>
                  </a:xfrm>
                  <a:prstGeom prst="line">
                    <a:avLst/>
                  </a:prstGeom>
                  <a:noFill/>
                  <a:ln w="22225">
                    <a:solidFill>
                      <a:srgbClr val="3333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64" name="Line 57"/>
                  <p:cNvSpPr>
                    <a:spLocks noChangeShapeType="1"/>
                  </p:cNvSpPr>
                  <p:nvPr/>
                </p:nvSpPr>
                <p:spPr bwMode="auto">
                  <a:xfrm>
                    <a:off x="1926135" y="4775202"/>
                    <a:ext cx="483237" cy="45719"/>
                  </a:xfrm>
                  <a:prstGeom prst="line">
                    <a:avLst/>
                  </a:prstGeom>
                  <a:noFill/>
                  <a:ln w="22225">
                    <a:solidFill>
                      <a:srgbClr val="3333FF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8465" name="Text Box 5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81936" y="4359729"/>
                    <a:ext cx="221982" cy="646331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kumimoji="0" lang="en-US" altLang="en-US" sz="3600" i="0">
                        <a:solidFill>
                          <a:srgbClr val="FF3300"/>
                        </a:solidFill>
                        <a:latin typeface="Symbol" pitchFamily="18" charset="2"/>
                      </a:rPr>
                      <a:t>g</a:t>
                    </a:r>
                    <a:endParaRPr kumimoji="0" lang="en-US" altLang="en-US" sz="3600" i="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18466" name="Text Box 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75772" y="5264604"/>
                    <a:ext cx="269422" cy="523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kumimoji="0" lang="en-US" altLang="en-US" i="0">
                        <a:solidFill>
                          <a:srgbClr val="0000CC"/>
                        </a:solidFill>
                      </a:rPr>
                      <a:t>N</a:t>
                    </a:r>
                  </a:p>
                </p:txBody>
              </p:sp>
              <p:sp>
                <p:nvSpPr>
                  <p:cNvPr id="18467" name="Text Box 6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21395" y="4222071"/>
                    <a:ext cx="245254" cy="523220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kumimoji="0" lang="en-US" altLang="en-US">
                        <a:solidFill>
                          <a:schemeClr val="bg2"/>
                        </a:solidFill>
                        <a:latin typeface="Symbol" pitchFamily="18" charset="2"/>
                      </a:rPr>
                      <a:t>r</a:t>
                    </a:r>
                  </a:p>
                </p:txBody>
              </p:sp>
              <p:sp>
                <p:nvSpPr>
                  <p:cNvPr id="18468" name="Text Box 6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36235" y="3550053"/>
                    <a:ext cx="5928498" cy="4616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SzTx/>
                      <a:buFont typeface="Monotype Sorts" pitchFamily="2" charset="2"/>
                      <a:buNone/>
                    </a:pPr>
                    <a:r>
                      <a:rPr lang="en-US" altLang="en-US" sz="2400" b="0" i="0">
                        <a:solidFill>
                          <a:srgbClr val="0000CC"/>
                        </a:solidFill>
                      </a:rPr>
                      <a:t>production amplitude + </a:t>
                    </a:r>
                    <a:r>
                      <a:rPr kumimoji="0" lang="en-US" altLang="en-US" sz="2400" b="0" i="0">
                        <a:solidFill>
                          <a:srgbClr val="0000CC"/>
                        </a:solidFill>
                      </a:rPr>
                      <a:t>in-med. </a:t>
                    </a:r>
                    <a:r>
                      <a:rPr kumimoji="0" lang="en-US" altLang="en-US" sz="2400" i="0">
                        <a:solidFill>
                          <a:srgbClr val="010000"/>
                        </a:solidFill>
                        <a:latin typeface="Symbol" pitchFamily="18" charset="2"/>
                      </a:rPr>
                      <a:t>r</a:t>
                    </a:r>
                    <a:r>
                      <a:rPr kumimoji="0" lang="en-US" altLang="en-US" sz="2400" b="0" i="0">
                        <a:solidFill>
                          <a:srgbClr val="0000CC"/>
                        </a:solidFill>
                      </a:rPr>
                      <a:t> spectral fct.</a:t>
                    </a:r>
                  </a:p>
                </p:txBody>
              </p:sp>
              <p:sp>
                <p:nvSpPr>
                  <p:cNvPr id="18469" name="Text Box 6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365052" y="3504520"/>
                    <a:ext cx="184740" cy="46162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lang="en-US" altLang="en-US" sz="2400" b="0" i="0">
                      <a:solidFill>
                        <a:srgbClr val="0000CC"/>
                      </a:solidFill>
                    </a:endParaRPr>
                  </a:p>
                </p:txBody>
              </p:sp>
              <p:sp>
                <p:nvSpPr>
                  <p:cNvPr id="18470" name="Text Box 6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814082" y="6048149"/>
                    <a:ext cx="1585913" cy="338554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 algn="ctr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ct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kumimoji="0" lang="en-US" altLang="en-US" sz="1600" b="0" i="0">
                        <a:solidFill>
                          <a:schemeClr val="bg2"/>
                        </a:solidFill>
                      </a:rPr>
                      <a:t>M</a:t>
                    </a:r>
                    <a:r>
                      <a:rPr kumimoji="0" lang="en-US" altLang="en-US" sz="1600" b="0" i="0" baseline="-25000">
                        <a:solidFill>
                          <a:schemeClr val="bg2"/>
                        </a:solidFill>
                      </a:rPr>
                      <a:t> </a:t>
                    </a:r>
                    <a:r>
                      <a:rPr kumimoji="0" lang="en-US" altLang="en-US" sz="1600" b="0" i="0">
                        <a:solidFill>
                          <a:schemeClr val="bg2"/>
                        </a:solidFill>
                      </a:rPr>
                      <a:t>[GeV]</a:t>
                    </a:r>
                  </a:p>
                </p:txBody>
              </p:sp>
              <p:sp>
                <p:nvSpPr>
                  <p:cNvPr id="18471" name="Text Box 4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68124" y="5791200"/>
                    <a:ext cx="1858963" cy="338137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kumimoji="0" lang="en-US" altLang="en-US" sz="1600" i="0">
                        <a:solidFill>
                          <a:srgbClr val="009900"/>
                        </a:solidFill>
                      </a:rPr>
                      <a:t>[Riek et al ’08, ‘10]</a:t>
                    </a:r>
                  </a:p>
                </p:txBody>
              </p:sp>
            </p:grpSp>
            <p:pic>
              <p:nvPicPr>
                <p:cNvPr id="18455" name="Picture 12"/>
                <p:cNvPicPr>
                  <a:picLocks noChangeAspect="1"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1627" b="10043"/>
                <a:stretch>
                  <a:fillRect/>
                </a:stretch>
              </p:blipFill>
              <p:spPr bwMode="auto">
                <a:xfrm>
                  <a:off x="5937250" y="3733800"/>
                  <a:ext cx="3968750" cy="24780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 algn="ctr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</p:grpSp>
          <p:sp>
            <p:nvSpPr>
              <p:cNvPr id="18453" name="Text Box 66"/>
              <p:cNvSpPr txBox="1">
                <a:spLocks noChangeArrowheads="1"/>
              </p:cNvSpPr>
              <p:nvPr/>
            </p:nvSpPr>
            <p:spPr bwMode="auto">
              <a:xfrm>
                <a:off x="7467600" y="6096000"/>
                <a:ext cx="1585913" cy="3381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1600" b="0" i="0">
                    <a:solidFill>
                      <a:schemeClr val="bg2"/>
                    </a:solidFill>
                  </a:rPr>
                  <a:t>M</a:t>
                </a:r>
                <a:r>
                  <a:rPr kumimoji="0" lang="en-US" altLang="en-US" sz="1600" b="0" i="0" baseline="-25000">
                    <a:solidFill>
                      <a:schemeClr val="bg2"/>
                    </a:solidFill>
                  </a:rPr>
                  <a:t> </a:t>
                </a:r>
                <a:r>
                  <a:rPr kumimoji="0" lang="en-US" altLang="en-US" sz="1600" b="0" i="0">
                    <a:solidFill>
                      <a:schemeClr val="bg2"/>
                    </a:solidFill>
                  </a:rPr>
                  <a:t>[GeV]</a:t>
                </a:r>
              </a:p>
            </p:txBody>
          </p:sp>
        </p:grp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1113" y="-4763"/>
            <a:ext cx="9879012" cy="7826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2.3 Constraints II: </a:t>
            </a:r>
            <a:r>
              <a:rPr lang="en-US" altLang="en-US" sz="3400" smtClean="0">
                <a:solidFill>
                  <a:schemeClr val="bg2"/>
                </a:solidFill>
                <a:latin typeface="Symbol" pitchFamily="18" charset="2"/>
              </a:rPr>
              <a:t>p</a:t>
            </a:r>
            <a:r>
              <a:rPr lang="en-US" altLang="en-US" sz="3400" smtClean="0">
                <a:solidFill>
                  <a:schemeClr val="bg2"/>
                </a:solidFill>
              </a:rPr>
              <a:t>N</a:t>
            </a:r>
            <a:r>
              <a:rPr lang="en-US" altLang="en-US" sz="3400" smtClean="0">
                <a:solidFill>
                  <a:schemeClr val="bg2"/>
                </a:solidFill>
                <a:cs typeface="Times New Roman" pitchFamily="18" charset="0"/>
              </a:rPr>
              <a:t>→</a:t>
            </a:r>
            <a:r>
              <a:rPr lang="en-US" altLang="en-US" sz="3400" smtClean="0">
                <a:solidFill>
                  <a:schemeClr val="bg2"/>
                </a:solidFill>
              </a:rPr>
              <a:t> </a:t>
            </a:r>
            <a:r>
              <a:rPr lang="en-US" altLang="en-US" sz="3400" smtClean="0">
                <a:solidFill>
                  <a:schemeClr val="bg2"/>
                </a:solidFill>
                <a:latin typeface="Symbol" pitchFamily="18" charset="2"/>
              </a:rPr>
              <a:t>rN  </a:t>
            </a:r>
            <a:r>
              <a:rPr lang="en-US" altLang="en-US" sz="3400" smtClean="0">
                <a:solidFill>
                  <a:schemeClr val="bg2"/>
                </a:solidFill>
              </a:rPr>
              <a:t>Scattering</a:t>
            </a:r>
          </a:p>
        </p:txBody>
      </p:sp>
      <p:sp>
        <p:nvSpPr>
          <p:cNvPr id="13315" name="Text Box 8"/>
          <p:cNvSpPr txBox="1">
            <a:spLocks noChangeArrowheads="1"/>
          </p:cNvSpPr>
          <p:nvPr/>
        </p:nvSpPr>
        <p:spPr bwMode="auto">
          <a:xfrm>
            <a:off x="-36513" y="5181600"/>
            <a:ext cx="17129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8000"/>
                </a:solidFill>
              </a:rPr>
              <a:t>[Urban,Buballa,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400" i="0">
                <a:solidFill>
                  <a:srgbClr val="008000"/>
                </a:solidFill>
              </a:rPr>
              <a:t> RR+Wambach ’98]</a:t>
            </a:r>
          </a:p>
        </p:txBody>
      </p:sp>
      <p:sp>
        <p:nvSpPr>
          <p:cNvPr id="13316" name="Text Box 12"/>
          <p:cNvSpPr txBox="1">
            <a:spLocks noChangeArrowheads="1"/>
          </p:cNvSpPr>
          <p:nvPr/>
        </p:nvSpPr>
        <p:spPr bwMode="auto">
          <a:xfrm>
            <a:off x="1282700" y="5676900"/>
            <a:ext cx="7902575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strong constraint on pion cloud coupling to nucleons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>
                <a:solidFill>
                  <a:srgbClr val="0000CC"/>
                </a:solidFill>
              </a:rPr>
              <a:t> </a:t>
            </a:r>
            <a:r>
              <a:rPr kumimoji="0" lang="en-US" altLang="en-US" sz="2500" b="0" i="0">
                <a:solidFill>
                  <a:srgbClr val="0000CC"/>
                </a:solidFill>
              </a:rPr>
              <a:t>similarly small cutoff  in </a:t>
            </a:r>
            <a:r>
              <a:rPr kumimoji="0" lang="en-US" altLang="en-US" sz="2500" i="0">
                <a:solidFill>
                  <a:srgbClr val="010000"/>
                </a:solidFill>
                <a:latin typeface="Symbol" pitchFamily="18" charset="2"/>
              </a:rPr>
              <a:t>p</a:t>
            </a:r>
            <a:r>
              <a:rPr kumimoji="0" lang="en-US" altLang="en-US" sz="2500" i="0">
                <a:solidFill>
                  <a:srgbClr val="010000"/>
                </a:solidFill>
              </a:rPr>
              <a:t>N </a:t>
            </a:r>
            <a:r>
              <a:rPr kumimoji="0" lang="en-US" altLang="en-US" sz="2500" i="0">
                <a:solidFill>
                  <a:srgbClr val="010000"/>
                </a:solidFill>
                <a:cs typeface="Times New Roman" pitchFamily="18" charset="0"/>
              </a:rPr>
              <a:t>→ </a:t>
            </a:r>
            <a:r>
              <a:rPr kumimoji="0" lang="en-US" altLang="en-US" sz="2500" i="0">
                <a:solidFill>
                  <a:srgbClr val="010000"/>
                </a:solidFill>
                <a:latin typeface="Symbol" pitchFamily="18" charset="2"/>
                <a:cs typeface="Times New Roman" pitchFamily="18" charset="0"/>
              </a:rPr>
              <a:t>D </a:t>
            </a:r>
            <a:r>
              <a:rPr kumimoji="0" lang="en-US" altLang="en-US" sz="2500" i="0">
                <a:solidFill>
                  <a:srgbClr val="010000"/>
                </a:solidFill>
                <a:cs typeface="Times New Roman" pitchFamily="18" charset="0"/>
              </a:rPr>
              <a:t>→ </a:t>
            </a:r>
            <a:r>
              <a:rPr kumimoji="0" lang="en-US" altLang="en-US" sz="2500" i="0">
                <a:solidFill>
                  <a:srgbClr val="010000"/>
                </a:solidFill>
                <a:latin typeface="Symbol" pitchFamily="18" charset="2"/>
                <a:cs typeface="Times New Roman" pitchFamily="18" charset="0"/>
              </a:rPr>
              <a:t>p</a:t>
            </a:r>
            <a:r>
              <a:rPr kumimoji="0" lang="en-US" altLang="en-US" sz="2500" i="0">
                <a:solidFill>
                  <a:srgbClr val="010000"/>
                </a:solidFill>
                <a:cs typeface="Times New Roman" pitchFamily="18" charset="0"/>
              </a:rPr>
              <a:t>N </a:t>
            </a:r>
            <a:r>
              <a:rPr kumimoji="0" lang="en-US" altLang="en-US" sz="2500" b="0" i="0">
                <a:solidFill>
                  <a:srgbClr val="0000CC"/>
                </a:solidFill>
                <a:cs typeface="Times New Roman" pitchFamily="18" charset="0"/>
              </a:rPr>
              <a:t>scattering!</a:t>
            </a:r>
            <a:endParaRPr kumimoji="0" lang="en-US" altLang="en-US" sz="2500">
              <a:solidFill>
                <a:srgbClr val="0000CC"/>
              </a:solidFill>
            </a:endParaRPr>
          </a:p>
        </p:txBody>
      </p:sp>
      <p:grpSp>
        <p:nvGrpSpPr>
          <p:cNvPr id="13317" name="Group 13"/>
          <p:cNvGrpSpPr>
            <a:grpSpLocks/>
          </p:cNvGrpSpPr>
          <p:nvPr/>
        </p:nvGrpSpPr>
        <p:grpSpPr bwMode="auto">
          <a:xfrm>
            <a:off x="304800" y="1041400"/>
            <a:ext cx="4929188" cy="4216400"/>
            <a:chOff x="1994678" y="991100"/>
            <a:chExt cx="5341561" cy="4444121"/>
          </a:xfrm>
        </p:grpSpPr>
        <p:pic>
          <p:nvPicPr>
            <p:cNvPr id="1332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2443398" y="542380"/>
              <a:ext cx="4444121" cy="53415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26" name="Freeform 12"/>
            <p:cNvSpPr>
              <a:spLocks noChangeArrowheads="1"/>
            </p:cNvSpPr>
            <p:nvPr/>
          </p:nvSpPr>
          <p:spPr bwMode="auto">
            <a:xfrm>
              <a:off x="2906973" y="3054824"/>
              <a:ext cx="3835021" cy="1885666"/>
            </a:xfrm>
            <a:custGeom>
              <a:avLst/>
              <a:gdLst>
                <a:gd name="T0" fmla="*/ 3835021 w 3835021"/>
                <a:gd name="T1" fmla="*/ 1189630 h 1885666"/>
                <a:gd name="T2" fmla="*/ 3193577 w 3835021"/>
                <a:gd name="T3" fmla="*/ 1039504 h 1885666"/>
                <a:gd name="T4" fmla="*/ 2565779 w 3835021"/>
                <a:gd name="T5" fmla="*/ 807492 h 1885666"/>
                <a:gd name="T6" fmla="*/ 1910705 w 3835021"/>
                <a:gd name="T7" fmla="*/ 411707 h 1885666"/>
                <a:gd name="T8" fmla="*/ 1596806 w 3835021"/>
                <a:gd name="T9" fmla="*/ 220639 h 1885666"/>
                <a:gd name="T10" fmla="*/ 1282908 w 3835021"/>
                <a:gd name="T11" fmla="*/ 43218 h 1885666"/>
                <a:gd name="T12" fmla="*/ 1105487 w 3835021"/>
                <a:gd name="T13" fmla="*/ 2275 h 1885666"/>
                <a:gd name="T14" fmla="*/ 928048 w 3835021"/>
                <a:gd name="T15" fmla="*/ 29570 h 1885666"/>
                <a:gd name="T16" fmla="*/ 832514 w 3835021"/>
                <a:gd name="T17" fmla="*/ 179695 h 1885666"/>
                <a:gd name="T18" fmla="*/ 709684 w 3835021"/>
                <a:gd name="T19" fmla="*/ 616424 h 1885666"/>
                <a:gd name="T20" fmla="*/ 545911 w 3835021"/>
                <a:gd name="T21" fmla="*/ 1230573 h 1885666"/>
                <a:gd name="T22" fmla="*/ 409433 w 3835021"/>
                <a:gd name="T23" fmla="*/ 1640006 h 1885666"/>
                <a:gd name="T24" fmla="*/ 177421 w 3835021"/>
                <a:gd name="T25" fmla="*/ 1831075 h 1885666"/>
                <a:gd name="T26" fmla="*/ 0 w 3835021"/>
                <a:gd name="T27" fmla="*/ 1885666 h 188566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835021"/>
                <a:gd name="T43" fmla="*/ 0 h 1885666"/>
                <a:gd name="T44" fmla="*/ 3835021 w 3835021"/>
                <a:gd name="T45" fmla="*/ 1885666 h 188566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835021" h="1885666">
                  <a:moveTo>
                    <a:pt x="3835021" y="1189630"/>
                  </a:moveTo>
                  <a:cubicBezTo>
                    <a:pt x="3620068" y="1146412"/>
                    <a:pt x="3405116" y="1103194"/>
                    <a:pt x="3193576" y="1039504"/>
                  </a:cubicBezTo>
                  <a:cubicBezTo>
                    <a:pt x="2982036" y="975814"/>
                    <a:pt x="2779594" y="912125"/>
                    <a:pt x="2565779" y="807492"/>
                  </a:cubicBezTo>
                  <a:cubicBezTo>
                    <a:pt x="2351964" y="702859"/>
                    <a:pt x="1910687" y="411707"/>
                    <a:pt x="1910687" y="411707"/>
                  </a:cubicBezTo>
                  <a:cubicBezTo>
                    <a:pt x="1749189" y="313898"/>
                    <a:pt x="1701421" y="282054"/>
                    <a:pt x="1596788" y="220639"/>
                  </a:cubicBezTo>
                  <a:cubicBezTo>
                    <a:pt x="1492155" y="159224"/>
                    <a:pt x="1364776" y="79612"/>
                    <a:pt x="1282890" y="43218"/>
                  </a:cubicBezTo>
                  <a:cubicBezTo>
                    <a:pt x="1201004" y="6824"/>
                    <a:pt x="1164609" y="4550"/>
                    <a:pt x="1105469" y="2275"/>
                  </a:cubicBezTo>
                  <a:cubicBezTo>
                    <a:pt x="1046329" y="0"/>
                    <a:pt x="973540" y="0"/>
                    <a:pt x="928048" y="29570"/>
                  </a:cubicBezTo>
                  <a:cubicBezTo>
                    <a:pt x="882556" y="59140"/>
                    <a:pt x="868908" y="81886"/>
                    <a:pt x="832514" y="179695"/>
                  </a:cubicBezTo>
                  <a:cubicBezTo>
                    <a:pt x="796120" y="277504"/>
                    <a:pt x="757451" y="441278"/>
                    <a:pt x="709684" y="616424"/>
                  </a:cubicBezTo>
                  <a:cubicBezTo>
                    <a:pt x="661917" y="791570"/>
                    <a:pt x="595953" y="1059976"/>
                    <a:pt x="545911" y="1230573"/>
                  </a:cubicBezTo>
                  <a:cubicBezTo>
                    <a:pt x="495869" y="1401170"/>
                    <a:pt x="470848" y="1539922"/>
                    <a:pt x="409433" y="1640006"/>
                  </a:cubicBezTo>
                  <a:cubicBezTo>
                    <a:pt x="348018" y="1740090"/>
                    <a:pt x="245660" y="1790132"/>
                    <a:pt x="177421" y="1831075"/>
                  </a:cubicBezTo>
                  <a:cubicBezTo>
                    <a:pt x="109182" y="1872018"/>
                    <a:pt x="54591" y="1878842"/>
                    <a:pt x="0" y="1885666"/>
                  </a:cubicBezTo>
                </a:path>
              </a:pathLst>
            </a:custGeom>
            <a:noFill/>
            <a:ln w="15875" algn="ctr">
              <a:solidFill>
                <a:srgbClr val="FF0066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cxnSp>
        <p:nvCxnSpPr>
          <p:cNvPr id="13318" name="Straight Connector 15"/>
          <p:cNvCxnSpPr>
            <a:cxnSpLocks noChangeShapeType="1"/>
          </p:cNvCxnSpPr>
          <p:nvPr/>
        </p:nvCxnSpPr>
        <p:spPr bwMode="auto">
          <a:xfrm flipV="1">
            <a:off x="2105025" y="2541588"/>
            <a:ext cx="409575" cy="0"/>
          </a:xfrm>
          <a:prstGeom prst="line">
            <a:avLst/>
          </a:prstGeom>
          <a:noFill/>
          <a:ln w="15875" algn="ctr">
            <a:solidFill>
              <a:srgbClr val="FF0066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3319" name="TextBox 22"/>
          <p:cNvSpPr txBox="1">
            <a:spLocks noChangeArrowheads="1"/>
          </p:cNvSpPr>
          <p:nvPr/>
        </p:nvSpPr>
        <p:spPr bwMode="auto">
          <a:xfrm>
            <a:off x="2514600" y="2403475"/>
            <a:ext cx="2271713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300" b="0" i="0">
                <a:solidFill>
                  <a:srgbClr val="010000"/>
                </a:solidFill>
                <a:latin typeface="Arial" charset="0"/>
                <a:cs typeface="Arial" charset="0"/>
              </a:rPr>
              <a:t>background (</a:t>
            </a:r>
            <a:r>
              <a:rPr kumimoji="0" lang="en-US" altLang="en-US" sz="1300" b="0" i="0">
                <a:solidFill>
                  <a:srgbClr val="FF0066"/>
                </a:solidFill>
                <a:latin typeface="Symbol" pitchFamily="18" charset="2"/>
                <a:cs typeface="Arial" charset="0"/>
              </a:rPr>
              <a:t>L</a:t>
            </a:r>
            <a:r>
              <a:rPr kumimoji="0" lang="en-US" altLang="en-US" sz="1300" b="0" i="0" baseline="-25000">
                <a:solidFill>
                  <a:srgbClr val="FF0066"/>
                </a:solidFill>
                <a:latin typeface="Symbol" pitchFamily="18" charset="2"/>
                <a:cs typeface="Arial" charset="0"/>
              </a:rPr>
              <a:t>p</a:t>
            </a:r>
            <a:r>
              <a:rPr kumimoji="0" lang="en-US" altLang="en-US" sz="1300" b="0" i="0" baseline="-25000">
                <a:solidFill>
                  <a:srgbClr val="FF0066"/>
                </a:solidFill>
                <a:latin typeface="Arial" charset="0"/>
                <a:cs typeface="Arial" charset="0"/>
              </a:rPr>
              <a:t>NN</a:t>
            </a:r>
            <a:r>
              <a:rPr kumimoji="0" lang="en-US" altLang="en-US" sz="1300" b="0" i="0">
                <a:solidFill>
                  <a:srgbClr val="FF0066"/>
                </a:solidFill>
                <a:latin typeface="Arial" charset="0"/>
                <a:cs typeface="Arial" charset="0"/>
              </a:rPr>
              <a:t>=400MeV</a:t>
            </a:r>
            <a:r>
              <a:rPr kumimoji="0" lang="en-US" altLang="en-US" sz="1300" b="0" i="0">
                <a:solidFill>
                  <a:srgbClr val="010000"/>
                </a:solidFill>
                <a:latin typeface="Arial" charset="0"/>
                <a:cs typeface="Arial" charset="0"/>
              </a:rPr>
              <a:t>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5503863" y="852488"/>
            <a:ext cx="4557712" cy="4481512"/>
            <a:chOff x="5503863" y="851848"/>
            <a:chExt cx="4557712" cy="4482152"/>
          </a:xfrm>
        </p:grpSpPr>
        <p:pic>
          <p:nvPicPr>
            <p:cNvPr id="13322" name="Obraz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3863" y="1312863"/>
              <a:ext cx="4021137" cy="4021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Prostokąt 16"/>
            <p:cNvSpPr/>
            <p:nvPr/>
          </p:nvSpPr>
          <p:spPr>
            <a:xfrm>
              <a:off x="6781800" y="851848"/>
              <a:ext cx="1522413" cy="7700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 eaLnBrk="1" hangingPunct="1">
                <a:defRPr/>
              </a:pPr>
              <a:r>
                <a:rPr lang="en-GB" sz="2000" b="0" i="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 </a:t>
              </a:r>
              <a:r>
                <a:rPr lang="en-GB" sz="2400" i="0" dirty="0">
                  <a:solidFill>
                    <a:srgbClr val="008000"/>
                  </a:solidFill>
                  <a:latin typeface="+mn-lt"/>
                  <a:cs typeface="Arial" pitchFamily="34" charset="0"/>
                  <a:sym typeface="Symbol" panose="05050102010706020507" pitchFamily="18" charset="2"/>
                </a:rPr>
                <a:t>HADES</a:t>
              </a:r>
            </a:p>
            <a:p>
              <a:pPr algn="l" eaLnBrk="1" hangingPunct="1">
                <a:defRPr/>
              </a:pPr>
              <a:r>
                <a:rPr lang="en-GB" sz="2000" b="0" i="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</a:t>
              </a:r>
              <a:r>
                <a:rPr lang="pl-PL" sz="2000" b="0" i="0" baseline="300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-</a:t>
              </a:r>
              <a:r>
                <a:rPr lang="en-US" sz="2000" b="0" i="0" baseline="300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 </a:t>
              </a:r>
              <a:r>
                <a:rPr lang="pl-PL" sz="2000" b="0" i="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p</a:t>
              </a:r>
              <a:r>
                <a:rPr lang="en-US" sz="2000" b="0" i="0" baseline="300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-</a:t>
              </a:r>
              <a:r>
                <a:rPr lang="pl-PL" sz="2000" b="0" i="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</a:t>
              </a:r>
              <a:r>
                <a:rPr lang="en-US" sz="2000" b="0" i="0" baseline="300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0</a:t>
              </a:r>
              <a:r>
                <a:rPr lang="pl-PL" sz="2000" b="0" i="0" baseline="3000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 </a:t>
              </a:r>
              <a:r>
                <a:rPr lang="en-US" sz="2000" b="0" i="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p</a:t>
              </a:r>
              <a:r>
                <a:rPr lang="pl-PL" sz="2000" b="0" i="0" dirty="0">
                  <a:solidFill>
                    <a:srgbClr val="00B050"/>
                  </a:solidFill>
                  <a:latin typeface="Arial" pitchFamily="34" charset="0"/>
                  <a:cs typeface="Arial" pitchFamily="34" charset="0"/>
                  <a:sym typeface="Symbol" panose="05050102010706020507" pitchFamily="18" charset="2"/>
                </a:rPr>
                <a:t> </a:t>
              </a:r>
              <a:endParaRPr lang="en-GB" sz="2000" b="0" i="0" dirty="0">
                <a:solidFill>
                  <a:srgbClr val="00B05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324" name="pole tekstowe 6"/>
            <p:cNvSpPr txBox="1">
              <a:spLocks noChangeArrowheads="1"/>
            </p:cNvSpPr>
            <p:nvPr/>
          </p:nvSpPr>
          <p:spPr bwMode="auto">
            <a:xfrm>
              <a:off x="8610600" y="3505200"/>
              <a:ext cx="1450975" cy="127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 b="0" i="0">
                  <a:solidFill>
                    <a:srgbClr val="FF3300"/>
                  </a:solidFill>
                  <a:latin typeface="Arial" charset="0"/>
                  <a:cs typeface="Arial" charset="0"/>
                </a:rPr>
                <a:t>  </a:t>
              </a:r>
              <a:r>
                <a:rPr kumimoji="0" lang="pl-PL" altLang="en-US" sz="1600" b="0" i="0">
                  <a:solidFill>
                    <a:srgbClr val="FF3300"/>
                  </a:solidFill>
                  <a:latin typeface="Arial" charset="0"/>
                  <a:cs typeface="Arial" charset="0"/>
                  <a:sym typeface="Symbol" pitchFamily="18" charset="2"/>
                </a:rPr>
                <a:t></a:t>
              </a:r>
              <a:r>
                <a:rPr kumimoji="0" lang="en-US" altLang="en-US" sz="1600" b="0" i="0">
                  <a:solidFill>
                    <a:srgbClr val="FF3300"/>
                  </a:solidFill>
                  <a:latin typeface="Arial" charset="0"/>
                  <a:cs typeface="Arial" charset="0"/>
                  <a:sym typeface="Symbol" pitchFamily="18" charset="2"/>
                </a:rPr>
                <a:t>p</a:t>
              </a:r>
              <a:r>
                <a:rPr kumimoji="0" lang="pl-PL" altLang="en-US" sz="1600" b="0" i="0">
                  <a:solidFill>
                    <a:srgbClr val="FF3300"/>
                  </a:solidFill>
                  <a:latin typeface="Arial" charset="0"/>
                  <a:cs typeface="Arial" charset="0"/>
                  <a:sym typeface="Symbol" pitchFamily="18" charset="2"/>
                </a:rPr>
                <a:t> - total </a:t>
              </a: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 b="0" i="0">
                <a:solidFill>
                  <a:srgbClr val="00B050"/>
                </a:solidFill>
                <a:latin typeface="Arial" charset="0"/>
                <a:cs typeface="Arial" charset="0"/>
                <a:sym typeface="Symbol" pitchFamily="18" charset="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en-US" sz="1600" b="0" i="0">
                  <a:solidFill>
                    <a:srgbClr val="00B050"/>
                  </a:solidFill>
                  <a:latin typeface="Arial" charset="0"/>
                  <a:cs typeface="Arial" charset="0"/>
                  <a:sym typeface="Symbol" pitchFamily="18" charset="2"/>
                </a:rPr>
                <a:t>3/2</a:t>
              </a:r>
              <a:r>
                <a:rPr kumimoji="0" lang="pl-PL" altLang="en-US" sz="1600" b="0" i="0" baseline="30000">
                  <a:solidFill>
                    <a:srgbClr val="00B050"/>
                  </a:solidFill>
                  <a:latin typeface="Arial" charset="0"/>
                  <a:cs typeface="Arial" charset="0"/>
                  <a:sym typeface="Symbol" pitchFamily="18" charset="2"/>
                </a:rPr>
                <a:t>-</a:t>
              </a:r>
              <a:r>
                <a:rPr kumimoji="0" lang="pl-PL" altLang="en-US" sz="1600" b="0" i="0">
                  <a:solidFill>
                    <a:srgbClr val="00B050"/>
                  </a:solidFill>
                  <a:latin typeface="Arial" charset="0"/>
                  <a:cs typeface="Arial" charset="0"/>
                  <a:sym typeface="Symbol" pitchFamily="18" charset="2"/>
                </a:rPr>
                <a:t> (D13+…)</a:t>
              </a:r>
            </a:p>
            <a:p>
              <a:pPr eaLnBrk="1" hangingPunct="1">
                <a:lnSpc>
                  <a:spcPts val="1500"/>
                </a:lnSpc>
                <a:spcBef>
                  <a:spcPct val="0"/>
                </a:spcBef>
                <a:buClrTx/>
                <a:buSzTx/>
                <a:buFontTx/>
                <a:buNone/>
              </a:pPr>
              <a:endParaRPr kumimoji="0" lang="en-US" altLang="en-US" sz="1600" b="0" i="0">
                <a:solidFill>
                  <a:srgbClr val="0000CC"/>
                </a:solidFill>
                <a:latin typeface="Arial" charset="0"/>
                <a:cs typeface="Arial" charset="0"/>
                <a:sym typeface="Symbol" pitchFamily="18" charset="2"/>
              </a:endParaRPr>
            </a:p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pl-PL" altLang="en-US" sz="1600" b="0" i="0">
                  <a:solidFill>
                    <a:srgbClr val="0000CC"/>
                  </a:solidFill>
                  <a:latin typeface="Arial" charset="0"/>
                  <a:cs typeface="Arial" charset="0"/>
                  <a:sym typeface="Symbol" pitchFamily="18" charset="2"/>
                </a:rPr>
                <a:t>1/2</a:t>
              </a:r>
              <a:r>
                <a:rPr kumimoji="0" lang="pl-PL" altLang="en-US" sz="1600" b="0" i="0" baseline="30000">
                  <a:solidFill>
                    <a:srgbClr val="0000CC"/>
                  </a:solidFill>
                  <a:latin typeface="Arial" charset="0"/>
                  <a:cs typeface="Arial" charset="0"/>
                  <a:sym typeface="Symbol" pitchFamily="18" charset="2"/>
                </a:rPr>
                <a:t>-</a:t>
              </a:r>
              <a:r>
                <a:rPr kumimoji="0" lang="pl-PL" altLang="en-US" sz="1600" b="0" i="0">
                  <a:solidFill>
                    <a:srgbClr val="0000CC"/>
                  </a:solidFill>
                  <a:latin typeface="Arial" charset="0"/>
                  <a:cs typeface="Arial" charset="0"/>
                  <a:sym typeface="Symbol" pitchFamily="18" charset="2"/>
                </a:rPr>
                <a:t> (S11+…)</a:t>
              </a:r>
            </a:p>
          </p:txBody>
        </p:sp>
      </p:grp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flipH="1">
            <a:off x="1309688" y="3848100"/>
            <a:ext cx="6196012" cy="750888"/>
          </a:xfrm>
          <a:prstGeom prst="straightConnector1">
            <a:avLst/>
          </a:prstGeom>
          <a:noFill/>
          <a:ln w="38100" algn="ctr">
            <a:solidFill>
              <a:srgbClr val="CC3399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" t="39546" r="26013" b="1274"/>
          <a:stretch>
            <a:fillRect/>
          </a:stretch>
        </p:blipFill>
        <p:spPr bwMode="auto">
          <a:xfrm>
            <a:off x="131763" y="1189038"/>
            <a:ext cx="4454525" cy="559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37"/>
          <p:cNvSpPr>
            <a:spLocks noChangeArrowheads="1"/>
          </p:cNvSpPr>
          <p:nvPr/>
        </p:nvSpPr>
        <p:spPr bwMode="auto">
          <a:xfrm>
            <a:off x="2133600" y="590550"/>
            <a:ext cx="5943600" cy="611188"/>
          </a:xfrm>
          <a:prstGeom prst="rect">
            <a:avLst/>
          </a:prstGeom>
          <a:solidFill>
            <a:srgbClr val="FFFF99">
              <a:alpha val="50195"/>
            </a:srgbClr>
          </a:solidFill>
          <a:ln w="317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title"/>
          </p:nvPr>
        </p:nvSpPr>
        <p:spPr>
          <a:xfrm>
            <a:off x="-41275" y="0"/>
            <a:ext cx="9977438" cy="1185863"/>
          </a:xfrm>
        </p:spPr>
        <p:txBody>
          <a:bodyPr/>
          <a:lstStyle/>
          <a:p>
            <a:pPr eaLnBrk="1" hangingPunct="1">
              <a:lnSpc>
                <a:spcPts val="45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2.5 Dilepton Rates and Degrees of Freedom</a:t>
            </a:r>
            <a:r>
              <a:rPr kumimoji="0" lang="en-US" altLang="en-US" sz="2400" i="1" u="none" smtClean="0">
                <a:solidFill>
                  <a:srgbClr val="990099"/>
                </a:solidFill>
              </a:rPr>
              <a:t/>
            </a:r>
            <a:br>
              <a:rPr kumimoji="0" lang="en-US" altLang="en-US" sz="2400" i="1" u="none" smtClean="0">
                <a:solidFill>
                  <a:srgbClr val="990099"/>
                </a:solidFill>
              </a:rPr>
            </a:br>
            <a:r>
              <a:rPr kumimoji="0" lang="en-US" altLang="en-US" sz="2400" i="1" u="none" smtClean="0">
                <a:solidFill>
                  <a:srgbClr val="990099"/>
                </a:solidFill>
              </a:rPr>
              <a:t>   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dR</a:t>
            </a:r>
            <a:r>
              <a:rPr kumimoji="0" lang="en-US" altLang="en-US" sz="2600" i="1" u="none" baseline="-25000" smtClean="0">
                <a:solidFill>
                  <a:srgbClr val="990099"/>
                </a:solidFill>
              </a:rPr>
              <a:t>ee 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/dM</a:t>
            </a:r>
            <a:r>
              <a:rPr kumimoji="0" lang="en-US" altLang="en-US" sz="2600" i="1" u="none" baseline="30000" smtClean="0">
                <a:solidFill>
                  <a:srgbClr val="990099"/>
                </a:solidFill>
              </a:rPr>
              <a:t>2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 ~ ∫d</a:t>
            </a:r>
            <a:r>
              <a:rPr kumimoji="0" lang="en-US" altLang="en-US" sz="2600" i="1" u="none" baseline="30000" smtClean="0">
                <a:solidFill>
                  <a:srgbClr val="990099"/>
                </a:solidFill>
              </a:rPr>
              <a:t>3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q/q</a:t>
            </a:r>
            <a:r>
              <a:rPr kumimoji="0" lang="en-US" altLang="en-US" sz="2600" i="1" u="none" baseline="-25000" smtClean="0">
                <a:solidFill>
                  <a:srgbClr val="990099"/>
                </a:solidFill>
              </a:rPr>
              <a:t>0</a:t>
            </a:r>
            <a:r>
              <a:rPr kumimoji="0" lang="en-US" altLang="en-US" sz="1400" i="1" u="none" smtClean="0">
                <a:solidFill>
                  <a:srgbClr val="990099"/>
                </a:solidFill>
              </a:rPr>
              <a:t> 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 f </a:t>
            </a:r>
            <a:r>
              <a:rPr kumimoji="0" lang="en-US" altLang="en-US" sz="2600" i="1" u="none" baseline="30000" smtClean="0">
                <a:solidFill>
                  <a:srgbClr val="990099"/>
                </a:solidFill>
              </a:rPr>
              <a:t>B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(q</a:t>
            </a:r>
            <a:r>
              <a:rPr kumimoji="0" lang="en-US" altLang="en-US" sz="2600" i="1" u="none" baseline="-25000" smtClean="0">
                <a:solidFill>
                  <a:srgbClr val="990099"/>
                </a:solidFill>
              </a:rPr>
              <a:t>0</a:t>
            </a:r>
            <a:r>
              <a:rPr kumimoji="0" lang="en-US" altLang="en-US" sz="2600" i="1" u="none" smtClean="0">
                <a:solidFill>
                  <a:srgbClr val="990099"/>
                </a:solidFill>
              </a:rPr>
              <a:t>;T) </a:t>
            </a:r>
            <a:r>
              <a:rPr kumimoji="0" lang="en-US" altLang="en-US" sz="2600" u="none" smtClean="0">
                <a:solidFill>
                  <a:srgbClr val="FF3300"/>
                </a:solidFill>
              </a:rPr>
              <a:t>Im</a:t>
            </a:r>
            <a:r>
              <a:rPr kumimoji="0" lang="en-US" altLang="en-US" sz="1400" u="none" smtClean="0">
                <a:solidFill>
                  <a:srgbClr val="FF3300"/>
                </a:solidFill>
              </a:rPr>
              <a:t> </a:t>
            </a:r>
            <a:r>
              <a:rPr kumimoji="0" lang="en-US" altLang="en-US" sz="2600" u="none" smtClean="0">
                <a:solidFill>
                  <a:srgbClr val="FF3300"/>
                </a:solidFill>
                <a:latin typeface="Symbol" pitchFamily="18" charset="2"/>
              </a:rPr>
              <a:t>P</a:t>
            </a:r>
            <a:r>
              <a:rPr kumimoji="0" lang="en-US" altLang="en-US" sz="2600" u="none" baseline="-25000" smtClean="0">
                <a:solidFill>
                  <a:srgbClr val="FF3300"/>
                </a:solidFill>
              </a:rPr>
              <a:t>em </a:t>
            </a:r>
            <a:r>
              <a:rPr kumimoji="0" lang="en-US" altLang="en-US" sz="2600" u="none" smtClean="0">
                <a:solidFill>
                  <a:srgbClr val="990099"/>
                </a:solidFill>
              </a:rPr>
              <a:t>/M</a:t>
            </a:r>
            <a:r>
              <a:rPr kumimoji="0" lang="en-US" altLang="en-US" sz="2600" u="none" baseline="30000" smtClean="0">
                <a:solidFill>
                  <a:srgbClr val="990099"/>
                </a:solidFill>
              </a:rPr>
              <a:t>2</a:t>
            </a:r>
            <a:endParaRPr kumimoji="0" lang="en-US" altLang="en-US" sz="2600" baseline="30000" smtClean="0">
              <a:solidFill>
                <a:srgbClr val="990099"/>
              </a:solidFill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937125" y="1219200"/>
            <a:ext cx="5121275" cy="2792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kumimoji="0" lang="en-US" altLang="en-US" sz="2500" i="0" dirty="0" smtClean="0">
                <a:solidFill>
                  <a:srgbClr val="0000CC"/>
                </a:solidFill>
              </a:rPr>
              <a:t> </a:t>
            </a:r>
            <a:r>
              <a:rPr kumimoji="0" lang="en-US" altLang="en-US" sz="2600" i="0" dirty="0" smtClean="0">
                <a:solidFill>
                  <a:schemeClr val="bg2"/>
                </a:solidFill>
                <a:latin typeface="Symbol" panose="05050102010706020507" pitchFamily="18" charset="2"/>
              </a:rPr>
              <a:t>r</a:t>
            </a:r>
            <a:r>
              <a:rPr kumimoji="0" lang="en-US" altLang="en-US" sz="2500" i="0" dirty="0" smtClean="0">
                <a:solidFill>
                  <a:srgbClr val="0000CC"/>
                </a:solidFill>
              </a:rPr>
              <a:t>-meson resonance “</a:t>
            </a:r>
            <a:r>
              <a:rPr kumimoji="0" lang="en-US" altLang="en-US" sz="2500" i="0" dirty="0" smtClean="0">
                <a:solidFill>
                  <a:srgbClr val="FF0066"/>
                </a:solidFill>
              </a:rPr>
              <a:t>melts</a:t>
            </a:r>
            <a:r>
              <a:rPr kumimoji="0" lang="en-US" altLang="en-US" sz="2500" i="0" dirty="0" smtClean="0">
                <a:solidFill>
                  <a:srgbClr val="0000CC"/>
                </a:solidFill>
              </a:rPr>
              <a:t>”</a:t>
            </a:r>
          </a:p>
          <a:p>
            <a:pPr>
              <a:lnSpc>
                <a:spcPct val="120000"/>
              </a:lnSpc>
              <a:spcBef>
                <a:spcPct val="0"/>
              </a:spcBef>
              <a:buClrTx/>
              <a:buSzTx/>
              <a:buFontTx/>
              <a:buChar char="•"/>
              <a:defRPr/>
            </a:pPr>
            <a:r>
              <a:rPr kumimoji="0" lang="en-US" altLang="en-US" sz="2500" i="0" dirty="0" smtClean="0">
                <a:solidFill>
                  <a:srgbClr val="0000CC"/>
                </a:solidFill>
              </a:rPr>
              <a:t> spectral function merges into 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kumimoji="0" lang="en-US" altLang="en-US" sz="2500" i="0" smtClean="0">
                <a:solidFill>
                  <a:srgbClr val="0000CC"/>
                </a:solidFill>
              </a:rPr>
              <a:t>   QGP </a:t>
            </a:r>
            <a:r>
              <a:rPr kumimoji="0" lang="en-US" altLang="en-US" sz="2500" i="0" dirty="0" smtClean="0">
                <a:solidFill>
                  <a:srgbClr val="0000CC"/>
                </a:solidFill>
              </a:rPr>
              <a:t>description</a:t>
            </a:r>
          </a:p>
          <a:p>
            <a:pPr marL="342900" indent="-342900">
              <a:lnSpc>
                <a:spcPct val="130000"/>
              </a:lnSpc>
              <a:spcBef>
                <a:spcPts val="600"/>
              </a:spcBef>
              <a:buClrTx/>
              <a:buSzTx/>
              <a:buFont typeface="Symbol" pitchFamily="18" charset="2"/>
              <a:buChar char="Þ"/>
              <a:defRPr/>
            </a:pPr>
            <a:r>
              <a:rPr kumimoji="0" lang="en-US" altLang="en-US" sz="2500" i="0" dirty="0" smtClean="0">
                <a:solidFill>
                  <a:srgbClr val="FF0066"/>
                </a:solidFill>
                <a:sym typeface="Symbol"/>
              </a:rPr>
              <a:t>Direct evidence for transition</a:t>
            </a:r>
          </a:p>
          <a:p>
            <a:pPr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r>
              <a:rPr kumimoji="0" lang="en-US" altLang="en-US" sz="2500" i="0" dirty="0" smtClean="0">
                <a:solidFill>
                  <a:srgbClr val="FF0066"/>
                </a:solidFill>
                <a:sym typeface="Symbol"/>
              </a:rPr>
              <a:t>     hadrons → quarks + gluons </a:t>
            </a:r>
            <a:endParaRPr kumimoji="0" lang="en-US" altLang="en-US" sz="2500" i="0" dirty="0" smtClean="0">
              <a:solidFill>
                <a:srgbClr val="FF0066"/>
              </a:solidFill>
            </a:endParaRPr>
          </a:p>
          <a:p>
            <a:pPr>
              <a:lnSpc>
                <a:spcPct val="130000"/>
              </a:lnSpc>
              <a:spcBef>
                <a:spcPct val="0"/>
              </a:spcBef>
              <a:buClrTx/>
              <a:buSzTx/>
              <a:buFont typeface="Monotype Sorts" pitchFamily="2" charset="2"/>
              <a:buNone/>
              <a:defRPr/>
            </a:pPr>
            <a:endParaRPr kumimoji="0" lang="en-US" altLang="en-US" sz="2500" i="0" baseline="-25000" dirty="0" smtClean="0">
              <a:solidFill>
                <a:srgbClr val="990099"/>
              </a:solidFill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3829050" y="1817688"/>
            <a:ext cx="123507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 b="0" i="0">
                <a:solidFill>
                  <a:schemeClr val="bg2"/>
                </a:solidFill>
              </a:rPr>
              <a:t> [qq→ee]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4076700" y="1752600"/>
            <a:ext cx="3032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65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b="0" i="0">
                <a:solidFill>
                  <a:schemeClr val="bg2"/>
                </a:solidFill>
              </a:rPr>
              <a:t>-</a:t>
            </a:r>
          </a:p>
        </p:txBody>
      </p:sp>
      <p:sp>
        <p:nvSpPr>
          <p:cNvPr id="15368" name="Text Box 20"/>
          <p:cNvSpPr txBox="1">
            <a:spLocks noChangeArrowheads="1"/>
          </p:cNvSpPr>
          <p:nvPr/>
        </p:nvSpPr>
        <p:spPr bwMode="auto">
          <a:xfrm>
            <a:off x="4141788" y="2098675"/>
            <a:ext cx="762000" cy="31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b="0" i="0">
                <a:solidFill>
                  <a:schemeClr val="bg2"/>
                </a:solidFill>
              </a:rPr>
              <a:t>[HTL]</a:t>
            </a:r>
          </a:p>
        </p:txBody>
      </p:sp>
      <p:sp>
        <p:nvSpPr>
          <p:cNvPr id="15369" name="Text Box 8"/>
          <p:cNvSpPr txBox="1">
            <a:spLocks noChangeArrowheads="1"/>
          </p:cNvSpPr>
          <p:nvPr/>
        </p:nvSpPr>
        <p:spPr bwMode="auto">
          <a:xfrm>
            <a:off x="-76200" y="6473825"/>
            <a:ext cx="20367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0">
                <a:solidFill>
                  <a:srgbClr val="009900"/>
                </a:solidFill>
              </a:rPr>
              <a:t>[RR,Wambach et al ’99]</a:t>
            </a: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938713" y="3832225"/>
            <a:ext cx="4205287" cy="2949575"/>
            <a:chOff x="4648200" y="3733800"/>
            <a:chExt cx="4205288" cy="2949575"/>
          </a:xfrm>
        </p:grpSpPr>
        <p:pic>
          <p:nvPicPr>
            <p:cNvPr id="1537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691"/>
            <a:stretch>
              <a:fillRect/>
            </a:stretch>
          </p:blipFill>
          <p:spPr bwMode="auto">
            <a:xfrm>
              <a:off x="4648200" y="3733800"/>
              <a:ext cx="4205288" cy="2949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73" name="Text Box 7"/>
            <p:cNvSpPr txBox="1">
              <a:spLocks noChangeArrowheads="1"/>
            </p:cNvSpPr>
            <p:nvPr/>
          </p:nvSpPr>
          <p:spPr bwMode="auto">
            <a:xfrm>
              <a:off x="5263509" y="5733872"/>
              <a:ext cx="2033370" cy="2836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 i="0">
                  <a:solidFill>
                    <a:srgbClr val="008000"/>
                  </a:solidFill>
                </a:rPr>
                <a:t>[Ding et al ’10]</a:t>
              </a:r>
            </a:p>
          </p:txBody>
        </p:sp>
        <p:sp>
          <p:nvSpPr>
            <p:cNvPr id="15374" name="TextBox 14"/>
            <p:cNvSpPr txBox="1">
              <a:spLocks noChangeArrowheads="1"/>
            </p:cNvSpPr>
            <p:nvPr/>
          </p:nvSpPr>
          <p:spPr bwMode="auto">
            <a:xfrm>
              <a:off x="5575664" y="3860075"/>
              <a:ext cx="2810690" cy="707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000" b="0" i="0">
                  <a:solidFill>
                    <a:schemeClr val="bg2"/>
                  </a:solidFill>
                </a:rPr>
                <a:t>dR</a:t>
              </a:r>
              <a:r>
                <a:rPr kumimoji="0" lang="en-US" altLang="en-US" sz="2000" b="0" i="0" baseline="-25000">
                  <a:solidFill>
                    <a:schemeClr val="bg2"/>
                  </a:solidFill>
                </a:rPr>
                <a:t>ee</a:t>
              </a:r>
              <a:r>
                <a:rPr kumimoji="0" lang="en-US" altLang="en-US" sz="2000" b="0" i="0">
                  <a:solidFill>
                    <a:schemeClr val="bg2"/>
                  </a:solidFill>
                </a:rPr>
                <a:t>/d</a:t>
              </a:r>
              <a:r>
                <a:rPr kumimoji="0" lang="en-US" altLang="en-US" sz="2000" b="0" i="0" baseline="30000">
                  <a:solidFill>
                    <a:schemeClr val="bg2"/>
                  </a:solidFill>
                </a:rPr>
                <a:t>4</a:t>
              </a:r>
              <a:r>
                <a:rPr kumimoji="0" lang="en-US" altLang="en-US" sz="2000" b="0" i="0">
                  <a:solidFill>
                    <a:schemeClr val="bg2"/>
                  </a:solidFill>
                </a:rPr>
                <a:t>q   1.4T</a:t>
              </a:r>
              <a:r>
                <a:rPr kumimoji="0" lang="en-US" altLang="en-US" sz="2000" b="0" i="0" baseline="-25000">
                  <a:solidFill>
                    <a:schemeClr val="bg2"/>
                  </a:solidFill>
                </a:rPr>
                <a:t>c   </a:t>
              </a:r>
              <a:r>
                <a:rPr kumimoji="0" lang="en-US" altLang="en-US" sz="2000" b="0" i="0">
                  <a:solidFill>
                    <a:schemeClr val="bg2"/>
                  </a:solidFill>
                </a:rPr>
                <a:t>(quenched)     q=0</a:t>
              </a:r>
            </a:p>
          </p:txBody>
        </p:sp>
      </p:grpSp>
      <p:pic>
        <p:nvPicPr>
          <p:cNvPr id="14350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613" y="2819400"/>
            <a:ext cx="5259387" cy="401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2913" y="1225550"/>
            <a:ext cx="3244850" cy="2312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3"/>
          <a:stretch>
            <a:fillRect/>
          </a:stretch>
        </p:blipFill>
        <p:spPr bwMode="auto">
          <a:xfrm>
            <a:off x="2873375" y="3311525"/>
            <a:ext cx="3390900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Rectangle 2"/>
          <p:cNvSpPr>
            <a:spLocks noChangeArrowheads="1"/>
          </p:cNvSpPr>
          <p:nvPr/>
        </p:nvSpPr>
        <p:spPr bwMode="auto">
          <a:xfrm>
            <a:off x="0" y="0"/>
            <a:ext cx="9906000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>
                <a:solidFill>
                  <a:schemeClr val="bg2"/>
                </a:solidFill>
              </a:rPr>
              <a:t>2.2 Transverse-Momentum Dependence</a:t>
            </a:r>
            <a:endParaRPr lang="en-US" altLang="en-US" sz="3400" i="0" u="sng">
              <a:solidFill>
                <a:srgbClr val="FF0000"/>
              </a:solidFill>
            </a:endParaRPr>
          </a:p>
        </p:txBody>
      </p:sp>
      <p:sp>
        <p:nvSpPr>
          <p:cNvPr id="24581" name="TextBox 5"/>
          <p:cNvSpPr txBox="1">
            <a:spLocks noChangeArrowheads="1"/>
          </p:cNvSpPr>
          <p:nvPr/>
        </p:nvSpPr>
        <p:spPr bwMode="auto">
          <a:xfrm>
            <a:off x="1270000" y="727075"/>
            <a:ext cx="39116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66"/>
                </a:solidFill>
              </a:rPr>
              <a:t>p</a:t>
            </a:r>
            <a:r>
              <a:rPr kumimoji="0" lang="en-US" altLang="en-US" sz="2600" i="0" baseline="-25000">
                <a:solidFill>
                  <a:srgbClr val="000066"/>
                </a:solidFill>
              </a:rPr>
              <a:t>T </a:t>
            </a:r>
            <a:r>
              <a:rPr kumimoji="0" lang="en-US" altLang="en-US" sz="2600" i="0">
                <a:solidFill>
                  <a:srgbClr val="000066"/>
                </a:solidFill>
              </a:rPr>
              <a:t>-Sliced Mass Spectra </a:t>
            </a:r>
          </a:p>
        </p:txBody>
      </p:sp>
      <p:pic>
        <p:nvPicPr>
          <p:cNvPr id="24582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1185863"/>
            <a:ext cx="3314700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9"/>
          <a:stretch>
            <a:fillRect/>
          </a:stretch>
        </p:blipFill>
        <p:spPr bwMode="auto">
          <a:xfrm>
            <a:off x="0" y="3325813"/>
            <a:ext cx="3309938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18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275" y="2154238"/>
            <a:ext cx="3624263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5" name="TextBox 5"/>
          <p:cNvSpPr txBox="1">
            <a:spLocks noChangeArrowheads="1"/>
          </p:cNvSpPr>
          <p:nvPr/>
        </p:nvSpPr>
        <p:spPr bwMode="auto">
          <a:xfrm>
            <a:off x="7427913" y="1616075"/>
            <a:ext cx="1674812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66"/>
                </a:solidFill>
              </a:rPr>
              <a:t>m</a:t>
            </a:r>
            <a:r>
              <a:rPr kumimoji="0" lang="en-US" altLang="en-US" sz="2600" i="0" baseline="-25000">
                <a:solidFill>
                  <a:srgbClr val="000066"/>
                </a:solidFill>
              </a:rPr>
              <a:t>T </a:t>
            </a:r>
            <a:r>
              <a:rPr kumimoji="0" lang="en-US" altLang="en-US" sz="2600" i="0">
                <a:solidFill>
                  <a:srgbClr val="000066"/>
                </a:solidFill>
              </a:rPr>
              <a:t>-Slopes </a:t>
            </a:r>
          </a:p>
        </p:txBody>
      </p:sp>
      <p:sp>
        <p:nvSpPr>
          <p:cNvPr id="24586" name="TextBox 12"/>
          <p:cNvSpPr txBox="1">
            <a:spLocks noChangeArrowheads="1"/>
          </p:cNvSpPr>
          <p:nvPr/>
        </p:nvSpPr>
        <p:spPr bwMode="auto">
          <a:xfrm>
            <a:off x="3563938" y="3810000"/>
            <a:ext cx="7032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800">
                <a:solidFill>
                  <a:schemeClr val="bg2"/>
                </a:solidFill>
              </a:rPr>
              <a:t>x</a:t>
            </a:r>
            <a:r>
              <a:rPr kumimoji="0" lang="en-US" altLang="en-US" sz="1000">
                <a:solidFill>
                  <a:schemeClr val="bg2"/>
                </a:solidFill>
              </a:rPr>
              <a:t> </a:t>
            </a:r>
            <a:r>
              <a:rPr kumimoji="0" lang="en-US" altLang="en-US" sz="1800">
                <a:solidFill>
                  <a:schemeClr val="bg2"/>
                </a:solidFill>
              </a:rPr>
              <a:t>100</a:t>
            </a:r>
          </a:p>
        </p:txBody>
      </p:sp>
      <p:sp>
        <p:nvSpPr>
          <p:cNvPr id="24587" name="Text Box 3"/>
          <p:cNvSpPr txBox="1">
            <a:spLocks noChangeArrowheads="1"/>
          </p:cNvSpPr>
          <p:nvPr/>
        </p:nvSpPr>
        <p:spPr bwMode="auto">
          <a:xfrm>
            <a:off x="984250" y="5746750"/>
            <a:ext cx="6821488" cy="900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spectral shape as function of pair-</a:t>
            </a:r>
            <a:r>
              <a:rPr kumimoji="0" lang="en-US" altLang="en-US" sz="2500" i="0">
                <a:solidFill>
                  <a:srgbClr val="990099"/>
                </a:solidFill>
              </a:rPr>
              <a:t>p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T</a:t>
            </a:r>
          </a:p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entangled with transverse flow (</a:t>
            </a:r>
            <a:r>
              <a:rPr kumimoji="0" lang="en-US" altLang="en-US" sz="2500" i="0">
                <a:solidFill>
                  <a:srgbClr val="0000CC"/>
                </a:solidFill>
              </a:rPr>
              <a:t>barometer</a:t>
            </a:r>
            <a:r>
              <a:rPr kumimoji="0" lang="en-US" altLang="en-US" sz="2500" b="0" i="0">
                <a:solidFill>
                  <a:srgbClr val="0000CC"/>
                </a:solidFill>
              </a:rPr>
              <a:t>)</a:t>
            </a:r>
            <a:endParaRPr kumimoji="0" lang="en-US" altLang="en-US" sz="2500" i="0">
              <a:solidFill>
                <a:srgbClr val="0000CC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473200" y="5334000"/>
            <a:ext cx="803910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unique </a:t>
            </a:r>
            <a:r>
              <a:rPr kumimoji="0" lang="en-US" altLang="en-US" sz="2500" i="0">
                <a:solidFill>
                  <a:srgbClr val="0000CC"/>
                </a:solidFill>
              </a:rPr>
              <a:t>``early” temperature</a:t>
            </a:r>
            <a:r>
              <a:rPr kumimoji="0" lang="en-US" altLang="en-US" sz="2500" b="0" i="0">
                <a:solidFill>
                  <a:srgbClr val="0000CC"/>
                </a:solidFill>
              </a:rPr>
              <a:t> measurement (no blue-shift!) </a:t>
            </a:r>
          </a:p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</a:t>
            </a:r>
            <a:r>
              <a:rPr kumimoji="0" lang="en-US" altLang="en-US" sz="2500" i="0">
                <a:solidFill>
                  <a:srgbClr val="990099"/>
                </a:solidFill>
              </a:rPr>
              <a:t>T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s</a:t>
            </a:r>
            <a:r>
              <a:rPr kumimoji="0" lang="en-US" altLang="en-US" sz="2500" b="0" i="0">
                <a:solidFill>
                  <a:srgbClr val="0000CC"/>
                </a:solidFill>
              </a:rPr>
              <a:t> approaches </a:t>
            </a:r>
            <a:r>
              <a:rPr kumimoji="0" lang="en-US" altLang="en-US" sz="2500" i="0">
                <a:solidFill>
                  <a:srgbClr val="990099"/>
                </a:solidFill>
              </a:rPr>
              <a:t>T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i</a:t>
            </a:r>
            <a:r>
              <a:rPr kumimoji="0" lang="en-US" altLang="en-US" sz="2500" b="0" i="0">
                <a:solidFill>
                  <a:srgbClr val="0000CC"/>
                </a:solidFill>
              </a:rPr>
              <a:t> toward lower energies</a:t>
            </a:r>
          </a:p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first-order “plateau” at </a:t>
            </a:r>
            <a:r>
              <a:rPr kumimoji="0" lang="en-US" altLang="en-US" sz="2500" i="0">
                <a:solidFill>
                  <a:srgbClr val="008000"/>
                </a:solidFill>
              </a:rPr>
              <a:t>BES-II/CBM/NICA</a:t>
            </a:r>
            <a:r>
              <a:rPr kumimoji="0" lang="en-US" altLang="en-US" sz="2500" i="0">
                <a:solidFill>
                  <a:srgbClr val="0000CC"/>
                </a:solidFill>
              </a:rPr>
              <a:t>?</a:t>
            </a:r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894888" cy="6270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4.2 Fireball Temperature</a:t>
            </a:r>
          </a:p>
        </p:txBody>
      </p:sp>
      <p:pic>
        <p:nvPicPr>
          <p:cNvPr id="25604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10" r="6210"/>
          <a:stretch>
            <a:fillRect/>
          </a:stretch>
        </p:blipFill>
        <p:spPr bwMode="auto">
          <a:xfrm>
            <a:off x="2043113" y="1143000"/>
            <a:ext cx="5715000" cy="410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Text Box 3"/>
          <p:cNvSpPr txBox="1">
            <a:spLocks noChangeArrowheads="1"/>
          </p:cNvSpPr>
          <p:nvPr/>
        </p:nvSpPr>
        <p:spPr bwMode="auto">
          <a:xfrm>
            <a:off x="1752600" y="693738"/>
            <a:ext cx="6553200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66"/>
                </a:solidFill>
              </a:rPr>
              <a:t>Slope of Intermediate-Mass Excess Dileptons </a:t>
            </a:r>
            <a:endParaRPr kumimoji="0" lang="en-US" altLang="en-US" sz="2600" i="0" baseline="-25000">
              <a:solidFill>
                <a:srgbClr val="000066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3"/>
          <a:stretch>
            <a:fillRect/>
          </a:stretch>
        </p:blipFill>
        <p:spPr bwMode="auto">
          <a:xfrm>
            <a:off x="4927600" y="1400175"/>
            <a:ext cx="4992688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82550" y="4919663"/>
            <a:ext cx="1852613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600" i="0" dirty="0">
                <a:solidFill>
                  <a:srgbClr val="336600"/>
                </a:solidFill>
                <a:latin typeface="+mn-lt"/>
                <a:cs typeface="Arial" charset="0"/>
              </a:rPr>
              <a:t>[</a:t>
            </a:r>
            <a:r>
              <a:rPr lang="en-US" sz="1600" i="0" dirty="0" err="1">
                <a:solidFill>
                  <a:srgbClr val="336600"/>
                </a:solidFill>
                <a:latin typeface="+mn-lt"/>
                <a:cs typeface="Arial" charset="0"/>
              </a:rPr>
              <a:t>RR+van</a:t>
            </a:r>
            <a:r>
              <a:rPr lang="en-US" sz="1600" i="0" dirty="0">
                <a:solidFill>
                  <a:srgbClr val="336600"/>
                </a:solidFill>
                <a:latin typeface="+mn-lt"/>
                <a:cs typeface="Arial" charset="0"/>
              </a:rPr>
              <a:t> </a:t>
            </a:r>
            <a:r>
              <a:rPr lang="en-US" sz="1600" i="0" dirty="0" err="1">
                <a:solidFill>
                  <a:srgbClr val="336600"/>
                </a:solidFill>
                <a:latin typeface="+mn-lt"/>
                <a:cs typeface="Arial" charset="0"/>
              </a:rPr>
              <a:t>Hees</a:t>
            </a:r>
            <a:r>
              <a:rPr lang="en-US" sz="1600" i="0" dirty="0">
                <a:solidFill>
                  <a:srgbClr val="336600"/>
                </a:solidFill>
                <a:latin typeface="+mn-lt"/>
                <a:cs typeface="Arial" charset="0"/>
              </a:rPr>
              <a:t> ‘14]</a:t>
            </a:r>
          </a:p>
        </p:txBody>
      </p:sp>
      <p:sp>
        <p:nvSpPr>
          <p:cNvPr id="26628" name="Text Box 3"/>
          <p:cNvSpPr txBox="1">
            <a:spLocks noChangeArrowheads="1"/>
          </p:cNvSpPr>
          <p:nvPr/>
        </p:nvSpPr>
        <p:spPr bwMode="auto">
          <a:xfrm>
            <a:off x="838200" y="762000"/>
            <a:ext cx="8264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None/>
            </a:pPr>
            <a:r>
              <a:rPr kumimoji="0" lang="en-US" altLang="en-US" sz="2600" i="0">
                <a:solidFill>
                  <a:srgbClr val="000066"/>
                </a:solidFill>
              </a:rPr>
              <a:t>Excitation Function of Low-Mass Dilepton Excess Yield </a:t>
            </a:r>
            <a:endParaRPr kumimoji="0" lang="en-US" altLang="en-US" sz="2600" i="0" baseline="-25000">
              <a:solidFill>
                <a:srgbClr val="000066"/>
              </a:solidFill>
            </a:endParaRPr>
          </a:p>
        </p:txBody>
      </p:sp>
      <p:sp>
        <p:nvSpPr>
          <p:cNvPr id="26629" name="Text Box 3"/>
          <p:cNvSpPr txBox="1">
            <a:spLocks noChangeArrowheads="1"/>
          </p:cNvSpPr>
          <p:nvPr/>
        </p:nvSpPr>
        <p:spPr bwMode="auto">
          <a:xfrm>
            <a:off x="1344613" y="5286375"/>
            <a:ext cx="7758112" cy="90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Low-mass excess tracks lifetime well (medium effects!)</a:t>
            </a:r>
          </a:p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Tool for critical point search?</a:t>
            </a:r>
          </a:p>
        </p:txBody>
      </p:sp>
      <p:sp>
        <p:nvSpPr>
          <p:cNvPr id="266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894888" cy="62706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4.3  Fireball Lifetime</a:t>
            </a:r>
          </a:p>
        </p:txBody>
      </p:sp>
      <p:pic>
        <p:nvPicPr>
          <p:cNvPr id="26631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49388"/>
            <a:ext cx="4903788" cy="347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8270875" y="4911725"/>
            <a:ext cx="117792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>
              <a:defRPr/>
            </a:pPr>
            <a:r>
              <a:rPr lang="en-US" sz="1600" i="0" dirty="0">
                <a:solidFill>
                  <a:srgbClr val="336600"/>
                </a:solidFill>
                <a:latin typeface="+mn-lt"/>
                <a:cs typeface="Arial" charset="0"/>
              </a:rPr>
              <a:t>[STAR ‘15]</a:t>
            </a:r>
          </a:p>
        </p:txBody>
      </p: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4140200" y="1206500"/>
            <a:ext cx="3748088" cy="3525838"/>
            <a:chOff x="4140200" y="1206500"/>
            <a:chExt cx="3748206" cy="3526670"/>
          </a:xfrm>
        </p:grpSpPr>
        <p:pic>
          <p:nvPicPr>
            <p:cNvPr id="26634" name="Picture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786" t="81250" r="12173" b="14700"/>
            <a:stretch>
              <a:fillRect/>
            </a:stretch>
          </p:blipFill>
          <p:spPr bwMode="auto">
            <a:xfrm>
              <a:off x="4152900" y="4278711"/>
              <a:ext cx="3238500" cy="1408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4787920" y="4394952"/>
              <a:ext cx="3100486" cy="338218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1600" b="0" i="0" dirty="0"/>
                <a:t>1000    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610115" y="1231906"/>
              <a:ext cx="2692485" cy="3099531"/>
            </a:xfrm>
            <a:prstGeom prst="rect">
              <a:avLst/>
            </a:prstGeom>
            <a:solidFill>
              <a:schemeClr val="accent3"/>
            </a:solidFill>
          </p:spPr>
          <p:txBody>
            <a:bodyPr>
              <a:spAutoFit/>
            </a:bodyPr>
            <a:lstStyle/>
            <a:p>
              <a:pPr algn="l">
                <a:defRPr/>
              </a:pPr>
              <a:endParaRPr lang="en-US" sz="1600" b="0" i="0" dirty="0"/>
            </a:p>
          </p:txBody>
        </p:sp>
        <p:sp>
          <p:nvSpPr>
            <p:cNvPr id="4" name="12-Point Star 3"/>
            <p:cNvSpPr/>
            <p:nvPr/>
          </p:nvSpPr>
          <p:spPr bwMode="auto">
            <a:xfrm>
              <a:off x="5648372" y="1282718"/>
              <a:ext cx="276234" cy="228654"/>
            </a:xfrm>
            <a:prstGeom prst="star12">
              <a:avLst/>
            </a:prstGeom>
            <a:solidFill>
              <a:srgbClr val="9900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12-Point Star 13"/>
            <p:cNvSpPr/>
            <p:nvPr/>
          </p:nvSpPr>
          <p:spPr bwMode="auto">
            <a:xfrm>
              <a:off x="5667423" y="1206500"/>
              <a:ext cx="276234" cy="228654"/>
            </a:xfrm>
            <a:prstGeom prst="star12">
              <a:avLst/>
            </a:prstGeom>
            <a:pattFill prst="pct75">
              <a:fgClr>
                <a:srgbClr val="0000CC"/>
              </a:fgClr>
              <a:bgClr>
                <a:schemeClr val="bg1"/>
              </a:bgClr>
            </a:patt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endParaRPr lang="en-US"/>
            </a:p>
          </p:txBody>
        </p:sp>
        <p:cxnSp>
          <p:nvCxnSpPr>
            <p:cNvPr id="26639" name="Straight Connector 6"/>
            <p:cNvCxnSpPr>
              <a:cxnSpLocks noChangeShapeType="1"/>
              <a:endCxn id="14" idx="6"/>
            </p:cNvCxnSpPr>
            <p:nvPr/>
          </p:nvCxnSpPr>
          <p:spPr bwMode="auto">
            <a:xfrm flipV="1">
              <a:off x="4140200" y="1377950"/>
              <a:ext cx="1545679" cy="857250"/>
            </a:xfrm>
            <a:prstGeom prst="line">
              <a:avLst/>
            </a:prstGeom>
            <a:noFill/>
            <a:ln w="19050" algn="ctr">
              <a:solidFill>
                <a:srgbClr val="0000CC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40" name="Straight Connector 10"/>
            <p:cNvCxnSpPr>
              <a:cxnSpLocks noChangeShapeType="1"/>
            </p:cNvCxnSpPr>
            <p:nvPr/>
          </p:nvCxnSpPr>
          <p:spPr bwMode="auto">
            <a:xfrm flipV="1">
              <a:off x="4178300" y="1384300"/>
              <a:ext cx="1612900" cy="889000"/>
            </a:xfrm>
            <a:prstGeom prst="line">
              <a:avLst/>
            </a:prstGeom>
            <a:noFill/>
            <a:ln w="19050" algn="ctr">
              <a:solidFill>
                <a:srgbClr val="99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title"/>
          </p:nvPr>
        </p:nvSpPr>
        <p:spPr>
          <a:xfrm>
            <a:off x="-14288" y="-14288"/>
            <a:ext cx="9906001" cy="6667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2.2 Chiral Condensate + </a:t>
            </a:r>
            <a:r>
              <a:rPr lang="en-US" altLang="en-US" sz="3400" smtClean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lang="en-US" altLang="en-US" sz="3400" smtClean="0">
                <a:solidFill>
                  <a:schemeClr val="bg2"/>
                </a:solidFill>
              </a:rPr>
              <a:t>-Meson Broadening</a:t>
            </a:r>
            <a:endParaRPr kumimoji="0" lang="en-US" altLang="en-US" sz="3400" smtClean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7325" y="658813"/>
            <a:ext cx="4300538" cy="309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24"/>
          <a:stretch>
            <a:fillRect/>
          </a:stretch>
        </p:blipFill>
        <p:spPr bwMode="auto">
          <a:xfrm>
            <a:off x="546100" y="654050"/>
            <a:ext cx="4200525" cy="321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5" name="Group 13"/>
          <p:cNvGrpSpPr>
            <a:grpSpLocks/>
          </p:cNvGrpSpPr>
          <p:nvPr/>
        </p:nvGrpSpPr>
        <p:grpSpPr bwMode="auto">
          <a:xfrm rot="-5400000">
            <a:off x="-479425" y="1933575"/>
            <a:ext cx="1582738" cy="458788"/>
            <a:chOff x="6011867" y="5430152"/>
            <a:chExt cx="1582734" cy="457576"/>
          </a:xfrm>
        </p:grpSpPr>
        <p:sp>
          <p:nvSpPr>
            <p:cNvPr id="30775" name="TextBox 10"/>
            <p:cNvSpPr txBox="1">
              <a:spLocks noChangeArrowheads="1"/>
            </p:cNvSpPr>
            <p:nvPr/>
          </p:nvSpPr>
          <p:spPr bwMode="auto">
            <a:xfrm>
              <a:off x="6011867" y="5549174"/>
              <a:ext cx="1582734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1600">
                  <a:solidFill>
                    <a:schemeClr val="bg2"/>
                  </a:solidFill>
                  <a:cs typeface="Times New Roman" pitchFamily="18" charset="0"/>
                </a:rPr>
                <a:t> </a:t>
              </a:r>
              <a:r>
                <a:rPr kumimoji="0" lang="en-US" altLang="en-US" sz="1600">
                  <a:solidFill>
                    <a:schemeClr val="bg2"/>
                  </a:solidFill>
                  <a:cs typeface="Times New Roman" pitchFamily="18" charset="0"/>
                  <a:sym typeface="Symbol" pitchFamily="18" charset="2"/>
                </a:rPr>
                <a:t></a:t>
              </a:r>
              <a:r>
                <a:rPr kumimoji="0" lang="en-US" altLang="en-US" sz="1600">
                  <a:solidFill>
                    <a:schemeClr val="bg2"/>
                  </a:solidFill>
                </a:rPr>
                <a:t>qq</a:t>
              </a:r>
              <a:r>
                <a:rPr kumimoji="0" lang="en-US" altLang="en-US" sz="1600">
                  <a:solidFill>
                    <a:schemeClr val="bg2"/>
                  </a:solidFill>
                  <a:sym typeface="Symbol" pitchFamily="18" charset="2"/>
                </a:rPr>
                <a:t>  / qq</a:t>
              </a:r>
              <a:r>
                <a:rPr kumimoji="0" lang="en-US" altLang="en-US" sz="1600" baseline="-25000">
                  <a:solidFill>
                    <a:schemeClr val="bg2"/>
                  </a:solidFill>
                  <a:sym typeface="Symbol" pitchFamily="18" charset="2"/>
                </a:rPr>
                <a:t>0</a:t>
              </a:r>
              <a:endParaRPr kumimoji="0" lang="en-US" altLang="en-US" sz="1600" baseline="-25000">
                <a:solidFill>
                  <a:schemeClr val="bg2"/>
                </a:solidFill>
              </a:endParaRPr>
            </a:p>
          </p:txBody>
        </p:sp>
        <p:sp>
          <p:nvSpPr>
            <p:cNvPr id="30776" name="TextBox 11"/>
            <p:cNvSpPr txBox="1">
              <a:spLocks noChangeArrowheads="1"/>
            </p:cNvSpPr>
            <p:nvPr/>
          </p:nvSpPr>
          <p:spPr bwMode="auto">
            <a:xfrm>
              <a:off x="6476279" y="5430152"/>
              <a:ext cx="931665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000">
                  <a:solidFill>
                    <a:schemeClr val="bg2"/>
                  </a:solidFill>
                </a:rPr>
                <a:t>-       </a:t>
              </a:r>
              <a:r>
                <a:rPr kumimoji="0" lang="en-US" altLang="en-US" sz="1000">
                  <a:solidFill>
                    <a:schemeClr val="bg2"/>
                  </a:solidFill>
                </a:rPr>
                <a:t> </a:t>
              </a:r>
              <a:r>
                <a:rPr kumimoji="0" lang="en-US" altLang="en-US" sz="2000">
                  <a:solidFill>
                    <a:schemeClr val="bg2"/>
                  </a:solidFill>
                </a:rPr>
                <a:t> -</a:t>
              </a:r>
            </a:p>
          </p:txBody>
        </p:sp>
      </p:grpSp>
      <p:pic>
        <p:nvPicPr>
          <p:cNvPr id="30726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713"/>
          <a:stretch>
            <a:fillRect/>
          </a:stretch>
        </p:blipFill>
        <p:spPr bwMode="auto">
          <a:xfrm>
            <a:off x="1087438" y="3819525"/>
            <a:ext cx="3248025" cy="69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7" name="Left-Right Arrow 55"/>
          <p:cNvSpPr>
            <a:spLocks noChangeArrowheads="1"/>
          </p:cNvSpPr>
          <p:nvPr/>
        </p:nvSpPr>
        <p:spPr bwMode="auto">
          <a:xfrm>
            <a:off x="4754563" y="3975100"/>
            <a:ext cx="731837" cy="365125"/>
          </a:xfrm>
          <a:prstGeom prst="leftRightArrow">
            <a:avLst>
              <a:gd name="adj1" fmla="val 50000"/>
              <a:gd name="adj2" fmla="val 50109"/>
            </a:avLst>
          </a:prstGeom>
          <a:solidFill>
            <a:srgbClr val="CC00CC"/>
          </a:solidFill>
          <a:ln w="9525" algn="ctr">
            <a:solidFill>
              <a:srgbClr val="000066"/>
            </a:solidFill>
            <a:round/>
            <a:headEnd/>
            <a:tailEnd/>
          </a:ln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  <p:sp>
        <p:nvSpPr>
          <p:cNvPr id="30728" name="TextBox 51"/>
          <p:cNvSpPr txBox="1">
            <a:spLocks noChangeArrowheads="1"/>
          </p:cNvSpPr>
          <p:nvPr/>
        </p:nvSpPr>
        <p:spPr bwMode="auto">
          <a:xfrm>
            <a:off x="5791200" y="3900488"/>
            <a:ext cx="3408363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effective hadronic theory</a:t>
            </a:r>
          </a:p>
        </p:txBody>
      </p:sp>
      <p:grpSp>
        <p:nvGrpSpPr>
          <p:cNvPr id="3" name="Group 55"/>
          <p:cNvGrpSpPr>
            <a:grpSpLocks/>
          </p:cNvGrpSpPr>
          <p:nvPr/>
        </p:nvGrpSpPr>
        <p:grpSpPr bwMode="auto">
          <a:xfrm>
            <a:off x="155575" y="4402138"/>
            <a:ext cx="9826625" cy="2482850"/>
            <a:chOff x="155575" y="4402138"/>
            <a:chExt cx="9826625" cy="2482850"/>
          </a:xfrm>
        </p:grpSpPr>
        <p:grpSp>
          <p:nvGrpSpPr>
            <p:cNvPr id="30730" name="Group 53"/>
            <p:cNvGrpSpPr>
              <a:grpSpLocks/>
            </p:cNvGrpSpPr>
            <p:nvPr/>
          </p:nvGrpSpPr>
          <p:grpSpPr bwMode="auto">
            <a:xfrm>
              <a:off x="155575" y="4402138"/>
              <a:ext cx="9826625" cy="2482850"/>
              <a:chOff x="155575" y="4401402"/>
              <a:chExt cx="9826625" cy="2484287"/>
            </a:xfrm>
          </p:grpSpPr>
          <p:sp>
            <p:nvSpPr>
              <p:cNvPr id="30732" name="Text Box 4"/>
              <p:cNvSpPr txBox="1">
                <a:spLocks noChangeArrowheads="1"/>
              </p:cNvSpPr>
              <p:nvPr/>
            </p:nvSpPr>
            <p:spPr bwMode="auto">
              <a:xfrm>
                <a:off x="155575" y="4522787"/>
                <a:ext cx="9826625" cy="2362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Char char="•"/>
                </a:pPr>
                <a:r>
                  <a:rPr kumimoji="0" lang="en-US" altLang="en-US" sz="2500" i="0">
                    <a:solidFill>
                      <a:srgbClr val="0000CC"/>
                    </a:solidFill>
                  </a:rPr>
                  <a:t> </a:t>
                </a:r>
                <a:r>
                  <a:rPr kumimoji="0" lang="en-US" altLang="en-US" sz="2500" i="0">
                    <a:solidFill>
                      <a:srgbClr val="990099"/>
                    </a:solidFill>
                    <a:sym typeface="Symbol" pitchFamily="18" charset="2"/>
                  </a:rPr>
                  <a:t></a:t>
                </a:r>
                <a:r>
                  <a:rPr kumimoji="0" lang="en-US" altLang="en-US" sz="2500" i="0" baseline="-25000">
                    <a:solidFill>
                      <a:srgbClr val="990099"/>
                    </a:solidFill>
                    <a:sym typeface="Symbol" pitchFamily="18" charset="2"/>
                  </a:rPr>
                  <a:t>h</a:t>
                </a:r>
                <a:r>
                  <a:rPr kumimoji="0" lang="en-US" altLang="en-US" sz="2500" i="0">
                    <a:solidFill>
                      <a:srgbClr val="990099"/>
                    </a:solidFill>
                    <a:sym typeface="Symbol" pitchFamily="18" charset="2"/>
                  </a:rPr>
                  <a:t> = m</a:t>
                </a:r>
                <a:r>
                  <a:rPr kumimoji="0" lang="en-US" altLang="en-US" sz="2500" i="0" baseline="-25000">
                    <a:solidFill>
                      <a:srgbClr val="990099"/>
                    </a:solidFill>
                    <a:sym typeface="Symbol" pitchFamily="18" charset="2"/>
                  </a:rPr>
                  <a:t>q</a:t>
                </a:r>
                <a:r>
                  <a:rPr kumimoji="0" lang="en-US" altLang="en-US" sz="2500" i="0">
                    <a:solidFill>
                      <a:srgbClr val="990099"/>
                    </a:solidFill>
                    <a:sym typeface="Symbol" pitchFamily="18" charset="2"/>
                  </a:rPr>
                  <a:t> h|qq|h</a:t>
                </a:r>
                <a:r>
                  <a:rPr kumimoji="0" lang="en-US" altLang="en-US" sz="2500" i="0">
                    <a:solidFill>
                      <a:srgbClr val="990099"/>
                    </a:solidFill>
                  </a:rPr>
                  <a:t>  &gt; 0   </a:t>
                </a:r>
                <a:r>
                  <a:rPr kumimoji="0" lang="en-US" altLang="en-US" sz="2500" b="0" i="0">
                    <a:solidFill>
                      <a:srgbClr val="0000CC"/>
                    </a:solidFill>
                  </a:rPr>
                  <a:t>contains quark core + pion cloud </a:t>
                </a:r>
              </a:p>
              <a:p>
                <a:pPr>
                  <a:lnSpc>
                    <a:spcPct val="150000"/>
                  </a:lnSpc>
                  <a:spcBef>
                    <a:spcPts val="600"/>
                  </a:spcBef>
                  <a:buClrTx/>
                  <a:buSzTx/>
                  <a:buFontTx/>
                  <a:buNone/>
                </a:pPr>
                <a:r>
                  <a:rPr kumimoji="0" lang="en-US" altLang="en-US" sz="2500" i="0">
                    <a:solidFill>
                      <a:srgbClr val="990099"/>
                    </a:solidFill>
                  </a:rPr>
                  <a:t>       = </a:t>
                </a:r>
                <a:r>
                  <a:rPr kumimoji="0" lang="en-US" altLang="en-US" sz="2500" i="0">
                    <a:solidFill>
                      <a:srgbClr val="990099"/>
                    </a:solidFill>
                    <a:latin typeface="Symbol" pitchFamily="18" charset="2"/>
                  </a:rPr>
                  <a:t>S</a:t>
                </a:r>
                <a:r>
                  <a:rPr kumimoji="0" lang="en-US" altLang="en-US" sz="2500" i="0" baseline="-25000">
                    <a:solidFill>
                      <a:srgbClr val="990099"/>
                    </a:solidFill>
                  </a:rPr>
                  <a:t>h</a:t>
                </a:r>
                <a:r>
                  <a:rPr kumimoji="0" lang="en-US" altLang="en-US" sz="2500" i="0" baseline="30000">
                    <a:solidFill>
                      <a:srgbClr val="990099"/>
                    </a:solidFill>
                  </a:rPr>
                  <a:t>core</a:t>
                </a:r>
                <a:r>
                  <a:rPr kumimoji="0" lang="en-US" altLang="en-US" sz="2500" i="0">
                    <a:solidFill>
                      <a:srgbClr val="990099"/>
                    </a:solidFill>
                  </a:rPr>
                  <a:t>  + </a:t>
                </a:r>
                <a:r>
                  <a:rPr kumimoji="0" lang="en-US" altLang="en-US" sz="2500" i="0">
                    <a:solidFill>
                      <a:srgbClr val="990099"/>
                    </a:solidFill>
                    <a:latin typeface="Symbol" pitchFamily="18" charset="2"/>
                  </a:rPr>
                  <a:t>S</a:t>
                </a:r>
                <a:r>
                  <a:rPr kumimoji="0" lang="en-US" altLang="en-US" sz="2500" i="0" baseline="-25000">
                    <a:solidFill>
                      <a:srgbClr val="990099"/>
                    </a:solidFill>
                  </a:rPr>
                  <a:t>h</a:t>
                </a:r>
                <a:r>
                  <a:rPr kumimoji="0" lang="en-US" altLang="en-US" sz="2500" i="0" baseline="30000">
                    <a:solidFill>
                      <a:srgbClr val="990099"/>
                    </a:solidFill>
                  </a:rPr>
                  <a:t>cloud</a:t>
                </a:r>
                <a:r>
                  <a:rPr kumimoji="0" lang="en-US" altLang="en-US" sz="2500" i="0">
                    <a:solidFill>
                      <a:srgbClr val="990099"/>
                    </a:solidFill>
                  </a:rPr>
                  <a:t>  ~         </a:t>
                </a:r>
                <a:r>
                  <a:rPr kumimoji="0" lang="en-US" altLang="en-US" sz="2500" b="0" i="0">
                    <a:solidFill>
                      <a:srgbClr val="990099"/>
                    </a:solidFill>
                  </a:rPr>
                  <a:t>+</a:t>
                </a:r>
                <a:r>
                  <a:rPr kumimoji="0" lang="en-US" altLang="en-US" sz="2500" i="0">
                    <a:solidFill>
                      <a:srgbClr val="0000CC"/>
                    </a:solidFill>
                  </a:rPr>
                  <a:t>                                             </a:t>
                </a:r>
                <a:r>
                  <a:rPr kumimoji="0" lang="en-US" altLang="en-US" sz="500" i="0">
                    <a:solidFill>
                      <a:srgbClr val="0000CC"/>
                    </a:solidFill>
                  </a:rPr>
                  <a:t>     </a:t>
                </a:r>
                <a:r>
                  <a:rPr kumimoji="0" lang="en-US" altLang="en-US" sz="2500" i="0">
                    <a:solidFill>
                      <a:srgbClr val="990099"/>
                    </a:solidFill>
                  </a:rPr>
                  <a:t>+</a:t>
                </a:r>
              </a:p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2500" i="0">
                  <a:solidFill>
                    <a:srgbClr val="0000CC"/>
                  </a:solidFill>
                </a:endParaRPr>
              </a:p>
              <a:p>
                <a:pPr>
                  <a:lnSpc>
                    <a:spcPts val="2400"/>
                  </a:lnSpc>
                  <a:spcBef>
                    <a:spcPts val="600"/>
                  </a:spcBef>
                  <a:buClrTx/>
                  <a:buSzTx/>
                  <a:buFontTx/>
                  <a:buChar char="•"/>
                </a:pPr>
                <a:r>
                  <a:rPr kumimoji="0" lang="en-US" altLang="en-US" sz="2500" b="0" i="0">
                    <a:solidFill>
                      <a:srgbClr val="0000CC"/>
                    </a:solidFill>
                  </a:rPr>
                  <a:t> </a:t>
                </a:r>
                <a:r>
                  <a:rPr kumimoji="0" lang="en-US" altLang="en-US" sz="2500" i="0">
                    <a:solidFill>
                      <a:srgbClr val="0000CC"/>
                    </a:solidFill>
                  </a:rPr>
                  <a:t>matches spectral medium effects: resonances + pion cloud</a:t>
                </a:r>
              </a:p>
              <a:p>
                <a:pPr>
                  <a:spcBef>
                    <a:spcPts val="400"/>
                  </a:spcBef>
                  <a:buClrTx/>
                  <a:buSzTx/>
                  <a:buFontTx/>
                  <a:buChar char="•"/>
                </a:pPr>
                <a:r>
                  <a:rPr kumimoji="0" lang="en-US" altLang="en-US" sz="2500" i="0">
                    <a:solidFill>
                      <a:srgbClr val="FF0066"/>
                    </a:solidFill>
                  </a:rPr>
                  <a:t> resonances + chiral mixing drive </a:t>
                </a:r>
                <a:r>
                  <a:rPr kumimoji="0" lang="en-US" altLang="en-US" sz="2500" i="0">
                    <a:solidFill>
                      <a:schemeClr val="bg2"/>
                    </a:solidFill>
                    <a:latin typeface="Symbol" pitchFamily="18" charset="2"/>
                  </a:rPr>
                  <a:t>r</a:t>
                </a:r>
                <a:r>
                  <a:rPr kumimoji="0" lang="en-US" altLang="en-US" sz="2500" i="0">
                    <a:solidFill>
                      <a:srgbClr val="FF0066"/>
                    </a:solidFill>
                  </a:rPr>
                  <a:t>-SF toward chiral restoration</a:t>
                </a:r>
              </a:p>
            </p:txBody>
          </p:sp>
          <p:grpSp>
            <p:nvGrpSpPr>
              <p:cNvPr id="30733" name="Group 88"/>
              <p:cNvGrpSpPr>
                <a:grpSpLocks/>
              </p:cNvGrpSpPr>
              <p:nvPr/>
            </p:nvGrpSpPr>
            <p:grpSpPr bwMode="auto">
              <a:xfrm rot="5109686">
                <a:off x="3410111" y="5140945"/>
                <a:ext cx="457200" cy="457200"/>
                <a:chOff x="4130" y="653"/>
                <a:chExt cx="288" cy="288"/>
              </a:xfrm>
            </p:grpSpPr>
            <p:sp>
              <p:nvSpPr>
                <p:cNvPr id="30771" name="Oval 89"/>
                <p:cNvSpPr>
                  <a:spLocks noChangeArrowheads="1"/>
                </p:cNvSpPr>
                <p:nvPr/>
              </p:nvSpPr>
              <p:spPr bwMode="auto">
                <a:xfrm>
                  <a:off x="4130" y="653"/>
                  <a:ext cx="288" cy="288"/>
                </a:xfrm>
                <a:prstGeom prst="ellipse">
                  <a:avLst/>
                </a:prstGeom>
                <a:solidFill>
                  <a:srgbClr val="FFFFFF"/>
                </a:solidFill>
                <a:ln w="222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72" name="Oval 90"/>
                <p:cNvSpPr>
                  <a:spLocks noChangeArrowheads="1"/>
                </p:cNvSpPr>
                <p:nvPr/>
              </p:nvSpPr>
              <p:spPr bwMode="auto">
                <a:xfrm>
                  <a:off x="4293" y="777"/>
                  <a:ext cx="96" cy="96"/>
                </a:xfrm>
                <a:prstGeom prst="ellipse">
                  <a:avLst/>
                </a:prstGeom>
                <a:solidFill>
                  <a:srgbClr val="33CC33"/>
                </a:solidFill>
                <a:ln w="317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73" name="Oval 91"/>
                <p:cNvSpPr>
                  <a:spLocks noChangeArrowheads="1"/>
                </p:cNvSpPr>
                <p:nvPr/>
              </p:nvSpPr>
              <p:spPr bwMode="auto">
                <a:xfrm>
                  <a:off x="4162" y="778"/>
                  <a:ext cx="96" cy="96"/>
                </a:xfrm>
                <a:prstGeom prst="ellipse">
                  <a:avLst/>
                </a:prstGeom>
                <a:solidFill>
                  <a:srgbClr val="FF0000"/>
                </a:solidFill>
                <a:ln w="317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74" name="Oval 92"/>
                <p:cNvSpPr>
                  <a:spLocks noChangeArrowheads="1"/>
                </p:cNvSpPr>
                <p:nvPr/>
              </p:nvSpPr>
              <p:spPr bwMode="auto">
                <a:xfrm>
                  <a:off x="4210" y="672"/>
                  <a:ext cx="96" cy="96"/>
                </a:xfrm>
                <a:prstGeom prst="ellipse">
                  <a:avLst/>
                </a:prstGeom>
                <a:solidFill>
                  <a:srgbClr val="0000CC"/>
                </a:solidFill>
                <a:ln w="317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30734" name="Group 31"/>
              <p:cNvGrpSpPr>
                <a:grpSpLocks/>
              </p:cNvGrpSpPr>
              <p:nvPr/>
            </p:nvGrpSpPr>
            <p:grpSpPr bwMode="auto">
              <a:xfrm rot="-1259041">
                <a:off x="4445009" y="4899024"/>
                <a:ext cx="869949" cy="936637"/>
                <a:chOff x="4804019" y="3671250"/>
                <a:chExt cx="870727" cy="936703"/>
              </a:xfrm>
            </p:grpSpPr>
            <p:grpSp>
              <p:nvGrpSpPr>
                <p:cNvPr id="30754" name="Group 88"/>
                <p:cNvGrpSpPr>
                  <a:grpSpLocks/>
                </p:cNvGrpSpPr>
                <p:nvPr/>
              </p:nvGrpSpPr>
              <p:grpSpPr bwMode="auto">
                <a:xfrm rot="9603059">
                  <a:off x="4913728" y="3914340"/>
                  <a:ext cx="457200" cy="457200"/>
                  <a:chOff x="4128" y="672"/>
                  <a:chExt cx="288" cy="288"/>
                </a:xfrm>
              </p:grpSpPr>
              <p:sp>
                <p:nvSpPr>
                  <p:cNvPr id="30767" name="Oval 89"/>
                  <p:cNvSpPr>
                    <a:spLocks noChangeArrowheads="1"/>
                  </p:cNvSpPr>
                  <p:nvPr/>
                </p:nvSpPr>
                <p:spPr bwMode="auto">
                  <a:xfrm>
                    <a:off x="4128" y="672"/>
                    <a:ext cx="288" cy="28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2222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68" name="Oval 90"/>
                  <p:cNvSpPr>
                    <a:spLocks noChangeArrowheads="1"/>
                  </p:cNvSpPr>
                  <p:nvPr/>
                </p:nvSpPr>
                <p:spPr bwMode="auto">
                  <a:xfrm>
                    <a:off x="4291" y="796"/>
                    <a:ext cx="96" cy="96"/>
                  </a:xfrm>
                  <a:prstGeom prst="ellipse">
                    <a:avLst/>
                  </a:prstGeom>
                  <a:solidFill>
                    <a:srgbClr val="33CC33"/>
                  </a:solidFill>
                  <a:ln w="317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69" name="Oval 91"/>
                  <p:cNvSpPr>
                    <a:spLocks noChangeArrowheads="1"/>
                  </p:cNvSpPr>
                  <p:nvPr/>
                </p:nvSpPr>
                <p:spPr bwMode="auto">
                  <a:xfrm>
                    <a:off x="4160" y="797"/>
                    <a:ext cx="96" cy="9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317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70" name="Oval 92"/>
                  <p:cNvSpPr>
                    <a:spLocks noChangeArrowheads="1"/>
                  </p:cNvSpPr>
                  <p:nvPr/>
                </p:nvSpPr>
                <p:spPr bwMode="auto">
                  <a:xfrm>
                    <a:off x="4208" y="691"/>
                    <a:ext cx="96" cy="96"/>
                  </a:xfrm>
                  <a:prstGeom prst="ellipse">
                    <a:avLst/>
                  </a:prstGeom>
                  <a:solidFill>
                    <a:srgbClr val="0000CC"/>
                  </a:solidFill>
                  <a:ln w="317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30755" name="Group 22"/>
                <p:cNvGrpSpPr>
                  <a:grpSpLocks/>
                </p:cNvGrpSpPr>
                <p:nvPr/>
              </p:nvGrpSpPr>
              <p:grpSpPr bwMode="auto">
                <a:xfrm rot="-5931958">
                  <a:off x="4837328" y="3671250"/>
                  <a:ext cx="365760" cy="365760"/>
                  <a:chOff x="6365868" y="4039737"/>
                  <a:chExt cx="444357" cy="443363"/>
                </a:xfrm>
              </p:grpSpPr>
              <p:sp>
                <p:nvSpPr>
                  <p:cNvPr id="30764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6365868" y="4039737"/>
                    <a:ext cx="444357" cy="443363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 cap="rnd">
                    <a:solidFill>
                      <a:schemeClr val="bg2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65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6553196" y="4087505"/>
                    <a:ext cx="181873" cy="18101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>
                    <a:solidFill>
                      <a:srgbClr val="33CC33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66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6443547" y="4266254"/>
                    <a:ext cx="181873" cy="181019"/>
                  </a:xfrm>
                  <a:prstGeom prst="ellipse">
                    <a:avLst/>
                  </a:prstGeom>
                  <a:solidFill>
                    <a:srgbClr val="33CC33"/>
                  </a:solidFill>
                  <a:ln w="317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30756" name="Group 23"/>
                <p:cNvGrpSpPr>
                  <a:grpSpLocks/>
                </p:cNvGrpSpPr>
                <p:nvPr/>
              </p:nvGrpSpPr>
              <p:grpSpPr bwMode="auto">
                <a:xfrm rot="4972423">
                  <a:off x="5308986" y="3976059"/>
                  <a:ext cx="365760" cy="365760"/>
                  <a:chOff x="6365894" y="4039742"/>
                  <a:chExt cx="444357" cy="443364"/>
                </a:xfrm>
              </p:grpSpPr>
              <p:sp>
                <p:nvSpPr>
                  <p:cNvPr id="30761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6365894" y="4039742"/>
                    <a:ext cx="444357" cy="44336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 cap="rnd">
                    <a:solidFill>
                      <a:schemeClr val="bg2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62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6553222" y="4087508"/>
                    <a:ext cx="181873" cy="181019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>
                    <a:solidFill>
                      <a:srgbClr val="0000CC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763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6443570" y="4266259"/>
                    <a:ext cx="181873" cy="181019"/>
                  </a:xfrm>
                  <a:prstGeom prst="ellipse">
                    <a:avLst/>
                  </a:prstGeom>
                  <a:solidFill>
                    <a:srgbClr val="0000CC"/>
                  </a:solidFill>
                  <a:ln w="317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</p:grpSp>
            <p:grpSp>
              <p:nvGrpSpPr>
                <p:cNvPr id="30757" name="Group 27"/>
                <p:cNvGrpSpPr>
                  <a:grpSpLocks/>
                </p:cNvGrpSpPr>
                <p:nvPr/>
              </p:nvGrpSpPr>
              <p:grpSpPr bwMode="auto">
                <a:xfrm rot="-4252114">
                  <a:off x="4804019" y="4242193"/>
                  <a:ext cx="365760" cy="365760"/>
                  <a:chOff x="6365859" y="4039760"/>
                  <a:chExt cx="444357" cy="443364"/>
                </a:xfrm>
              </p:grpSpPr>
              <p:sp>
                <p:nvSpPr>
                  <p:cNvPr id="30758" name="Oval 116"/>
                  <p:cNvSpPr>
                    <a:spLocks noChangeArrowheads="1"/>
                  </p:cNvSpPr>
                  <p:nvPr/>
                </p:nvSpPr>
                <p:spPr bwMode="auto">
                  <a:xfrm>
                    <a:off x="6365859" y="4039760"/>
                    <a:ext cx="444357" cy="443364"/>
                  </a:xfrm>
                  <a:prstGeom prst="ellipse">
                    <a:avLst/>
                  </a:prstGeom>
                  <a:solidFill>
                    <a:srgbClr val="FFFFFF"/>
                  </a:solidFill>
                  <a:ln w="19050" cap="rnd">
                    <a:solidFill>
                      <a:schemeClr val="bg2"/>
                    </a:solidFill>
                    <a:prstDash val="sysDot"/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50000"/>
                      <a:buFont typeface="Monotype Sorts" pitchFamily="2" charset="2"/>
                      <a:buChar char="n"/>
                      <a:defRPr kumimoji="1" sz="2800" b="1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1pPr>
                    <a:lvl2pPr marL="742950" indent="-28575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75000"/>
                      <a:buFont typeface="Monotype Sorts" pitchFamily="2" charset="2"/>
                      <a:buChar char="u"/>
                      <a:defRPr kumimoji="1" sz="24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2pPr>
                    <a:lvl3pPr marL="11430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65000"/>
                      <a:buFont typeface="Monotype Sorts" pitchFamily="2" charset="2"/>
                      <a:buChar char="F"/>
                      <a:defRPr kumimoji="1" sz="2000">
                        <a:solidFill>
                          <a:schemeClr val="tx1"/>
                        </a:solidFill>
                        <a:latin typeface="Times New Roman" pitchFamily="18" charset="0"/>
                        <a:cs typeface="Times New Roman (Hebrew)" charset="-79"/>
                      </a:defRPr>
                    </a:lvl3pPr>
                    <a:lvl4pPr marL="1600200" indent="-228600" algn="l">
                      <a:spcBef>
                        <a:spcPct val="20000"/>
                      </a:spcBef>
                      <a:buClr>
                        <a:schemeClr val="tx2"/>
                      </a:buClr>
                      <a:buSzPct val="100000"/>
                      <a:buChar char="•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4pPr>
                    <a:lvl5pPr marL="2057400" indent="-228600" algn="l">
                      <a:spcBef>
                        <a:spcPct val="20000"/>
                      </a:spcBef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lr>
                        <a:schemeClr val="hlink"/>
                      </a:buClr>
                      <a:buSzPct val="100000"/>
                      <a:buChar char="–"/>
                      <a:defRPr kumimoji="1" sz="2000">
                        <a:solidFill>
                          <a:schemeClr val="tx1"/>
                        </a:solidFill>
                        <a:latin typeface="Arial" charset="0"/>
                        <a:cs typeface="Times New Roman (Hebrew)" charset="-79"/>
                      </a:defRPr>
                    </a:lvl9pPr>
                  </a:lstStyle>
                  <a:p>
                    <a:pPr algn="r"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endParaRPr kumimoji="0" lang="en-US" altLang="en-US" sz="2600">
                      <a:solidFill>
                        <a:schemeClr val="bg2"/>
                      </a:solidFill>
                    </a:endParaRPr>
                  </a:p>
                </p:txBody>
              </p:sp>
              <p:sp>
                <p:nvSpPr>
                  <p:cNvPr id="30" name="Oval 117"/>
                  <p:cNvSpPr>
                    <a:spLocks noChangeArrowheads="1"/>
                  </p:cNvSpPr>
                  <p:nvPr/>
                </p:nvSpPr>
                <p:spPr bwMode="auto">
                  <a:xfrm>
                    <a:off x="6553716" y="4087956"/>
                    <a:ext cx="181409" cy="181048"/>
                  </a:xfrm>
                  <a:prstGeom prst="ellipse">
                    <a:avLst/>
                  </a:prstGeom>
                  <a:solidFill>
                    <a:srgbClr val="FFFFFF"/>
                  </a:solidFill>
                  <a:ln w="38100">
                    <a:solidFill>
                      <a:schemeClr val="bg2">
                        <a:lumMod val="50000"/>
                        <a:lumOff val="50000"/>
                      </a:schemeClr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31" name="Oval 118"/>
                  <p:cNvSpPr>
                    <a:spLocks noChangeArrowheads="1"/>
                  </p:cNvSpPr>
                  <p:nvPr/>
                </p:nvSpPr>
                <p:spPr bwMode="auto">
                  <a:xfrm>
                    <a:off x="6511616" y="4200103"/>
                    <a:ext cx="169830" cy="171419"/>
                  </a:xfrm>
                  <a:prstGeom prst="ellipse">
                    <a:avLst/>
                  </a:prstGeom>
                  <a:solidFill>
                    <a:schemeClr val="bg2">
                      <a:lumMod val="50000"/>
                      <a:lumOff val="50000"/>
                    </a:schemeClr>
                  </a:solidFill>
                  <a:ln w="3175">
                    <a:solidFill>
                      <a:schemeClr val="bg2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</p:grpSp>
          <p:grpSp>
            <p:nvGrpSpPr>
              <p:cNvPr id="30735" name="Group 42"/>
              <p:cNvGrpSpPr>
                <a:grpSpLocks/>
              </p:cNvGrpSpPr>
              <p:nvPr/>
            </p:nvGrpSpPr>
            <p:grpSpPr bwMode="auto">
              <a:xfrm>
                <a:off x="8150226" y="5016500"/>
                <a:ext cx="1308100" cy="784225"/>
                <a:chOff x="5161868" y="3665775"/>
                <a:chExt cx="2247901" cy="1204912"/>
              </a:xfrm>
            </p:grpSpPr>
            <p:sp>
              <p:nvSpPr>
                <p:cNvPr id="30745" name="Oval 12"/>
                <p:cNvSpPr>
                  <a:spLocks noChangeArrowheads="1"/>
                </p:cNvSpPr>
                <p:nvPr/>
              </p:nvSpPr>
              <p:spPr bwMode="auto">
                <a:xfrm>
                  <a:off x="5749243" y="3859450"/>
                  <a:ext cx="1109663" cy="817563"/>
                </a:xfrm>
                <a:prstGeom prst="ellipse">
                  <a:avLst/>
                </a:prstGeom>
                <a:noFill/>
                <a:ln w="28575">
                  <a:solidFill>
                    <a:schemeClr val="bg2"/>
                  </a:solidFill>
                  <a:prstDash val="dash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46" name="Oval 13"/>
                <p:cNvSpPr>
                  <a:spLocks noChangeArrowheads="1"/>
                </p:cNvSpPr>
                <p:nvPr/>
              </p:nvSpPr>
              <p:spPr bwMode="auto">
                <a:xfrm>
                  <a:off x="6076263" y="3665775"/>
                  <a:ext cx="455612" cy="4445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47" name="Oval 14"/>
                <p:cNvSpPr>
                  <a:spLocks noChangeArrowheads="1"/>
                </p:cNvSpPr>
                <p:nvPr/>
              </p:nvSpPr>
              <p:spPr bwMode="auto">
                <a:xfrm>
                  <a:off x="6076263" y="4426187"/>
                  <a:ext cx="455612" cy="444500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48" name="Oval 15"/>
                <p:cNvSpPr>
                  <a:spLocks noChangeArrowheads="1"/>
                </p:cNvSpPr>
                <p:nvPr/>
              </p:nvSpPr>
              <p:spPr bwMode="auto">
                <a:xfrm>
                  <a:off x="6076267" y="3670538"/>
                  <a:ext cx="455612" cy="439738"/>
                </a:xfrm>
                <a:prstGeom prst="ellipse">
                  <a:avLst/>
                </a:prstGeom>
                <a:solidFill>
                  <a:schemeClr val="accent1">
                    <a:alpha val="27058"/>
                  </a:schemeClr>
                </a:solidFill>
                <a:ln w="190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ctr">
                    <a:lnSpc>
                      <a:spcPct val="7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en-US" altLang="en-US" sz="1200" i="0">
                      <a:solidFill>
                        <a:srgbClr val="990099"/>
                      </a:solidFill>
                      <a:latin typeface="Symbol" pitchFamily="18" charset="2"/>
                    </a:rPr>
                    <a:t>S</a:t>
                  </a:r>
                  <a:r>
                    <a:rPr kumimoji="0" lang="en-US" altLang="en-US" sz="1200" i="0" baseline="-25000">
                      <a:solidFill>
                        <a:srgbClr val="990099"/>
                      </a:solidFill>
                      <a:latin typeface="Symbol" pitchFamily="18" charset="2"/>
                    </a:rPr>
                    <a:t>p</a:t>
                  </a:r>
                </a:p>
              </p:txBody>
            </p:sp>
            <p:sp>
              <p:nvSpPr>
                <p:cNvPr id="30749" name="Freeform 16"/>
                <p:cNvSpPr>
                  <a:spLocks/>
                </p:cNvSpPr>
                <p:nvPr/>
              </p:nvSpPr>
              <p:spPr bwMode="auto">
                <a:xfrm>
                  <a:off x="5161868" y="4173775"/>
                  <a:ext cx="522288" cy="188911"/>
                </a:xfrm>
                <a:custGeom>
                  <a:avLst/>
                  <a:gdLst>
                    <a:gd name="T0" fmla="*/ 0 w 576"/>
                    <a:gd name="T1" fmla="*/ 2147483647 h 224"/>
                    <a:gd name="T2" fmla="*/ 2147483647 w 576"/>
                    <a:gd name="T3" fmla="*/ 2147483647 h 224"/>
                    <a:gd name="T4" fmla="*/ 2147483647 w 576"/>
                    <a:gd name="T5" fmla="*/ 2147483647 h 224"/>
                    <a:gd name="T6" fmla="*/ 2147483647 w 576"/>
                    <a:gd name="T7" fmla="*/ 2147483647 h 224"/>
                    <a:gd name="T8" fmla="*/ 2147483647 w 576"/>
                    <a:gd name="T9" fmla="*/ 2147483647 h 224"/>
                    <a:gd name="T10" fmla="*/ 2147483647 w 576"/>
                    <a:gd name="T11" fmla="*/ 2147483647 h 224"/>
                    <a:gd name="T12" fmla="*/ 2147483647 w 576"/>
                    <a:gd name="T13" fmla="*/ 2147483647 h 224"/>
                    <a:gd name="T14" fmla="*/ 2147483647 w 576"/>
                    <a:gd name="T15" fmla="*/ 2147483647 h 22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76"/>
                    <a:gd name="T25" fmla="*/ 0 h 224"/>
                    <a:gd name="T26" fmla="*/ 576 w 576"/>
                    <a:gd name="T27" fmla="*/ 224 h 22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76" h="224">
                      <a:moveTo>
                        <a:pt x="0" y="112"/>
                      </a:moveTo>
                      <a:cubicBezTo>
                        <a:pt x="12" y="168"/>
                        <a:pt x="24" y="224"/>
                        <a:pt x="48" y="208"/>
                      </a:cubicBezTo>
                      <a:cubicBezTo>
                        <a:pt x="72" y="192"/>
                        <a:pt x="112" y="16"/>
                        <a:pt x="144" y="16"/>
                      </a:cubicBezTo>
                      <a:cubicBezTo>
                        <a:pt x="176" y="16"/>
                        <a:pt x="208" y="208"/>
                        <a:pt x="240" y="208"/>
                      </a:cubicBezTo>
                      <a:cubicBezTo>
                        <a:pt x="272" y="208"/>
                        <a:pt x="304" y="16"/>
                        <a:pt x="336" y="16"/>
                      </a:cubicBezTo>
                      <a:cubicBezTo>
                        <a:pt x="368" y="16"/>
                        <a:pt x="400" y="208"/>
                        <a:pt x="432" y="208"/>
                      </a:cubicBezTo>
                      <a:cubicBezTo>
                        <a:pt x="464" y="208"/>
                        <a:pt x="504" y="32"/>
                        <a:pt x="528" y="16"/>
                      </a:cubicBezTo>
                      <a:cubicBezTo>
                        <a:pt x="552" y="0"/>
                        <a:pt x="564" y="56"/>
                        <a:pt x="576" y="112"/>
                      </a:cubicBezTo>
                    </a:path>
                  </a:pathLst>
                </a:custGeom>
                <a:noFill/>
                <a:ln w="381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0" name="Freeform 17"/>
                <p:cNvSpPr>
                  <a:spLocks/>
                </p:cNvSpPr>
                <p:nvPr/>
              </p:nvSpPr>
              <p:spPr bwMode="auto">
                <a:xfrm>
                  <a:off x="6887481" y="4162662"/>
                  <a:ext cx="522288" cy="188913"/>
                </a:xfrm>
                <a:custGeom>
                  <a:avLst/>
                  <a:gdLst>
                    <a:gd name="T0" fmla="*/ 0 w 576"/>
                    <a:gd name="T1" fmla="*/ 2147483647 h 224"/>
                    <a:gd name="T2" fmla="*/ 2147483647 w 576"/>
                    <a:gd name="T3" fmla="*/ 2147483647 h 224"/>
                    <a:gd name="T4" fmla="*/ 2147483647 w 576"/>
                    <a:gd name="T5" fmla="*/ 2147483647 h 224"/>
                    <a:gd name="T6" fmla="*/ 2147483647 w 576"/>
                    <a:gd name="T7" fmla="*/ 2147483647 h 224"/>
                    <a:gd name="T8" fmla="*/ 2147483647 w 576"/>
                    <a:gd name="T9" fmla="*/ 2147483647 h 224"/>
                    <a:gd name="T10" fmla="*/ 2147483647 w 576"/>
                    <a:gd name="T11" fmla="*/ 2147483647 h 224"/>
                    <a:gd name="T12" fmla="*/ 2147483647 w 576"/>
                    <a:gd name="T13" fmla="*/ 2147483647 h 224"/>
                    <a:gd name="T14" fmla="*/ 2147483647 w 576"/>
                    <a:gd name="T15" fmla="*/ 2147483647 h 22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76"/>
                    <a:gd name="T25" fmla="*/ 0 h 224"/>
                    <a:gd name="T26" fmla="*/ 576 w 576"/>
                    <a:gd name="T27" fmla="*/ 224 h 22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76" h="224">
                      <a:moveTo>
                        <a:pt x="0" y="112"/>
                      </a:moveTo>
                      <a:cubicBezTo>
                        <a:pt x="12" y="168"/>
                        <a:pt x="24" y="224"/>
                        <a:pt x="48" y="208"/>
                      </a:cubicBezTo>
                      <a:cubicBezTo>
                        <a:pt x="72" y="192"/>
                        <a:pt x="112" y="16"/>
                        <a:pt x="144" y="16"/>
                      </a:cubicBezTo>
                      <a:cubicBezTo>
                        <a:pt x="176" y="16"/>
                        <a:pt x="208" y="208"/>
                        <a:pt x="240" y="208"/>
                      </a:cubicBezTo>
                      <a:cubicBezTo>
                        <a:pt x="272" y="208"/>
                        <a:pt x="304" y="16"/>
                        <a:pt x="336" y="16"/>
                      </a:cubicBezTo>
                      <a:cubicBezTo>
                        <a:pt x="368" y="16"/>
                        <a:pt x="400" y="208"/>
                        <a:pt x="432" y="208"/>
                      </a:cubicBezTo>
                      <a:cubicBezTo>
                        <a:pt x="464" y="208"/>
                        <a:pt x="504" y="32"/>
                        <a:pt x="528" y="16"/>
                      </a:cubicBezTo>
                      <a:cubicBezTo>
                        <a:pt x="552" y="0"/>
                        <a:pt x="564" y="56"/>
                        <a:pt x="576" y="112"/>
                      </a:cubicBezTo>
                    </a:path>
                  </a:pathLst>
                </a:custGeom>
                <a:noFill/>
                <a:ln w="381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51" name="Oval 18"/>
                <p:cNvSpPr>
                  <a:spLocks noChangeArrowheads="1"/>
                </p:cNvSpPr>
                <p:nvPr/>
              </p:nvSpPr>
              <p:spPr bwMode="auto">
                <a:xfrm>
                  <a:off x="6076267" y="4426187"/>
                  <a:ext cx="455612" cy="441325"/>
                </a:xfrm>
                <a:prstGeom prst="ellipse">
                  <a:avLst/>
                </a:prstGeom>
                <a:solidFill>
                  <a:schemeClr val="accent1">
                    <a:alpha val="27058"/>
                  </a:schemeClr>
                </a:solidFill>
                <a:ln w="19050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ctr">
                    <a:lnSpc>
                      <a:spcPct val="70000"/>
                    </a:lnSpc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en-US" altLang="en-US" sz="1200" i="0">
                      <a:solidFill>
                        <a:srgbClr val="990099"/>
                      </a:solidFill>
                      <a:latin typeface="Symbol" pitchFamily="18" charset="2"/>
                    </a:rPr>
                    <a:t>S</a:t>
                  </a:r>
                  <a:r>
                    <a:rPr kumimoji="0" lang="en-US" altLang="en-US" sz="1200" i="0" baseline="-25000">
                      <a:solidFill>
                        <a:srgbClr val="990099"/>
                      </a:solidFill>
                      <a:latin typeface="Symbol" pitchFamily="18" charset="2"/>
                    </a:rPr>
                    <a:t>p</a:t>
                  </a:r>
                </a:p>
              </p:txBody>
            </p:sp>
            <p:sp>
              <p:nvSpPr>
                <p:cNvPr id="30752" name="Oval 19"/>
                <p:cNvSpPr>
                  <a:spLocks noChangeArrowheads="1"/>
                </p:cNvSpPr>
                <p:nvPr/>
              </p:nvSpPr>
              <p:spPr bwMode="auto">
                <a:xfrm>
                  <a:off x="5677804" y="4162662"/>
                  <a:ext cx="203200" cy="19685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53" name="Oval 20"/>
                <p:cNvSpPr>
                  <a:spLocks noChangeArrowheads="1"/>
                </p:cNvSpPr>
                <p:nvPr/>
              </p:nvSpPr>
              <p:spPr bwMode="auto">
                <a:xfrm>
                  <a:off x="6747775" y="4186475"/>
                  <a:ext cx="203200" cy="196850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</p:grpSp>
          <p:grpSp>
            <p:nvGrpSpPr>
              <p:cNvPr id="30736" name="Group 52"/>
              <p:cNvGrpSpPr>
                <a:grpSpLocks/>
              </p:cNvGrpSpPr>
              <p:nvPr/>
            </p:nvGrpSpPr>
            <p:grpSpPr bwMode="auto">
              <a:xfrm>
                <a:off x="6613525" y="4912998"/>
                <a:ext cx="1084265" cy="1058855"/>
                <a:chOff x="8619036" y="3534658"/>
                <a:chExt cx="1084524" cy="1058776"/>
              </a:xfrm>
            </p:grpSpPr>
            <p:sp>
              <p:nvSpPr>
                <p:cNvPr id="30739" name="Oval 6"/>
                <p:cNvSpPr>
                  <a:spLocks noChangeArrowheads="1"/>
                </p:cNvSpPr>
                <p:nvPr/>
              </p:nvSpPr>
              <p:spPr bwMode="auto">
                <a:xfrm rot="-1212463">
                  <a:off x="8898913" y="3767085"/>
                  <a:ext cx="524769" cy="552424"/>
                </a:xfrm>
                <a:prstGeom prst="ellipse">
                  <a:avLst/>
                </a:prstGeom>
                <a:solidFill>
                  <a:schemeClr val="accent1">
                    <a:alpha val="0"/>
                  </a:schemeClr>
                </a:solidFill>
                <a:ln w="28575">
                  <a:solidFill>
                    <a:schemeClr val="bg2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 algn="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endParaRPr kumimoji="0" lang="en-US" altLang="en-US" sz="260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30740" name="Arc 7"/>
                <p:cNvSpPr>
                  <a:spLocks/>
                </p:cNvSpPr>
                <p:nvPr/>
              </p:nvSpPr>
              <p:spPr bwMode="auto">
                <a:xfrm rot="-3634335">
                  <a:off x="9043122" y="3723030"/>
                  <a:ext cx="237485" cy="38650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28575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0741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8951341" y="3534658"/>
                  <a:ext cx="389850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en-US" altLang="en-US" i="0">
                      <a:solidFill>
                        <a:schemeClr val="bg2"/>
                      </a:solidFill>
                    </a:rPr>
                    <a:t>&gt;</a:t>
                  </a:r>
                </a:p>
              </p:txBody>
            </p:sp>
            <p:sp>
              <p:nvSpPr>
                <p:cNvPr id="30742" name="Text Box 9"/>
                <p:cNvSpPr txBox="1">
                  <a:spLocks noChangeArrowheads="1"/>
                </p:cNvSpPr>
                <p:nvPr/>
              </p:nvSpPr>
              <p:spPr bwMode="auto">
                <a:xfrm rot="10800000">
                  <a:off x="8828975" y="4070214"/>
                  <a:ext cx="543861" cy="5232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algn="l">
                    <a:spcBef>
                      <a:spcPct val="20000"/>
                    </a:spcBef>
                    <a:buClr>
                      <a:schemeClr val="hlink"/>
                    </a:buClr>
                    <a:buSzPct val="50000"/>
                    <a:buFont typeface="Monotype Sorts" pitchFamily="2" charset="2"/>
                    <a:buChar char="n"/>
                    <a:defRPr kumimoji="1" sz="2800" b="1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1pPr>
                  <a:lvl2pPr marL="742950" indent="-285750" algn="l">
                    <a:spcBef>
                      <a:spcPct val="20000"/>
                    </a:spcBef>
                    <a:buClr>
                      <a:schemeClr val="tx2"/>
                    </a:buClr>
                    <a:buSzPct val="75000"/>
                    <a:buFont typeface="Monotype Sorts" pitchFamily="2" charset="2"/>
                    <a:buChar char="u"/>
                    <a:defRPr kumimoji="1" sz="24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2pPr>
                  <a:lvl3pPr marL="11430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65000"/>
                    <a:buFont typeface="Monotype Sorts" pitchFamily="2" charset="2"/>
                    <a:buChar char="F"/>
                    <a:defRPr kumimoji="1" sz="2000">
                      <a:solidFill>
                        <a:schemeClr val="tx1"/>
                      </a:solidFill>
                      <a:latin typeface="Times New Roman" pitchFamily="18" charset="0"/>
                      <a:cs typeface="Times New Roman (Hebrew)" charset="-79"/>
                    </a:defRPr>
                  </a:lvl3pPr>
                  <a:lvl4pPr marL="1600200" indent="-228600" algn="l">
                    <a:spcBef>
                      <a:spcPct val="20000"/>
                    </a:spcBef>
                    <a:buClr>
                      <a:schemeClr val="tx2"/>
                    </a:buClr>
                    <a:buSzPct val="100000"/>
                    <a:buChar char="•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4pPr>
                  <a:lvl5pPr marL="2057400" indent="-228600" algn="l">
                    <a:spcBef>
                      <a:spcPct val="20000"/>
                    </a:spcBef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hlink"/>
                    </a:buClr>
                    <a:buSzPct val="100000"/>
                    <a:buChar char="–"/>
                    <a:defRPr kumimoji="1" sz="2000">
                      <a:solidFill>
                        <a:schemeClr val="tx1"/>
                      </a:solidFill>
                      <a:latin typeface="Arial" charset="0"/>
                      <a:cs typeface="Times New Roman (Hebrew)" charset="-79"/>
                    </a:defRPr>
                  </a:lvl9pPr>
                </a:lstStyle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kumimoji="0" lang="en-US" altLang="en-US" i="0">
                      <a:solidFill>
                        <a:schemeClr val="bg2"/>
                      </a:solidFill>
                    </a:rPr>
                    <a:t>&gt;</a:t>
                  </a:r>
                </a:p>
              </p:txBody>
            </p:sp>
            <p:sp>
              <p:nvSpPr>
                <p:cNvPr id="30743" name="Freeform 10"/>
                <p:cNvSpPr>
                  <a:spLocks/>
                </p:cNvSpPr>
                <p:nvPr/>
              </p:nvSpPr>
              <p:spPr bwMode="auto">
                <a:xfrm>
                  <a:off x="8619036" y="3976709"/>
                  <a:ext cx="279877" cy="165727"/>
                </a:xfrm>
                <a:custGeom>
                  <a:avLst/>
                  <a:gdLst>
                    <a:gd name="T0" fmla="*/ 0 w 576"/>
                    <a:gd name="T1" fmla="*/ 2147483647 h 224"/>
                    <a:gd name="T2" fmla="*/ 2147483647 w 576"/>
                    <a:gd name="T3" fmla="*/ 2147483647 h 224"/>
                    <a:gd name="T4" fmla="*/ 2147483647 w 576"/>
                    <a:gd name="T5" fmla="*/ 2147483647 h 224"/>
                    <a:gd name="T6" fmla="*/ 2147483647 w 576"/>
                    <a:gd name="T7" fmla="*/ 2147483647 h 224"/>
                    <a:gd name="T8" fmla="*/ 2147483647 w 576"/>
                    <a:gd name="T9" fmla="*/ 2147483647 h 224"/>
                    <a:gd name="T10" fmla="*/ 2147483647 w 576"/>
                    <a:gd name="T11" fmla="*/ 2147483647 h 224"/>
                    <a:gd name="T12" fmla="*/ 2147483647 w 576"/>
                    <a:gd name="T13" fmla="*/ 2147483647 h 224"/>
                    <a:gd name="T14" fmla="*/ 2147483647 w 576"/>
                    <a:gd name="T15" fmla="*/ 2147483647 h 22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76"/>
                    <a:gd name="T25" fmla="*/ 0 h 224"/>
                    <a:gd name="T26" fmla="*/ 576 w 576"/>
                    <a:gd name="T27" fmla="*/ 224 h 22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76" h="224">
                      <a:moveTo>
                        <a:pt x="0" y="112"/>
                      </a:moveTo>
                      <a:cubicBezTo>
                        <a:pt x="12" y="168"/>
                        <a:pt x="24" y="224"/>
                        <a:pt x="48" y="208"/>
                      </a:cubicBezTo>
                      <a:cubicBezTo>
                        <a:pt x="72" y="192"/>
                        <a:pt x="112" y="16"/>
                        <a:pt x="144" y="16"/>
                      </a:cubicBezTo>
                      <a:cubicBezTo>
                        <a:pt x="176" y="16"/>
                        <a:pt x="208" y="208"/>
                        <a:pt x="240" y="208"/>
                      </a:cubicBezTo>
                      <a:cubicBezTo>
                        <a:pt x="272" y="208"/>
                        <a:pt x="304" y="16"/>
                        <a:pt x="336" y="16"/>
                      </a:cubicBezTo>
                      <a:cubicBezTo>
                        <a:pt x="368" y="16"/>
                        <a:pt x="400" y="208"/>
                        <a:pt x="432" y="208"/>
                      </a:cubicBezTo>
                      <a:cubicBezTo>
                        <a:pt x="464" y="208"/>
                        <a:pt x="504" y="32"/>
                        <a:pt x="528" y="16"/>
                      </a:cubicBezTo>
                      <a:cubicBezTo>
                        <a:pt x="552" y="0"/>
                        <a:pt x="564" y="56"/>
                        <a:pt x="576" y="112"/>
                      </a:cubicBezTo>
                    </a:path>
                  </a:pathLst>
                </a:custGeom>
                <a:noFill/>
                <a:ln w="381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30744" name="Freeform 11"/>
                <p:cNvSpPr>
                  <a:spLocks/>
                </p:cNvSpPr>
                <p:nvPr/>
              </p:nvSpPr>
              <p:spPr bwMode="auto">
                <a:xfrm>
                  <a:off x="9423683" y="3952705"/>
                  <a:ext cx="279877" cy="165727"/>
                </a:xfrm>
                <a:custGeom>
                  <a:avLst/>
                  <a:gdLst>
                    <a:gd name="T0" fmla="*/ 0 w 576"/>
                    <a:gd name="T1" fmla="*/ 2147483647 h 224"/>
                    <a:gd name="T2" fmla="*/ 2147483647 w 576"/>
                    <a:gd name="T3" fmla="*/ 2147483647 h 224"/>
                    <a:gd name="T4" fmla="*/ 2147483647 w 576"/>
                    <a:gd name="T5" fmla="*/ 2147483647 h 224"/>
                    <a:gd name="T6" fmla="*/ 2147483647 w 576"/>
                    <a:gd name="T7" fmla="*/ 2147483647 h 224"/>
                    <a:gd name="T8" fmla="*/ 2147483647 w 576"/>
                    <a:gd name="T9" fmla="*/ 2147483647 h 224"/>
                    <a:gd name="T10" fmla="*/ 2147483647 w 576"/>
                    <a:gd name="T11" fmla="*/ 2147483647 h 224"/>
                    <a:gd name="T12" fmla="*/ 2147483647 w 576"/>
                    <a:gd name="T13" fmla="*/ 2147483647 h 224"/>
                    <a:gd name="T14" fmla="*/ 2147483647 w 576"/>
                    <a:gd name="T15" fmla="*/ 2147483647 h 224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576"/>
                    <a:gd name="T25" fmla="*/ 0 h 224"/>
                    <a:gd name="T26" fmla="*/ 576 w 576"/>
                    <a:gd name="T27" fmla="*/ 224 h 224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576" h="224">
                      <a:moveTo>
                        <a:pt x="0" y="112"/>
                      </a:moveTo>
                      <a:cubicBezTo>
                        <a:pt x="12" y="168"/>
                        <a:pt x="24" y="224"/>
                        <a:pt x="48" y="208"/>
                      </a:cubicBezTo>
                      <a:cubicBezTo>
                        <a:pt x="72" y="192"/>
                        <a:pt x="112" y="16"/>
                        <a:pt x="144" y="16"/>
                      </a:cubicBezTo>
                      <a:cubicBezTo>
                        <a:pt x="176" y="16"/>
                        <a:pt x="208" y="208"/>
                        <a:pt x="240" y="208"/>
                      </a:cubicBezTo>
                      <a:cubicBezTo>
                        <a:pt x="272" y="208"/>
                        <a:pt x="304" y="16"/>
                        <a:pt x="336" y="16"/>
                      </a:cubicBezTo>
                      <a:cubicBezTo>
                        <a:pt x="368" y="16"/>
                        <a:pt x="400" y="208"/>
                        <a:pt x="432" y="208"/>
                      </a:cubicBezTo>
                      <a:cubicBezTo>
                        <a:pt x="464" y="208"/>
                        <a:pt x="504" y="32"/>
                        <a:pt x="528" y="16"/>
                      </a:cubicBezTo>
                      <a:cubicBezTo>
                        <a:pt x="552" y="0"/>
                        <a:pt x="564" y="56"/>
                        <a:pt x="576" y="112"/>
                      </a:cubicBezTo>
                    </a:path>
                  </a:pathLst>
                </a:custGeom>
                <a:noFill/>
                <a:ln w="38100">
                  <a:solidFill>
                    <a:schemeClr val="bg2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30737" name="Left-Right Arrow 54"/>
              <p:cNvSpPr>
                <a:spLocks noChangeArrowheads="1"/>
              </p:cNvSpPr>
              <p:nvPr/>
            </p:nvSpPr>
            <p:spPr bwMode="auto">
              <a:xfrm>
                <a:off x="5568950" y="5227638"/>
                <a:ext cx="730250" cy="366712"/>
              </a:xfrm>
              <a:prstGeom prst="leftRightArrow">
                <a:avLst>
                  <a:gd name="adj1" fmla="val 50000"/>
                  <a:gd name="adj2" fmla="val 49784"/>
                </a:avLst>
              </a:prstGeom>
              <a:solidFill>
                <a:srgbClr val="CC00CC"/>
              </a:solidFill>
              <a:ln w="9525" algn="ctr">
                <a:solidFill>
                  <a:srgbClr val="000066"/>
                </a:solidFill>
                <a:round/>
                <a:headEnd/>
                <a:tailEnd/>
              </a:ln>
            </p:spPr>
            <p:txBody>
              <a:bodyPr wrap="non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 algn="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kumimoji="0" lang="en-US" altLang="en-US" sz="2600">
                  <a:solidFill>
                    <a:schemeClr val="bg2"/>
                  </a:solidFill>
                </a:endParaRPr>
              </a:p>
            </p:txBody>
          </p:sp>
          <p:sp>
            <p:nvSpPr>
              <p:cNvPr id="30738" name="TextBox 52"/>
              <p:cNvSpPr txBox="1">
                <a:spLocks noChangeArrowheads="1"/>
              </p:cNvSpPr>
              <p:nvPr/>
            </p:nvSpPr>
            <p:spPr bwMode="auto">
              <a:xfrm>
                <a:off x="1834486" y="4401402"/>
                <a:ext cx="295274" cy="4924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algn="l">
                  <a:spcBef>
                    <a:spcPct val="20000"/>
                  </a:spcBef>
                  <a:buClr>
                    <a:schemeClr val="hlink"/>
                  </a:buClr>
                  <a:buSzPct val="50000"/>
                  <a:buFont typeface="Monotype Sorts" pitchFamily="2" charset="2"/>
                  <a:buChar char="n"/>
                  <a:defRPr kumimoji="1" sz="2800" b="1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1pPr>
                <a:lvl2pPr marL="742950" indent="-285750" algn="l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Monotype Sorts" pitchFamily="2" charset="2"/>
                  <a:buChar char="u"/>
                  <a:defRPr kumimoji="1" sz="24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2pPr>
                <a:lvl3pPr marL="1143000" indent="-228600" algn="l">
                  <a:spcBef>
                    <a:spcPct val="20000"/>
                  </a:spcBef>
                  <a:buClr>
                    <a:schemeClr val="hlink"/>
                  </a:buClr>
                  <a:buSzPct val="65000"/>
                  <a:buFont typeface="Monotype Sorts" pitchFamily="2" charset="2"/>
                  <a:buChar char="F"/>
                  <a:defRPr kumimoji="1" sz="2000">
                    <a:solidFill>
                      <a:schemeClr val="tx1"/>
                    </a:solidFill>
                    <a:latin typeface="Times New Roman" pitchFamily="18" charset="0"/>
                    <a:cs typeface="Times New Roman (Hebrew)" charset="-79"/>
                  </a:defRPr>
                </a:lvl3pPr>
                <a:lvl4pPr marL="1600200" indent="-228600" algn="l">
                  <a:spcBef>
                    <a:spcPct val="20000"/>
                  </a:spcBef>
                  <a:buClr>
                    <a:schemeClr val="tx2"/>
                  </a:buClr>
                  <a:buSzPct val="100000"/>
                  <a:buChar char="•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4pPr>
                <a:lvl5pPr marL="2057400" indent="-228600" algn="l">
                  <a:spcBef>
                    <a:spcPct val="20000"/>
                  </a:spcBef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hlink"/>
                  </a:buClr>
                  <a:buSzPct val="100000"/>
                  <a:buChar char="–"/>
                  <a:defRPr kumimoji="1" sz="2000">
                    <a:solidFill>
                      <a:schemeClr val="tx1"/>
                    </a:solidFill>
                    <a:latin typeface="Arial" charset="0"/>
                    <a:cs typeface="Times New Roman (Hebrew)" charset="-79"/>
                  </a:defRPr>
                </a:lvl9pPr>
              </a:lstStyle>
              <a:p>
                <a:pPr algn="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kumimoji="0" lang="en-US" altLang="en-US" sz="2600">
                    <a:solidFill>
                      <a:srgbClr val="990099"/>
                    </a:solidFill>
                  </a:rPr>
                  <a:t>-</a:t>
                </a:r>
              </a:p>
            </p:txBody>
          </p:sp>
        </p:grpSp>
        <p:sp>
          <p:nvSpPr>
            <p:cNvPr id="30731" name="TextBox 54"/>
            <p:cNvSpPr txBox="1">
              <a:spLocks noChangeArrowheads="1"/>
            </p:cNvSpPr>
            <p:nvPr/>
          </p:nvSpPr>
          <p:spPr bwMode="auto">
            <a:xfrm>
              <a:off x="9334362" y="4846093"/>
              <a:ext cx="36740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 algn="r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600" i="0">
                  <a:solidFill>
                    <a:schemeClr val="bg2"/>
                  </a:solidFill>
                  <a:latin typeface="Symbol" pitchFamily="18" charset="2"/>
                </a:rPr>
                <a:t>r</a:t>
              </a:r>
            </a:p>
          </p:txBody>
        </p:sp>
      </p:grp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906000" cy="838200"/>
          </a:xfrm>
        </p:spPr>
        <p:txBody>
          <a:bodyPr/>
          <a:lstStyle/>
          <a:p>
            <a:r>
              <a:rPr lang="en-US" altLang="en-US" sz="3500" smtClean="0">
                <a:solidFill>
                  <a:schemeClr val="bg2"/>
                </a:solidFill>
              </a:rPr>
              <a:t>2.1  In-Medium Vector Mesons at RHIC + LHC</a:t>
            </a: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00650" y="1287463"/>
            <a:ext cx="4648200" cy="3602037"/>
          </a:xfrm>
        </p:spPr>
      </p:pic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8" y="1273175"/>
            <a:ext cx="4802187" cy="363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092325" y="5257800"/>
            <a:ext cx="6137275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b="0" i="0">
                <a:solidFill>
                  <a:srgbClr val="0000CC"/>
                </a:solidFill>
              </a:rPr>
              <a:t> Anti-/baryon effects melt the </a:t>
            </a:r>
            <a:r>
              <a:rPr kumimoji="0" lang="en-US" altLang="en-US" sz="2600" i="0">
                <a:solidFill>
                  <a:schemeClr val="bg2"/>
                </a:solidFill>
                <a:latin typeface="Symbol" pitchFamily="18" charset="2"/>
              </a:rPr>
              <a:t>r</a:t>
            </a:r>
            <a:r>
              <a:rPr kumimoji="0" lang="en-US" altLang="en-US" sz="2600" b="0" i="0">
                <a:solidFill>
                  <a:srgbClr val="0000CC"/>
                </a:solidFill>
              </a:rPr>
              <a:t> meson  </a:t>
            </a:r>
          </a:p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600" b="0" i="0">
                <a:solidFill>
                  <a:srgbClr val="0000CC"/>
                </a:solidFill>
              </a:rPr>
              <a:t> </a:t>
            </a:r>
            <a:r>
              <a:rPr kumimoji="0" lang="en-US" altLang="en-US" sz="2600" i="0">
                <a:solidFill>
                  <a:srgbClr val="000000"/>
                </a:solidFill>
                <a:latin typeface="Symbol" pitchFamily="18" charset="2"/>
              </a:rPr>
              <a:t>w</a:t>
            </a:r>
            <a:r>
              <a:rPr kumimoji="0" lang="en-US" altLang="en-US" sz="2600" b="0" i="0">
                <a:solidFill>
                  <a:srgbClr val="0000CC"/>
                </a:solidFill>
              </a:rPr>
              <a:t> also melts, </a:t>
            </a:r>
            <a:r>
              <a:rPr kumimoji="0" lang="en-US" altLang="en-US" sz="2600" i="0">
                <a:solidFill>
                  <a:schemeClr val="bg2"/>
                </a:solidFill>
                <a:latin typeface="Symbol" pitchFamily="18" charset="2"/>
              </a:rPr>
              <a:t>f</a:t>
            </a:r>
            <a:r>
              <a:rPr kumimoji="0" lang="en-US" altLang="en-US" sz="2600" b="0" i="0">
                <a:solidFill>
                  <a:srgbClr val="0000CC"/>
                </a:solidFill>
              </a:rPr>
              <a:t> more robust ↔ OZI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2525"/>
            <a:ext cx="5105400" cy="438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30163" y="31750"/>
            <a:ext cx="95472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>
                <a:solidFill>
                  <a:schemeClr val="bg2"/>
                </a:solidFill>
              </a:rPr>
              <a:t>4.3 Comparison to Data: </a:t>
            </a:r>
            <a:r>
              <a:rPr lang="en-US" altLang="en-US" sz="3400" i="0" u="sng">
                <a:solidFill>
                  <a:srgbClr val="008000"/>
                </a:solidFill>
              </a:rPr>
              <a:t>RHIC</a:t>
            </a:r>
          </a:p>
        </p:txBody>
      </p:sp>
      <p:sp>
        <p:nvSpPr>
          <p:cNvPr id="33796" name="Text Box 9"/>
          <p:cNvSpPr txBox="1">
            <a:spLocks noChangeArrowheads="1"/>
          </p:cNvSpPr>
          <p:nvPr/>
        </p:nvSpPr>
        <p:spPr bwMode="auto">
          <a:xfrm>
            <a:off x="-15875" y="5178425"/>
            <a:ext cx="20494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0">
                <a:solidFill>
                  <a:srgbClr val="009900"/>
                </a:solidFill>
              </a:rPr>
              <a:t>[van Hees et al, ‘11, ’14]</a:t>
            </a:r>
          </a:p>
        </p:txBody>
      </p:sp>
      <p:sp>
        <p:nvSpPr>
          <p:cNvPr id="33797" name="Text Box 33"/>
          <p:cNvSpPr txBox="1">
            <a:spLocks noChangeArrowheads="1"/>
          </p:cNvSpPr>
          <p:nvPr/>
        </p:nvSpPr>
        <p:spPr bwMode="auto">
          <a:xfrm>
            <a:off x="28575" y="6019800"/>
            <a:ext cx="9801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same rates + intial flow </a:t>
            </a:r>
            <a:r>
              <a:rPr kumimoji="0" lang="en-US" altLang="en-US" sz="2500" i="0">
                <a:solidFill>
                  <a:srgbClr val="0000CC"/>
                </a:solidFill>
                <a:sym typeface="Symbol" pitchFamily="18" charset="2"/>
              </a:rPr>
              <a:t>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similar</a:t>
            </a:r>
            <a:r>
              <a:rPr kumimoji="0" lang="en-US" altLang="en-US" sz="2500" b="0" i="0">
                <a:solidFill>
                  <a:srgbClr val="0000CC"/>
                </a:solidFill>
              </a:rPr>
              <a:t> results from various evolution models </a:t>
            </a:r>
          </a:p>
        </p:txBody>
      </p:sp>
      <p:sp>
        <p:nvSpPr>
          <p:cNvPr id="33798" name="Text Box 9"/>
          <p:cNvSpPr txBox="1">
            <a:spLocks noChangeArrowheads="1"/>
          </p:cNvSpPr>
          <p:nvPr/>
        </p:nvSpPr>
        <p:spPr bwMode="auto">
          <a:xfrm>
            <a:off x="8407400" y="5410200"/>
            <a:ext cx="15954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400" i="0">
                <a:solidFill>
                  <a:srgbClr val="009900"/>
                </a:solidFill>
              </a:rPr>
              <a:t>[Paquet et al ’16]</a:t>
            </a:r>
          </a:p>
        </p:txBody>
      </p:sp>
      <p:sp>
        <p:nvSpPr>
          <p:cNvPr id="33799" name="Text Box 40"/>
          <p:cNvSpPr txBox="1">
            <a:spLocks noChangeArrowheads="1"/>
          </p:cNvSpPr>
          <p:nvPr/>
        </p:nvSpPr>
        <p:spPr bwMode="auto">
          <a:xfrm>
            <a:off x="1219200" y="727075"/>
            <a:ext cx="7573963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600">
                <a:solidFill>
                  <a:schemeClr val="bg2"/>
                </a:solidFill>
              </a:rPr>
              <a:t>        </a:t>
            </a:r>
            <a:r>
              <a:rPr kumimoji="0" lang="en-US" altLang="en-US" sz="2600" i="0">
                <a:solidFill>
                  <a:srgbClr val="000066"/>
                </a:solidFill>
              </a:rPr>
              <a:t>Ideal Hydro                                 Viscous Hydro</a:t>
            </a:r>
          </a:p>
        </p:txBody>
      </p:sp>
      <p:pic>
        <p:nvPicPr>
          <p:cNvPr id="33800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1166813"/>
            <a:ext cx="4976812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447800"/>
            <a:ext cx="4533900" cy="338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9" descr="C:\Users\ralf\Desktop\sf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0"/>
          <a:stretch>
            <a:fillRect/>
          </a:stretch>
        </p:blipFill>
        <p:spPr bwMode="auto">
          <a:xfrm>
            <a:off x="563563" y="1012825"/>
            <a:ext cx="8102600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-17463" y="-33338"/>
            <a:ext cx="9879013" cy="63341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3.2 Massive Yang-Mills in Hot Pion Gas</a:t>
            </a:r>
          </a:p>
        </p:txBody>
      </p:sp>
      <p:sp>
        <p:nvSpPr>
          <p:cNvPr id="34820" name="Text Box 8"/>
          <p:cNvSpPr txBox="1">
            <a:spLocks noChangeArrowheads="1"/>
          </p:cNvSpPr>
          <p:nvPr/>
        </p:nvSpPr>
        <p:spPr bwMode="auto">
          <a:xfrm>
            <a:off x="282575" y="609600"/>
            <a:ext cx="93948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600"/>
              </a:spcBef>
              <a:buClrTx/>
              <a:buSzTx/>
              <a:buFont typeface="Monotype Sorts" pitchFamily="2" charset="2"/>
              <a:buNone/>
            </a:pPr>
            <a:r>
              <a:rPr kumimoji="0" lang="en-US" altLang="en-US" sz="2500" i="0">
                <a:solidFill>
                  <a:srgbClr val="000066"/>
                </a:solidFill>
                <a:sym typeface="Symbol" pitchFamily="18" charset="2"/>
              </a:rPr>
              <a:t>Temperature progression of vector + axialvector spectral functions</a:t>
            </a:r>
          </a:p>
        </p:txBody>
      </p:sp>
      <p:sp>
        <p:nvSpPr>
          <p:cNvPr id="34821" name="AutoShape 7" descr="https://exchange.tamu.edu/owa/attachment.ashx?id=RgAAAAAUv5UQTN1bRp%2fLoZOn%2f8%2bLBwB30FHdmpWaRJBtc%2fTVy51gAAAAMlvaAAB30FHdmpWaRJBtc%2fTVy51gAAAAOqejAAAJ&amp;attcnt=1&amp;attid0=BAAAAAAA&amp;attcid0=4c55c2e4-5143-48e4-bb4b-804cf172a159"/>
          <p:cNvSpPr>
            <a:spLocks noChangeAspect="1" noChangeArrowheads="1"/>
          </p:cNvSpPr>
          <p:nvPr/>
        </p:nvSpPr>
        <p:spPr bwMode="auto">
          <a:xfrm>
            <a:off x="0" y="-198438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  <p:pic>
        <p:nvPicPr>
          <p:cNvPr id="34822" name="Picture 8" descr="C:\Users\ralf\Desktop\fp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5200" y="4367213"/>
            <a:ext cx="3768725" cy="249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 Box 4"/>
          <p:cNvSpPr txBox="1">
            <a:spLocks noChangeArrowheads="1"/>
          </p:cNvSpPr>
          <p:nvPr/>
        </p:nvSpPr>
        <p:spPr bwMode="auto">
          <a:xfrm>
            <a:off x="41275" y="4724400"/>
            <a:ext cx="5827713" cy="132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30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supports “burning” of chiral-mass splitting  </a:t>
            </a:r>
          </a:p>
          <a:p>
            <a:pPr>
              <a:spcBef>
                <a:spcPts val="300"/>
              </a:spcBef>
              <a:buClrTx/>
              <a:buSzTx/>
              <a:buFont typeface="Monotype Sorts" pitchFamily="2" charset="2"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  as mechanism for chiral restoration</a:t>
            </a:r>
          </a:p>
          <a:p>
            <a:pPr>
              <a:spcBef>
                <a:spcPts val="300"/>
              </a:spcBef>
              <a:buClrTx/>
              <a:buSzTx/>
              <a:buFont typeface="Monotype Sorts" pitchFamily="2" charset="2"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  [as found in sum rule analysis] 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7838" y="609600"/>
            <a:ext cx="4348162" cy="171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-17463" y="-33338"/>
            <a:ext cx="9879013" cy="633413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altLang="en-US" sz="3400" smtClean="0">
                <a:solidFill>
                  <a:schemeClr val="bg2"/>
                </a:solidFill>
              </a:rPr>
              <a:t>3.2 Massive Yang-Mills Approach in Vaccum</a:t>
            </a:r>
          </a:p>
        </p:txBody>
      </p:sp>
      <p:sp>
        <p:nvSpPr>
          <p:cNvPr id="37892" name="Text Box 8"/>
          <p:cNvSpPr txBox="1">
            <a:spLocks noChangeArrowheads="1"/>
          </p:cNvSpPr>
          <p:nvPr/>
        </p:nvSpPr>
        <p:spPr bwMode="auto">
          <a:xfrm>
            <a:off x="0" y="644525"/>
            <a:ext cx="5729288" cy="313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6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Gauge </a:t>
            </a:r>
            <a:r>
              <a:rPr kumimoji="0" lang="en-US" altLang="en-US" sz="2500" i="0">
                <a:solidFill>
                  <a:schemeClr val="bg2"/>
                </a:solidFill>
                <a:latin typeface="Symbol" pitchFamily="18" charset="2"/>
                <a:sym typeface="Symbol" pitchFamily="18" charset="2"/>
              </a:rPr>
              <a:t>r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+ </a:t>
            </a:r>
            <a:r>
              <a:rPr kumimoji="0" lang="en-US" altLang="en-US" sz="2500" i="0">
                <a:solidFill>
                  <a:schemeClr val="bg2"/>
                </a:solidFill>
                <a:sym typeface="Symbol" pitchFamily="18" charset="2"/>
              </a:rPr>
              <a:t>a</a:t>
            </a:r>
            <a:r>
              <a:rPr kumimoji="0" lang="en-US" altLang="en-US" sz="2500" i="0" baseline="-25000">
                <a:solidFill>
                  <a:schemeClr val="bg2"/>
                </a:solidFill>
                <a:sym typeface="Symbol" pitchFamily="18" charset="2"/>
              </a:rPr>
              <a:t>1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into chiral pion lagrangian: </a:t>
            </a:r>
          </a:p>
          <a:p>
            <a:pPr>
              <a:spcBef>
                <a:spcPts val="6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problems with vacuum phenomenology  </a:t>
            </a:r>
          </a:p>
          <a:p>
            <a:pPr>
              <a:spcBef>
                <a:spcPts val="600"/>
              </a:spcBef>
              <a:buClrTx/>
              <a:buSzTx/>
              <a:buFont typeface="Monotype Sorts" pitchFamily="2" charset="2"/>
              <a:buNone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  → global gauge? </a:t>
            </a:r>
          </a:p>
          <a:p>
            <a:pPr>
              <a:spcBef>
                <a:spcPts val="12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Recent progress:               </a:t>
            </a:r>
            <a:endParaRPr kumimoji="0" lang="en-US" altLang="en-US" sz="1600" i="0">
              <a:solidFill>
                <a:srgbClr val="008000"/>
              </a:solidFill>
              <a:sym typeface="Symbol" pitchFamily="18" charset="2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 - </a:t>
            </a:r>
            <a:r>
              <a:rPr kumimoji="0" lang="en-US" altLang="en-US" sz="2500" i="0">
                <a:solidFill>
                  <a:srgbClr val="0000CC"/>
                </a:solidFill>
                <a:sym typeface="Symbol" pitchFamily="18" charset="2"/>
              </a:rPr>
              <a:t>full </a:t>
            </a:r>
            <a:r>
              <a:rPr kumimoji="0" lang="en-US" altLang="en-US" sz="2500" i="0">
                <a:solidFill>
                  <a:schemeClr val="bg2"/>
                </a:solidFill>
                <a:latin typeface="Symbol" pitchFamily="18" charset="2"/>
                <a:sym typeface="Symbol" pitchFamily="18" charset="2"/>
              </a:rPr>
              <a:t>r</a:t>
            </a:r>
            <a:r>
              <a:rPr kumimoji="0" lang="en-US" altLang="en-US" sz="2500" b="0" i="0">
                <a:solidFill>
                  <a:srgbClr val="0000FF"/>
                </a:solidFill>
                <a:sym typeface="Symbol" pitchFamily="18" charset="2"/>
              </a:rPr>
              <a:t> 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propagator in </a:t>
            </a:r>
            <a:r>
              <a:rPr kumimoji="0" lang="en-US" altLang="en-US" sz="2500" i="0">
                <a:solidFill>
                  <a:schemeClr val="bg2"/>
                </a:solidFill>
                <a:sym typeface="Symbol" pitchFamily="18" charset="2"/>
              </a:rPr>
              <a:t>a</a:t>
            </a:r>
            <a:r>
              <a:rPr kumimoji="0" lang="en-US" altLang="en-US" sz="2500" i="0" baseline="-25000">
                <a:solidFill>
                  <a:schemeClr val="bg2"/>
                </a:solidFill>
                <a:sym typeface="Symbol" pitchFamily="18" charset="2"/>
              </a:rPr>
              <a:t>1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selfenergy</a:t>
            </a:r>
          </a:p>
          <a:p>
            <a:pPr>
              <a:spcBef>
                <a:spcPts val="30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 - </a:t>
            </a:r>
            <a:r>
              <a:rPr kumimoji="0" lang="en-US" altLang="en-US" sz="2500" i="0">
                <a:solidFill>
                  <a:srgbClr val="0000CC"/>
                </a:solidFill>
                <a:sym typeface="Symbol" pitchFamily="18" charset="2"/>
              </a:rPr>
              <a:t>vertex corrections</a:t>
            </a: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to preserve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  <a:sym typeface="Symbol" pitchFamily="18" charset="2"/>
              </a:rPr>
              <a:t>    </a:t>
            </a:r>
            <a:r>
              <a:rPr kumimoji="0" lang="en-US" altLang="en-US" sz="2500" i="0">
                <a:solidFill>
                  <a:srgbClr val="FF0000"/>
                </a:solidFill>
                <a:sym typeface="Symbol" pitchFamily="18" charset="2"/>
              </a:rPr>
              <a:t>PCAC:</a:t>
            </a:r>
            <a:r>
              <a:rPr kumimoji="0" lang="en-US" altLang="en-US" sz="2500" i="0">
                <a:solidFill>
                  <a:srgbClr val="0000CC"/>
                </a:solidFill>
                <a:sym typeface="Symbol" pitchFamily="18" charset="2"/>
              </a:rPr>
              <a:t>  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152400" y="3995738"/>
            <a:ext cx="9601200" cy="2820987"/>
            <a:chOff x="151997" y="4037013"/>
            <a:chExt cx="9601597" cy="2820987"/>
          </a:xfrm>
        </p:grpSpPr>
        <p:pic>
          <p:nvPicPr>
            <p:cNvPr id="37901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345"/>
            <a:stretch>
              <a:fillRect/>
            </a:stretch>
          </p:blipFill>
          <p:spPr bwMode="auto">
            <a:xfrm>
              <a:off x="5160506" y="4037013"/>
              <a:ext cx="4593088" cy="2820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902" name="Text Box 8"/>
            <p:cNvSpPr txBox="1">
              <a:spLocks noChangeArrowheads="1"/>
            </p:cNvSpPr>
            <p:nvPr/>
          </p:nvSpPr>
          <p:spPr bwMode="auto">
            <a:xfrm>
              <a:off x="151997" y="4447907"/>
              <a:ext cx="4364336" cy="18004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algn="l">
                <a:spcBef>
                  <a:spcPct val="20000"/>
                </a:spcBef>
                <a:buClr>
                  <a:schemeClr val="hlink"/>
                </a:buClr>
                <a:buSzPct val="50000"/>
                <a:buFont typeface="Monotype Sorts" pitchFamily="2" charset="2"/>
                <a:buChar char="n"/>
                <a:defRPr kumimoji="1" sz="2800" b="1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tx2"/>
                </a:buClr>
                <a:buSzPct val="75000"/>
                <a:buFont typeface="Monotype Sorts" pitchFamily="2" charset="2"/>
                <a:buChar char="u"/>
                <a:defRPr kumimoji="1" sz="24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65000"/>
                <a:buFont typeface="Monotype Sorts" pitchFamily="2" charset="2"/>
                <a:buChar char="F"/>
                <a:defRPr kumimoji="1" sz="2000">
                  <a:solidFill>
                    <a:schemeClr val="tx1"/>
                  </a:solidFill>
                  <a:latin typeface="Times New Roman" pitchFamily="18" charset="0"/>
                  <a:cs typeface="Times New Roman (Hebrew)" charset="-79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tx2"/>
                </a:buClr>
                <a:buSzPct val="100000"/>
                <a:buChar char="•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100000"/>
                <a:buChar char="–"/>
                <a:defRPr kumimoji="1" sz="2000">
                  <a:solidFill>
                    <a:schemeClr val="tx1"/>
                  </a:solidFill>
                  <a:latin typeface="Arial" charset="0"/>
                  <a:cs typeface="Times New Roman (Hebrew)" charset="-79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 typeface="Arial" charset="0"/>
                <a:buChar char="•"/>
              </a:pPr>
              <a:r>
                <a:rPr kumimoji="0" lang="en-US" altLang="en-US" sz="2600" b="0" i="0">
                  <a:solidFill>
                    <a:srgbClr val="0000CC"/>
                  </a:solidFill>
                </a:rPr>
                <a:t> enables fit to </a:t>
              </a:r>
              <a:r>
                <a:rPr kumimoji="0" lang="en-US" altLang="en-US" sz="2500" i="0">
                  <a:solidFill>
                    <a:schemeClr val="bg2"/>
                  </a:solidFill>
                  <a:latin typeface="Symbol" pitchFamily="18" charset="2"/>
                  <a:sym typeface="Symbol" pitchFamily="18" charset="2"/>
                </a:rPr>
                <a:t>t</a:t>
              </a:r>
              <a:r>
                <a:rPr kumimoji="0" lang="en-US" altLang="en-US" sz="2500" b="0" i="0">
                  <a:solidFill>
                    <a:srgbClr val="0000CC"/>
                  </a:solidFill>
                  <a:sym typeface="Symbol" pitchFamily="18" charset="2"/>
                </a:rPr>
                <a:t>-decay data!</a:t>
              </a:r>
            </a:p>
            <a:p>
              <a:pPr>
                <a:spcBef>
                  <a:spcPts val="600"/>
                </a:spcBef>
                <a:buClrTx/>
                <a:buSzTx/>
                <a:buFont typeface="Arial" charset="0"/>
                <a:buChar char="•"/>
              </a:pPr>
              <a:r>
                <a:rPr kumimoji="0" lang="en-US" altLang="en-US" sz="2500" b="0" i="0">
                  <a:solidFill>
                    <a:srgbClr val="0000CC"/>
                  </a:solidFill>
                  <a:sym typeface="Symbol" pitchFamily="18" charset="2"/>
                </a:rPr>
                <a:t> local-gauge approach viable</a:t>
              </a:r>
            </a:p>
            <a:p>
              <a:pPr>
                <a:spcBef>
                  <a:spcPts val="600"/>
                </a:spcBef>
                <a:buClrTx/>
                <a:buSzTx/>
                <a:buFont typeface="Arial" charset="0"/>
                <a:buChar char="•"/>
              </a:pPr>
              <a:r>
                <a:rPr kumimoji="0" lang="en-US" altLang="en-US" sz="2500" b="0" i="0">
                  <a:solidFill>
                    <a:srgbClr val="0000CC"/>
                  </a:solidFill>
                  <a:sym typeface="Symbol" pitchFamily="18" charset="2"/>
                </a:rPr>
                <a:t> starting point for  addressing</a:t>
              </a:r>
            </a:p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0" lang="en-US" altLang="en-US" sz="2500" b="0" i="0">
                  <a:solidFill>
                    <a:srgbClr val="0000CC"/>
                  </a:solidFill>
                  <a:sym typeface="Symbol" pitchFamily="18" charset="2"/>
                </a:rPr>
                <a:t>  </a:t>
              </a:r>
              <a:r>
                <a:rPr kumimoji="0" lang="en-US" altLang="en-US" sz="2500" i="0">
                  <a:solidFill>
                    <a:srgbClr val="0000CC"/>
                  </a:solidFill>
                  <a:sym typeface="Symbol" pitchFamily="18" charset="2"/>
                </a:rPr>
                <a:t>chiral restoration in medium</a:t>
              </a:r>
            </a:p>
          </p:txBody>
        </p:sp>
      </p:grp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2528888" y="1579563"/>
            <a:ext cx="1749425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>
                <a:solidFill>
                  <a:srgbClr val="009900"/>
                </a:solidFill>
              </a:rPr>
              <a:t>[Urban et al ‘02, </a:t>
            </a:r>
          </a:p>
          <a:p>
            <a:pPr>
              <a:lnSpc>
                <a:spcPts val="1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>
                <a:solidFill>
                  <a:srgbClr val="009900"/>
                </a:solidFill>
              </a:rPr>
              <a:t> Rischke et al ‘10]</a:t>
            </a:r>
          </a:p>
        </p:txBody>
      </p:sp>
      <p:pic>
        <p:nvPicPr>
          <p:cNvPr id="37895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098"/>
          <a:stretch>
            <a:fillRect/>
          </a:stretch>
        </p:blipFill>
        <p:spPr bwMode="auto">
          <a:xfrm>
            <a:off x="6516688" y="2384425"/>
            <a:ext cx="3389312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352800"/>
            <a:ext cx="2190750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74" b="52805"/>
          <a:stretch>
            <a:fillRect/>
          </a:stretch>
        </p:blipFill>
        <p:spPr bwMode="auto">
          <a:xfrm>
            <a:off x="6686550" y="3211513"/>
            <a:ext cx="1154113" cy="74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3163" y="2435225"/>
            <a:ext cx="1463675" cy="9906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Arc 4"/>
          <p:cNvSpPr/>
          <p:nvPr/>
        </p:nvSpPr>
        <p:spPr bwMode="auto">
          <a:xfrm rot="10800000">
            <a:off x="5403850" y="2552700"/>
            <a:ext cx="587375" cy="695325"/>
          </a:xfrm>
          <a:prstGeom prst="arc">
            <a:avLst>
              <a:gd name="adj1" fmla="val 11045134"/>
              <a:gd name="adj2" fmla="val 21013067"/>
            </a:avLst>
          </a:prstGeom>
          <a:noFill/>
          <a:ln w="444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n-US"/>
          </a:p>
        </p:txBody>
      </p:sp>
      <p:sp>
        <p:nvSpPr>
          <p:cNvPr id="37900" name="Text Box 6"/>
          <p:cNvSpPr txBox="1">
            <a:spLocks noChangeArrowheads="1"/>
          </p:cNvSpPr>
          <p:nvPr/>
        </p:nvSpPr>
        <p:spPr bwMode="auto">
          <a:xfrm>
            <a:off x="4638675" y="3554413"/>
            <a:ext cx="172561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1600" i="0">
                <a:solidFill>
                  <a:srgbClr val="009900"/>
                </a:solidFill>
              </a:rPr>
              <a:t>[Hohler +RR ‘14]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ChangeArrowheads="1"/>
          </p:cNvSpPr>
          <p:nvPr/>
        </p:nvSpPr>
        <p:spPr bwMode="auto">
          <a:xfrm>
            <a:off x="-28575" y="12700"/>
            <a:ext cx="9934575" cy="56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>
                <a:solidFill>
                  <a:schemeClr val="bg2"/>
                </a:solidFill>
              </a:rPr>
              <a:t>5.2 Chiral Restoration Window at LHC</a:t>
            </a:r>
            <a:endParaRPr lang="en-US" altLang="en-US" sz="3400" i="0" u="sng">
              <a:solidFill>
                <a:srgbClr val="FF0000"/>
              </a:solidFill>
            </a:endParaRP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300038" y="4770438"/>
            <a:ext cx="9375775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ts val="120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 low-mass spectral shape in chiral restoration window:</a:t>
            </a:r>
          </a:p>
          <a:p>
            <a:pPr>
              <a:spcBef>
                <a:spcPts val="60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   </a:t>
            </a:r>
            <a:r>
              <a:rPr kumimoji="0" lang="en-US" altLang="en-US" sz="2500" i="0">
                <a:solidFill>
                  <a:srgbClr val="990099"/>
                </a:solidFill>
              </a:rPr>
              <a:t>~60% </a:t>
            </a:r>
            <a:r>
              <a:rPr kumimoji="0" lang="en-US" altLang="en-US" sz="2500" b="0" i="0">
                <a:solidFill>
                  <a:srgbClr val="0000CC"/>
                </a:solidFill>
              </a:rPr>
              <a:t>of thermal low-mass yield in “chiral transition region” 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kumimoji="0" lang="en-US" altLang="en-US" sz="2500" b="0" i="0">
                <a:solidFill>
                  <a:srgbClr val="0000CC"/>
                </a:solidFill>
              </a:rPr>
              <a:t>                                                                 (</a:t>
            </a:r>
            <a:r>
              <a:rPr kumimoji="0" lang="en-US" altLang="en-US" sz="2500" i="0">
                <a:solidFill>
                  <a:srgbClr val="990099"/>
                </a:solidFill>
              </a:rPr>
              <a:t>T=125-180MeV</a:t>
            </a:r>
            <a:r>
              <a:rPr kumimoji="0" lang="en-US" altLang="en-US" sz="2500" b="0" i="0">
                <a:solidFill>
                  <a:srgbClr val="0000CC"/>
                </a:solidFill>
              </a:rPr>
              <a:t>)</a:t>
            </a:r>
          </a:p>
          <a:p>
            <a:pPr>
              <a:spcBef>
                <a:spcPct val="0"/>
              </a:spcBef>
              <a:buClrTx/>
              <a:buSzTx/>
              <a:buFont typeface="Arial" charset="0"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 enrich with (low-) </a:t>
            </a:r>
            <a:r>
              <a:rPr kumimoji="0" lang="en-US" altLang="en-US" sz="2500" i="0">
                <a:solidFill>
                  <a:srgbClr val="990099"/>
                </a:solidFill>
              </a:rPr>
              <a:t>p</a:t>
            </a:r>
            <a:r>
              <a:rPr kumimoji="0" lang="en-US" altLang="en-US" sz="2500" i="0" baseline="-25000">
                <a:solidFill>
                  <a:srgbClr val="990099"/>
                </a:solidFill>
              </a:rPr>
              <a:t>t</a:t>
            </a:r>
            <a:r>
              <a:rPr kumimoji="0" lang="en-US" altLang="en-US" sz="2500" b="0" i="0">
                <a:solidFill>
                  <a:srgbClr val="0000CC"/>
                </a:solidFill>
              </a:rPr>
              <a:t> cuts</a:t>
            </a:r>
          </a:p>
        </p:txBody>
      </p:sp>
      <p:pic>
        <p:nvPicPr>
          <p:cNvPr id="440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963" y="1084263"/>
            <a:ext cx="4359275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9" t="2888" r="16757" b="3226"/>
          <a:stretch>
            <a:fillRect/>
          </a:stretch>
        </p:blipFill>
        <p:spPr bwMode="auto">
          <a:xfrm>
            <a:off x="296863" y="792163"/>
            <a:ext cx="4752975" cy="390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4038" name="Straight Connector 7"/>
          <p:cNvCxnSpPr>
            <a:cxnSpLocks noChangeShapeType="1"/>
          </p:cNvCxnSpPr>
          <p:nvPr/>
        </p:nvCxnSpPr>
        <p:spPr bwMode="auto">
          <a:xfrm rot="5400000">
            <a:off x="5376069" y="2585244"/>
            <a:ext cx="2655888" cy="6350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4039" name="Straight Connector 9"/>
          <p:cNvCxnSpPr>
            <a:cxnSpLocks noChangeShapeType="1"/>
          </p:cNvCxnSpPr>
          <p:nvPr/>
        </p:nvCxnSpPr>
        <p:spPr bwMode="auto">
          <a:xfrm rot="5400000">
            <a:off x="6892925" y="2574926"/>
            <a:ext cx="2655887" cy="4762"/>
          </a:xfrm>
          <a:prstGeom prst="lin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4040" name="Left-Right Arrow 7"/>
          <p:cNvSpPr>
            <a:spLocks noChangeArrowheads="1"/>
          </p:cNvSpPr>
          <p:nvPr/>
        </p:nvSpPr>
        <p:spPr bwMode="auto">
          <a:xfrm>
            <a:off x="6727825" y="2147888"/>
            <a:ext cx="1460500" cy="920750"/>
          </a:xfrm>
          <a:prstGeom prst="leftRightArrow">
            <a:avLst>
              <a:gd name="adj1" fmla="val 53213"/>
              <a:gd name="adj2" fmla="val 35374"/>
            </a:avLst>
          </a:prstGeom>
          <a:solidFill>
            <a:srgbClr val="FF0066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 algn="r">
              <a:spcBef>
                <a:spcPct val="0"/>
              </a:spcBef>
              <a:buClrTx/>
              <a:buSzTx/>
              <a:buFontTx/>
              <a:buNone/>
            </a:pPr>
            <a:endParaRPr kumimoji="0" lang="en-US" altLang="en-US" sz="2600">
              <a:solidFill>
                <a:schemeClr val="bg2"/>
              </a:solidFill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/>
          <p:cNvSpPr txBox="1">
            <a:spLocks noChangeArrowheads="1"/>
          </p:cNvSpPr>
          <p:nvPr/>
        </p:nvSpPr>
        <p:spPr bwMode="auto">
          <a:xfrm>
            <a:off x="822325" y="17463"/>
            <a:ext cx="8167688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3400" i="0" u="sng">
                <a:solidFill>
                  <a:schemeClr val="bg2"/>
                </a:solidFill>
              </a:rPr>
              <a:t>3.3.2 Fireball vs. Viscous Hydro Evolution</a:t>
            </a:r>
            <a:endParaRPr lang="en-US" altLang="en-US" sz="3400" i="0" u="sng">
              <a:solidFill>
                <a:srgbClr val="008000"/>
              </a:solidFill>
            </a:endParaRP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535363" y="5456238"/>
            <a:ext cx="2109787" cy="47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Char char="•"/>
            </a:pPr>
            <a:r>
              <a:rPr kumimoji="0" lang="en-US" altLang="en-US" sz="2500" b="0" i="0">
                <a:solidFill>
                  <a:srgbClr val="0000CC"/>
                </a:solidFill>
              </a:rPr>
              <a:t>  very similar!</a:t>
            </a:r>
          </a:p>
        </p:txBody>
      </p:sp>
      <p:pic>
        <p:nvPicPr>
          <p:cNvPr id="4506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85800"/>
            <a:ext cx="6448425" cy="455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1" name="Text Box 9"/>
          <p:cNvSpPr txBox="1">
            <a:spLocks noChangeArrowheads="1"/>
          </p:cNvSpPr>
          <p:nvPr/>
        </p:nvSpPr>
        <p:spPr bwMode="auto">
          <a:xfrm>
            <a:off x="7143750" y="1819275"/>
            <a:ext cx="1506538" cy="527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0">
                <a:solidFill>
                  <a:srgbClr val="009900"/>
                </a:solidFill>
              </a:rPr>
              <a:t>   [van Hees,</a:t>
            </a:r>
          </a:p>
          <a:p>
            <a:pPr>
              <a:lnSpc>
                <a:spcPts val="1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0">
                <a:solidFill>
                  <a:srgbClr val="009900"/>
                </a:solidFill>
              </a:rPr>
              <a:t>    Gale+RR ’11]</a:t>
            </a:r>
          </a:p>
        </p:txBody>
      </p:sp>
      <p:sp>
        <p:nvSpPr>
          <p:cNvPr id="45062" name="Text Box 9"/>
          <p:cNvSpPr txBox="1">
            <a:spLocks noChangeArrowheads="1"/>
          </p:cNvSpPr>
          <p:nvPr/>
        </p:nvSpPr>
        <p:spPr bwMode="auto">
          <a:xfrm>
            <a:off x="7289800" y="2439988"/>
            <a:ext cx="947738" cy="52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hlink"/>
              </a:buClr>
              <a:buSzPct val="50000"/>
              <a:buFont typeface="Monotype Sorts" pitchFamily="2" charset="2"/>
              <a:buChar char="n"/>
              <a:defRPr kumimoji="1" sz="2800" b="1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1pPr>
            <a:lvl2pPr marL="742950" indent="-285750" algn="l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Char char="u"/>
              <a:defRPr kumimoji="1" sz="24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65000"/>
              <a:buFont typeface="Monotype Sorts" pitchFamily="2" charset="2"/>
              <a:buChar char="F"/>
              <a:defRPr kumimoji="1" sz="2000">
                <a:solidFill>
                  <a:schemeClr val="tx1"/>
                </a:solidFill>
                <a:latin typeface="Times New Roman" pitchFamily="18" charset="0"/>
                <a:cs typeface="Times New Roman (Hebrew)" charset="-79"/>
              </a:defRPr>
            </a:lvl3pPr>
            <a:lvl4pPr marL="1600200" indent="-228600" algn="l">
              <a:spcBef>
                <a:spcPct val="20000"/>
              </a:spcBef>
              <a:buClr>
                <a:schemeClr val="tx2"/>
              </a:buClr>
              <a:buSzPct val="100000"/>
              <a:buChar char="•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4pPr>
            <a:lvl5pPr marL="2057400" indent="-228600" algn="l">
              <a:spcBef>
                <a:spcPct val="20000"/>
              </a:spcBef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100000"/>
              <a:buChar char="–"/>
              <a:defRPr kumimoji="1" sz="2000">
                <a:solidFill>
                  <a:schemeClr val="tx1"/>
                </a:solidFill>
                <a:latin typeface="Arial" charset="0"/>
                <a:cs typeface="Times New Roman (Hebrew)" charset="-79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0">
                <a:solidFill>
                  <a:srgbClr val="009900"/>
                </a:solidFill>
              </a:rPr>
              <a:t>[S.Chen </a:t>
            </a:r>
          </a:p>
          <a:p>
            <a:pPr>
              <a:lnSpc>
                <a:spcPts val="16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500" i="0">
                <a:solidFill>
                  <a:srgbClr val="009900"/>
                </a:solidFill>
              </a:rPr>
              <a:t> et al ‘13]</a:t>
            </a: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Default Design">
      <a:majorFont>
        <a:latin typeface="Times New Roman"/>
        <a:ea typeface=""/>
        <a:cs typeface="Times New Roman (Hebrew)"/>
      </a:majorFont>
      <a:minorFont>
        <a:latin typeface="Times New Roman"/>
        <a:ea typeface="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1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  <a:cs typeface="Times New Roman (Hebrew)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1" u="none" strike="noStrike" cap="none" normalizeH="0" baseline="0" smtClean="0">
            <a:ln>
              <a:noFill/>
            </a:ln>
            <a:solidFill>
              <a:schemeClr val="bg2"/>
            </a:solidFill>
            <a:effectLst/>
            <a:latin typeface="Times New Roman" pitchFamily="18" charset="0"/>
            <a:cs typeface="Times New Roman (Hebrew)" charset="-79"/>
          </a:defRPr>
        </a:defPPr>
      </a:lstStyle>
    </a:lnDef>
  </a:objectDefaults>
  <a:extraClrSchemeLst>
    <a:extraClrScheme>
      <a:clrScheme name="Default Design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Default Design 1">
      <a:dk1>
        <a:srgbClr val="009999"/>
      </a:dk1>
      <a:lt1>
        <a:srgbClr val="FFFFFF"/>
      </a:lt1>
      <a:dk2>
        <a:srgbClr val="336699"/>
      </a:dk2>
      <a:lt2>
        <a:srgbClr val="010000"/>
      </a:lt2>
      <a:accent1>
        <a:srgbClr val="CCECFF"/>
      </a:accent1>
      <a:accent2>
        <a:srgbClr val="FFFFCC"/>
      </a:accent2>
      <a:accent3>
        <a:srgbClr val="FFFFFF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Default Design">
      <a:majorFont>
        <a:latin typeface="Times New Roman"/>
        <a:ea typeface=""/>
        <a:cs typeface="Times New Roman (Hebrew)"/>
      </a:majorFont>
      <a:minorFont>
        <a:latin typeface="Times New Roman"/>
        <a:ea typeface="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Times New Roman" pitchFamily="18" charset="0"/>
            <a:cs typeface="Times New Roman (Hebrew)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800" b="0" i="0" u="none" strike="noStrike" cap="none" normalizeH="0" baseline="0" smtClean="0">
            <a:ln>
              <a:noFill/>
            </a:ln>
            <a:solidFill>
              <a:srgbClr val="000066"/>
            </a:solidFill>
            <a:effectLst/>
            <a:latin typeface="Times New Roman" pitchFamily="18" charset="0"/>
            <a:cs typeface="Times New Roman (Hebrew)" charset="-79"/>
          </a:defRPr>
        </a:defPPr>
      </a:lstStyle>
    </a:lnDef>
  </a:objectDefaults>
  <a:extraClrSchemeLst>
    <a:extraClrScheme>
      <a:clrScheme name="Default Design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5">
      <a:dk1>
        <a:srgbClr val="010000"/>
      </a:dk1>
      <a:lt1>
        <a:srgbClr val="009999"/>
      </a:lt1>
      <a:dk2>
        <a:srgbClr val="777777"/>
      </a:dk2>
      <a:lt2>
        <a:srgbClr val="336699"/>
      </a:lt2>
      <a:accent1>
        <a:srgbClr val="CCECFF"/>
      </a:accent1>
      <a:accent2>
        <a:srgbClr val="FFFFCC"/>
      </a:accent2>
      <a:accent3>
        <a:srgbClr val="BDBDBD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Default Design">
      <a:majorFont>
        <a:latin typeface="Times New Roman"/>
        <a:ea typeface=""/>
        <a:cs typeface="Times New Roman (Hebrew)"/>
      </a:majorFont>
      <a:minorFont>
        <a:latin typeface="Times New Roman"/>
        <a:ea typeface="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  <a:cs typeface="Times New Roman (Hebrew)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  <a:cs typeface="Times New Roman (Hebrew)" charset="-79"/>
          </a:defRPr>
        </a:defPPr>
      </a:lstStyle>
    </a:lnDef>
  </a:objectDefaults>
  <a:extraClrSchemeLst>
    <a:extraClrScheme>
      <a:clrScheme name="Default Design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9999"/>
        </a:dk1>
        <a:lt1>
          <a:srgbClr val="B2B2B2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D5D5D5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10000"/>
        </a:dk1>
        <a:lt1>
          <a:srgbClr val="009999"/>
        </a:lt1>
        <a:dk2>
          <a:srgbClr val="777777"/>
        </a:dk2>
        <a:lt2>
          <a:srgbClr val="336699"/>
        </a:lt2>
        <a:accent1>
          <a:srgbClr val="CCECFF"/>
        </a:accent1>
        <a:accent2>
          <a:srgbClr val="FFFFCC"/>
        </a:accent2>
        <a:accent3>
          <a:srgbClr val="BDBDBD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5">
      <a:dk1>
        <a:srgbClr val="010000"/>
      </a:dk1>
      <a:lt1>
        <a:srgbClr val="009999"/>
      </a:lt1>
      <a:dk2>
        <a:srgbClr val="777777"/>
      </a:dk2>
      <a:lt2>
        <a:srgbClr val="336699"/>
      </a:lt2>
      <a:accent1>
        <a:srgbClr val="CCECFF"/>
      </a:accent1>
      <a:accent2>
        <a:srgbClr val="FFFFCC"/>
      </a:accent2>
      <a:accent3>
        <a:srgbClr val="BDBDBD"/>
      </a:accent3>
      <a:accent4>
        <a:srgbClr val="008282"/>
      </a:accent4>
      <a:accent5>
        <a:srgbClr val="E2F4FF"/>
      </a:accent5>
      <a:accent6>
        <a:srgbClr val="E7E7B9"/>
      </a:accent6>
      <a:hlink>
        <a:srgbClr val="FF9966"/>
      </a:hlink>
      <a:folHlink>
        <a:srgbClr val="FFFFCC"/>
      </a:folHlink>
    </a:clrScheme>
    <a:fontScheme name="Default Design">
      <a:majorFont>
        <a:latin typeface="Times New Roman"/>
        <a:ea typeface=""/>
        <a:cs typeface="Times New Roman (Hebrew)"/>
      </a:majorFont>
      <a:minorFont>
        <a:latin typeface="Times New Roman"/>
        <a:ea typeface=""/>
        <a:cs typeface="Times New Roman (Hebrew)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  <a:cs typeface="Times New Roman (Hebrew)" charset="-79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1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600" b="1" i="0" u="none" strike="noStrike" cap="none" normalizeH="0" baseline="0" smtClean="0">
            <a:ln>
              <a:noFill/>
            </a:ln>
            <a:solidFill>
              <a:srgbClr val="0000FF"/>
            </a:solidFill>
            <a:effectLst/>
            <a:latin typeface="Times New Roman" pitchFamily="18" charset="0"/>
            <a:cs typeface="Times New Roman (Hebrew)" charset="-79"/>
          </a:defRPr>
        </a:defPPr>
      </a:lstStyle>
    </a:lnDef>
  </a:objectDefaults>
  <a:extraClrSchemeLst>
    <a:extraClrScheme>
      <a:clrScheme name="Default Design 1">
        <a:dk1>
          <a:srgbClr val="009999"/>
        </a:dk1>
        <a:lt1>
          <a:srgbClr val="FFFFFF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FFFFFF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800000"/>
        </a:dk1>
        <a:lt1>
          <a:srgbClr val="FFFFFF"/>
        </a:lt1>
        <a:dk2>
          <a:srgbClr val="000000"/>
        </a:dk2>
        <a:lt2>
          <a:srgbClr val="FFFFCC"/>
        </a:lt2>
        <a:accent1>
          <a:srgbClr val="000000"/>
        </a:accent1>
        <a:accent2>
          <a:srgbClr val="000099"/>
        </a:accent2>
        <a:accent3>
          <a:srgbClr val="AAAAAA"/>
        </a:accent3>
        <a:accent4>
          <a:srgbClr val="DADADA"/>
        </a:accent4>
        <a:accent5>
          <a:srgbClr val="AAAAAA"/>
        </a:accent5>
        <a:accent6>
          <a:srgbClr val="00008A"/>
        </a:accent6>
        <a:hlink>
          <a:srgbClr val="800000"/>
        </a:hlink>
        <a:folHlink>
          <a:srgbClr val="00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CBCBCB"/>
        </a:lt2>
        <a:accent1>
          <a:srgbClr val="C0C0C0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C8C8C8"/>
        </a:accent6>
        <a:hlink>
          <a:srgbClr val="5F5F5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9999"/>
        </a:dk1>
        <a:lt1>
          <a:srgbClr val="B2B2B2"/>
        </a:lt1>
        <a:dk2>
          <a:srgbClr val="336699"/>
        </a:dk2>
        <a:lt2>
          <a:srgbClr val="010000"/>
        </a:lt2>
        <a:accent1>
          <a:srgbClr val="CCECFF"/>
        </a:accent1>
        <a:accent2>
          <a:srgbClr val="FFFFCC"/>
        </a:accent2>
        <a:accent3>
          <a:srgbClr val="D5D5D5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10000"/>
        </a:dk1>
        <a:lt1>
          <a:srgbClr val="009999"/>
        </a:lt1>
        <a:dk2>
          <a:srgbClr val="777777"/>
        </a:dk2>
        <a:lt2>
          <a:srgbClr val="336699"/>
        </a:lt2>
        <a:accent1>
          <a:srgbClr val="CCECFF"/>
        </a:accent1>
        <a:accent2>
          <a:srgbClr val="FFFFCC"/>
        </a:accent2>
        <a:accent3>
          <a:srgbClr val="BDBDBD"/>
        </a:accent3>
        <a:accent4>
          <a:srgbClr val="008282"/>
        </a:accent4>
        <a:accent5>
          <a:srgbClr val="E2F4FF"/>
        </a:accent5>
        <a:accent6>
          <a:srgbClr val="E7E7B9"/>
        </a:accent6>
        <a:hlink>
          <a:srgbClr val="FF9966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64408</TotalTime>
  <Words>2032</Words>
  <Application>Microsoft Office PowerPoint</Application>
  <PresentationFormat>A4 Paper (210x297 mm)</PresentationFormat>
  <Paragraphs>400</Paragraphs>
  <Slides>33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37" baseType="lpstr">
      <vt:lpstr>Default Design</vt:lpstr>
      <vt:lpstr>2_Default Design</vt:lpstr>
      <vt:lpstr>1_Default Design</vt:lpstr>
      <vt:lpstr>3_Default Design</vt:lpstr>
      <vt:lpstr>Thermal Dileptons and Hadrons in Medium</vt:lpstr>
      <vt:lpstr>1.) Intro: Electromagnetic Probes of QCD Matter</vt:lpstr>
      <vt:lpstr>1.2 Intro II: EM Spectral Function</vt:lpstr>
      <vt:lpstr>Outline</vt:lpstr>
      <vt:lpstr>PowerPoint Presentation</vt:lpstr>
      <vt:lpstr>2.2 Constraints from Nuclear Photo-Absorption</vt:lpstr>
      <vt:lpstr>PowerPoint Presentation</vt:lpstr>
      <vt:lpstr>Outline</vt:lpstr>
      <vt:lpstr>PowerPoint Presentation</vt:lpstr>
      <vt:lpstr>Outline</vt:lpstr>
      <vt:lpstr>PowerPoint Presentation</vt:lpstr>
      <vt:lpstr>PowerPoint Presentation</vt:lpstr>
      <vt:lpstr>PowerPoint Presentation</vt:lpstr>
      <vt:lpstr>Outline</vt:lpstr>
      <vt:lpstr>5.1 QCD + Weinberg Sum Rules</vt:lpstr>
      <vt:lpstr>5.2 QCD + Weinberg Sum Rules in Medium</vt:lpstr>
      <vt:lpstr>5.3 Functional Renormalization Group Approach</vt:lpstr>
      <vt:lpstr>5.4  Lattice-QCD Results for N(940)-N(1535)</vt:lpstr>
      <vt:lpstr>PowerPoint Presentation</vt:lpstr>
      <vt:lpstr>4.4  r-Meson Spectral Function in Nuclear Matter</vt:lpstr>
      <vt:lpstr>PowerPoint Presentation</vt:lpstr>
      <vt:lpstr>2.3 Constraints II: pN→ rN  Scattering</vt:lpstr>
      <vt:lpstr>2.5 Dilepton Rates and Degrees of Freedom    dRee /dM2 ~ ∫d3q/q0  f B(q0;T) Im Pem /M2</vt:lpstr>
      <vt:lpstr>PowerPoint Presentation</vt:lpstr>
      <vt:lpstr>4.2 Fireball Temperature</vt:lpstr>
      <vt:lpstr>4.3  Fireball Lifetime</vt:lpstr>
      <vt:lpstr>2.2 Chiral Condensate + r-Meson Broadening</vt:lpstr>
      <vt:lpstr>2.1  In-Medium Vector Mesons at RHIC + LHC</vt:lpstr>
      <vt:lpstr>PowerPoint Presentation</vt:lpstr>
      <vt:lpstr>3.2 Massive Yang-Mills in Hot Pion Gas</vt:lpstr>
      <vt:lpstr>3.2 Massive Yang-Mills Approach in Vaccum</vt:lpstr>
      <vt:lpstr>PowerPoint Presentation</vt:lpstr>
      <vt:lpstr>PowerPoint Presentation</vt:lpstr>
    </vt:vector>
  </TitlesOfParts>
  <Company>Texas A&amp;M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QGP Diagnosis</dc:title>
  <dc:creator>Rapp</dc:creator>
  <cp:lastModifiedBy>ralf</cp:lastModifiedBy>
  <cp:revision>2244</cp:revision>
  <cp:lastPrinted>2001-01-30T21:49:47Z</cp:lastPrinted>
  <dcterms:created xsi:type="dcterms:W3CDTF">2000-03-06T13:42:14Z</dcterms:created>
  <dcterms:modified xsi:type="dcterms:W3CDTF">2018-06-08T19:17:34Z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3</vt:i4>
  </property>
  <property fmtid="{D5CDD505-2E9C-101B-9397-08002B2CF9AE}" pid="6" name="ScreenUsage">
    <vt:i4>3</vt:i4>
  </property>
  <property fmtid="{D5CDD505-2E9C-101B-9397-08002B2CF9AE}" pid="7" name="MailAddress">
    <vt:lpwstr/>
  </property>
  <property fmtid="{D5CDD505-2E9C-101B-9397-08002B2CF9AE}" pid="8" name="HomePage">
    <vt:lpwstr/>
  </property>
  <property fmtid="{D5CDD505-2E9C-101B-9397-08002B2CF9AE}" pid="9" name="Other">
    <vt:lpwstr/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1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C:\My Documents\Talks-powerpoint</vt:lpwstr>
  </property>
</Properties>
</file>