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226" r:id="rId2"/>
    <p:sldMasterId id="2147487267" r:id="rId3"/>
    <p:sldMasterId id="2147487650" r:id="rId4"/>
  </p:sldMasterIdLst>
  <p:notesMasterIdLst>
    <p:notesMasterId r:id="rId38"/>
  </p:notesMasterIdLst>
  <p:handoutMasterIdLst>
    <p:handoutMasterId r:id="rId39"/>
  </p:handoutMasterIdLst>
  <p:sldIdLst>
    <p:sldId id="363" r:id="rId5"/>
    <p:sldId id="687" r:id="rId6"/>
    <p:sldId id="781" r:id="rId7"/>
    <p:sldId id="754" r:id="rId8"/>
    <p:sldId id="776" r:id="rId9"/>
    <p:sldId id="777" r:id="rId10"/>
    <p:sldId id="775" r:id="rId11"/>
    <p:sldId id="787" r:id="rId12"/>
    <p:sldId id="784" r:id="rId13"/>
    <p:sldId id="788" r:id="rId14"/>
    <p:sldId id="734" r:id="rId15"/>
    <p:sldId id="774" r:id="rId16"/>
    <p:sldId id="783" r:id="rId17"/>
    <p:sldId id="789" r:id="rId18"/>
    <p:sldId id="736" r:id="rId19"/>
    <p:sldId id="749" r:id="rId20"/>
    <p:sldId id="790" r:id="rId21"/>
    <p:sldId id="768" r:id="rId22"/>
    <p:sldId id="599" r:id="rId23"/>
    <p:sldId id="786" r:id="rId24"/>
    <p:sldId id="701" r:id="rId25"/>
    <p:sldId id="780" r:id="rId26"/>
    <p:sldId id="668" r:id="rId27"/>
    <p:sldId id="742" r:id="rId28"/>
    <p:sldId id="746" r:id="rId29"/>
    <p:sldId id="748" r:id="rId30"/>
    <p:sldId id="735" r:id="rId31"/>
    <p:sldId id="682" r:id="rId32"/>
    <p:sldId id="759" r:id="rId33"/>
    <p:sldId id="755" r:id="rId34"/>
    <p:sldId id="751" r:id="rId35"/>
    <p:sldId id="713" r:id="rId36"/>
    <p:sldId id="743" r:id="rId37"/>
  </p:sldIdLst>
  <p:sldSz cx="9906000" cy="6858000" type="A4"/>
  <p:notesSz cx="6888163" cy="962342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1pPr>
    <a:lvl2pPr marL="4572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2pPr>
    <a:lvl3pPr marL="9144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3pPr>
    <a:lvl4pPr marL="13716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4pPr>
    <a:lvl5pPr marL="18288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6pPr>
    <a:lvl7pPr marL="2743200" algn="l" defTabSz="914400" rtl="0" eaLnBrk="1" latinLnBrk="0" hangingPunct="1"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7pPr>
    <a:lvl8pPr marL="3200400" algn="l" defTabSz="914400" rtl="0" eaLnBrk="1" latinLnBrk="0" hangingPunct="1"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8pPr>
    <a:lvl9pPr marL="3657600" algn="l" defTabSz="914400" rtl="0" eaLnBrk="1" latinLnBrk="0" hangingPunct="1">
      <a:defRPr sz="2600" b="1" i="1" kern="1200">
        <a:solidFill>
          <a:schemeClr val="bg2"/>
        </a:solidFill>
        <a:latin typeface="Times New Roman" pitchFamily="18" charset="0"/>
        <a:ea typeface="+mn-ea"/>
        <a:cs typeface="Times New Roman (Hebrew)" charset="-79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0099"/>
    <a:srgbClr val="008000"/>
    <a:srgbClr val="000099"/>
    <a:srgbClr val="0000CC"/>
    <a:srgbClr val="3333CC"/>
    <a:srgbClr val="FF3300"/>
    <a:srgbClr val="CC3399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9" autoAdjust="0"/>
    <p:restoredTop sz="81051" autoAdjust="0"/>
  </p:normalViewPr>
  <p:slideViewPr>
    <p:cSldViewPr>
      <p:cViewPr>
        <p:scale>
          <a:sx n="70" d="100"/>
          <a:sy n="70" d="100"/>
        </p:scale>
        <p:origin x="-1206" y="-1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DD478F-E337-4EFD-B5F9-DA6F006E4F47}" type="datetime1">
              <a:rPr lang="en-US"/>
              <a:pPr>
                <a:defRPr/>
              </a:pPr>
              <a:t>6/8/2018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2A0F4D-B71C-44D9-8541-C06C9FB2F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5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39788" y="722313"/>
            <a:ext cx="5214937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68F85C-958D-4B21-88A6-3CCE3F63414F}" type="datetime1">
              <a:rPr lang="en-US"/>
              <a:pPr>
                <a:defRPr/>
              </a:pPr>
              <a:t>6/8/2018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7DFA41-0655-441B-B830-786983ADE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4891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D5A1FECA-7282-41F3-8A0C-0B2FD53953BB}" type="datetime1">
              <a:rPr lang="en-US" altLang="en-US" sz="1200" b="0" i="0" smtClean="0">
                <a:solidFill>
                  <a:schemeClr val="tx1"/>
                </a:solidFill>
              </a:rPr>
              <a:pPr/>
              <a:t>6/8/2018</a:t>
            </a:fld>
            <a:endParaRPr lang="en-US" altLang="en-US" sz="1200" b="0" i="0" smtClean="0">
              <a:solidFill>
                <a:schemeClr val="tx1"/>
              </a:solidFill>
            </a:endParaRPr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882024C9-2919-4009-8F5D-E9E02C5AE392}" type="slidenum">
              <a:rPr lang="en-US" altLang="en-US" sz="1200" b="0" i="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b="0" i="0" smtClean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E77B3C5B-D48A-4C00-AA38-71E0224A55AD}" type="datetime1">
              <a:rPr lang="en-US" altLang="en-US" sz="1200" b="0" i="0" smtClean="0">
                <a:solidFill>
                  <a:schemeClr val="tx1"/>
                </a:solidFill>
              </a:rPr>
              <a:pPr/>
              <a:t>6/8/2018</a:t>
            </a:fld>
            <a:endParaRPr lang="en-US" altLang="en-US" sz="1200" b="0" i="0" smtClean="0">
              <a:solidFill>
                <a:schemeClr val="tx1"/>
              </a:solidFill>
            </a:endParaRPr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A2ECA614-4BED-4947-A236-1C2B20153CBD}" type="slidenum">
              <a:rPr lang="en-US" altLang="en-US" sz="1200" b="0" i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 i="0" smtClean="0">
              <a:solidFill>
                <a:schemeClr val="tx1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E77B3C5B-D48A-4C00-AA38-71E0224A55AD}" type="datetime1">
              <a:rPr lang="en-US" altLang="en-US" sz="1200" b="0" i="0" smtClean="0">
                <a:solidFill>
                  <a:prstClr val="black"/>
                </a:solidFill>
              </a:rPr>
              <a:pPr/>
              <a:t>6/8/2018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A2ECA614-4BED-4947-A236-1C2B20153CBD}" type="slidenum">
              <a:rPr lang="en-US" altLang="en-US" sz="1200" b="0" i="0" smtClean="0">
                <a:solidFill>
                  <a:prstClr val="black"/>
                </a:solidFill>
              </a:rPr>
              <a:pPr/>
              <a:t>8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E77B3C5B-D48A-4C00-AA38-71E0224A55AD}" type="datetime1">
              <a:rPr lang="en-US" altLang="en-US" sz="1200" b="0" i="0" smtClean="0">
                <a:solidFill>
                  <a:prstClr val="black"/>
                </a:solidFill>
              </a:rPr>
              <a:pPr/>
              <a:t>6/8/2018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A2ECA614-4BED-4947-A236-1C2B20153CBD}" type="slidenum">
              <a:rPr lang="en-US" altLang="en-US" sz="1200" b="0" i="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E77B3C5B-D48A-4C00-AA38-71E0224A55AD}" type="datetime1">
              <a:rPr lang="en-US" altLang="en-US" sz="1200" b="0" i="0" smtClean="0">
                <a:solidFill>
                  <a:prstClr val="black"/>
                </a:solidFill>
              </a:rPr>
              <a:pPr/>
              <a:t>6/8/2018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fld id="{A2ECA614-4BED-4947-A236-1C2B20153CBD}" type="slidenum">
              <a:rPr lang="en-US" altLang="en-US" sz="1200" b="0" i="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 b="0" i="0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 i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119A7E9E-A5CD-4F2D-8307-7CA093780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71489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8314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1985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782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4A7597-C3CB-4929-B704-ABECCAC91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08790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8858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832173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3029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1185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2669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5978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087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4044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618788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970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9389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7831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0818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Itzhak Tserruya 29.5.01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571D65-F4E3-4E6A-93AC-241941106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540929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8263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919193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742700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4361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739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8064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78416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598548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0840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4830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7085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252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110000"/>
              </a:lnSpc>
              <a:defRPr/>
            </a:pPr>
            <a:endParaRPr lang="en-US" i="0">
              <a:solidFill>
                <a:srgbClr val="0000FF"/>
              </a:solidFill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110000"/>
              </a:lnSpc>
              <a:defRPr/>
            </a:pPr>
            <a:endParaRPr lang="en-US" i="0">
              <a:solidFill>
                <a:srgbClr val="0000FF"/>
              </a:solidFill>
            </a:endParaRP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1" sz="1400" b="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pPr algn="l">
              <a:defRPr/>
            </a:pPr>
            <a:r>
              <a:rPr lang="en-US" i="0">
                <a:solidFill>
                  <a:srgbClr val="FF9966"/>
                </a:solidFill>
              </a:rPr>
              <a:t>Itzhak Tserruya 29.5.01</a:t>
            </a:r>
            <a:endParaRPr lang="en-US" altLang="en-US" i="0">
              <a:solidFill>
                <a:srgbClr val="FF99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b="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i="0">
              <a:solidFill>
                <a:srgbClr val="FF99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 b="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3451CED-80F7-4B45-8766-1AAF8EA12E7A}" type="slidenum">
              <a:rPr lang="en-US" altLang="en-US" i="0">
                <a:solidFill>
                  <a:srgbClr val="FF9966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5151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10575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8288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000084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0382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2577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9887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2729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351083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418626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8520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00768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383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923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623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822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9147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117265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55621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7" r:id="rId1"/>
    <p:sldLayoutId id="2147487612" r:id="rId2"/>
    <p:sldLayoutId id="2147487613" r:id="rId3"/>
    <p:sldLayoutId id="2147487614" r:id="rId4"/>
    <p:sldLayoutId id="2147487615" r:id="rId5"/>
    <p:sldLayoutId id="2147487616" r:id="rId6"/>
    <p:sldLayoutId id="2147487617" r:id="rId7"/>
    <p:sldLayoutId id="2147487618" r:id="rId8"/>
    <p:sldLayoutId id="2147487619" r:id="rId9"/>
    <p:sldLayoutId id="2147487620" r:id="rId10"/>
    <p:sldLayoutId id="2147487621" r:id="rId11"/>
    <p:sldLayoutId id="2147487622" r:id="rId12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8" r:id="rId1"/>
    <p:sldLayoutId id="2147487623" r:id="rId2"/>
    <p:sldLayoutId id="2147487624" r:id="rId3"/>
    <p:sldLayoutId id="2147487625" r:id="rId4"/>
    <p:sldLayoutId id="2147487626" r:id="rId5"/>
    <p:sldLayoutId id="2147487627" r:id="rId6"/>
    <p:sldLayoutId id="2147487628" r:id="rId7"/>
    <p:sldLayoutId id="2147487629" r:id="rId8"/>
    <p:sldLayoutId id="2147487630" r:id="rId9"/>
    <p:sldLayoutId id="2147487631" r:id="rId10"/>
    <p:sldLayoutId id="2147487632" r:id="rId11"/>
    <p:sldLayoutId id="2147487633" r:id="rId12"/>
    <p:sldLayoutId id="2147487634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49" r:id="rId1"/>
    <p:sldLayoutId id="2147487635" r:id="rId2"/>
    <p:sldLayoutId id="2147487636" r:id="rId3"/>
    <p:sldLayoutId id="2147487637" r:id="rId4"/>
    <p:sldLayoutId id="2147487638" r:id="rId5"/>
    <p:sldLayoutId id="2147487639" r:id="rId6"/>
    <p:sldLayoutId id="2147487640" r:id="rId7"/>
    <p:sldLayoutId id="2147487641" r:id="rId8"/>
    <p:sldLayoutId id="2147487642" r:id="rId9"/>
    <p:sldLayoutId id="2147487643" r:id="rId10"/>
    <p:sldLayoutId id="2147487644" r:id="rId11"/>
    <p:sldLayoutId id="2147487645" r:id="rId12"/>
    <p:sldLayoutId id="2147487646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98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51" r:id="rId1"/>
    <p:sldLayoutId id="2147487652" r:id="rId2"/>
    <p:sldLayoutId id="2147487653" r:id="rId3"/>
    <p:sldLayoutId id="2147487654" r:id="rId4"/>
    <p:sldLayoutId id="2147487655" r:id="rId5"/>
    <p:sldLayoutId id="2147487656" r:id="rId6"/>
    <p:sldLayoutId id="2147487657" r:id="rId7"/>
    <p:sldLayoutId id="2147487658" r:id="rId8"/>
    <p:sldLayoutId id="2147487659" r:id="rId9"/>
    <p:sldLayoutId id="2147487660" r:id="rId10"/>
    <p:sldLayoutId id="2147487661" r:id="rId11"/>
    <p:sldLayoutId id="2147487662" r:id="rId12"/>
    <p:sldLayoutId id="2147487663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" y="228600"/>
            <a:ext cx="9920288" cy="914400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altLang="en-US" sz="3800" dirty="0" smtClean="0">
                <a:solidFill>
                  <a:schemeClr val="bg2"/>
                </a:solidFill>
              </a:rPr>
              <a:t>Thermal </a:t>
            </a:r>
            <a:r>
              <a:rPr lang="en-US" altLang="en-US" sz="3800" dirty="0" err="1" smtClean="0">
                <a:solidFill>
                  <a:schemeClr val="bg2"/>
                </a:solidFill>
              </a:rPr>
              <a:t>Dileptons</a:t>
            </a:r>
            <a:r>
              <a:rPr lang="en-US" altLang="en-US" sz="3800" dirty="0" smtClean="0">
                <a:solidFill>
                  <a:schemeClr val="bg2"/>
                </a:solidFill>
              </a:rPr>
              <a:t> and Hadrons in Medium</a:t>
            </a:r>
            <a:endParaRPr lang="en-US" altLang="en-US" sz="3800" baseline="-25000" dirty="0" smtClean="0">
              <a:solidFill>
                <a:schemeClr val="bg2"/>
              </a:solidFill>
            </a:endParaRPr>
          </a:p>
        </p:txBody>
      </p:sp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-14288" y="1559243"/>
            <a:ext cx="9934576" cy="49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 smtClean="0">
                <a:solidFill>
                  <a:srgbClr val="008000"/>
                </a:solidFill>
              </a:rPr>
              <a:t>   </a:t>
            </a:r>
            <a:r>
              <a:rPr lang="en-US" altLang="he-IL" sz="2600" i="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  </a:t>
            </a:r>
            <a:r>
              <a:rPr lang="en-US" altLang="he-IL" sz="2600" i="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i="0" dirty="0">
                <a:solidFill>
                  <a:srgbClr val="008000"/>
                </a:solidFill>
              </a:rPr>
              <a:t> </a:t>
            </a:r>
            <a:r>
              <a:rPr lang="en-US" altLang="he-IL" sz="2600" i="0" dirty="0" err="1">
                <a:solidFill>
                  <a:srgbClr val="008000"/>
                </a:solidFill>
              </a:rPr>
              <a:t>Dept</a:t>
            </a:r>
            <a:r>
              <a:rPr lang="en-US" altLang="he-IL" sz="2600" i="0" dirty="0">
                <a:solidFill>
                  <a:srgbClr val="008000"/>
                </a:solidFill>
              </a:rPr>
              <a:t>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i="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i="0" dirty="0">
                <a:solidFill>
                  <a:srgbClr val="008000"/>
                </a:solidFill>
              </a:rPr>
              <a:t>   College Station, TX, </a:t>
            </a:r>
            <a:r>
              <a:rPr lang="en-US" altLang="he-IL" sz="2600" i="0" dirty="0" smtClean="0">
                <a:solidFill>
                  <a:srgbClr val="008000"/>
                </a:solidFill>
              </a:rPr>
              <a:t>USA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i="0" dirty="0" smtClean="0">
                <a:solidFill>
                  <a:srgbClr val="008000"/>
                </a:solidFill>
              </a:rPr>
              <a:t>+    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i="0" dirty="0" smtClean="0">
                <a:solidFill>
                  <a:srgbClr val="008000"/>
                </a:solidFill>
              </a:rPr>
              <a:t>     EMMI (GSI, Darmstadt, GER)</a:t>
            </a:r>
            <a:endParaRPr lang="en-US" altLang="he-IL" sz="2600" i="0" dirty="0">
              <a:solidFill>
                <a:srgbClr val="008000"/>
              </a:solidFill>
            </a:endParaRP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500" i="0" dirty="0">
              <a:solidFill>
                <a:srgbClr val="009900"/>
              </a:solidFill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i="0" dirty="0">
              <a:solidFill>
                <a:srgbClr val="0099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900" i="0" dirty="0" smtClean="0">
                <a:solidFill>
                  <a:srgbClr val="003399"/>
                </a:solidFill>
              </a:rPr>
              <a:t>15</a:t>
            </a:r>
            <a:r>
              <a:rPr lang="en-US" altLang="he-IL" sz="2900" i="0" baseline="30000" dirty="0" smtClean="0">
                <a:solidFill>
                  <a:srgbClr val="003399"/>
                </a:solidFill>
              </a:rPr>
              <a:t>th</a:t>
            </a:r>
            <a:r>
              <a:rPr lang="en-US" altLang="he-IL" sz="2900" i="0" dirty="0" smtClean="0">
                <a:solidFill>
                  <a:srgbClr val="003399"/>
                </a:solidFill>
              </a:rPr>
              <a:t> International </a:t>
            </a:r>
            <a:r>
              <a:rPr lang="en-US" altLang="he-IL" sz="2900" i="0" dirty="0">
                <a:solidFill>
                  <a:srgbClr val="003399"/>
                </a:solidFill>
              </a:rPr>
              <a:t>Workshop 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900" i="0" dirty="0" smtClean="0">
                <a:solidFill>
                  <a:srgbClr val="003399"/>
                </a:solidFill>
              </a:rPr>
              <a:t>“Meson Physics”</a:t>
            </a:r>
            <a:endParaRPr lang="en-US" altLang="he-IL" sz="2900" i="0" dirty="0">
              <a:solidFill>
                <a:srgbClr val="003399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900" i="0" dirty="0" smtClean="0">
                <a:solidFill>
                  <a:srgbClr val="003399"/>
                </a:solidFill>
              </a:rPr>
              <a:t>Krakow (Poland), 07.-12.06.18</a:t>
            </a:r>
            <a:endParaRPr lang="en-US" altLang="he-IL" sz="2900" i="0" dirty="0">
              <a:solidFill>
                <a:srgbClr val="000066"/>
              </a:solidFill>
            </a:endParaRPr>
          </a:p>
        </p:txBody>
      </p:sp>
      <p:pic>
        <p:nvPicPr>
          <p:cNvPr id="7172" name="Picture 17" descr="ta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160338" y="1962150"/>
            <a:ext cx="2413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8" descr="im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744663"/>
            <a:ext cx="20494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35400"/>
            <a:ext cx="2743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ralf\Desktop\Emmi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79" y="3543300"/>
            <a:ext cx="174374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49325" y="3581400"/>
            <a:ext cx="6670675" cy="1005840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1.)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Introduction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2.)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In-Medium Spectral Functions</a:t>
            </a:r>
          </a:p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Hadronic Many-Body Theory +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Constraints</a:t>
            </a:r>
            <a:endParaRPr lang="en-US" altLang="he-IL" i="0" dirty="0">
              <a:solidFill>
                <a:srgbClr val="010000"/>
              </a:solidFill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3.)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Cold Nuclear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err="1">
                <a:solidFill>
                  <a:srgbClr val="000099"/>
                </a:solidFill>
                <a:sym typeface="Symbol" pitchFamily="18" charset="2"/>
              </a:rPr>
              <a:t>Dilepton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Photo-Production 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off Nuclei</a:t>
            </a:r>
            <a:r>
              <a:rPr lang="en-US" altLang="he-IL" sz="2800" i="0" dirty="0">
                <a:solidFill>
                  <a:srgbClr val="336600"/>
                </a:solidFill>
                <a:sym typeface="Symbol" pitchFamily="18" charset="2"/>
              </a:rPr>
              <a:t>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 smtClean="0">
                <a:solidFill>
                  <a:srgbClr val="010000"/>
                </a:solidFill>
              </a:rPr>
              <a:t>4.)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Hot and Dense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Thermal </a:t>
            </a:r>
            <a:r>
              <a:rPr lang="en-US" altLang="he-IL" sz="2500" i="0" dirty="0" err="1" smtClean="0">
                <a:solidFill>
                  <a:srgbClr val="000099"/>
                </a:solidFill>
                <a:sym typeface="Symbol" pitchFamily="18" charset="2"/>
              </a:rPr>
              <a:t>Dileptons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in Heavy-Ion Collisions</a:t>
            </a:r>
            <a:endParaRPr lang="en-US" altLang="he-IL" sz="2800" i="0" dirty="0" smtClean="0">
              <a:solidFill>
                <a:srgbClr val="010000"/>
              </a:solidFill>
            </a:endParaRPr>
          </a:p>
          <a:p>
            <a:pPr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5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Chiral Symmetry Restoration </a:t>
            </a:r>
            <a:endParaRPr lang="en-US" altLang="he-IL" sz="2800" i="0" dirty="0">
              <a:solidFill>
                <a:srgbClr val="000099"/>
              </a:solidFill>
              <a:sym typeface="Symbol" pitchFamily="18" charset="2"/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QCD +Weinberg Sum Rules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Baryons</a:t>
            </a:r>
            <a:endParaRPr lang="en-US" altLang="he-IL" sz="2500" i="0" dirty="0">
              <a:solidFill>
                <a:srgbClr val="000099"/>
              </a:solidFill>
              <a:sym typeface="Symbol" pitchFamily="18" charset="2"/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6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i="0" u="sng" dirty="0">
                <a:solidFill>
                  <a:srgbClr val="010000"/>
                </a:solidFill>
              </a:rPr>
              <a:t>  </a:t>
            </a:r>
          </a:p>
        </p:txBody>
      </p:sp>
      <p:sp>
        <p:nvSpPr>
          <p:cNvPr id="10244" name="Rectangle 18"/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34312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160713"/>
            <a:ext cx="354806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>
            <a:fillRect/>
          </a:stretch>
        </p:blipFill>
        <p:spPr bwMode="auto">
          <a:xfrm>
            <a:off x="3494088" y="779463"/>
            <a:ext cx="29210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985"/>
          <a:stretch>
            <a:fillRect/>
          </a:stretch>
        </p:blipFill>
        <p:spPr bwMode="auto">
          <a:xfrm>
            <a:off x="3414713" y="676275"/>
            <a:ext cx="30480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 dirty="0" smtClean="0">
                <a:solidFill>
                  <a:schemeClr val="bg2"/>
                </a:solidFill>
              </a:rPr>
              <a:t>4.1  </a:t>
            </a:r>
            <a:r>
              <a:rPr lang="en-US" altLang="en-US" sz="3400" i="0" u="sng" dirty="0">
                <a:solidFill>
                  <a:schemeClr val="bg2"/>
                </a:solidFill>
              </a:rPr>
              <a:t>30 Years of </a:t>
            </a:r>
            <a:r>
              <a:rPr lang="en-US" altLang="en-US" sz="3400" i="0" u="sng" dirty="0" err="1">
                <a:solidFill>
                  <a:schemeClr val="bg2"/>
                </a:solidFill>
              </a:rPr>
              <a:t>Dileptons</a:t>
            </a:r>
            <a:r>
              <a:rPr lang="en-US" altLang="en-US" sz="3400" i="0" u="sng" dirty="0">
                <a:solidFill>
                  <a:schemeClr val="bg2"/>
                </a:solidFill>
              </a:rPr>
              <a:t> in Heavy-Ion Collisions</a:t>
            </a:r>
            <a:endParaRPr lang="en-US" altLang="en-US" sz="3400" i="0" u="sng" dirty="0">
              <a:solidFill>
                <a:srgbClr val="FF0000"/>
              </a:solidFill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969963" y="5791200"/>
            <a:ext cx="85550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  <a:r>
              <a:rPr kumimoji="0" lang="en-US" altLang="en-US" sz="2500" i="0">
                <a:solidFill>
                  <a:srgbClr val="0000CC"/>
                </a:solidFill>
              </a:rPr>
              <a:t>Robust understanding across QCD phase diagram: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i="0">
                <a:solidFill>
                  <a:srgbClr val="0000CC"/>
                </a:solidFill>
              </a:rPr>
              <a:t>  QGP + hadronic radiation with </a:t>
            </a:r>
            <a:r>
              <a:rPr kumimoji="0" lang="en-US" altLang="en-US" sz="2500" i="0">
                <a:solidFill>
                  <a:srgbClr val="FF0066"/>
                </a:solidFill>
              </a:rPr>
              <a:t>melting</a:t>
            </a:r>
            <a:r>
              <a:rPr kumimoji="0" lang="en-US" altLang="en-US" sz="2500" i="0">
                <a:solidFill>
                  <a:srgbClr val="0000CC"/>
                </a:solidFill>
              </a:rPr>
              <a:t> </a:t>
            </a:r>
            <a:r>
              <a:rPr kumimoji="0" lang="en-US" altLang="en-US" sz="2500" i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500" i="0">
                <a:solidFill>
                  <a:srgbClr val="0000CC"/>
                </a:solidFill>
              </a:rPr>
              <a:t> resonance</a:t>
            </a:r>
            <a:endParaRPr kumimoji="0" lang="en-US" altLang="en-US" sz="2500" i="0">
              <a:solidFill>
                <a:srgbClr val="990099"/>
              </a:solidFill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232150"/>
            <a:ext cx="33528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1295400" y="3505200"/>
            <a:ext cx="88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b="0" i="0">
                <a:solidFill>
                  <a:schemeClr val="bg2"/>
                </a:solidFill>
              </a:rPr>
              <a:t>&lt;N</a:t>
            </a:r>
            <a:r>
              <a:rPr kumimoji="0" lang="en-US" altLang="en-US" sz="1200" b="0" i="0" baseline="-25000">
                <a:solidFill>
                  <a:schemeClr val="bg2"/>
                </a:solidFill>
              </a:rPr>
              <a:t>ch</a:t>
            </a:r>
            <a:r>
              <a:rPr kumimoji="0" lang="en-US" altLang="en-US" sz="1200" b="0" i="0">
                <a:solidFill>
                  <a:schemeClr val="bg2"/>
                </a:solidFill>
              </a:rPr>
              <a:t>&gt;=120</a:t>
            </a:r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31850"/>
            <a:ext cx="347821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4"/>
          <a:stretch>
            <a:fillRect/>
          </a:stretch>
        </p:blipFill>
        <p:spPr bwMode="auto">
          <a:xfrm>
            <a:off x="6459538" y="935038"/>
            <a:ext cx="3424237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40"/>
          <p:cNvGrpSpPr>
            <a:grpSpLocks/>
          </p:cNvGrpSpPr>
          <p:nvPr/>
        </p:nvGrpSpPr>
        <p:grpSpPr bwMode="auto">
          <a:xfrm>
            <a:off x="3244850" y="2722563"/>
            <a:ext cx="3276600" cy="2884487"/>
            <a:chOff x="402" y="783"/>
            <a:chExt cx="1639" cy="1423"/>
          </a:xfrm>
        </p:grpSpPr>
        <p:sp>
          <p:nvSpPr>
            <p:cNvPr id="17437" name="AutoShape 100"/>
            <p:cNvSpPr>
              <a:spLocks noChangeArrowheads="1"/>
            </p:cNvSpPr>
            <p:nvPr/>
          </p:nvSpPr>
          <p:spPr bwMode="auto">
            <a:xfrm>
              <a:off x="576" y="960"/>
              <a:ext cx="1296" cy="1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D5C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7438" name="AutoShape 230"/>
            <p:cNvSpPr>
              <a:spLocks noChangeArrowheads="1"/>
            </p:cNvSpPr>
            <p:nvPr/>
          </p:nvSpPr>
          <p:spPr bwMode="auto">
            <a:xfrm rot="5255844">
              <a:off x="1112" y="1894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7439" name="AutoShape 231"/>
            <p:cNvSpPr>
              <a:spLocks noChangeArrowheads="1"/>
            </p:cNvSpPr>
            <p:nvPr/>
          </p:nvSpPr>
          <p:spPr bwMode="auto">
            <a:xfrm rot="-5400000">
              <a:off x="1043" y="807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7440" name="AutoShape 232"/>
            <p:cNvSpPr>
              <a:spLocks noChangeArrowheads="1"/>
            </p:cNvSpPr>
            <p:nvPr/>
          </p:nvSpPr>
          <p:spPr bwMode="auto">
            <a:xfrm rot="10800000">
              <a:off x="402" y="1342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7441" name="AutoShape 233"/>
            <p:cNvSpPr>
              <a:spLocks noChangeArrowheads="1"/>
            </p:cNvSpPr>
            <p:nvPr/>
          </p:nvSpPr>
          <p:spPr bwMode="auto">
            <a:xfrm>
              <a:off x="1705" y="1337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</p:grpSp>
      <p:grpSp>
        <p:nvGrpSpPr>
          <p:cNvPr id="43" name="Group 234"/>
          <p:cNvGrpSpPr>
            <a:grpSpLocks/>
          </p:cNvGrpSpPr>
          <p:nvPr/>
        </p:nvGrpSpPr>
        <p:grpSpPr bwMode="auto">
          <a:xfrm>
            <a:off x="4779963" y="2474913"/>
            <a:ext cx="2001837" cy="1974850"/>
            <a:chOff x="3134" y="272"/>
            <a:chExt cx="1261" cy="1244"/>
          </a:xfrm>
        </p:grpSpPr>
        <p:sp>
          <p:nvSpPr>
            <p:cNvPr id="17432" name="Text Box 235"/>
            <p:cNvSpPr txBox="1">
              <a:spLocks noChangeArrowheads="1"/>
            </p:cNvSpPr>
            <p:nvPr/>
          </p:nvSpPr>
          <p:spPr bwMode="auto">
            <a:xfrm>
              <a:off x="3890" y="272"/>
              <a:ext cx="50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400" i="0">
                  <a:solidFill>
                    <a:srgbClr val="000066"/>
                  </a:solidFill>
                </a:rPr>
                <a:t>e</a:t>
              </a:r>
              <a:r>
                <a:rPr lang="en-US" altLang="en-US" sz="3400" i="0" baseline="30000">
                  <a:solidFill>
                    <a:srgbClr val="000066"/>
                  </a:solidFill>
                </a:rPr>
                <a:t>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400" i="0">
                  <a:solidFill>
                    <a:srgbClr val="000066"/>
                  </a:solidFill>
                </a:rPr>
                <a:t>   e</a:t>
              </a:r>
              <a:r>
                <a:rPr lang="en-US" altLang="en-US" sz="3400" i="0" baseline="30000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17433" name="Freeform 236"/>
            <p:cNvSpPr>
              <a:spLocks/>
            </p:cNvSpPr>
            <p:nvPr/>
          </p:nvSpPr>
          <p:spPr bwMode="auto">
            <a:xfrm rot="8400000">
              <a:off x="3335" y="1115"/>
              <a:ext cx="361" cy="79"/>
            </a:xfrm>
            <a:custGeom>
              <a:avLst/>
              <a:gdLst>
                <a:gd name="T0" fmla="*/ 0 w 584"/>
                <a:gd name="T1" fmla="*/ 0 h 168"/>
                <a:gd name="T2" fmla="*/ 1 w 584"/>
                <a:gd name="T3" fmla="*/ 0 h 168"/>
                <a:gd name="T4" fmla="*/ 1 w 584"/>
                <a:gd name="T5" fmla="*/ 0 h 168"/>
                <a:gd name="T6" fmla="*/ 1 w 584"/>
                <a:gd name="T7" fmla="*/ 0 h 168"/>
                <a:gd name="T8" fmla="*/ 1 w 584"/>
                <a:gd name="T9" fmla="*/ 0 h 168"/>
                <a:gd name="T10" fmla="*/ 1 w 584"/>
                <a:gd name="T11" fmla="*/ 0 h 168"/>
                <a:gd name="T12" fmla="*/ 1 w 584"/>
                <a:gd name="T13" fmla="*/ 0 h 168"/>
                <a:gd name="T14" fmla="*/ 1 w 584"/>
                <a:gd name="T15" fmla="*/ 0 h 168"/>
                <a:gd name="T16" fmla="*/ 1 w 584"/>
                <a:gd name="T17" fmla="*/ 0 h 168"/>
                <a:gd name="T18" fmla="*/ 1 w 584"/>
                <a:gd name="T19" fmla="*/ 0 h 168"/>
                <a:gd name="T20" fmla="*/ 1 w 584"/>
                <a:gd name="T21" fmla="*/ 0 h 168"/>
                <a:gd name="T22" fmla="*/ 1 w 584"/>
                <a:gd name="T23" fmla="*/ 0 h 168"/>
                <a:gd name="T24" fmla="*/ 1 w 584"/>
                <a:gd name="T25" fmla="*/ 0 h 168"/>
                <a:gd name="T26" fmla="*/ 1 w 584"/>
                <a:gd name="T27" fmla="*/ 0 h 168"/>
                <a:gd name="T28" fmla="*/ 1 w 584"/>
                <a:gd name="T29" fmla="*/ 0 h 168"/>
                <a:gd name="T30" fmla="*/ 1 w 584"/>
                <a:gd name="T31" fmla="*/ 0 h 168"/>
                <a:gd name="T32" fmla="*/ 1 w 584"/>
                <a:gd name="T33" fmla="*/ 0 h 168"/>
                <a:gd name="T34" fmla="*/ 1 w 584"/>
                <a:gd name="T35" fmla="*/ 0 h 168"/>
                <a:gd name="T36" fmla="*/ 1 w 584"/>
                <a:gd name="T37" fmla="*/ 0 h 168"/>
                <a:gd name="T38" fmla="*/ 1 w 584"/>
                <a:gd name="T39" fmla="*/ 0 h 168"/>
                <a:gd name="T40" fmla="*/ 1 w 584"/>
                <a:gd name="T41" fmla="*/ 0 h 168"/>
                <a:gd name="T42" fmla="*/ 1 w 584"/>
                <a:gd name="T43" fmla="*/ 0 h 168"/>
                <a:gd name="T44" fmla="*/ 1 w 584"/>
                <a:gd name="T45" fmla="*/ 0 h 168"/>
                <a:gd name="T46" fmla="*/ 1 w 584"/>
                <a:gd name="T47" fmla="*/ 0 h 168"/>
                <a:gd name="T48" fmla="*/ 1 w 584"/>
                <a:gd name="T49" fmla="*/ 0 h 168"/>
                <a:gd name="T50" fmla="*/ 1 w 584"/>
                <a:gd name="T51" fmla="*/ 0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37"/>
            <p:cNvSpPr>
              <a:spLocks noChangeShapeType="1"/>
            </p:cNvSpPr>
            <p:nvPr/>
          </p:nvSpPr>
          <p:spPr bwMode="auto">
            <a:xfrm flipV="1">
              <a:off x="3623" y="539"/>
              <a:ext cx="288" cy="52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38"/>
            <p:cNvSpPr>
              <a:spLocks noChangeShapeType="1"/>
            </p:cNvSpPr>
            <p:nvPr/>
          </p:nvSpPr>
          <p:spPr bwMode="auto">
            <a:xfrm flipV="1">
              <a:off x="3623" y="731"/>
              <a:ext cx="528" cy="33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Text Box 239"/>
            <p:cNvSpPr txBox="1">
              <a:spLocks noChangeArrowheads="1"/>
            </p:cNvSpPr>
            <p:nvPr/>
          </p:nvSpPr>
          <p:spPr bwMode="auto">
            <a:xfrm>
              <a:off x="3134" y="1128"/>
              <a:ext cx="26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400" i="0">
                  <a:solidFill>
                    <a:srgbClr val="010000"/>
                  </a:solidFill>
                  <a:latin typeface="Symbol" pitchFamily="18" charset="2"/>
                </a:rPr>
                <a:t>r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621088" y="3457575"/>
            <a:ext cx="1181100" cy="1779588"/>
            <a:chOff x="1211341" y="4441742"/>
            <a:chExt cx="1180885" cy="1779073"/>
          </a:xfrm>
        </p:grpSpPr>
        <p:sp>
          <p:nvSpPr>
            <p:cNvPr id="17426" name="Line 266"/>
            <p:cNvSpPr>
              <a:spLocks noChangeShapeType="1"/>
            </p:cNvSpPr>
            <p:nvPr/>
          </p:nvSpPr>
          <p:spPr bwMode="auto">
            <a:xfrm rot="-4928534" flipH="1" flipV="1">
              <a:off x="1186618" y="5331498"/>
              <a:ext cx="633660" cy="584214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267"/>
            <p:cNvSpPr>
              <a:spLocks noChangeShapeType="1"/>
            </p:cNvSpPr>
            <p:nvPr/>
          </p:nvSpPr>
          <p:spPr bwMode="auto">
            <a:xfrm rot="16671466" flipH="1">
              <a:off x="1392119" y="5737954"/>
              <a:ext cx="868567" cy="97156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207"/>
            <p:cNvSpPr txBox="1">
              <a:spLocks noChangeArrowheads="1"/>
            </p:cNvSpPr>
            <p:nvPr/>
          </p:nvSpPr>
          <p:spPr bwMode="auto">
            <a:xfrm>
              <a:off x="1516085" y="4608382"/>
              <a:ext cx="874553" cy="553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0" i="0" dirty="0">
                  <a:solidFill>
                    <a:srgbClr val="000066"/>
                  </a:solidFill>
                </a:rPr>
                <a:t> </a:t>
              </a:r>
              <a:r>
                <a:rPr lang="en-US" altLang="en-US" b="0" i="0" dirty="0" smtClean="0">
                  <a:solidFill>
                    <a:srgbClr val="010000"/>
                  </a:solidFill>
                </a:rPr>
                <a:t>q</a:t>
              </a:r>
              <a:r>
                <a:rPr lang="en-US" altLang="en-US" sz="3000" b="0" i="0" dirty="0" smtClean="0">
                  <a:solidFill>
                    <a:srgbClr val="010000"/>
                  </a:solidFill>
                </a:rPr>
                <a:t> </a:t>
              </a:r>
              <a:r>
                <a:rPr lang="en-US" altLang="en-US" sz="1500" b="0" i="0" dirty="0" smtClean="0">
                  <a:solidFill>
                    <a:srgbClr val="010000"/>
                  </a:solidFill>
                </a:rPr>
                <a:t> </a:t>
              </a:r>
              <a:r>
                <a:rPr lang="en-US" altLang="en-US" sz="3000" b="0" i="0" dirty="0" smtClean="0">
                  <a:solidFill>
                    <a:srgbClr val="010000"/>
                  </a:solidFill>
                </a:rPr>
                <a:t> </a:t>
              </a:r>
              <a:r>
                <a:rPr lang="en-US" altLang="en-US" b="0" i="0" dirty="0" err="1" smtClean="0">
                  <a:solidFill>
                    <a:srgbClr val="010000"/>
                  </a:solidFill>
                </a:rPr>
                <a:t>q</a:t>
              </a:r>
              <a:endParaRPr lang="en-US" altLang="en-US" b="0" i="0" dirty="0">
                <a:solidFill>
                  <a:srgbClr val="010000"/>
                </a:solidFill>
              </a:endParaRPr>
            </a:p>
          </p:txBody>
        </p:sp>
        <p:sp>
          <p:nvSpPr>
            <p:cNvPr id="17429" name="Text Box 207"/>
            <p:cNvSpPr txBox="1">
              <a:spLocks noChangeArrowheads="1"/>
            </p:cNvSpPr>
            <p:nvPr/>
          </p:nvSpPr>
          <p:spPr bwMode="auto">
            <a:xfrm>
              <a:off x="2057324" y="4441742"/>
              <a:ext cx="334902" cy="6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b="0" i="0">
                  <a:solidFill>
                    <a:srgbClr val="010000"/>
                  </a:solidFill>
                </a:rPr>
                <a:t>-</a:t>
              </a:r>
            </a:p>
          </p:txBody>
        </p:sp>
        <p:sp>
          <p:nvSpPr>
            <p:cNvPr id="17430" name="Line 268"/>
            <p:cNvSpPr>
              <a:spLocks noChangeShapeType="1"/>
            </p:cNvSpPr>
            <p:nvPr/>
          </p:nvSpPr>
          <p:spPr bwMode="auto">
            <a:xfrm rot="-4928534" flipH="1" flipV="1">
              <a:off x="1711111" y="5116536"/>
              <a:ext cx="415128" cy="85817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69"/>
            <p:cNvSpPr>
              <a:spLocks noChangeShapeType="1"/>
            </p:cNvSpPr>
            <p:nvPr/>
          </p:nvSpPr>
          <p:spPr bwMode="auto">
            <a:xfrm rot="-4928534">
              <a:off x="1876156" y="5096398"/>
              <a:ext cx="263196" cy="291231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 dirty="0" smtClean="0">
                <a:solidFill>
                  <a:srgbClr val="010000"/>
                </a:solidFill>
              </a:rPr>
              <a:t>4.2 </a:t>
            </a:r>
            <a:r>
              <a:rPr lang="en-US" altLang="en-US" sz="3400" i="0" u="sng" dirty="0">
                <a:solidFill>
                  <a:srgbClr val="008000"/>
                </a:solidFill>
              </a:rPr>
              <a:t>NA60</a:t>
            </a:r>
            <a:r>
              <a:rPr lang="en-US" altLang="en-US" sz="3400" i="0" u="sng" dirty="0">
                <a:solidFill>
                  <a:srgbClr val="010000"/>
                </a:solidFill>
              </a:rPr>
              <a:t> </a:t>
            </a:r>
            <a:r>
              <a:rPr lang="en-US" altLang="en-US" sz="3400" i="0" u="sng" dirty="0" err="1">
                <a:solidFill>
                  <a:srgbClr val="010000"/>
                </a:solidFill>
              </a:rPr>
              <a:t>Dimuons</a:t>
            </a:r>
            <a:r>
              <a:rPr lang="en-US" altLang="en-US" sz="3400" i="0" u="sng" dirty="0">
                <a:solidFill>
                  <a:srgbClr val="010000"/>
                </a:solidFill>
              </a:rPr>
              <a:t> at </a:t>
            </a:r>
            <a:r>
              <a:rPr lang="en-US" altLang="en-US" sz="3400" i="0" u="sng" dirty="0">
                <a:solidFill>
                  <a:srgbClr val="008000"/>
                </a:solidFill>
              </a:rPr>
              <a:t>SPS</a:t>
            </a:r>
            <a:r>
              <a:rPr lang="en-US" altLang="en-US" sz="3400" i="0" u="sng" dirty="0">
                <a:solidFill>
                  <a:srgbClr val="010000"/>
                </a:solidFill>
              </a:rPr>
              <a:t> (</a:t>
            </a:r>
            <a:r>
              <a:rPr lang="en-US" altLang="en-US" sz="3400" i="0" u="sng" dirty="0">
                <a:solidFill>
                  <a:srgbClr val="800080"/>
                </a:solidFill>
              </a:rPr>
              <a:t>√s=17.3 GeV</a:t>
            </a:r>
            <a:r>
              <a:rPr lang="en-US" altLang="en-US" sz="3400" i="0" u="sng" dirty="0">
                <a:solidFill>
                  <a:srgbClr val="010000"/>
                </a:solidFill>
              </a:rPr>
              <a:t>)</a:t>
            </a:r>
            <a:endParaRPr lang="en-US" altLang="en-US" sz="3400" i="0" u="sng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2600" y="1739900"/>
            <a:ext cx="6400800" cy="4737100"/>
            <a:chOff x="1828800" y="1600200"/>
            <a:chExt cx="6400800" cy="4737749"/>
          </a:xfrm>
        </p:grpSpPr>
        <p:sp>
          <p:nvSpPr>
            <p:cNvPr id="17424" name="TextBox 5"/>
            <p:cNvSpPr txBox="1">
              <a:spLocks noChangeArrowheads="1"/>
            </p:cNvSpPr>
            <p:nvPr/>
          </p:nvSpPr>
          <p:spPr bwMode="auto">
            <a:xfrm>
              <a:off x="2941637" y="1600200"/>
              <a:ext cx="52879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0" dirty="0">
                  <a:solidFill>
                    <a:srgbClr val="FF0066"/>
                  </a:solidFill>
                </a:rPr>
                <a:t>    </a:t>
              </a:r>
              <a:r>
                <a:rPr lang="en-US" altLang="en-US" sz="2600" i="0" dirty="0" smtClean="0">
                  <a:solidFill>
                    <a:srgbClr val="FF0066"/>
                  </a:solidFill>
                </a:rPr>
                <a:t> </a:t>
              </a:r>
              <a:r>
                <a:rPr lang="en-US" altLang="en-US" sz="2600" i="0" dirty="0" smtClean="0">
                  <a:solidFill>
                    <a:srgbClr val="FF0066"/>
                  </a:solidFill>
                </a:rPr>
                <a:t> </a:t>
              </a:r>
              <a:r>
                <a:rPr lang="en-US" altLang="en-US" sz="2600" i="0" dirty="0">
                  <a:solidFill>
                    <a:srgbClr val="FF0066"/>
                  </a:solidFill>
                </a:rPr>
                <a:t>E</a:t>
              </a:r>
              <a:r>
                <a:rPr lang="en-US" altLang="en-US" sz="2600" i="0" dirty="0" smtClean="0">
                  <a:solidFill>
                    <a:srgbClr val="FF0066"/>
                  </a:solidFill>
                </a:rPr>
                <a:t>xcess Radiation</a:t>
              </a:r>
              <a:r>
                <a:rPr lang="en-US" altLang="en-US" sz="2600" i="0" dirty="0" smtClean="0">
                  <a:solidFill>
                    <a:srgbClr val="000066"/>
                  </a:solidFill>
                </a:rPr>
                <a:t> </a:t>
              </a:r>
              <a:r>
                <a:rPr lang="en-US" altLang="en-US" sz="2600" i="0" dirty="0" smtClean="0">
                  <a:solidFill>
                    <a:srgbClr val="000066"/>
                  </a:solidFill>
                </a:rPr>
                <a:t>Spectrum</a:t>
              </a:r>
              <a:endParaRPr lang="en-US" altLang="en-US" sz="2600" i="0" dirty="0">
                <a:solidFill>
                  <a:srgbClr val="000066"/>
                </a:solidFill>
              </a:endParaRPr>
            </a:p>
          </p:txBody>
        </p:sp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57400"/>
              <a:ext cx="6278250" cy="4280549"/>
            </a:xfrm>
            <a:prstGeom prst="rect">
              <a:avLst/>
            </a:prstGeom>
            <a:noFill/>
            <a:ln>
              <a:noFill/>
            </a:ln>
            <a:scene3d>
              <a:camera prst="obliqueBottom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33"/>
          <p:cNvSpPr txBox="1">
            <a:spLocks noChangeArrowheads="1"/>
          </p:cNvSpPr>
          <p:nvPr/>
        </p:nvSpPr>
        <p:spPr bwMode="auto">
          <a:xfrm>
            <a:off x="85725" y="963613"/>
            <a:ext cx="516199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500" b="0" i="0" dirty="0">
                <a:solidFill>
                  <a:srgbClr val="0000CC"/>
                </a:solidFill>
              </a:rPr>
              <a:t> Integrate rates over 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evolving </a:t>
            </a:r>
            <a:r>
              <a:rPr lang="en-US" altLang="en-US" sz="2500" b="0" i="0" dirty="0">
                <a:solidFill>
                  <a:srgbClr val="0000CC"/>
                </a:solidFill>
              </a:rPr>
              <a:t>fireball: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450" y="3387725"/>
            <a:ext cx="9850438" cy="2003141"/>
            <a:chOff x="44353" y="3121926"/>
            <a:chExt cx="9850274" cy="2004384"/>
          </a:xfrm>
        </p:grpSpPr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44353" y="3226763"/>
              <a:ext cx="3841687" cy="1899547"/>
              <a:chOff x="44353" y="3226763"/>
              <a:chExt cx="3841687" cy="1899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22" name="Rounded 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44353" y="3820538"/>
                    <a:ext cx="2820940" cy="130577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ctr">
                      <a:lnSpc>
                        <a:spcPts val="28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600" i="0" dirty="0" smtClean="0">
                        <a:solidFill>
                          <a:srgbClr val="0000CC"/>
                        </a:solidFill>
                      </a:rPr>
                      <a:t>Low mass: </a:t>
                    </a:r>
                  </a:p>
                  <a:p>
                    <a:pPr algn="ctr">
                      <a:lnSpc>
                        <a:spcPts val="28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600" i="0" dirty="0">
                        <a:solidFill>
                          <a:srgbClr val="010000"/>
                        </a:solidFill>
                        <a:latin typeface="Symbol" pitchFamily="18" charset="2"/>
                      </a:rPr>
                      <a:t>r</a:t>
                    </a:r>
                    <a:r>
                      <a:rPr lang="en-US" altLang="en-US" sz="2600" i="0" dirty="0">
                        <a:solidFill>
                          <a:srgbClr val="FF0066"/>
                        </a:solidFill>
                      </a:rPr>
                      <a:t>-meson </a:t>
                    </a:r>
                    <a:r>
                      <a:rPr lang="en-US" altLang="en-US" sz="2600" i="0" dirty="0" smtClean="0">
                        <a:solidFill>
                          <a:srgbClr val="FF0066"/>
                        </a:solidFill>
                      </a:rPr>
                      <a:t>melting</a:t>
                    </a:r>
                  </a:p>
                  <a:p>
                    <a:pPr algn="ctr">
                      <a:lnSpc>
                        <a:spcPts val="3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600" i="0" dirty="0">
                        <a:solidFill>
                          <a:srgbClr val="990099"/>
                        </a:solidFill>
                      </a:rPr>
                      <a:t>t</a:t>
                    </a:r>
                    <a:r>
                      <a:rPr lang="en-US" altLang="en-US" sz="2600" i="0" dirty="0" smtClean="0">
                        <a:solidFill>
                          <a:srgbClr val="990099"/>
                        </a:solidFill>
                      </a:rPr>
                      <a:t>ransition to </a:t>
                    </a:r>
                    <a14:m>
                      <m:oMath xmlns:m="http://schemas.openxmlformats.org/officeDocument/2006/math">
                        <m:r>
                          <a:rPr lang="en-US" altLang="en-US" sz="26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𝒒</m:t>
                        </m:r>
                        <m:acc>
                          <m:accPr>
                            <m:chr m:val="̅"/>
                            <m:ctrlPr>
                              <a:rPr lang="en-US" altLang="en-US" sz="2600" b="1" i="1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en-US" sz="2600" b="1" i="1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a14:m>
                    <a:endParaRPr lang="en-US" altLang="en-US" sz="2600" i="0" dirty="0" smtClean="0">
                      <a:solidFill>
                        <a:srgbClr val="990099"/>
                      </a:solidFill>
                    </a:endParaRPr>
                  </a:p>
                  <a:p>
                    <a:pPr algn="ctr">
                      <a:lnSpc>
                        <a:spcPts val="28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600" i="0" dirty="0" smtClean="0">
                      <a:solidFill>
                        <a:srgbClr val="FF0066"/>
                      </a:solidFill>
                    </a:endParaRPr>
                  </a:p>
                  <a:p>
                    <a:pPr algn="ctr">
                      <a:lnSpc>
                        <a:spcPts val="28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600" i="0" dirty="0">
                      <a:solidFill>
                        <a:srgbClr val="FF0066"/>
                      </a:solidFill>
                    </a:endParaRPr>
                  </a:p>
                  <a:p>
                    <a:pPr algn="ctr">
                      <a:lnSpc>
                        <a:spcPts val="28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600" i="0" dirty="0">
                        <a:solidFill>
                          <a:srgbClr val="FF0066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422" name="Rounded 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353" y="3820538"/>
                    <a:ext cx="2820940" cy="1305772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/>
                    <a:stretch>
                      <a:fillRect t="-1389" b="-6944"/>
                    </a:stretch>
                  </a:blip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423" name="Straight Arrow Connector 11"/>
              <p:cNvCxnSpPr>
                <a:cxnSpLocks noChangeShapeType="1"/>
              </p:cNvCxnSpPr>
              <p:nvPr/>
            </p:nvCxnSpPr>
            <p:spPr bwMode="auto">
              <a:xfrm flipV="1">
                <a:off x="2895457" y="3226763"/>
                <a:ext cx="990583" cy="642913"/>
              </a:xfrm>
              <a:prstGeom prst="straightConnector1">
                <a:avLst/>
              </a:prstGeom>
              <a:noFill/>
              <a:ln w="38100" algn="ctr">
                <a:solidFill>
                  <a:srgbClr val="FF0066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9" name="Group 35"/>
            <p:cNvGrpSpPr>
              <a:grpSpLocks/>
            </p:cNvGrpSpPr>
            <p:nvPr/>
          </p:nvGrpSpPr>
          <p:grpSpPr bwMode="auto">
            <a:xfrm>
              <a:off x="6237027" y="3121926"/>
              <a:ext cx="3657600" cy="1218062"/>
              <a:chOff x="6237027" y="3121926"/>
              <a:chExt cx="3657600" cy="1218062"/>
            </a:xfrm>
          </p:grpSpPr>
          <p:sp>
            <p:nvSpPr>
              <p:cNvPr id="17420" name="Rounded Rectangle 15"/>
              <p:cNvSpPr>
                <a:spLocks noChangeArrowheads="1"/>
              </p:cNvSpPr>
              <p:nvPr/>
            </p:nvSpPr>
            <p:spPr bwMode="auto">
              <a:xfrm>
                <a:off x="7135505" y="3121926"/>
                <a:ext cx="2759122" cy="121806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 algn="ctr">
                  <a:lnSpc>
                    <a:spcPts val="24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0">
                    <a:solidFill>
                      <a:srgbClr val="0000CC"/>
                    </a:solidFill>
                  </a:rPr>
                  <a:t>High mass:</a:t>
                </a: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 i="0">
                    <a:solidFill>
                      <a:srgbClr val="FF0066"/>
                    </a:solidFill>
                  </a:rPr>
                  <a:t>QGP thermometer</a:t>
                </a: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 i="0">
                    <a:solidFill>
                      <a:srgbClr val="990099"/>
                    </a:solidFill>
                  </a:rPr>
                  <a:t>T</a:t>
                </a:r>
                <a:r>
                  <a:rPr lang="en-US" altLang="en-US" sz="2400" i="0" baseline="-25000">
                    <a:solidFill>
                      <a:srgbClr val="990099"/>
                    </a:solidFill>
                  </a:rPr>
                  <a:t>avg</a:t>
                </a:r>
                <a:r>
                  <a:rPr lang="en-US" altLang="en-US" sz="2400" i="0">
                    <a:solidFill>
                      <a:srgbClr val="990099"/>
                    </a:solidFill>
                  </a:rPr>
                  <a:t> ~ 200 MeV</a:t>
                </a:r>
                <a:r>
                  <a:rPr lang="en-US" altLang="en-US" sz="2400" i="0">
                    <a:solidFill>
                      <a:srgbClr val="0000CC"/>
                    </a:solidFill>
                  </a:rPr>
                  <a:t> </a:t>
                </a:r>
              </a:p>
            </p:txBody>
          </p:sp>
          <p:cxnSp>
            <p:nvCxnSpPr>
              <p:cNvPr id="17421" name="Straight Arrow Connector 11"/>
              <p:cNvCxnSpPr>
                <a:cxnSpLocks noChangeShapeType="1"/>
              </p:cNvCxnSpPr>
              <p:nvPr/>
            </p:nvCxnSpPr>
            <p:spPr bwMode="auto">
              <a:xfrm flipH="1">
                <a:off x="6237027" y="3575713"/>
                <a:ext cx="777923" cy="423081"/>
              </a:xfrm>
              <a:prstGeom prst="straightConnector1">
                <a:avLst/>
              </a:prstGeom>
              <a:noFill/>
              <a:ln w="38100" algn="ctr">
                <a:solidFill>
                  <a:srgbClr val="FF0066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741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b="8179"/>
          <a:stretch>
            <a:fillRect/>
          </a:stretch>
        </p:blipFill>
        <p:spPr bwMode="auto">
          <a:xfrm>
            <a:off x="5486400" y="815975"/>
            <a:ext cx="3609975" cy="784225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/>
          <a:stretch>
            <a:fillRect/>
          </a:stretch>
        </p:blipFill>
        <p:spPr bwMode="auto">
          <a:xfrm>
            <a:off x="293688" y="1338263"/>
            <a:ext cx="4400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5267325" y="1609725"/>
            <a:ext cx="4216400" cy="2933700"/>
            <a:chOff x="5335687" y="3643014"/>
            <a:chExt cx="4570314" cy="3204068"/>
          </a:xfrm>
        </p:grpSpPr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7058970" y="6508528"/>
              <a:ext cx="13409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i="0">
                  <a:solidFill>
                    <a:schemeClr val="bg2"/>
                  </a:solidFill>
                </a:rPr>
                <a:t>M</a:t>
              </a:r>
              <a:r>
                <a:rPr kumimoji="0" lang="en-US" altLang="en-US" sz="1600" i="0" baseline="-25000">
                  <a:solidFill>
                    <a:schemeClr val="bg2"/>
                  </a:solidFill>
                  <a:latin typeface="Symbol" pitchFamily="18" charset="2"/>
                </a:rPr>
                <a:t>mm </a:t>
              </a:r>
              <a:r>
                <a:rPr kumimoji="0" lang="en-US" altLang="en-US" sz="1600" i="0">
                  <a:solidFill>
                    <a:schemeClr val="bg2"/>
                  </a:solidFill>
                </a:rPr>
                <a:t>[GeV]</a:t>
              </a:r>
            </a:p>
          </p:txBody>
        </p:sp>
        <p:pic>
          <p:nvPicPr>
            <p:cNvPr id="276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9" b="4292"/>
            <a:stretch>
              <a:fillRect/>
            </a:stretch>
          </p:blipFill>
          <p:spPr bwMode="auto">
            <a:xfrm>
              <a:off x="5335687" y="3643014"/>
              <a:ext cx="4570314" cy="297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Oval 10"/>
            <p:cNvSpPr>
              <a:spLocks noChangeArrowheads="1"/>
            </p:cNvSpPr>
            <p:nvPr/>
          </p:nvSpPr>
          <p:spPr bwMode="auto">
            <a:xfrm>
              <a:off x="7530933" y="3805611"/>
              <a:ext cx="770331" cy="337538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-28575" y="117475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 dirty="0" smtClean="0">
                <a:solidFill>
                  <a:schemeClr val="bg2"/>
                </a:solidFill>
              </a:rPr>
              <a:t>4.3  </a:t>
            </a:r>
            <a:r>
              <a:rPr lang="en-US" altLang="en-US" sz="3400" i="0" u="sng" dirty="0">
                <a:solidFill>
                  <a:schemeClr val="bg2"/>
                </a:solidFill>
              </a:rPr>
              <a:t>Sensitivity to Spectral Function</a:t>
            </a:r>
            <a:endParaRPr lang="en-US" altLang="en-US" sz="3400" i="0" u="sng" dirty="0">
              <a:solidFill>
                <a:srgbClr val="FF0000"/>
              </a:solidFill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8263" y="4770438"/>
            <a:ext cx="990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avg. </a:t>
            </a:r>
            <a:r>
              <a:rPr kumimoji="0" lang="en-US" altLang="en-US" sz="2500" i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0" lang="en-US" altLang="en-US" sz="2500" i="0" baseline="-250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(T~150MeV)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~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370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MeV</a:t>
            </a:r>
            <a:r>
              <a:rPr kumimoji="0" lang="en-US" altLang="en-US" sz="2500" i="0">
                <a:solidFill>
                  <a:srgbClr val="990099"/>
                </a:solidFill>
              </a:rPr>
              <a:t>   </a:t>
            </a:r>
            <a:r>
              <a:rPr kumimoji="0" lang="en-US" altLang="en-US" sz="2500" i="0">
                <a:solidFill>
                  <a:srgbClr val="990099"/>
                </a:solidFill>
                <a:sym typeface="Symbol" pitchFamily="18" charset="2"/>
              </a:rPr>
              <a:t>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kumimoji="0" lang="en-US" altLang="en-US" sz="2500" b="0" i="0">
                <a:solidFill>
                  <a:srgbClr val="0000CC"/>
                </a:solidFill>
              </a:rPr>
              <a:t>  </a:t>
            </a:r>
            <a:r>
              <a:rPr kumimoji="0" lang="en-US" altLang="en-US" sz="2500" i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0" lang="en-US" altLang="en-US" sz="2500" i="0" baseline="-250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kumimoji="0" lang="en-US" altLang="en-US" sz="2500" i="0">
                <a:solidFill>
                  <a:srgbClr val="FF0000"/>
                </a:solidFill>
              </a:rPr>
              <a:t> (T~T</a:t>
            </a:r>
            <a:r>
              <a:rPr kumimoji="0" lang="en-US" altLang="en-US" sz="2500" i="0" baseline="-25000">
                <a:solidFill>
                  <a:srgbClr val="FF0000"/>
                </a:solidFill>
              </a:rPr>
              <a:t>c</a:t>
            </a:r>
            <a:r>
              <a:rPr kumimoji="0" lang="en-US" altLang="en-US" sz="2500" i="0">
                <a:solidFill>
                  <a:srgbClr val="FF0000"/>
                </a:solidFill>
              </a:rPr>
              <a:t>) ≈ 600 MeV</a:t>
            </a:r>
            <a:r>
              <a:rPr kumimoji="0" lang="en-US" altLang="en-US" sz="2500" i="0">
                <a:solidFill>
                  <a:srgbClr val="990099"/>
                </a:solidFill>
              </a:rPr>
              <a:t>  →  m</a:t>
            </a:r>
            <a:r>
              <a:rPr kumimoji="0" lang="en-US" altLang="en-US" sz="2500" i="0" baseline="-25000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driven by (anti-) baryons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538163" y="1066800"/>
            <a:ext cx="4116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66"/>
                </a:solidFill>
              </a:rPr>
              <a:t>In-Medium </a:t>
            </a:r>
            <a:r>
              <a:rPr kumimoji="0" lang="en-US" altLang="en-US" sz="2600" i="0" dirty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600" i="0" dirty="0">
                <a:solidFill>
                  <a:srgbClr val="000066"/>
                </a:solidFill>
              </a:rPr>
              <a:t>-Meson Width</a:t>
            </a:r>
          </a:p>
        </p:txBody>
      </p:sp>
    </p:spTree>
    <p:extLst>
      <p:ext uri="{BB962C8B-B14F-4D97-AF65-F5344CB8AC3E}">
        <p14:creationId xmlns:p14="http://schemas.microsoft.com/office/powerpoint/2010/main" val="13113595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49325" y="4632960"/>
            <a:ext cx="6670675" cy="1371600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1.)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Introduction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2.)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In-Medium Spectral Functions</a:t>
            </a:r>
          </a:p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Hadronic Many-Body Theory +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Constraints</a:t>
            </a:r>
            <a:endParaRPr lang="en-US" altLang="he-IL" i="0" dirty="0">
              <a:solidFill>
                <a:srgbClr val="010000"/>
              </a:solidFill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3.)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Cold Nuclear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err="1">
                <a:solidFill>
                  <a:srgbClr val="000099"/>
                </a:solidFill>
                <a:sym typeface="Symbol" pitchFamily="18" charset="2"/>
              </a:rPr>
              <a:t>Dilepton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Photo-Production 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off Nuclei</a:t>
            </a:r>
            <a:r>
              <a:rPr lang="en-US" altLang="he-IL" sz="2800" i="0" dirty="0">
                <a:solidFill>
                  <a:srgbClr val="336600"/>
                </a:solidFill>
                <a:sym typeface="Symbol" pitchFamily="18" charset="2"/>
              </a:rPr>
              <a:t>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 smtClean="0">
                <a:solidFill>
                  <a:srgbClr val="010000"/>
                </a:solidFill>
              </a:rPr>
              <a:t>4.)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Hot and Dense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Thermal </a:t>
            </a:r>
            <a:r>
              <a:rPr lang="en-US" altLang="he-IL" sz="2500" i="0" dirty="0" err="1" smtClean="0">
                <a:solidFill>
                  <a:srgbClr val="000099"/>
                </a:solidFill>
                <a:sym typeface="Symbol" pitchFamily="18" charset="2"/>
              </a:rPr>
              <a:t>Dileptons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in Heavy-Ion Collisions</a:t>
            </a:r>
            <a:endParaRPr lang="en-US" altLang="he-IL" sz="2800" i="0" dirty="0" smtClean="0">
              <a:solidFill>
                <a:srgbClr val="010000"/>
              </a:solidFill>
            </a:endParaRPr>
          </a:p>
          <a:p>
            <a:pPr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5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Chiral Symmetry Restoration </a:t>
            </a:r>
            <a:endParaRPr lang="en-US" altLang="he-IL" sz="2800" i="0" dirty="0">
              <a:solidFill>
                <a:srgbClr val="000099"/>
              </a:solidFill>
              <a:sym typeface="Symbol" pitchFamily="18" charset="2"/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QCD +Weinberg Sum Rules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Baryons</a:t>
            </a:r>
            <a:endParaRPr lang="en-US" altLang="he-IL" sz="2500" i="0" dirty="0">
              <a:solidFill>
                <a:srgbClr val="000099"/>
              </a:solidFill>
              <a:sym typeface="Symbol" pitchFamily="18" charset="2"/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6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i="0" u="sng" dirty="0">
                <a:solidFill>
                  <a:srgbClr val="010000"/>
                </a:solidFill>
              </a:rPr>
              <a:t>  </a:t>
            </a:r>
          </a:p>
        </p:txBody>
      </p:sp>
      <p:sp>
        <p:nvSpPr>
          <p:cNvPr id="10244" name="Rectangle 18"/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34312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/>
          <a:stretch>
            <a:fillRect/>
          </a:stretch>
        </p:blipFill>
        <p:spPr bwMode="auto">
          <a:xfrm>
            <a:off x="0" y="679450"/>
            <a:ext cx="7977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6988" y="1393825"/>
            <a:ext cx="3957637" cy="24923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>
                <a:solidFill>
                  <a:schemeClr val="bg2"/>
                </a:solidFill>
              </a:rPr>
              <a:t>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>
                <a:solidFill>
                  <a:schemeClr val="bg2"/>
                </a:solidFill>
              </a:rPr>
              <a:t>   </a:t>
            </a:r>
          </a:p>
        </p:txBody>
      </p:sp>
      <p:pic>
        <p:nvPicPr>
          <p:cNvPr id="2048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0" r="6049" b="29716"/>
          <a:stretch>
            <a:fillRect/>
          </a:stretch>
        </p:blipFill>
        <p:spPr bwMode="auto">
          <a:xfrm>
            <a:off x="61913" y="2147888"/>
            <a:ext cx="37480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43063"/>
            <a:ext cx="3048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-14288" y="0"/>
            <a:ext cx="9906001" cy="66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5</a:t>
            </a:r>
            <a:r>
              <a:rPr lang="en-US" altLang="en-US" sz="3400" dirty="0" smtClean="0">
                <a:solidFill>
                  <a:schemeClr val="bg2"/>
                </a:solidFill>
              </a:rPr>
              <a:t>.1 QCD + Weinberg Sum Rules</a:t>
            </a:r>
            <a:endParaRPr kumimoji="0" lang="en-US" altLang="en-US" sz="3400" dirty="0" smtClean="0"/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5"/>
          <a:stretch>
            <a:fillRect/>
          </a:stretch>
        </p:blipFill>
        <p:spPr bwMode="auto">
          <a:xfrm>
            <a:off x="6054725" y="4270375"/>
            <a:ext cx="37750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88238" y="6291263"/>
            <a:ext cx="1198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0" i="0" dirty="0">
                <a:latin typeface="+mn-lt"/>
              </a:rPr>
              <a:t>T [</a:t>
            </a:r>
            <a:r>
              <a:rPr lang="en-US" sz="1600" b="0" i="0" dirty="0" err="1">
                <a:latin typeface="+mn-lt"/>
              </a:rPr>
              <a:t>GeV</a:t>
            </a:r>
            <a:r>
              <a:rPr lang="en-US" sz="1600" b="0" i="0" dirty="0">
                <a:latin typeface="+mn-lt"/>
              </a:rPr>
              <a:t>]</a:t>
            </a:r>
          </a:p>
        </p:txBody>
      </p:sp>
      <p:sp>
        <p:nvSpPr>
          <p:cNvPr id="20489" name="Text Box 23"/>
          <p:cNvSpPr txBox="1">
            <a:spLocks noChangeArrowheads="1"/>
          </p:cNvSpPr>
          <p:nvPr/>
        </p:nvSpPr>
        <p:spPr bwMode="auto">
          <a:xfrm>
            <a:off x="8154988" y="622300"/>
            <a:ext cx="1847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[Hatsuda+Lee’91,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Asakawa+Ko ’93,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Leupold et al ’98, …]</a:t>
            </a:r>
          </a:p>
        </p:txBody>
      </p:sp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1701800" y="3186113"/>
            <a:ext cx="241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[Weinberg ’67, Das et al ’67;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   Kapusta+Shuryak ‘94]</a:t>
            </a:r>
          </a:p>
        </p:txBody>
      </p:sp>
      <p:pic>
        <p:nvPicPr>
          <p:cNvPr id="2049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"/>
          <a:stretch>
            <a:fillRect/>
          </a:stretch>
        </p:blipFill>
        <p:spPr bwMode="auto">
          <a:xfrm>
            <a:off x="4021138" y="1624013"/>
            <a:ext cx="29003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4"/>
          <p:cNvSpPr txBox="1">
            <a:spLocks noChangeArrowheads="1"/>
          </p:cNvSpPr>
          <p:nvPr/>
        </p:nvSpPr>
        <p:spPr bwMode="auto">
          <a:xfrm>
            <a:off x="96838" y="4186238"/>
            <a:ext cx="91074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accurately satisfied in </a:t>
            </a:r>
            <a:r>
              <a:rPr kumimoji="0" lang="en-US" altLang="en-US" sz="2500" i="0">
                <a:solidFill>
                  <a:srgbClr val="0000CC"/>
                </a:solidFill>
              </a:rPr>
              <a:t>vacuum</a:t>
            </a:r>
            <a:endParaRPr kumimoji="0" lang="en-US" altLang="en-US" sz="2500" b="0" i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  <a:r>
              <a:rPr kumimoji="0" lang="en-US" altLang="en-US" sz="2500" i="0">
                <a:solidFill>
                  <a:srgbClr val="0000CC"/>
                </a:solidFill>
              </a:rPr>
              <a:t>In Medium</a:t>
            </a:r>
            <a:r>
              <a:rPr kumimoji="0" lang="en-US" altLang="en-US" sz="2500" b="0" i="0">
                <a:solidFill>
                  <a:srgbClr val="0000CC"/>
                </a:solidFill>
              </a:rPr>
              <a:t>:</a:t>
            </a:r>
          </a:p>
          <a:p>
            <a:pPr>
              <a:lnSpc>
                <a:spcPts val="2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condensates from hadron resonance gas,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constrained by lattice-QCD</a:t>
            </a:r>
          </a:p>
        </p:txBody>
      </p:sp>
      <p:pic>
        <p:nvPicPr>
          <p:cNvPr id="20493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9313"/>
            <a:ext cx="56657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4862513" y="1597025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 dirty="0">
                <a:solidFill>
                  <a:schemeClr val="bg2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6788" y="1609725"/>
            <a:ext cx="484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</a:rPr>
              <a:t>a</a:t>
            </a:r>
            <a:r>
              <a:rPr lang="en-US" sz="2800" i="0" baseline="-25000" dirty="0">
                <a:latin typeface="Symbol" pitchFamily="18" charset="2"/>
              </a:rPr>
              <a:t>1</a:t>
            </a:r>
          </a:p>
        </p:txBody>
      </p:sp>
      <p:pic>
        <p:nvPicPr>
          <p:cNvPr id="204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64403" r="10191"/>
          <a:stretch>
            <a:fillRect/>
          </a:stretch>
        </p:blipFill>
        <p:spPr bwMode="auto">
          <a:xfrm>
            <a:off x="41275" y="2590800"/>
            <a:ext cx="3276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b="59433"/>
          <a:stretch>
            <a:fillRect/>
          </a:stretch>
        </p:blipFill>
        <p:spPr bwMode="auto">
          <a:xfrm>
            <a:off x="50800" y="1447800"/>
            <a:ext cx="314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Box 1"/>
          <p:cNvSpPr txBox="1">
            <a:spLocks noChangeArrowheads="1"/>
          </p:cNvSpPr>
          <p:nvPr/>
        </p:nvSpPr>
        <p:spPr bwMode="auto">
          <a:xfrm>
            <a:off x="68263" y="3192463"/>
            <a:ext cx="16652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 i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kumimoji="0" lang="en-US" altLang="en-US" sz="2400" b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400" b="0">
                <a:solidFill>
                  <a:schemeClr val="bg2"/>
                </a:solidFill>
              </a:rPr>
              <a:t> = </a:t>
            </a:r>
            <a:r>
              <a:rPr kumimoji="0" lang="en-US" altLang="en-US" sz="2400" b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400" b="0" baseline="-25000">
                <a:solidFill>
                  <a:schemeClr val="bg2"/>
                </a:solidFill>
              </a:rPr>
              <a:t>V</a:t>
            </a:r>
            <a:r>
              <a:rPr kumimoji="0" lang="en-US" altLang="en-US" sz="2400" b="0">
                <a:solidFill>
                  <a:schemeClr val="bg2"/>
                </a:solidFill>
              </a:rPr>
              <a:t> -</a:t>
            </a:r>
            <a:r>
              <a:rPr kumimoji="0" lang="en-US" altLang="en-US" sz="2400" b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400" b="0" baseline="-25000">
                <a:solidFill>
                  <a:schemeClr val="bg2"/>
                </a:solidFill>
              </a:rPr>
              <a:t>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132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-14288" y="0"/>
            <a:ext cx="9906001" cy="66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5</a:t>
            </a:r>
            <a:r>
              <a:rPr lang="en-US" altLang="en-US" sz="3400" dirty="0" smtClean="0">
                <a:solidFill>
                  <a:schemeClr val="bg2"/>
                </a:solidFill>
              </a:rPr>
              <a:t>.2 QCD + Weinberg Sum Rules in Medium</a:t>
            </a:r>
            <a:endParaRPr kumimoji="0" lang="en-US" altLang="en-US" sz="3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229225"/>
            <a:ext cx="9102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quantitatively compatible with (approach to) chiral restoration</a:t>
            </a:r>
          </a:p>
          <a:p>
            <a:pPr>
              <a:spcBef>
                <a:spcPts val="3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strong constraints by combining SRs </a:t>
            </a:r>
          </a:p>
          <a:p>
            <a:pPr>
              <a:spcBef>
                <a:spcPts val="3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Chiral mass splitting “burns off”,  resonances melt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105775" y="4919663"/>
            <a:ext cx="172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 dirty="0">
                <a:solidFill>
                  <a:srgbClr val="009900"/>
                </a:solidFill>
              </a:rPr>
              <a:t>[</a:t>
            </a:r>
            <a:r>
              <a:rPr kumimoji="0" lang="en-US" altLang="en-US" sz="1600" i="0" dirty="0" err="1">
                <a:solidFill>
                  <a:srgbClr val="009900"/>
                </a:solidFill>
              </a:rPr>
              <a:t>Hohler</a:t>
            </a:r>
            <a:r>
              <a:rPr kumimoji="0" lang="en-US" altLang="en-US" sz="1600" i="0" dirty="0">
                <a:solidFill>
                  <a:srgbClr val="009900"/>
                </a:solidFill>
              </a:rPr>
              <a:t> +RR ‘13]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838200" y="650875"/>
            <a:ext cx="8129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→ Search for solution for axial-vector spectral function </a:t>
            </a:r>
            <a:endParaRPr kumimoji="0" lang="en-US" altLang="en-US" sz="2600" i="0" baseline="-25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74171"/>
            <a:ext cx="5730280" cy="38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-14288" y="0"/>
            <a:ext cx="9906001" cy="66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5.3 </a:t>
            </a:r>
            <a:r>
              <a:rPr lang="en-US" altLang="en-US" sz="3400" dirty="0" smtClean="0">
                <a:solidFill>
                  <a:schemeClr val="bg2"/>
                </a:solidFill>
              </a:rPr>
              <a:t>Functional Renormalization Group Approach</a:t>
            </a:r>
            <a:endParaRPr kumimoji="0" lang="en-US" altLang="en-US" sz="3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012"/>
            <a:ext cx="5253250" cy="152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305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qualitatively similar to hadronic many-body calculations!</a:t>
            </a:r>
            <a:endParaRPr kumimoji="0" lang="en-US" altLang="en-US" sz="2500" i="0" dirty="0">
              <a:solidFill>
                <a:srgbClr val="0000CC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0542" y="1053153"/>
            <a:ext cx="455136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Quark-Meson model:</a:t>
            </a:r>
            <a:endParaRPr kumimoji="0" lang="en-US" altLang="en-US" sz="2500" i="0" dirty="0">
              <a:solidFill>
                <a:srgbClr val="0000CC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027613" y="2286000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 dirty="0">
                <a:solidFill>
                  <a:srgbClr val="000099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905125"/>
            <a:ext cx="484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990099"/>
                </a:solidFill>
                <a:latin typeface="+mn-lt"/>
              </a:rPr>
              <a:t>a</a:t>
            </a:r>
            <a:r>
              <a:rPr lang="en-US" sz="2800" i="0" baseline="-25000" dirty="0">
                <a:solidFill>
                  <a:srgbClr val="990099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51403" y="6060013"/>
            <a:ext cx="100219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 dirty="0" smtClean="0">
                <a:solidFill>
                  <a:srgbClr val="009900"/>
                </a:solidFill>
              </a:rPr>
              <a:t>[</a:t>
            </a:r>
            <a:r>
              <a:rPr kumimoji="0" lang="en-US" altLang="en-US" sz="1600" i="0" dirty="0" err="1" smtClean="0">
                <a:solidFill>
                  <a:srgbClr val="009900"/>
                </a:solidFill>
              </a:rPr>
              <a:t>Tripolt</a:t>
            </a:r>
            <a:r>
              <a:rPr kumimoji="0" lang="en-US" altLang="en-US" sz="1600" i="0" dirty="0" smtClean="0">
                <a:solidFill>
                  <a:srgbClr val="009900"/>
                </a:solidFill>
              </a:rPr>
              <a:t> 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 dirty="0">
                <a:solidFill>
                  <a:srgbClr val="009900"/>
                </a:solidFill>
              </a:rPr>
              <a:t> </a:t>
            </a:r>
            <a:r>
              <a:rPr kumimoji="0" lang="en-US" altLang="en-US" sz="1600" i="0" dirty="0" smtClean="0">
                <a:solidFill>
                  <a:srgbClr val="009900"/>
                </a:solidFill>
              </a:rPr>
              <a:t>et al </a:t>
            </a:r>
            <a:r>
              <a:rPr kumimoji="0" lang="en-US" altLang="en-US" sz="1600" i="0" dirty="0">
                <a:solidFill>
                  <a:srgbClr val="009900"/>
                </a:solidFill>
              </a:rPr>
              <a:t>‘</a:t>
            </a:r>
            <a:r>
              <a:rPr kumimoji="0" lang="en-US" altLang="en-US" sz="1600" i="0" dirty="0" smtClean="0">
                <a:solidFill>
                  <a:srgbClr val="009900"/>
                </a:solidFill>
              </a:rPr>
              <a:t>17]</a:t>
            </a:r>
            <a:endParaRPr kumimoji="0" lang="en-US" altLang="en-US" sz="1600" i="0" dirty="0">
              <a:solidFill>
                <a:srgbClr val="009900"/>
              </a:solidFill>
            </a:endParaRPr>
          </a:p>
        </p:txBody>
      </p:sp>
      <p:pic>
        <p:nvPicPr>
          <p:cNvPr id="3" name="Picture 2" descr="C:\Users\ralf\Desktop\phase_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3810000" cy="31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2000" y="2296180"/>
            <a:ext cx="2618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 dirty="0" smtClean="0">
                <a:solidFill>
                  <a:srgbClr val="000066"/>
                </a:solidFill>
              </a:rPr>
              <a:t>Phase Diagram </a:t>
            </a:r>
            <a:endParaRPr kumimoji="0" lang="en-US" altLang="en-US" i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955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-33338"/>
            <a:ext cx="9923463" cy="633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5.4  </a:t>
            </a:r>
            <a:r>
              <a:rPr lang="en-US" altLang="en-US" sz="3400" dirty="0" smtClean="0">
                <a:solidFill>
                  <a:schemeClr val="bg2"/>
                </a:solidFill>
              </a:rPr>
              <a:t>Lattice-QCD Results for N(940)-N(1535)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77825" y="882650"/>
            <a:ext cx="9415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i="0">
                <a:solidFill>
                  <a:srgbClr val="000066"/>
                </a:solidFill>
                <a:sym typeface="Symbol" pitchFamily="18" charset="2"/>
              </a:rPr>
              <a:t>     Euclidean Correlator Ratios           Exponential Mass Extraction</a:t>
            </a:r>
          </a:p>
        </p:txBody>
      </p:sp>
      <p:sp>
        <p:nvSpPr>
          <p:cNvPr id="22532" name="AutoShape 7" descr="https://exchange.tamu.edu/owa/attachment.ashx?id=RgAAAAAUv5UQTN1bRp%2fLoZOn%2f8%2bLBwB30FHdmpWaRJBtc%2fTVy51gAAAAMlvaAAB30FHdmpWaRJBtc%2fTVy51gAAAAOqejAAAJ&amp;attcnt=1&amp;attid0=BAAAAAAA&amp;attcid0=4c55c2e4-5143-48e4-bb4b-804cf172a159"/>
          <p:cNvSpPr>
            <a:spLocks noChangeAspect="1" noChangeArrowheads="1"/>
          </p:cNvSpPr>
          <p:nvPr/>
        </p:nvSpPr>
        <p:spPr bwMode="auto">
          <a:xfrm>
            <a:off x="0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47725" y="5943600"/>
            <a:ext cx="684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also indicates  </a:t>
            </a:r>
            <a:r>
              <a:rPr kumimoji="0" lang="en-US" altLang="en-US" sz="2500" i="0">
                <a:solidFill>
                  <a:srgbClr val="990099"/>
                </a:solidFill>
              </a:rPr>
              <a:t>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N*</a:t>
            </a:r>
            <a:r>
              <a:rPr kumimoji="0" lang="en-US" altLang="en-US" sz="2500" i="0">
                <a:solidFill>
                  <a:srgbClr val="990099"/>
                </a:solidFill>
              </a:rPr>
              <a:t>(T)  →  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 </a:t>
            </a:r>
            <a:r>
              <a:rPr kumimoji="0" lang="en-US" altLang="en-US" sz="2500" i="0">
                <a:solidFill>
                  <a:srgbClr val="990099"/>
                </a:solidFill>
              </a:rPr>
              <a:t>(T) ≈ 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</a:t>
            </a:r>
            <a:r>
              <a:rPr kumimoji="0" lang="en-US" altLang="en-US" sz="2500" i="0" baseline="30000">
                <a:solidFill>
                  <a:srgbClr val="990099"/>
                </a:solidFill>
              </a:rPr>
              <a:t>vac</a:t>
            </a:r>
            <a:endParaRPr kumimoji="0" lang="en-US" altLang="en-US" sz="2500" i="0">
              <a:solidFill>
                <a:srgbClr val="990099"/>
              </a:solidFill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84313"/>
            <a:ext cx="51355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874963"/>
            <a:ext cx="39195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230563" y="1295400"/>
            <a:ext cx="1493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i="0">
                <a:solidFill>
                  <a:srgbClr val="010000"/>
                </a:solidFill>
              </a:rPr>
              <a:t>“N(1535)” 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1216025" y="1320800"/>
            <a:ext cx="145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i="0">
                <a:solidFill>
                  <a:srgbClr val="010000"/>
                </a:solidFill>
              </a:rPr>
              <a:t>“Nucleon”</a:t>
            </a: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120650" y="5205413"/>
            <a:ext cx="156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9900"/>
                </a:solidFill>
              </a:rPr>
              <a:t>[Aarts et al ‘15]</a:t>
            </a:r>
          </a:p>
        </p:txBody>
      </p:sp>
      <p:grpSp>
        <p:nvGrpSpPr>
          <p:cNvPr id="22539" name="Group 2"/>
          <p:cNvGrpSpPr>
            <a:grpSpLocks/>
          </p:cNvGrpSpPr>
          <p:nvPr/>
        </p:nvGrpSpPr>
        <p:grpSpPr bwMode="auto">
          <a:xfrm>
            <a:off x="5791200" y="1371600"/>
            <a:ext cx="3375025" cy="1443038"/>
            <a:chOff x="6510575" y="1371600"/>
            <a:chExt cx="3374787" cy="1443725"/>
          </a:xfrm>
        </p:grpSpPr>
        <p:pic>
          <p:nvPicPr>
            <p:cNvPr id="225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5" r="2"/>
            <a:stretch>
              <a:fillRect/>
            </a:stretch>
          </p:blipFill>
          <p:spPr bwMode="auto">
            <a:xfrm>
              <a:off x="7086600" y="1371600"/>
              <a:ext cx="2798762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02"/>
            <a:stretch>
              <a:fillRect/>
            </a:stretch>
          </p:blipFill>
          <p:spPr bwMode="auto">
            <a:xfrm>
              <a:off x="6510575" y="1373875"/>
              <a:ext cx="579437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 bwMode="auto">
          <a:xfrm>
            <a:off x="6248400" y="1295400"/>
            <a:ext cx="1617663" cy="1609725"/>
          </a:xfrm>
          <a:prstGeom prst="ellipse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10000"/>
              </a:solidFill>
            </a:endParaRPr>
          </a:p>
        </p:txBody>
      </p:sp>
      <p:sp>
        <p:nvSpPr>
          <p:cNvPr id="22541" name="TextBox 2"/>
          <p:cNvSpPr txBox="1">
            <a:spLocks noChangeArrowheads="1"/>
          </p:cNvSpPr>
          <p:nvPr/>
        </p:nvSpPr>
        <p:spPr bwMode="auto">
          <a:xfrm>
            <a:off x="6661150" y="3109913"/>
            <a:ext cx="2617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>
                <a:solidFill>
                  <a:srgbClr val="990099"/>
                </a:solidFill>
              </a:rPr>
              <a:t>R</a:t>
            </a:r>
            <a:r>
              <a:rPr kumimoji="0" lang="en-US" altLang="en-US" sz="1400">
                <a:solidFill>
                  <a:srgbClr val="990099"/>
                </a:solidFill>
              </a:rPr>
              <a:t> </a:t>
            </a:r>
            <a:r>
              <a:rPr kumimoji="0" lang="en-US" altLang="en-US" sz="2200">
                <a:solidFill>
                  <a:srgbClr val="990099"/>
                </a:solidFill>
              </a:rPr>
              <a:t>=</a:t>
            </a:r>
            <a:r>
              <a:rPr kumimoji="0" lang="en-US" altLang="en-US" sz="1400">
                <a:solidFill>
                  <a:srgbClr val="990099"/>
                </a:solidFill>
              </a:rPr>
              <a:t> </a:t>
            </a:r>
            <a:r>
              <a:rPr kumimoji="0" lang="en-US" altLang="en-US" sz="2200">
                <a:solidFill>
                  <a:srgbClr val="990099"/>
                </a:solidFill>
              </a:rPr>
              <a:t>∫(G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+</a:t>
            </a:r>
            <a:r>
              <a:rPr kumimoji="0" lang="en-US" altLang="en-US" sz="2200">
                <a:solidFill>
                  <a:srgbClr val="990099"/>
                </a:solidFill>
              </a:rPr>
              <a:t>-G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-</a:t>
            </a:r>
            <a:r>
              <a:rPr kumimoji="0" lang="en-US" altLang="en-US" sz="2200">
                <a:solidFill>
                  <a:srgbClr val="990099"/>
                </a:solidFill>
              </a:rPr>
              <a:t>)/(G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+</a:t>
            </a:r>
            <a:r>
              <a:rPr kumimoji="0" lang="en-US" altLang="en-US" sz="2200">
                <a:solidFill>
                  <a:srgbClr val="990099"/>
                </a:solidFill>
              </a:rPr>
              <a:t>+G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-</a:t>
            </a:r>
            <a:r>
              <a:rPr kumimoji="0" lang="en-US" altLang="en-US" sz="220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74613"/>
            <a:ext cx="95805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i="0">
                <a:solidFill>
                  <a:schemeClr val="bg2"/>
                </a:solidFill>
              </a:rPr>
              <a:t>6</a:t>
            </a:r>
            <a:r>
              <a:rPr lang="en-US" altLang="en-US" sz="3500" i="0" smtClean="0">
                <a:solidFill>
                  <a:schemeClr val="bg2"/>
                </a:solidFill>
              </a:rPr>
              <a:t>.) </a:t>
            </a:r>
            <a:r>
              <a:rPr lang="en-US" altLang="en-US" sz="3500" i="0" u="sng">
                <a:solidFill>
                  <a:schemeClr val="bg2"/>
                </a:solidFill>
              </a:rPr>
              <a:t>Conclusions     </a:t>
            </a:r>
            <a:endParaRPr lang="en-US" altLang="en-US" i="0">
              <a:solidFill>
                <a:srgbClr val="000066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981075"/>
            <a:ext cx="9453563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600" i="0" dirty="0" smtClean="0">
                <a:solidFill>
                  <a:srgbClr val="0000CC"/>
                </a:solidFill>
              </a:rPr>
              <a:t> In-medium </a:t>
            </a:r>
            <a:r>
              <a:rPr lang="en-US" altLang="en-US" sz="2600" i="0" dirty="0" smtClean="0">
                <a:solidFill>
                  <a:srgbClr val="000066"/>
                </a:solidFill>
                <a:latin typeface="Symbol" pitchFamily="18" charset="2"/>
              </a:rPr>
              <a:t>r</a:t>
            </a:r>
            <a:r>
              <a:rPr lang="en-US" altLang="en-US" sz="2600" i="0" dirty="0" smtClean="0">
                <a:solidFill>
                  <a:srgbClr val="0000CC"/>
                </a:solidFill>
              </a:rPr>
              <a:t> spectral function: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600" b="0" i="0" dirty="0" smtClean="0">
                <a:solidFill>
                  <a:srgbClr val="0000CC"/>
                </a:solidFill>
              </a:rPr>
              <a:t>   - rooted in vacuum spectroscopy and reactions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600" b="0" i="0" dirty="0" smtClean="0">
                <a:solidFill>
                  <a:srgbClr val="0000CC"/>
                </a:solidFill>
              </a:rPr>
              <a:t>   - strongly broadened via interactions w/ baryons (“core” + “cloud”)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600" i="0" dirty="0" smtClean="0">
                <a:solidFill>
                  <a:srgbClr val="0000CC"/>
                </a:solidFill>
              </a:rPr>
              <a:t> Explicit evidence for </a:t>
            </a:r>
            <a:r>
              <a:rPr lang="en-US" altLang="en-US" sz="2600" i="0" dirty="0" err="1" smtClean="0">
                <a:solidFill>
                  <a:srgbClr val="0000CC"/>
                </a:solidFill>
              </a:rPr>
              <a:t>parton</a:t>
            </a:r>
            <a:r>
              <a:rPr lang="en-US" altLang="en-US" sz="2600" i="0" dirty="0" smtClean="0">
                <a:solidFill>
                  <a:srgbClr val="0000CC"/>
                </a:solidFill>
              </a:rPr>
              <a:t>-hadron transition: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600" i="0" dirty="0" smtClean="0">
                <a:solidFill>
                  <a:srgbClr val="000066"/>
                </a:solidFill>
                <a:latin typeface="Symbol" pitchFamily="18" charset="2"/>
              </a:rPr>
              <a:t>   </a:t>
            </a:r>
            <a:r>
              <a:rPr lang="en-US" altLang="en-US" sz="2600" i="0" dirty="0" smtClean="0">
                <a:solidFill>
                  <a:srgbClr val="0000CC"/>
                </a:solidFill>
                <a:latin typeface="+mn-lt"/>
              </a:rPr>
              <a:t>- </a:t>
            </a:r>
            <a:r>
              <a:rPr lang="en-US" altLang="en-US" sz="2600" i="0" dirty="0" smtClean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2600" i="0" dirty="0" smtClean="0">
                <a:solidFill>
                  <a:srgbClr val="000066"/>
                </a:solidFill>
              </a:rPr>
              <a:t> </a:t>
            </a:r>
            <a:r>
              <a:rPr lang="en-US" altLang="en-US" sz="2600" i="0" dirty="0" smtClean="0">
                <a:solidFill>
                  <a:srgbClr val="FF0066"/>
                </a:solidFill>
              </a:rPr>
              <a:t>melting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 describes </a:t>
            </a:r>
            <a:r>
              <a:rPr lang="en-US" altLang="en-US" sz="2500" b="0" i="0" dirty="0" err="1" smtClean="0">
                <a:solidFill>
                  <a:srgbClr val="0000CC"/>
                </a:solidFill>
              </a:rPr>
              <a:t>dilepton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 spectra in heavy-ion collisions 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500" b="0" i="0" dirty="0" smtClean="0">
                <a:solidFill>
                  <a:srgbClr val="0000CC"/>
                </a:solidFill>
              </a:rPr>
              <a:t> </a:t>
            </a:r>
            <a:r>
              <a:rPr lang="en-US" altLang="en-US" sz="2600" i="0" dirty="0" smtClean="0">
                <a:solidFill>
                  <a:srgbClr val="0000CC"/>
                </a:solidFill>
              </a:rPr>
              <a:t>Progress in understanding mechanisms of chiral restoration: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500" b="0" i="0" dirty="0" smtClean="0">
                <a:solidFill>
                  <a:srgbClr val="0000CC"/>
                </a:solidFill>
              </a:rPr>
              <a:t>   - 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evaporation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 of chiral </a:t>
            </a:r>
            <a:r>
              <a:rPr lang="en-US" altLang="en-US" sz="2500" i="0" dirty="0" smtClean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-</a:t>
            </a:r>
            <a:r>
              <a:rPr lang="en-US" altLang="en-US" sz="2500" i="0" dirty="0" smtClean="0">
                <a:solidFill>
                  <a:schemeClr val="bg2"/>
                </a:solidFill>
              </a:rPr>
              <a:t>a</a:t>
            </a:r>
            <a:r>
              <a:rPr lang="en-US" altLang="en-US" sz="2500" i="0" baseline="-25000" dirty="0" smtClean="0">
                <a:solidFill>
                  <a:schemeClr val="bg2"/>
                </a:solidFill>
              </a:rPr>
              <a:t>1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 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mass splitting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 (sum rules, 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MYM, FRG)</a:t>
            </a:r>
            <a:endParaRPr lang="en-US" altLang="en-US" sz="2600" i="0" dirty="0" smtClean="0">
              <a:solidFill>
                <a:srgbClr val="000066"/>
              </a:solidFill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US" altLang="en-US" sz="2500" b="0" i="0" dirty="0" smtClean="0">
                <a:solidFill>
                  <a:srgbClr val="990099"/>
                </a:solidFill>
              </a:rPr>
              <a:t>   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- similar behavior for </a:t>
            </a:r>
            <a:r>
              <a:rPr lang="en-US" altLang="en-US" sz="2500" i="0" dirty="0" smtClean="0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en-US" altLang="en-US" sz="2500" i="0" dirty="0" smtClean="0">
                <a:solidFill>
                  <a:schemeClr val="bg2"/>
                </a:solidFill>
              </a:rPr>
              <a:t>-</a:t>
            </a:r>
            <a:r>
              <a:rPr lang="en-US" altLang="en-US" sz="2500" i="0" dirty="0" smtClean="0">
                <a:solidFill>
                  <a:schemeClr val="bg2"/>
                </a:solidFill>
                <a:latin typeface="Symbol" pitchFamily="18" charset="2"/>
              </a:rPr>
              <a:t>s</a:t>
            </a:r>
            <a:r>
              <a:rPr lang="en-US" altLang="en-US" sz="2500" b="0" i="0" dirty="0" smtClean="0">
                <a:solidFill>
                  <a:srgbClr val="0000CC"/>
                </a:solidFill>
              </a:rPr>
              <a:t>,  </a:t>
            </a:r>
            <a:r>
              <a:rPr lang="en-US" altLang="en-US" sz="2500" i="0" dirty="0" smtClean="0">
                <a:solidFill>
                  <a:schemeClr val="bg2"/>
                </a:solidFill>
              </a:rPr>
              <a:t>N(940)-N(1535), 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Text Box 3"/>
          <p:cNvSpPr txBox="1">
            <a:spLocks noChangeArrowheads="1"/>
          </p:cNvSpPr>
          <p:nvPr/>
        </p:nvSpPr>
        <p:spPr bwMode="auto">
          <a:xfrm>
            <a:off x="174807" y="1154619"/>
            <a:ext cx="6126346" cy="55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i="0" dirty="0" smtClean="0">
                <a:solidFill>
                  <a:srgbClr val="000099"/>
                </a:solidFill>
              </a:rPr>
              <a:t> </a:t>
            </a:r>
            <a:r>
              <a:rPr lang="en-US" altLang="en-US" i="0" u="sng" dirty="0" smtClean="0">
                <a:solidFill>
                  <a:srgbClr val="000099"/>
                </a:solidFill>
              </a:rPr>
              <a:t>Photon Scattering off Nuclei</a:t>
            </a:r>
          </a:p>
          <a:p>
            <a:pPr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>
                <a:solidFill>
                  <a:srgbClr val="000099"/>
                </a:solidFill>
              </a:rPr>
              <a:t>  </a:t>
            </a:r>
            <a:r>
              <a:rPr lang="en-US" altLang="en-US" sz="2500" i="0" dirty="0" smtClean="0">
                <a:solidFill>
                  <a:srgbClr val="000099"/>
                </a:solidFill>
              </a:rPr>
              <a:t>-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Total Photo-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>
                <a:solidFill>
                  <a:srgbClr val="0000CC"/>
                </a:solidFill>
              </a:rPr>
              <a:t>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   Absorption</a:t>
            </a:r>
          </a:p>
          <a:p>
            <a:pPr>
              <a:lnSpc>
                <a:spcPts val="2300"/>
              </a:lnSpc>
              <a:spcBef>
                <a:spcPct val="0"/>
              </a:spcBef>
              <a:buClrTx/>
              <a:buSzTx/>
              <a:buNone/>
            </a:pPr>
            <a:endParaRPr lang="en-US" altLang="en-US" sz="2500" i="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>
                <a:solidFill>
                  <a:srgbClr val="0000CC"/>
                </a:solidFill>
              </a:rPr>
              <a:t>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- </a:t>
            </a:r>
            <a:r>
              <a:rPr lang="en-US" altLang="en-US" sz="2500" i="0" dirty="0" err="1" smtClean="0">
                <a:solidFill>
                  <a:srgbClr val="0000CC"/>
                </a:solidFill>
              </a:rPr>
              <a:t>Dilepton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Photo-/</a:t>
            </a:r>
            <a:r>
              <a:rPr lang="en-US" altLang="en-US" sz="2500" i="0" dirty="0" err="1" smtClean="0">
                <a:solidFill>
                  <a:srgbClr val="0000CC"/>
                </a:solidFill>
              </a:rPr>
              <a:t>Hadro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-Production </a:t>
            </a:r>
            <a:endParaRPr lang="en-US" altLang="en-US" sz="2500" i="0" dirty="0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500" i="0" dirty="0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500" i="0" dirty="0">
              <a:solidFill>
                <a:srgbClr val="000099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None/>
            </a:pPr>
            <a:endParaRPr lang="en-US" altLang="en-US" sz="2500" i="0" dirty="0" smtClean="0">
              <a:solidFill>
                <a:srgbClr val="000099"/>
              </a:solidFill>
            </a:endParaRPr>
          </a:p>
          <a:p>
            <a:pPr>
              <a:lnSpc>
                <a:spcPts val="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i="0" dirty="0" smtClean="0">
                <a:solidFill>
                  <a:srgbClr val="000099"/>
                </a:solidFill>
              </a:rPr>
              <a:t> </a:t>
            </a:r>
            <a:r>
              <a:rPr lang="en-US" altLang="en-US" i="0" u="sng" dirty="0" smtClean="0">
                <a:solidFill>
                  <a:srgbClr val="000099"/>
                </a:solidFill>
              </a:rPr>
              <a:t>Thermal Radiation in HICs </a:t>
            </a:r>
          </a:p>
          <a:p>
            <a:pPr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 smtClean="0">
                <a:solidFill>
                  <a:srgbClr val="0000CC"/>
                </a:solidFill>
              </a:rPr>
              <a:t>  - </a:t>
            </a:r>
            <a:r>
              <a:rPr lang="en-US" altLang="en-US" sz="2500" i="0" dirty="0" err="1" smtClean="0">
                <a:solidFill>
                  <a:srgbClr val="0000CC"/>
                </a:solidFill>
              </a:rPr>
              <a:t>Dileptons</a:t>
            </a:r>
            <a:endParaRPr lang="en-US" altLang="en-US" sz="2500" i="0" dirty="0" smtClean="0">
              <a:solidFill>
                <a:srgbClr val="0000CC"/>
              </a:solidFill>
            </a:endParaRPr>
          </a:p>
          <a:p>
            <a:pPr>
              <a:lnSpc>
                <a:spcPts val="8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 smtClean="0">
                <a:solidFill>
                  <a:srgbClr val="0000CC"/>
                </a:solidFill>
              </a:rPr>
              <a:t>  - Photons</a:t>
            </a:r>
            <a:endParaRPr lang="en-US" altLang="en-US" sz="2500" i="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Text Box 48"/>
              <p:cNvSpPr txBox="1">
                <a:spLocks noChangeArrowheads="1"/>
              </p:cNvSpPr>
              <p:nvPr/>
            </p:nvSpPr>
            <p:spPr bwMode="auto">
              <a:xfrm>
                <a:off x="2057400" y="4930371"/>
                <a:ext cx="4818560" cy="779252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𝒅𝑹</m:t>
                        </m:r>
                        <m:r>
                          <a:rPr lang="en-US" altLang="en-US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𝒆𝒆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altLang="en-US" b="1" i="1" baseline="30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en-US" i="0" dirty="0" smtClean="0">
                    <a:solidFill>
                      <a:srgbClr val="990099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b="1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b="1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α</m:t>
                            </m:r>
                          </m:e>
                          <m:sub/>
                          <m:sup>
                            <m:r>
                              <a:rPr lang="en-US" altLang="en-US" b="1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el-GR" altLang="en-US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altLang="en-US" b="1" i="1" baseline="30000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en-US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altLang="en-US" b="1" i="1" baseline="30000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i="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f</a:t>
                </a:r>
                <a:r>
                  <a:rPr lang="en-US" altLang="en-US" sz="12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en-US" sz="2400" baseline="30000" dirty="0" smtClean="0">
                    <a:solidFill>
                      <a:srgbClr val="990099"/>
                    </a:solidFill>
                  </a:rPr>
                  <a:t>B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(q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</a:rPr>
                  <a:t>0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;T)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ρ</a:t>
                </a:r>
                <a:r>
                  <a:rPr lang="en-US" altLang="en-US" sz="2400" i="0" baseline="-250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em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(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M,q;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en-US" altLang="en-US" sz="2400" baseline="-250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B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,T</a:t>
                </a:r>
                <a:r>
                  <a:rPr lang="en-US" altLang="en-US" sz="2400" dirty="0">
                    <a:solidFill>
                      <a:srgbClr val="FF0000"/>
                    </a:solidFill>
                    <a:cs typeface="Times New Roman" pitchFamily="18" charset="0"/>
                  </a:rPr>
                  <a:t>)</a:t>
                </a:r>
                <a:endParaRPr lang="el-GR" altLang="en-US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97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930371"/>
                <a:ext cx="4818560" cy="779252"/>
              </a:xfrm>
              <a:prstGeom prst="rect">
                <a:avLst/>
              </a:prstGeom>
              <a:blipFill rotWithShape="1">
                <a:blip r:embed="rId2"/>
                <a:stretch>
                  <a:fillRect b="-3077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10058400" cy="668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400" u="none" dirty="0" smtClean="0">
                <a:solidFill>
                  <a:schemeClr val="bg2"/>
                </a:solidFill>
              </a:rPr>
              <a:t>1.) </a:t>
            </a:r>
            <a:r>
              <a:rPr lang="en-US" altLang="en-US" sz="3400" dirty="0" smtClean="0">
                <a:solidFill>
                  <a:schemeClr val="bg2"/>
                </a:solidFill>
              </a:rPr>
              <a:t>Intro: </a:t>
            </a:r>
            <a:r>
              <a:rPr lang="en-US" altLang="en-US" sz="3300" dirty="0" smtClean="0"/>
              <a:t>Electromagnetic Probes of QCD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8"/>
              <p:cNvSpPr txBox="1">
                <a:spLocks noChangeArrowheads="1"/>
              </p:cNvSpPr>
              <p:nvPr/>
            </p:nvSpPr>
            <p:spPr bwMode="auto">
              <a:xfrm>
                <a:off x="2438400" y="1787516"/>
                <a:ext cx="4818560" cy="814903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solidFill>
                  <a:srgbClr val="00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3000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σ</m:t>
                        </m:r>
                        <m:r>
                          <m:rPr>
                            <m:sty m:val="p"/>
                          </m:rPr>
                          <a:rPr lang="el-GR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en-US" sz="3000" i="0" dirty="0" smtClean="0">
                    <a:solidFill>
                      <a:srgbClr val="990099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sz="3000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𝟒</m:t>
                        </m:r>
                        <m:r>
                          <m:rPr>
                            <m:sty m:val="p"/>
                          </m:rPr>
                          <a:rPr lang="el-GR" altLang="en-US" sz="3000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π</m:t>
                        </m:r>
                        <m:sSubSup>
                          <m:sSubSupPr>
                            <m:ctrlPr>
                              <a:rPr lang="el-GR" altLang="en-US" sz="300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en-US" sz="300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a:rPr lang="en-US" altLang="en-US" sz="3000" b="1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𝒆𝒎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altLang="en-US" sz="3000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altLang="en-US" sz="3000" b="1" i="1" baseline="-25000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sty m:val="p"/>
                          </m:rPr>
                          <a:rPr lang="el-GR" altLang="en-US" sz="3000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ρ</m:t>
                        </m:r>
                        <m:r>
                          <a:rPr lang="en-US" altLang="en-US" sz="3000" b="1" i="1" baseline="-25000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altLang="en-US" i="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ρ</a:t>
                </a:r>
                <a:r>
                  <a:rPr lang="en-US" altLang="en-US" sz="2400" i="0" baseline="-250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em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(M=0,q;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en-US" altLang="en-US" sz="2400" baseline="-25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N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)</a:t>
                </a:r>
                <a:endParaRPr lang="el-GR" altLang="en-US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1787516"/>
                <a:ext cx="4818560" cy="814903"/>
              </a:xfrm>
              <a:prstGeom prst="rect">
                <a:avLst/>
              </a:prstGeom>
              <a:blipFill rotWithShape="1">
                <a:blip r:embed="rId3"/>
                <a:stretch>
                  <a:fillRect b="-2206"/>
                </a:stretch>
              </a:blipFill>
              <a:ln>
                <a:solidFill>
                  <a:srgbClr val="00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8358188" y="1332419"/>
            <a:ext cx="1243012" cy="1270000"/>
            <a:chOff x="432" y="3504"/>
            <a:chExt cx="298" cy="679"/>
          </a:xfrm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8756650" y="1822956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2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62" name="Freeform 33"/>
          <p:cNvSpPr>
            <a:spLocks/>
          </p:cNvSpPr>
          <p:nvPr/>
        </p:nvSpPr>
        <p:spPr bwMode="auto">
          <a:xfrm rot="692933">
            <a:off x="8708222" y="1728094"/>
            <a:ext cx="465138" cy="212725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34"/>
          <p:cNvSpPr>
            <a:spLocks/>
          </p:cNvSpPr>
          <p:nvPr/>
        </p:nvSpPr>
        <p:spPr bwMode="auto">
          <a:xfrm rot="680085" flipV="1">
            <a:off x="7327900" y="1570544"/>
            <a:ext cx="1370013" cy="1968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7391400" y="1519744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 dirty="0">
                <a:solidFill>
                  <a:srgbClr val="FF3300"/>
                </a:solidFill>
                <a:latin typeface="Symbol" pitchFamily="18" charset="2"/>
              </a:rPr>
              <a:t>g</a:t>
            </a:r>
            <a:endParaRPr kumimoji="0" lang="en-US" altLang="en-US" sz="4000" dirty="0">
              <a:solidFill>
                <a:schemeClr val="bg2"/>
              </a:solidFill>
            </a:endParaRPr>
          </a:p>
        </p:txBody>
      </p:sp>
      <p:grpSp>
        <p:nvGrpSpPr>
          <p:cNvPr id="69" name="Group 4"/>
          <p:cNvGrpSpPr>
            <a:grpSpLocks/>
          </p:cNvGrpSpPr>
          <p:nvPr/>
        </p:nvGrpSpPr>
        <p:grpSpPr bwMode="auto">
          <a:xfrm>
            <a:off x="7337425" y="3007232"/>
            <a:ext cx="1243012" cy="1270000"/>
            <a:chOff x="432" y="3504"/>
            <a:chExt cx="298" cy="679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2" name="Oval 17"/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3" name="Oval 18"/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7" name="Oval 22"/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2" name="Oval 27"/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3" name="Oval 28"/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4" name="Oval 29"/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5" name="Oval 30"/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96" name="Oval 31"/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7735887" y="3497769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2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98" name="Freeform 33"/>
          <p:cNvSpPr>
            <a:spLocks/>
          </p:cNvSpPr>
          <p:nvPr/>
        </p:nvSpPr>
        <p:spPr bwMode="auto">
          <a:xfrm rot="358345">
            <a:off x="7853362" y="3434269"/>
            <a:ext cx="465138" cy="212725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 rot="680085" flipV="1">
            <a:off x="6307137" y="3245357"/>
            <a:ext cx="1370013" cy="1968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Oval 35"/>
          <p:cNvSpPr>
            <a:spLocks noChangeArrowheads="1"/>
          </p:cNvSpPr>
          <p:nvPr/>
        </p:nvSpPr>
        <p:spPr bwMode="auto">
          <a:xfrm>
            <a:off x="7627937" y="3396169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66">
                  <a:alpha val="75000"/>
                </a:srgbClr>
              </a:gs>
              <a:gs pos="100000">
                <a:srgbClr val="8A003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8316912" y="3564444"/>
            <a:ext cx="630238" cy="3651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8899525" y="2708782"/>
            <a:ext cx="625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</a:rPr>
              <a:t>+</a:t>
            </a:r>
            <a:r>
              <a:rPr kumimoji="0" lang="en-US" altLang="en-US" sz="3200" i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3200" i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03" name="Text Box 39"/>
          <p:cNvSpPr txBox="1">
            <a:spLocks noChangeArrowheads="1"/>
          </p:cNvSpPr>
          <p:nvPr/>
        </p:nvSpPr>
        <p:spPr bwMode="auto">
          <a:xfrm>
            <a:off x="6228559" y="3239869"/>
            <a:ext cx="705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 dirty="0" err="1" smtClean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kumimoji="0" lang="en-US" altLang="en-US" sz="3200" dirty="0" err="1" smtClean="0">
                <a:solidFill>
                  <a:schemeClr val="bg2"/>
                </a:solidFill>
                <a:latin typeface="Symbol" pitchFamily="18" charset="2"/>
              </a:rPr>
              <a:t>,</a:t>
            </a:r>
            <a:r>
              <a:rPr kumimoji="0" lang="en-US" altLang="en-US" sz="3200" dirty="0" err="1" smtClean="0">
                <a:solidFill>
                  <a:schemeClr val="bg2"/>
                </a:solidFill>
                <a:latin typeface="+mn-lt"/>
              </a:rPr>
              <a:t>h</a:t>
            </a:r>
            <a:endParaRPr kumimoji="0" lang="en-US" altLang="en-US" sz="3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 flipV="1">
            <a:off x="8308975" y="3102482"/>
            <a:ext cx="623887" cy="4540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6"/>
          <p:cNvGrpSpPr>
            <a:grpSpLocks/>
          </p:cNvGrpSpPr>
          <p:nvPr/>
        </p:nvGrpSpPr>
        <p:grpSpPr bwMode="auto">
          <a:xfrm>
            <a:off x="7208837" y="4431219"/>
            <a:ext cx="2697163" cy="2316162"/>
            <a:chOff x="96" y="1709"/>
            <a:chExt cx="1699" cy="1459"/>
          </a:xfrm>
        </p:grpSpPr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96" y="2064"/>
              <a:ext cx="1152" cy="1104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81000"/>
                  </a:srgbClr>
                </a:gs>
                <a:gs pos="100000">
                  <a:srgbClr val="FFFF99">
                    <a:gamma/>
                    <a:shade val="7764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08" name="Line 8"/>
            <p:cNvSpPr>
              <a:spLocks noChangeShapeType="1"/>
            </p:cNvSpPr>
            <p:nvPr/>
          </p:nvSpPr>
          <p:spPr bwMode="auto">
            <a:xfrm flipV="1">
              <a:off x="336" y="2304"/>
              <a:ext cx="480" cy="144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9"/>
            <p:cNvSpPr>
              <a:spLocks noChangeShapeType="1"/>
            </p:cNvSpPr>
            <p:nvPr/>
          </p:nvSpPr>
          <p:spPr bwMode="auto">
            <a:xfrm rot="900000" flipV="1">
              <a:off x="240" y="2688"/>
              <a:ext cx="480" cy="144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 rot="-132155">
              <a:off x="718" y="2712"/>
              <a:ext cx="777" cy="52"/>
            </a:xfrm>
            <a:custGeom>
              <a:avLst/>
              <a:gdLst>
                <a:gd name="T0" fmla="*/ 0 w 584"/>
                <a:gd name="T1" fmla="*/ 0 h 168"/>
                <a:gd name="T2" fmla="*/ 2147483647 w 584"/>
                <a:gd name="T3" fmla="*/ 0 h 168"/>
                <a:gd name="T4" fmla="*/ 2147483647 w 584"/>
                <a:gd name="T5" fmla="*/ 0 h 168"/>
                <a:gd name="T6" fmla="*/ 2147483647 w 584"/>
                <a:gd name="T7" fmla="*/ 0 h 168"/>
                <a:gd name="T8" fmla="*/ 2147483647 w 584"/>
                <a:gd name="T9" fmla="*/ 0 h 168"/>
                <a:gd name="T10" fmla="*/ 2147483647 w 584"/>
                <a:gd name="T11" fmla="*/ 0 h 168"/>
                <a:gd name="T12" fmla="*/ 2147483647 w 584"/>
                <a:gd name="T13" fmla="*/ 0 h 168"/>
                <a:gd name="T14" fmla="*/ 2147483647 w 584"/>
                <a:gd name="T15" fmla="*/ 0 h 168"/>
                <a:gd name="T16" fmla="*/ 2147483647 w 584"/>
                <a:gd name="T17" fmla="*/ 0 h 168"/>
                <a:gd name="T18" fmla="*/ 2147483647 w 584"/>
                <a:gd name="T19" fmla="*/ 0 h 168"/>
                <a:gd name="T20" fmla="*/ 2147483647 w 584"/>
                <a:gd name="T21" fmla="*/ 0 h 168"/>
                <a:gd name="T22" fmla="*/ 2147483647 w 584"/>
                <a:gd name="T23" fmla="*/ 0 h 168"/>
                <a:gd name="T24" fmla="*/ 2147483647 w 584"/>
                <a:gd name="T25" fmla="*/ 0 h 168"/>
                <a:gd name="T26" fmla="*/ 2147483647 w 584"/>
                <a:gd name="T27" fmla="*/ 0 h 168"/>
                <a:gd name="T28" fmla="*/ 2147483647 w 584"/>
                <a:gd name="T29" fmla="*/ 0 h 168"/>
                <a:gd name="T30" fmla="*/ 2147483647 w 584"/>
                <a:gd name="T31" fmla="*/ 0 h 168"/>
                <a:gd name="T32" fmla="*/ 2147483647 w 584"/>
                <a:gd name="T33" fmla="*/ 0 h 168"/>
                <a:gd name="T34" fmla="*/ 2147483647 w 584"/>
                <a:gd name="T35" fmla="*/ 0 h 168"/>
                <a:gd name="T36" fmla="*/ 2147483647 w 584"/>
                <a:gd name="T37" fmla="*/ 0 h 168"/>
                <a:gd name="T38" fmla="*/ 2147483647 w 584"/>
                <a:gd name="T39" fmla="*/ 0 h 168"/>
                <a:gd name="T40" fmla="*/ 2147483647 w 584"/>
                <a:gd name="T41" fmla="*/ 0 h 168"/>
                <a:gd name="T42" fmla="*/ 2147483647 w 584"/>
                <a:gd name="T43" fmla="*/ 0 h 168"/>
                <a:gd name="T44" fmla="*/ 2147483647 w 584"/>
                <a:gd name="T45" fmla="*/ 0 h 168"/>
                <a:gd name="T46" fmla="*/ 2147483647 w 584"/>
                <a:gd name="T47" fmla="*/ 0 h 168"/>
                <a:gd name="T48" fmla="*/ 2147483647 w 584"/>
                <a:gd name="T49" fmla="*/ 0 h 168"/>
                <a:gd name="T50" fmla="*/ 2147483647 w 584"/>
                <a:gd name="T51" fmla="*/ 0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 rot="-904109">
              <a:off x="816" y="2208"/>
              <a:ext cx="409" cy="52"/>
            </a:xfrm>
            <a:custGeom>
              <a:avLst/>
              <a:gdLst>
                <a:gd name="T0" fmla="*/ 0 w 584"/>
                <a:gd name="T1" fmla="*/ 0 h 168"/>
                <a:gd name="T2" fmla="*/ 1 w 584"/>
                <a:gd name="T3" fmla="*/ 0 h 168"/>
                <a:gd name="T4" fmla="*/ 1 w 584"/>
                <a:gd name="T5" fmla="*/ 0 h 168"/>
                <a:gd name="T6" fmla="*/ 1 w 584"/>
                <a:gd name="T7" fmla="*/ 0 h 168"/>
                <a:gd name="T8" fmla="*/ 1 w 584"/>
                <a:gd name="T9" fmla="*/ 0 h 168"/>
                <a:gd name="T10" fmla="*/ 1 w 584"/>
                <a:gd name="T11" fmla="*/ 0 h 168"/>
                <a:gd name="T12" fmla="*/ 1 w 584"/>
                <a:gd name="T13" fmla="*/ 0 h 168"/>
                <a:gd name="T14" fmla="*/ 1 w 584"/>
                <a:gd name="T15" fmla="*/ 0 h 168"/>
                <a:gd name="T16" fmla="*/ 1 w 584"/>
                <a:gd name="T17" fmla="*/ 0 h 168"/>
                <a:gd name="T18" fmla="*/ 1 w 584"/>
                <a:gd name="T19" fmla="*/ 0 h 168"/>
                <a:gd name="T20" fmla="*/ 1 w 584"/>
                <a:gd name="T21" fmla="*/ 0 h 168"/>
                <a:gd name="T22" fmla="*/ 1 w 584"/>
                <a:gd name="T23" fmla="*/ 0 h 168"/>
                <a:gd name="T24" fmla="*/ 1 w 584"/>
                <a:gd name="T25" fmla="*/ 0 h 168"/>
                <a:gd name="T26" fmla="*/ 1 w 584"/>
                <a:gd name="T27" fmla="*/ 0 h 168"/>
                <a:gd name="T28" fmla="*/ 1 w 584"/>
                <a:gd name="T29" fmla="*/ 0 h 168"/>
                <a:gd name="T30" fmla="*/ 1 w 584"/>
                <a:gd name="T31" fmla="*/ 0 h 168"/>
                <a:gd name="T32" fmla="*/ 1 w 584"/>
                <a:gd name="T33" fmla="*/ 0 h 168"/>
                <a:gd name="T34" fmla="*/ 1 w 584"/>
                <a:gd name="T35" fmla="*/ 0 h 168"/>
                <a:gd name="T36" fmla="*/ 1 w 584"/>
                <a:gd name="T37" fmla="*/ 0 h 168"/>
                <a:gd name="T38" fmla="*/ 1 w 584"/>
                <a:gd name="T39" fmla="*/ 0 h 168"/>
                <a:gd name="T40" fmla="*/ 1 w 584"/>
                <a:gd name="T41" fmla="*/ 0 h 168"/>
                <a:gd name="T42" fmla="*/ 1 w 584"/>
                <a:gd name="T43" fmla="*/ 0 h 168"/>
                <a:gd name="T44" fmla="*/ 1 w 584"/>
                <a:gd name="T45" fmla="*/ 0 h 168"/>
                <a:gd name="T46" fmla="*/ 1 w 584"/>
                <a:gd name="T47" fmla="*/ 0 h 168"/>
                <a:gd name="T48" fmla="*/ 1 w 584"/>
                <a:gd name="T49" fmla="*/ 0 h 168"/>
                <a:gd name="T50" fmla="*/ 1 w 584"/>
                <a:gd name="T51" fmla="*/ 0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2" name="Line 12"/>
            <p:cNvSpPr>
              <a:spLocks noChangeShapeType="1"/>
            </p:cNvSpPr>
            <p:nvPr/>
          </p:nvSpPr>
          <p:spPr bwMode="auto">
            <a:xfrm flipV="1">
              <a:off x="1229" y="1928"/>
              <a:ext cx="240" cy="24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1230" y="2169"/>
              <a:ext cx="288" cy="9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14"/>
            <p:cNvSpPr>
              <a:spLocks noChangeArrowheads="1"/>
            </p:cNvSpPr>
            <p:nvPr/>
          </p:nvSpPr>
          <p:spPr bwMode="auto">
            <a:xfrm>
              <a:off x="307" y="23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1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5" name="Oval 15"/>
            <p:cNvSpPr>
              <a:spLocks noChangeArrowheads="1"/>
            </p:cNvSpPr>
            <p:nvPr/>
          </p:nvSpPr>
          <p:spPr bwMode="auto">
            <a:xfrm>
              <a:off x="787" y="224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1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6" name="Oval 16"/>
            <p:cNvSpPr>
              <a:spLocks noChangeArrowheads="1"/>
            </p:cNvSpPr>
            <p:nvPr/>
          </p:nvSpPr>
          <p:spPr bwMode="auto">
            <a:xfrm>
              <a:off x="215" y="271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1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7" name="Oval 17"/>
            <p:cNvSpPr>
              <a:spLocks noChangeArrowheads="1"/>
            </p:cNvSpPr>
            <p:nvPr/>
          </p:nvSpPr>
          <p:spPr bwMode="auto">
            <a:xfrm>
              <a:off x="690" y="2699"/>
              <a:ext cx="98" cy="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1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1453" y="1709"/>
              <a:ext cx="34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 (Hebrew)" charset="-79"/>
                </a:rPr>
                <a:t>e</a:t>
              </a:r>
              <a:r>
                <a:rPr kumimoji="1" lang="en-US" altLang="en-US" sz="3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 (Hebrew)" charset="-79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kumimoji="1" lang="en-US" altLang="en-US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 (Hebrew)" charset="-79"/>
                </a:rPr>
                <a:t>e</a:t>
              </a:r>
              <a:r>
                <a:rPr kumimoji="1" lang="en-US" altLang="en-US" sz="3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  <a:cs typeface="Times New Roman (Hebrew)" charset="-79"/>
                </a:rPr>
                <a:t>-</a:t>
              </a: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1508" y="2446"/>
              <a:ext cx="2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 rot="8400000">
              <a:off x="720" y="2572"/>
              <a:ext cx="374" cy="52"/>
            </a:xfrm>
            <a:custGeom>
              <a:avLst/>
              <a:gdLst>
                <a:gd name="T0" fmla="*/ 0 w 584"/>
                <a:gd name="T1" fmla="*/ 0 h 168"/>
                <a:gd name="T2" fmla="*/ 1 w 584"/>
                <a:gd name="T3" fmla="*/ 0 h 168"/>
                <a:gd name="T4" fmla="*/ 1 w 584"/>
                <a:gd name="T5" fmla="*/ 0 h 168"/>
                <a:gd name="T6" fmla="*/ 1 w 584"/>
                <a:gd name="T7" fmla="*/ 0 h 168"/>
                <a:gd name="T8" fmla="*/ 1 w 584"/>
                <a:gd name="T9" fmla="*/ 0 h 168"/>
                <a:gd name="T10" fmla="*/ 1 w 584"/>
                <a:gd name="T11" fmla="*/ 0 h 168"/>
                <a:gd name="T12" fmla="*/ 1 w 584"/>
                <a:gd name="T13" fmla="*/ 0 h 168"/>
                <a:gd name="T14" fmla="*/ 1 w 584"/>
                <a:gd name="T15" fmla="*/ 0 h 168"/>
                <a:gd name="T16" fmla="*/ 1 w 584"/>
                <a:gd name="T17" fmla="*/ 0 h 168"/>
                <a:gd name="T18" fmla="*/ 1 w 584"/>
                <a:gd name="T19" fmla="*/ 0 h 168"/>
                <a:gd name="T20" fmla="*/ 1 w 584"/>
                <a:gd name="T21" fmla="*/ 0 h 168"/>
                <a:gd name="T22" fmla="*/ 1 w 584"/>
                <a:gd name="T23" fmla="*/ 0 h 168"/>
                <a:gd name="T24" fmla="*/ 1 w 584"/>
                <a:gd name="T25" fmla="*/ 0 h 168"/>
                <a:gd name="T26" fmla="*/ 1 w 584"/>
                <a:gd name="T27" fmla="*/ 0 h 168"/>
                <a:gd name="T28" fmla="*/ 1 w 584"/>
                <a:gd name="T29" fmla="*/ 0 h 168"/>
                <a:gd name="T30" fmla="*/ 1 w 584"/>
                <a:gd name="T31" fmla="*/ 0 h 168"/>
                <a:gd name="T32" fmla="*/ 1 w 584"/>
                <a:gd name="T33" fmla="*/ 0 h 168"/>
                <a:gd name="T34" fmla="*/ 1 w 584"/>
                <a:gd name="T35" fmla="*/ 0 h 168"/>
                <a:gd name="T36" fmla="*/ 1 w 584"/>
                <a:gd name="T37" fmla="*/ 0 h 168"/>
                <a:gd name="T38" fmla="*/ 1 w 584"/>
                <a:gd name="T39" fmla="*/ 0 h 168"/>
                <a:gd name="T40" fmla="*/ 1 w 584"/>
                <a:gd name="T41" fmla="*/ 0 h 168"/>
                <a:gd name="T42" fmla="*/ 1 w 584"/>
                <a:gd name="T43" fmla="*/ 0 h 168"/>
                <a:gd name="T44" fmla="*/ 1 w 584"/>
                <a:gd name="T45" fmla="*/ 0 h 168"/>
                <a:gd name="T46" fmla="*/ 1 w 584"/>
                <a:gd name="T47" fmla="*/ 0 h 168"/>
                <a:gd name="T48" fmla="*/ 1 w 584"/>
                <a:gd name="T49" fmla="*/ 0 h 168"/>
                <a:gd name="T50" fmla="*/ 1 w 584"/>
                <a:gd name="T51" fmla="*/ 0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2222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Box 48"/>
              <p:cNvSpPr txBox="1">
                <a:spLocks noChangeArrowheads="1"/>
              </p:cNvSpPr>
              <p:nvPr/>
            </p:nvSpPr>
            <p:spPr bwMode="auto">
              <a:xfrm>
                <a:off x="1905000" y="5862023"/>
                <a:ext cx="5082654" cy="778996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solidFill>
                  <a:schemeClr val="bg2"/>
                </a:solidFill>
              </a:ln>
              <a:extLst/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q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</a:rPr>
                  <a:t>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𝒅𝑹</m:t>
                        </m:r>
                        <m:r>
                          <a:rPr lang="en-US" altLang="en-US" b="1" i="1" baseline="-25000" smtClean="0">
                            <a:solidFill>
                              <a:srgbClr val="990099"/>
                            </a:solidFill>
                            <a:latin typeface="Cambria Math"/>
                            <a:sym typeface="Symbol"/>
                          </a:rPr>
                          <m:t>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altLang="en-US" b="1" i="1" baseline="30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en-US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en-US" i="0" dirty="0" smtClean="0">
                    <a:solidFill>
                      <a:srgbClr val="990099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en-US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altLang="en-US" b="1" i="1" baseline="30000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i="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f</a:t>
                </a:r>
                <a:r>
                  <a:rPr lang="en-US" altLang="en-US" sz="12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en-US" sz="2400" baseline="30000" dirty="0" smtClean="0">
                    <a:solidFill>
                      <a:srgbClr val="990099"/>
                    </a:solidFill>
                  </a:rPr>
                  <a:t>B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(q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</a:rPr>
                  <a:t>0</a:t>
                </a:r>
                <a:r>
                  <a:rPr lang="en-US" altLang="en-US" sz="2400" dirty="0" smtClean="0">
                    <a:solidFill>
                      <a:srgbClr val="990099"/>
                    </a:solidFill>
                  </a:rPr>
                  <a:t>;T)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ρ</a:t>
                </a:r>
                <a:r>
                  <a:rPr lang="en-US" altLang="en-US" sz="2400" i="0" baseline="-25000" dirty="0" err="1" smtClean="0">
                    <a:solidFill>
                      <a:srgbClr val="FF0000"/>
                    </a:solidFill>
                    <a:cs typeface="Times New Roman" pitchFamily="18" charset="0"/>
                  </a:rPr>
                  <a:t>em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(M=0,q;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en-US" altLang="en-US" sz="2400" baseline="-25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B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,T</a:t>
                </a:r>
                <a:r>
                  <a:rPr lang="en-US" altLang="en-US" sz="2400" dirty="0">
                    <a:solidFill>
                      <a:srgbClr val="FF0000"/>
                    </a:solidFill>
                    <a:cs typeface="Times New Roman" pitchFamily="18" charset="0"/>
                  </a:rPr>
                  <a:t>)</a:t>
                </a:r>
                <a:endParaRPr lang="el-GR" altLang="en-US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1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862023"/>
                <a:ext cx="5082654" cy="778996"/>
              </a:xfrm>
              <a:prstGeom prst="rect">
                <a:avLst/>
              </a:prstGeom>
              <a:blipFill rotWithShape="1">
                <a:blip r:embed="rId4"/>
                <a:stretch>
                  <a:fillRect l="-1796" b="-775"/>
                </a:stretch>
              </a:blipFill>
              <a:ln>
                <a:solidFill>
                  <a:schemeClr val="bg2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48"/>
              <p:cNvSpPr txBox="1">
                <a:spLocks noChangeArrowheads="1"/>
              </p:cNvSpPr>
              <p:nvPr/>
            </p:nvSpPr>
            <p:spPr bwMode="auto">
              <a:xfrm>
                <a:off x="381000" y="3360184"/>
                <a:ext cx="5715000" cy="766235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solidFill>
                  <a:srgbClr val="00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</m:t>
                        </m:r>
                        <m:r>
                          <m:rPr>
                            <m:sty m:val="p"/>
                          </m:rPr>
                          <a:rPr lang="el-GR" altLang="en-US" sz="3000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σ</m:t>
                        </m:r>
                        <m:r>
                          <m:rPr>
                            <m:sty m:val="p"/>
                          </m:rPr>
                          <a:rPr lang="el-GR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altLang="en-US" sz="3000" b="1" i="1" baseline="-16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en-US" sz="3000" b="1" i="1" baseline="-2500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𝒆𝒆𝑿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𝒅𝑴</m:t>
                        </m:r>
                      </m:den>
                    </m:f>
                  </m:oMath>
                </a14:m>
                <a:r>
                  <a:rPr lang="en-US" altLang="en-US" sz="3000" i="0" dirty="0" smtClean="0">
                    <a:solidFill>
                      <a:srgbClr val="990099"/>
                    </a:solidFill>
                  </a:rPr>
                  <a:t> ~ </a:t>
                </a:r>
                <a:r>
                  <a:rPr lang="en-US" altLang="en-US" sz="32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∫</a:t>
                </a:r>
                <a:r>
                  <a:rPr lang="en-US" altLang="en-US" sz="24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 f</a:t>
                </a:r>
                <a:r>
                  <a:rPr lang="en-US" altLang="en-US" sz="12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en-US" sz="2400" baseline="300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altLang="en-US" sz="24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 |T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prod</a:t>
                </a:r>
                <a:r>
                  <a:rPr lang="en-US" altLang="en-US" sz="24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|</a:t>
                </a:r>
                <a:r>
                  <a:rPr lang="en-US" altLang="en-US" sz="2400" baseline="300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|D</a:t>
                </a:r>
                <a:r>
                  <a:rPr lang="en-US" altLang="en-US" sz="2400" baseline="-25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V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M,q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;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</a:t>
                </a:r>
                <a:r>
                  <a:rPr lang="en-US" altLang="en-US" sz="2400" baseline="-25000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N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)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|</a:t>
                </a:r>
                <a:r>
                  <a:rPr lang="en-US" altLang="en-US" sz="2400" baseline="30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altLang="en-US" sz="2400" dirty="0" smtClean="0">
                    <a:solidFill>
                      <a:srgbClr val="990099"/>
                    </a:solidFill>
                    <a:latin typeface="Times New Roman"/>
                    <a:cs typeface="Times New Roman"/>
                    <a:sym typeface="Symbol"/>
                  </a:rPr>
                  <a:t>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  <a:latin typeface="Times New Roman"/>
                    <a:cs typeface="Times New Roman"/>
                    <a:sym typeface="Symbol"/>
                  </a:rPr>
                  <a:t></a:t>
                </a:r>
                <a:r>
                  <a:rPr lang="en-US" altLang="en-US" sz="2400" baseline="-25000" dirty="0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*→</a:t>
                </a:r>
                <a:r>
                  <a:rPr lang="en-US" altLang="en-US" sz="2400" baseline="-25000" dirty="0" err="1" smtClean="0">
                    <a:solidFill>
                      <a:srgbClr val="990099"/>
                    </a:solidFill>
                    <a:latin typeface="Times New Roman"/>
                    <a:cs typeface="Times New Roman"/>
                  </a:rPr>
                  <a:t>ee</a:t>
                </a:r>
                <a:endParaRPr lang="el-GR" altLang="en-US" sz="2400" baseline="-25000" dirty="0">
                  <a:solidFill>
                    <a:srgbClr val="990099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360184"/>
                <a:ext cx="5715000" cy="766235"/>
              </a:xfrm>
              <a:prstGeom prst="rect">
                <a:avLst/>
              </a:prstGeom>
              <a:blipFill rotWithShape="1">
                <a:blip r:embed="rId5"/>
                <a:stretch>
                  <a:fillRect b="-10938"/>
                </a:stretch>
              </a:blipFill>
              <a:ln>
                <a:solidFill>
                  <a:srgbClr val="00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88176" y="574357"/>
            <a:ext cx="31602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99"/>
                </a:solidFill>
                <a:latin typeface="Times New Roman"/>
                <a:cs typeface="Times New Roman"/>
              </a:rPr>
              <a:t>→ </a:t>
            </a:r>
            <a:r>
              <a:rPr lang="en-US" i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penetrating</a:t>
            </a:r>
            <a:r>
              <a:rPr lang="en-US" i="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probe</a:t>
            </a:r>
            <a:endParaRPr lang="en-US" i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39688"/>
            <a:ext cx="9879013" cy="750887"/>
          </a:xfrm>
        </p:spPr>
        <p:txBody>
          <a:bodyPr/>
          <a:lstStyle/>
          <a:p>
            <a:r>
              <a:rPr lang="en-US" altLang="en-US" sz="3500" smtClean="0">
                <a:solidFill>
                  <a:schemeClr val="bg2"/>
                </a:solidFill>
              </a:rPr>
              <a:t>4.4  </a:t>
            </a:r>
            <a:r>
              <a:rPr lang="en-US" altLang="en-US" sz="3500" smtClean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3500" smtClean="0">
                <a:solidFill>
                  <a:schemeClr val="bg2"/>
                </a:solidFill>
              </a:rPr>
              <a:t>-Meson Spectral Function in Nuclear Matter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14288" y="1905000"/>
            <a:ext cx="9891712" cy="3095625"/>
            <a:chOff x="0" y="1246"/>
            <a:chExt cx="6231" cy="1950"/>
          </a:xfrm>
        </p:grpSpPr>
        <p:pic>
          <p:nvPicPr>
            <p:cNvPr id="532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1300"/>
              <a:ext cx="2245" cy="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" r="50946" b="70639"/>
            <a:stretch>
              <a:fillRect/>
            </a:stretch>
          </p:blipFill>
          <p:spPr bwMode="auto">
            <a:xfrm>
              <a:off x="1767" y="1246"/>
              <a:ext cx="2488" cy="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7002" r="11244"/>
            <a:stretch>
              <a:fillRect/>
            </a:stretch>
          </p:blipFill>
          <p:spPr bwMode="auto">
            <a:xfrm>
              <a:off x="0" y="1248"/>
              <a:ext cx="2192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71438" y="977900"/>
            <a:ext cx="3308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i="0">
                <a:solidFill>
                  <a:srgbClr val="000099"/>
                </a:solidFill>
              </a:rPr>
              <a:t>  In-med. </a:t>
            </a:r>
            <a:r>
              <a:rPr lang="en-US" altLang="en-US" i="0">
                <a:solidFill>
                  <a:srgbClr val="010000"/>
                </a:solidFill>
                <a:latin typeface="Symbol" pitchFamily="18" charset="2"/>
              </a:rPr>
              <a:t>p</a:t>
            </a:r>
            <a:r>
              <a:rPr lang="en-US" altLang="en-US" i="0">
                <a:solidFill>
                  <a:srgbClr val="000099"/>
                </a:solidFill>
              </a:rPr>
              <a:t>-cloud +</a:t>
            </a:r>
          </a:p>
          <a:p>
            <a:pPr algn="l"/>
            <a:r>
              <a:rPr lang="en-US" altLang="en-US" i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i="0">
                <a:solidFill>
                  <a:srgbClr val="010000"/>
                </a:solidFill>
              </a:rPr>
              <a:t>+N→B*</a:t>
            </a:r>
            <a:r>
              <a:rPr lang="en-US" altLang="en-US" i="0">
                <a:solidFill>
                  <a:srgbClr val="000099"/>
                </a:solidFill>
              </a:rPr>
              <a:t> resonances</a:t>
            </a:r>
            <a:r>
              <a:rPr lang="en-US" altLang="en-US" sz="2800" i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492500" y="969963"/>
            <a:ext cx="32956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i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i="0">
                <a:solidFill>
                  <a:srgbClr val="010000"/>
                </a:solidFill>
              </a:rPr>
              <a:t>+N→B*</a:t>
            </a:r>
            <a:r>
              <a:rPr lang="en-US" altLang="en-US" i="0">
                <a:solidFill>
                  <a:srgbClr val="000099"/>
                </a:solidFill>
              </a:rPr>
              <a:t> resonances  </a:t>
            </a:r>
          </a:p>
          <a:p>
            <a:pPr algn="l"/>
            <a:r>
              <a:rPr lang="en-US" altLang="en-US" i="0">
                <a:solidFill>
                  <a:srgbClr val="000099"/>
                </a:solidFill>
              </a:rPr>
              <a:t>(low-density approx.)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7016750" y="977900"/>
            <a:ext cx="2735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i="0">
                <a:solidFill>
                  <a:srgbClr val="000099"/>
                </a:solidFill>
              </a:rPr>
              <a:t>In-med. </a:t>
            </a:r>
            <a:r>
              <a:rPr lang="en-US" altLang="en-US" i="0">
                <a:solidFill>
                  <a:srgbClr val="010000"/>
                </a:solidFill>
                <a:latin typeface="Symbol" pitchFamily="18" charset="2"/>
              </a:rPr>
              <a:t>p</a:t>
            </a:r>
            <a:r>
              <a:rPr lang="en-US" altLang="en-US" i="0">
                <a:solidFill>
                  <a:srgbClr val="000099"/>
                </a:solidFill>
              </a:rPr>
              <a:t>-cloud +</a:t>
            </a:r>
          </a:p>
          <a:p>
            <a:pPr algn="l"/>
            <a:r>
              <a:rPr lang="en-US" altLang="en-US" i="0">
                <a:solidFill>
                  <a:srgbClr val="000099"/>
                </a:solidFill>
              </a:rPr>
              <a:t>  </a:t>
            </a:r>
            <a:r>
              <a:rPr lang="en-US" altLang="en-US" i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i="0">
                <a:solidFill>
                  <a:srgbClr val="010000"/>
                </a:solidFill>
              </a:rPr>
              <a:t>+N → N(1520)</a:t>
            </a:r>
            <a:endParaRPr lang="en-US" altLang="en-US" i="0">
              <a:solidFill>
                <a:srgbClr val="010000"/>
              </a:solidFill>
              <a:cs typeface="Times New Roman" pitchFamily="18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4763" y="4852988"/>
            <a:ext cx="3198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b="0" i="0">
                <a:solidFill>
                  <a:srgbClr val="0000CC"/>
                </a:solidFill>
              </a:rPr>
              <a:t>Constraints</a:t>
            </a:r>
            <a:r>
              <a:rPr lang="en-US" altLang="en-US" sz="2800" b="0" i="0">
                <a:solidFill>
                  <a:srgbClr val="0000CC"/>
                </a:solidFill>
              </a:rPr>
              <a:t>:</a:t>
            </a:r>
            <a:r>
              <a:rPr lang="en-US" altLang="en-US" sz="3000">
                <a:solidFill>
                  <a:srgbClr val="FF3300"/>
                </a:solidFill>
                <a:latin typeface="Symbol" pitchFamily="18" charset="2"/>
              </a:rPr>
              <a:t> g</a:t>
            </a:r>
            <a:r>
              <a:rPr lang="en-US" altLang="en-US" sz="100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en-US" altLang="en-US" sz="2800">
                <a:solidFill>
                  <a:srgbClr val="010000"/>
                </a:solidFill>
              </a:rPr>
              <a:t>N </a:t>
            </a:r>
            <a:r>
              <a:rPr lang="en-US" altLang="en-US" sz="2800">
                <a:solidFill>
                  <a:srgbClr val="0000CC"/>
                </a:solidFill>
              </a:rPr>
              <a:t>,</a:t>
            </a:r>
            <a:r>
              <a:rPr lang="en-US" altLang="en-US" sz="2800">
                <a:solidFill>
                  <a:srgbClr val="010000"/>
                </a:solidFill>
              </a:rPr>
              <a:t> </a:t>
            </a:r>
            <a:r>
              <a:rPr lang="en-US" altLang="en-US" sz="30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en-US" sz="100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en-US" altLang="en-US" sz="2800">
                <a:solidFill>
                  <a:srgbClr val="010000"/>
                </a:solidFill>
              </a:rPr>
              <a:t>A  </a:t>
            </a:r>
            <a:endParaRPr lang="en-US" altLang="en-US" sz="2800" b="0" i="0">
              <a:solidFill>
                <a:srgbClr val="0000CC"/>
              </a:solidFill>
            </a:endParaRP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3627438" y="4833938"/>
            <a:ext cx="2625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sz="2800" b="0" i="0">
                <a:solidFill>
                  <a:srgbClr val="000099"/>
                </a:solidFill>
              </a:rPr>
              <a:t> </a:t>
            </a:r>
            <a:r>
              <a:rPr lang="en-US" altLang="en-US" sz="3000">
                <a:solidFill>
                  <a:srgbClr val="010000"/>
                </a:solidFill>
                <a:latin typeface="Symbol" pitchFamily="18" charset="2"/>
              </a:rPr>
              <a:t>p</a:t>
            </a:r>
            <a:r>
              <a:rPr lang="en-US" altLang="en-US" sz="1000">
                <a:solidFill>
                  <a:srgbClr val="010000"/>
                </a:solidFill>
                <a:latin typeface="Symbol" pitchFamily="18" charset="2"/>
              </a:rPr>
              <a:t> </a:t>
            </a:r>
            <a:r>
              <a:rPr lang="en-US" altLang="en-US" sz="2800">
                <a:solidFill>
                  <a:srgbClr val="010000"/>
                </a:solidFill>
              </a:rPr>
              <a:t>N →</a:t>
            </a:r>
            <a:r>
              <a:rPr lang="en-US" altLang="en-US" sz="3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1000">
                <a:solidFill>
                  <a:srgbClr val="010000"/>
                </a:solidFill>
                <a:latin typeface="Symbol" pitchFamily="18" charset="2"/>
              </a:rPr>
              <a:t> </a:t>
            </a:r>
            <a:r>
              <a:rPr lang="en-US" altLang="en-US" sz="2800">
                <a:solidFill>
                  <a:srgbClr val="010000"/>
                </a:solidFill>
              </a:rPr>
              <a:t>N</a:t>
            </a:r>
            <a:r>
              <a:rPr lang="en-US" altLang="en-US" sz="2800" b="0" i="0">
                <a:solidFill>
                  <a:srgbClr val="000099"/>
                </a:solidFill>
              </a:rPr>
              <a:t>  </a:t>
            </a:r>
            <a:r>
              <a:rPr lang="en-US" altLang="en-US" b="0" i="0">
                <a:solidFill>
                  <a:srgbClr val="0000CC"/>
                </a:solidFill>
              </a:rPr>
              <a:t>PWA</a:t>
            </a:r>
          </a:p>
        </p:txBody>
      </p:sp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596900" y="5591175"/>
            <a:ext cx="8042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0" i="0">
                <a:solidFill>
                  <a:srgbClr val="0000CC"/>
                </a:solidFill>
              </a:rPr>
              <a:t> Consensus:  strong broadening + slight upward mass-shift</a:t>
            </a:r>
          </a:p>
          <a:p>
            <a:pPr algn="l">
              <a:buFontTx/>
              <a:buChar char="•"/>
            </a:pPr>
            <a:r>
              <a:rPr lang="en-US" altLang="en-US" b="0" i="0">
                <a:solidFill>
                  <a:srgbClr val="0000CC"/>
                </a:solidFill>
              </a:rPr>
              <a:t> Constraints from (vacuum) data important quantitatively</a:t>
            </a:r>
          </a:p>
        </p:txBody>
      </p:sp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5491163" y="3295650"/>
            <a:ext cx="80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N</a:t>
            </a:r>
            <a:r>
              <a:rPr lang="en-US" altLang="en-US" sz="2000">
                <a:solidFill>
                  <a:srgbClr val="010000"/>
                </a:solidFill>
              </a:rPr>
              <a:t>=</a:t>
            </a:r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0</a:t>
            </a: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8604250" y="3027363"/>
            <a:ext cx="80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N</a:t>
            </a:r>
            <a:r>
              <a:rPr lang="en-US" altLang="en-US" sz="2000">
                <a:solidFill>
                  <a:srgbClr val="010000"/>
                </a:solidFill>
              </a:rPr>
              <a:t>=</a:t>
            </a:r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0</a:t>
            </a: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8480425" y="2686050"/>
            <a:ext cx="112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/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N</a:t>
            </a:r>
            <a:r>
              <a:rPr lang="en-US" altLang="en-US" sz="2000">
                <a:solidFill>
                  <a:srgbClr val="010000"/>
                </a:solidFill>
              </a:rPr>
              <a:t>=0.5</a:t>
            </a:r>
            <a:r>
              <a:rPr lang="en-US" altLang="en-US" sz="200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000" baseline="-25000">
                <a:solidFill>
                  <a:srgbClr val="010000"/>
                </a:solidFill>
              </a:rPr>
              <a:t>0</a:t>
            </a:r>
          </a:p>
        </p:txBody>
      </p:sp>
      <p:sp>
        <p:nvSpPr>
          <p:cNvPr id="53261" name="Text Box 16"/>
          <p:cNvSpPr txBox="1">
            <a:spLocks noChangeArrowheads="1"/>
          </p:cNvSpPr>
          <p:nvPr/>
        </p:nvSpPr>
        <p:spPr bwMode="auto">
          <a:xfrm>
            <a:off x="2190750" y="2103438"/>
            <a:ext cx="10541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[Urban </a:t>
            </a:r>
          </a:p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  et al ’98]</a:t>
            </a:r>
          </a:p>
        </p:txBody>
      </p:sp>
      <p:sp>
        <p:nvSpPr>
          <p:cNvPr id="53262" name="Text Box 17"/>
          <p:cNvSpPr txBox="1">
            <a:spLocks noChangeArrowheads="1"/>
          </p:cNvSpPr>
          <p:nvPr/>
        </p:nvSpPr>
        <p:spPr bwMode="auto">
          <a:xfrm>
            <a:off x="5448300" y="2108200"/>
            <a:ext cx="10541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[Post </a:t>
            </a:r>
          </a:p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  et al ’02]</a:t>
            </a:r>
          </a:p>
        </p:txBody>
      </p:sp>
      <p:sp>
        <p:nvSpPr>
          <p:cNvPr id="53263" name="Text Box 18"/>
          <p:cNvSpPr txBox="1">
            <a:spLocks noChangeArrowheads="1"/>
          </p:cNvSpPr>
          <p:nvPr/>
        </p:nvSpPr>
        <p:spPr bwMode="auto">
          <a:xfrm>
            <a:off x="8707438" y="2117725"/>
            <a:ext cx="10541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[Cabrera</a:t>
            </a:r>
          </a:p>
          <a:p>
            <a:pPr algn="l">
              <a:lnSpc>
                <a:spcPct val="70000"/>
              </a:lnSpc>
            </a:pPr>
            <a:r>
              <a:rPr lang="en-US" altLang="en-US" sz="1600" i="0">
                <a:solidFill>
                  <a:srgbClr val="009900"/>
                </a:solidFill>
              </a:rPr>
              <a:t>  et al ’02]</a:t>
            </a:r>
          </a:p>
        </p:txBody>
      </p:sp>
    </p:spTree>
    <p:extLst>
      <p:ext uri="{BB962C8B-B14F-4D97-AF65-F5344CB8AC3E}">
        <p14:creationId xmlns:p14="http://schemas.microsoft.com/office/powerpoint/2010/main" val="3720844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/>
          <a:stretch>
            <a:fillRect/>
          </a:stretch>
        </p:blipFill>
        <p:spPr bwMode="auto">
          <a:xfrm>
            <a:off x="3657600" y="552450"/>
            <a:ext cx="35845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-17463"/>
            <a:ext cx="99282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i="0" u="sng">
                <a:solidFill>
                  <a:schemeClr val="bg2"/>
                </a:solidFill>
              </a:rPr>
              <a:t>3.2 Nuclear Photoproduction: </a:t>
            </a:r>
            <a:r>
              <a:rPr lang="en-US" altLang="en-US" sz="3300" i="0" u="sng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3300" u="sng">
                <a:solidFill>
                  <a:schemeClr val="bg2"/>
                </a:solidFill>
                <a:latin typeface="Symbol" pitchFamily="18" charset="2"/>
              </a:rPr>
              <a:t> </a:t>
            </a:r>
            <a:r>
              <a:rPr lang="en-US" altLang="en-US" sz="3300" i="0" u="sng">
                <a:solidFill>
                  <a:schemeClr val="bg2"/>
                </a:solidFill>
              </a:rPr>
              <a:t>Meson in Cold Matter</a:t>
            </a:r>
            <a:endParaRPr lang="en-US" altLang="en-US" sz="3300" i="0" u="sng">
              <a:solidFill>
                <a:srgbClr val="0099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19075" y="688975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kumimoji="0" lang="en-US" altLang="en-US" i="0">
                <a:solidFill>
                  <a:schemeClr val="bg2"/>
                </a:solidFill>
              </a:rPr>
              <a:t> + A → e</a:t>
            </a:r>
            <a:r>
              <a:rPr kumimoji="0" lang="en-US" altLang="en-US" i="0" baseline="30000">
                <a:solidFill>
                  <a:schemeClr val="bg2"/>
                </a:solidFill>
              </a:rPr>
              <a:t>+</a:t>
            </a:r>
            <a:r>
              <a:rPr kumimoji="0" lang="en-US" altLang="en-US" i="0">
                <a:solidFill>
                  <a:schemeClr val="bg2"/>
                </a:solidFill>
              </a:rPr>
              <a:t>e</a:t>
            </a:r>
            <a:r>
              <a:rPr kumimoji="0" lang="en-US" altLang="en-US" i="0" baseline="30000">
                <a:solidFill>
                  <a:schemeClr val="bg2"/>
                </a:solidFill>
                <a:latin typeface="Symbol" pitchFamily="18" charset="2"/>
              </a:rPr>
              <a:t>-</a:t>
            </a:r>
            <a:r>
              <a:rPr kumimoji="0" lang="en-US" altLang="en-US" i="0">
                <a:solidFill>
                  <a:schemeClr val="bg2"/>
                </a:solidFill>
              </a:rPr>
              <a:t> X </a:t>
            </a:r>
          </a:p>
        </p:txBody>
      </p:sp>
      <p:sp>
        <p:nvSpPr>
          <p:cNvPr id="18437" name="Text Box 64"/>
          <p:cNvSpPr txBox="1">
            <a:spLocks noChangeArrowheads="1"/>
          </p:cNvSpPr>
          <p:nvPr/>
        </p:nvSpPr>
        <p:spPr bwMode="auto">
          <a:xfrm>
            <a:off x="7380288" y="2384425"/>
            <a:ext cx="218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rgbClr val="009900"/>
                </a:solidFill>
              </a:rPr>
              <a:t>[CLAS+GiBUU ‘08]</a:t>
            </a:r>
          </a:p>
        </p:txBody>
      </p:sp>
      <p:sp>
        <p:nvSpPr>
          <p:cNvPr id="18438" name="Text Box 68"/>
          <p:cNvSpPr txBox="1">
            <a:spLocks noChangeArrowheads="1"/>
          </p:cNvSpPr>
          <p:nvPr/>
        </p:nvSpPr>
        <p:spPr bwMode="auto">
          <a:xfrm>
            <a:off x="4311650" y="1387475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rgbClr val="FF3300"/>
                </a:solidFill>
              </a:rPr>
              <a:t>E</a:t>
            </a:r>
            <a:r>
              <a:rPr kumimoji="0" lang="en-US" altLang="en-US" sz="1800" i="0" baseline="-250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kumimoji="0" lang="en-US" altLang="en-US" sz="1800" i="0">
                <a:solidFill>
                  <a:srgbClr val="FF3300"/>
                </a:solidFill>
                <a:cs typeface="Times New Roman" pitchFamily="18" charset="0"/>
              </a:rPr>
              <a:t>≈</a:t>
            </a:r>
            <a:r>
              <a:rPr kumimoji="0" lang="en-US" altLang="en-US" sz="1800" i="0">
                <a:solidFill>
                  <a:srgbClr val="FF3300"/>
                </a:solidFill>
              </a:rPr>
              <a:t>1.5-3 GeV</a:t>
            </a:r>
            <a:endParaRPr kumimoji="0" lang="en-US" altLang="en-US" sz="1800" b="0" i="0">
              <a:solidFill>
                <a:srgbClr val="FF3300"/>
              </a:solidFill>
            </a:endParaRP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1277938" y="1414463"/>
            <a:ext cx="1243012" cy="1270000"/>
            <a:chOff x="432" y="3504"/>
            <a:chExt cx="298" cy="679"/>
          </a:xfrm>
        </p:grpSpPr>
        <p:sp>
          <p:nvSpPr>
            <p:cNvPr id="18472" name="Oval 5"/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3" name="Oval 6"/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4" name="Oval 7"/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5" name="Oval 8"/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6" name="Oval 9"/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7" name="Oval 10"/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4" name="Oval 17"/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5" name="Oval 18"/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6" name="Oval 19"/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7" name="Oval 20"/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8" name="Oval 21"/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89" name="Oval 22"/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0" name="Oval 23"/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1" name="Oval 24"/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2" name="Oval 25"/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3" name="Oval 26"/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4" name="Oval 27"/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5" name="Oval 28"/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6" name="Oval 29"/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7" name="Oval 30"/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18498" name="Oval 31"/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18440" name="Text Box 32"/>
          <p:cNvSpPr txBox="1">
            <a:spLocks noChangeArrowheads="1"/>
          </p:cNvSpPr>
          <p:nvPr/>
        </p:nvSpPr>
        <p:spPr bwMode="auto">
          <a:xfrm>
            <a:off x="1676400" y="1905000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2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18441" name="Freeform 33"/>
          <p:cNvSpPr>
            <a:spLocks/>
          </p:cNvSpPr>
          <p:nvPr/>
        </p:nvSpPr>
        <p:spPr bwMode="auto">
          <a:xfrm rot="358345">
            <a:off x="1793875" y="1841500"/>
            <a:ext cx="465138" cy="212725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Freeform 34"/>
          <p:cNvSpPr>
            <a:spLocks/>
          </p:cNvSpPr>
          <p:nvPr/>
        </p:nvSpPr>
        <p:spPr bwMode="auto">
          <a:xfrm rot="680085" flipV="1">
            <a:off x="247650" y="1652588"/>
            <a:ext cx="1370013" cy="1968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Oval 35"/>
          <p:cNvSpPr>
            <a:spLocks noChangeArrowheads="1"/>
          </p:cNvSpPr>
          <p:nvPr/>
        </p:nvSpPr>
        <p:spPr bwMode="auto">
          <a:xfrm>
            <a:off x="1568450" y="180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66">
                  <a:alpha val="75000"/>
                </a:srgbClr>
              </a:gs>
              <a:gs pos="100000">
                <a:srgbClr val="8A003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8444" name="Line 37"/>
          <p:cNvSpPr>
            <a:spLocks noChangeShapeType="1"/>
          </p:cNvSpPr>
          <p:nvPr/>
        </p:nvSpPr>
        <p:spPr bwMode="auto">
          <a:xfrm>
            <a:off x="2257425" y="1971675"/>
            <a:ext cx="630238" cy="3651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38"/>
          <p:cNvSpPr txBox="1">
            <a:spLocks noChangeArrowheads="1"/>
          </p:cNvSpPr>
          <p:nvPr/>
        </p:nvSpPr>
        <p:spPr bwMode="auto">
          <a:xfrm>
            <a:off x="2840038" y="1116013"/>
            <a:ext cx="625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</a:rPr>
              <a:t>+</a:t>
            </a:r>
            <a:r>
              <a:rPr kumimoji="0" lang="en-US" altLang="en-US" sz="3200" i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3200" i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8446" name="Text Box 39"/>
          <p:cNvSpPr txBox="1">
            <a:spLocks noChangeArrowheads="1"/>
          </p:cNvSpPr>
          <p:nvPr/>
        </p:nvSpPr>
        <p:spPr bwMode="auto">
          <a:xfrm>
            <a:off x="415925" y="1636713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>
                <a:solidFill>
                  <a:srgbClr val="FF3300"/>
                </a:solidFill>
                <a:latin typeface="Symbol" pitchFamily="18" charset="2"/>
              </a:rPr>
              <a:t>g</a:t>
            </a:r>
            <a:endParaRPr kumimoji="0" lang="en-US" altLang="en-US" sz="4000">
              <a:solidFill>
                <a:schemeClr val="bg2"/>
              </a:solidFill>
            </a:endParaRPr>
          </a:p>
        </p:txBody>
      </p:sp>
      <p:sp>
        <p:nvSpPr>
          <p:cNvPr id="18447" name="Line 37"/>
          <p:cNvSpPr>
            <a:spLocks noChangeShapeType="1"/>
          </p:cNvSpPr>
          <p:nvPr/>
        </p:nvSpPr>
        <p:spPr bwMode="auto">
          <a:xfrm flipV="1">
            <a:off x="2249488" y="1509713"/>
            <a:ext cx="623887" cy="4540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61"/>
          <p:cNvSpPr txBox="1">
            <a:spLocks noChangeArrowheads="1"/>
          </p:cNvSpPr>
          <p:nvPr/>
        </p:nvSpPr>
        <p:spPr bwMode="auto">
          <a:xfrm>
            <a:off x="7243763" y="893763"/>
            <a:ext cx="263683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500" b="0" i="0" dirty="0">
                <a:solidFill>
                  <a:srgbClr val="0000CC"/>
                </a:solidFill>
              </a:rPr>
              <a:t> extracted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i="0" dirty="0">
                <a:solidFill>
                  <a:srgbClr val="0000CC"/>
                </a:solidFill>
              </a:rPr>
              <a:t>  “in-med” </a:t>
            </a:r>
            <a:r>
              <a:rPr lang="en-US" altLang="en-US" sz="2500" i="0" dirty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2500" b="0" i="0" dirty="0">
                <a:solidFill>
                  <a:srgbClr val="0000CC"/>
                </a:solidFill>
              </a:rPr>
              <a:t>-width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i="0" dirty="0">
                <a:solidFill>
                  <a:srgbClr val="0000CC"/>
                </a:solidFill>
              </a:rPr>
              <a:t>   </a:t>
            </a:r>
            <a:r>
              <a:rPr lang="en-US" altLang="en-US" sz="2500" i="0" dirty="0">
                <a:solidFill>
                  <a:srgbClr val="990099"/>
                </a:solidFill>
                <a:latin typeface="Symbol" pitchFamily="18" charset="2"/>
              </a:rPr>
              <a:t>G</a:t>
            </a:r>
            <a:r>
              <a:rPr lang="en-US" altLang="en-US" sz="2500" i="0" baseline="-25000" dirty="0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lang="en-US" altLang="en-US" sz="2500" i="0" dirty="0">
                <a:solidFill>
                  <a:srgbClr val="990099"/>
                </a:solidFill>
              </a:rPr>
              <a:t> </a:t>
            </a:r>
            <a:r>
              <a:rPr lang="en-US" altLang="en-US" sz="2500" i="0" dirty="0">
                <a:solidFill>
                  <a:srgbClr val="990099"/>
                </a:solidFill>
                <a:cs typeface="Times New Roman" pitchFamily="18" charset="0"/>
              </a:rPr>
              <a:t>≈ 220 MeV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i="0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36513" y="3062288"/>
            <a:ext cx="9942513" cy="3773487"/>
            <a:chOff x="-36513" y="3062288"/>
            <a:chExt cx="9942513" cy="3773487"/>
          </a:xfrm>
        </p:grpSpPr>
        <p:sp>
          <p:nvSpPr>
            <p:cNvPr id="18450" name="Text Box 61"/>
            <p:cNvSpPr txBox="1">
              <a:spLocks noChangeArrowheads="1"/>
            </p:cNvSpPr>
            <p:nvPr/>
          </p:nvSpPr>
          <p:spPr bwMode="auto">
            <a:xfrm>
              <a:off x="68263" y="6357938"/>
              <a:ext cx="96123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lang="en-US" altLang="en-US" sz="2500" b="0" i="0">
                  <a:solidFill>
                    <a:srgbClr val="0000CC"/>
                  </a:solidFill>
                </a:rPr>
                <a:t> </a:t>
              </a:r>
              <a:r>
                <a:rPr lang="en-US" altLang="en-US" sz="2500" i="0">
                  <a:solidFill>
                    <a:schemeClr val="bg2"/>
                  </a:solidFill>
                  <a:latin typeface="Symbol" pitchFamily="18" charset="2"/>
                </a:rPr>
                <a:t>r</a:t>
              </a:r>
              <a:r>
                <a:rPr lang="en-US" altLang="en-US" sz="2500" b="0" i="0">
                  <a:solidFill>
                    <a:srgbClr val="0000CC"/>
                  </a:solidFill>
                </a:rPr>
                <a:t>-broadening reduced at high 3-momentum; </a:t>
              </a:r>
              <a:r>
                <a:rPr lang="en-US" altLang="en-US" sz="2500" i="0">
                  <a:solidFill>
                    <a:srgbClr val="0000CC"/>
                  </a:solidFill>
                </a:rPr>
                <a:t>need low momentum cut</a:t>
              </a:r>
            </a:p>
          </p:txBody>
        </p:sp>
        <p:grpSp>
          <p:nvGrpSpPr>
            <p:cNvPr id="18451" name="Group 3"/>
            <p:cNvGrpSpPr>
              <a:grpSpLocks/>
            </p:cNvGrpSpPr>
            <p:nvPr/>
          </p:nvGrpSpPr>
          <p:grpSpPr bwMode="auto">
            <a:xfrm>
              <a:off x="-36513" y="3062288"/>
              <a:ext cx="9942513" cy="3371850"/>
              <a:chOff x="-36513" y="3062288"/>
              <a:chExt cx="9942513" cy="3371850"/>
            </a:xfrm>
          </p:grpSpPr>
          <p:grpSp>
            <p:nvGrpSpPr>
              <p:cNvPr id="18452" name="Group 1"/>
              <p:cNvGrpSpPr>
                <a:grpSpLocks/>
              </p:cNvGrpSpPr>
              <p:nvPr/>
            </p:nvGrpSpPr>
            <p:grpSpPr bwMode="auto">
              <a:xfrm>
                <a:off x="-36513" y="3062288"/>
                <a:ext cx="9942513" cy="3324225"/>
                <a:chOff x="-36513" y="3062288"/>
                <a:chExt cx="9942513" cy="3324225"/>
              </a:xfrm>
            </p:grpSpPr>
            <p:grpSp>
              <p:nvGrpSpPr>
                <p:cNvPr id="18454" name="Group 104"/>
                <p:cNvGrpSpPr>
                  <a:grpSpLocks/>
                </p:cNvGrpSpPr>
                <p:nvPr/>
              </p:nvGrpSpPr>
              <p:grpSpPr bwMode="auto">
                <a:xfrm>
                  <a:off x="-36513" y="3062288"/>
                  <a:ext cx="6037263" cy="3324225"/>
                  <a:chOff x="-36235" y="3062741"/>
                  <a:chExt cx="6036533" cy="3323962"/>
                </a:xfrm>
              </p:grpSpPr>
              <p:pic>
                <p:nvPicPr>
                  <p:cNvPr id="18456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247" b="8527"/>
                  <a:stretch>
                    <a:fillRect/>
                  </a:stretch>
                </p:blipFill>
                <p:spPr bwMode="auto">
                  <a:xfrm>
                    <a:off x="2728460" y="3817939"/>
                    <a:ext cx="3271838" cy="2330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45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35" y="3062741"/>
                    <a:ext cx="3881191" cy="4924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 typeface="Arial" charset="0"/>
                      <a:buChar char="•"/>
                    </a:pPr>
                    <a:r>
                      <a:rPr lang="en-US" altLang="en-US" sz="2600" i="0">
                        <a:solidFill>
                          <a:srgbClr val="000066"/>
                        </a:solidFill>
                      </a:rPr>
                      <a:t> </a:t>
                    </a:r>
                    <a:r>
                      <a:rPr lang="en-US" altLang="en-US" sz="2600" i="0" u="sng">
                        <a:solidFill>
                          <a:srgbClr val="000066"/>
                        </a:solidFill>
                      </a:rPr>
                      <a:t>Microscopic  Approach:</a:t>
                    </a:r>
                  </a:p>
                </p:txBody>
              </p:sp>
              <p:sp>
                <p:nvSpPr>
                  <p:cNvPr id="18458" name="Freeform 51"/>
                  <p:cNvSpPr>
                    <a:spLocks/>
                  </p:cNvSpPr>
                  <p:nvPr/>
                </p:nvSpPr>
                <p:spPr bwMode="auto">
                  <a:xfrm rot="1913448" flipV="1">
                    <a:off x="697541" y="4828156"/>
                    <a:ext cx="701750" cy="84967"/>
                  </a:xfrm>
                  <a:custGeom>
                    <a:avLst/>
                    <a:gdLst>
                      <a:gd name="T0" fmla="*/ 0 w 584"/>
                      <a:gd name="T1" fmla="*/ 2147483647 h 168"/>
                      <a:gd name="T2" fmla="*/ 2147483647 w 584"/>
                      <a:gd name="T3" fmla="*/ 2147483647 h 168"/>
                      <a:gd name="T4" fmla="*/ 2147483647 w 584"/>
                      <a:gd name="T5" fmla="*/ 2147483647 h 168"/>
                      <a:gd name="T6" fmla="*/ 2147483647 w 584"/>
                      <a:gd name="T7" fmla="*/ 2147483647 h 168"/>
                      <a:gd name="T8" fmla="*/ 2147483647 w 584"/>
                      <a:gd name="T9" fmla="*/ 2147483647 h 168"/>
                      <a:gd name="T10" fmla="*/ 2147483647 w 584"/>
                      <a:gd name="T11" fmla="*/ 2147483647 h 168"/>
                      <a:gd name="T12" fmla="*/ 2147483647 w 584"/>
                      <a:gd name="T13" fmla="*/ 2147483647 h 168"/>
                      <a:gd name="T14" fmla="*/ 2147483647 w 584"/>
                      <a:gd name="T15" fmla="*/ 2147483647 h 168"/>
                      <a:gd name="T16" fmla="*/ 2147483647 w 584"/>
                      <a:gd name="T17" fmla="*/ 2147483647 h 168"/>
                      <a:gd name="T18" fmla="*/ 2147483647 w 584"/>
                      <a:gd name="T19" fmla="*/ 2147483647 h 168"/>
                      <a:gd name="T20" fmla="*/ 2147483647 w 584"/>
                      <a:gd name="T21" fmla="*/ 2147483647 h 168"/>
                      <a:gd name="T22" fmla="*/ 2147483647 w 584"/>
                      <a:gd name="T23" fmla="*/ 2147483647 h 168"/>
                      <a:gd name="T24" fmla="*/ 2147483647 w 584"/>
                      <a:gd name="T25" fmla="*/ 2147483647 h 168"/>
                      <a:gd name="T26" fmla="*/ 2147483647 w 584"/>
                      <a:gd name="T27" fmla="*/ 2147483647 h 168"/>
                      <a:gd name="T28" fmla="*/ 2147483647 w 584"/>
                      <a:gd name="T29" fmla="*/ 2147483647 h 168"/>
                      <a:gd name="T30" fmla="*/ 2147483647 w 584"/>
                      <a:gd name="T31" fmla="*/ 2147483647 h 168"/>
                      <a:gd name="T32" fmla="*/ 2147483647 w 584"/>
                      <a:gd name="T33" fmla="*/ 2147483647 h 168"/>
                      <a:gd name="T34" fmla="*/ 2147483647 w 584"/>
                      <a:gd name="T35" fmla="*/ 2147483647 h 168"/>
                      <a:gd name="T36" fmla="*/ 2147483647 w 584"/>
                      <a:gd name="T37" fmla="*/ 2147483647 h 168"/>
                      <a:gd name="T38" fmla="*/ 2147483647 w 584"/>
                      <a:gd name="T39" fmla="*/ 2147483647 h 168"/>
                      <a:gd name="T40" fmla="*/ 2147483647 w 584"/>
                      <a:gd name="T41" fmla="*/ 2147483647 h 168"/>
                      <a:gd name="T42" fmla="*/ 2147483647 w 584"/>
                      <a:gd name="T43" fmla="*/ 2147483647 h 168"/>
                      <a:gd name="T44" fmla="*/ 2147483647 w 584"/>
                      <a:gd name="T45" fmla="*/ 2147483647 h 168"/>
                      <a:gd name="T46" fmla="*/ 2147483647 w 584"/>
                      <a:gd name="T47" fmla="*/ 2147483647 h 168"/>
                      <a:gd name="T48" fmla="*/ 2147483647 w 584"/>
                      <a:gd name="T49" fmla="*/ 2147483647 h 168"/>
                      <a:gd name="T50" fmla="*/ 2147483647 w 584"/>
                      <a:gd name="T51" fmla="*/ 2147483647 h 16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84"/>
                      <a:gd name="T79" fmla="*/ 0 h 168"/>
                      <a:gd name="T80" fmla="*/ 584 w 584"/>
                      <a:gd name="T81" fmla="*/ 168 h 16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84" h="168">
                        <a:moveTo>
                          <a:pt x="0" y="104"/>
                        </a:moveTo>
                        <a:cubicBezTo>
                          <a:pt x="20" y="52"/>
                          <a:pt x="40" y="0"/>
                          <a:pt x="48" y="8"/>
                        </a:cubicBezTo>
                        <a:cubicBezTo>
                          <a:pt x="56" y="16"/>
                          <a:pt x="40" y="152"/>
                          <a:pt x="48" y="152"/>
                        </a:cubicBezTo>
                        <a:cubicBezTo>
                          <a:pt x="56" y="152"/>
                          <a:pt x="88" y="8"/>
                          <a:pt x="96" y="8"/>
                        </a:cubicBezTo>
                        <a:cubicBezTo>
                          <a:pt x="104" y="8"/>
                          <a:pt x="88" y="152"/>
                          <a:pt x="96" y="152"/>
                        </a:cubicBezTo>
                        <a:cubicBezTo>
                          <a:pt x="104" y="152"/>
                          <a:pt x="136" y="8"/>
                          <a:pt x="144" y="8"/>
                        </a:cubicBezTo>
                        <a:cubicBezTo>
                          <a:pt x="152" y="8"/>
                          <a:pt x="136" y="152"/>
                          <a:pt x="144" y="152"/>
                        </a:cubicBezTo>
                        <a:cubicBezTo>
                          <a:pt x="152" y="152"/>
                          <a:pt x="184" y="8"/>
                          <a:pt x="192" y="8"/>
                        </a:cubicBezTo>
                        <a:cubicBezTo>
                          <a:pt x="200" y="8"/>
                          <a:pt x="184" y="152"/>
                          <a:pt x="192" y="152"/>
                        </a:cubicBezTo>
                        <a:cubicBezTo>
                          <a:pt x="200" y="152"/>
                          <a:pt x="232" y="8"/>
                          <a:pt x="240" y="8"/>
                        </a:cubicBezTo>
                        <a:cubicBezTo>
                          <a:pt x="248" y="8"/>
                          <a:pt x="232" y="152"/>
                          <a:pt x="240" y="152"/>
                        </a:cubicBezTo>
                        <a:cubicBezTo>
                          <a:pt x="248" y="152"/>
                          <a:pt x="280" y="8"/>
                          <a:pt x="288" y="8"/>
                        </a:cubicBezTo>
                        <a:cubicBezTo>
                          <a:pt x="296" y="8"/>
                          <a:pt x="280" y="152"/>
                          <a:pt x="288" y="152"/>
                        </a:cubicBezTo>
                        <a:cubicBezTo>
                          <a:pt x="296" y="152"/>
                          <a:pt x="328" y="8"/>
                          <a:pt x="336" y="8"/>
                        </a:cubicBezTo>
                        <a:cubicBezTo>
                          <a:pt x="344" y="8"/>
                          <a:pt x="328" y="152"/>
                          <a:pt x="336" y="152"/>
                        </a:cubicBezTo>
                        <a:cubicBezTo>
                          <a:pt x="344" y="152"/>
                          <a:pt x="376" y="8"/>
                          <a:pt x="384" y="8"/>
                        </a:cubicBezTo>
                        <a:cubicBezTo>
                          <a:pt x="392" y="8"/>
                          <a:pt x="376" y="152"/>
                          <a:pt x="384" y="152"/>
                        </a:cubicBezTo>
                        <a:cubicBezTo>
                          <a:pt x="392" y="152"/>
                          <a:pt x="424" y="8"/>
                          <a:pt x="432" y="8"/>
                        </a:cubicBezTo>
                        <a:cubicBezTo>
                          <a:pt x="440" y="8"/>
                          <a:pt x="424" y="152"/>
                          <a:pt x="432" y="152"/>
                        </a:cubicBezTo>
                        <a:cubicBezTo>
                          <a:pt x="440" y="152"/>
                          <a:pt x="472" y="8"/>
                          <a:pt x="480" y="8"/>
                        </a:cubicBezTo>
                        <a:cubicBezTo>
                          <a:pt x="488" y="8"/>
                          <a:pt x="472" y="152"/>
                          <a:pt x="480" y="152"/>
                        </a:cubicBezTo>
                        <a:cubicBezTo>
                          <a:pt x="488" y="152"/>
                          <a:pt x="520" y="8"/>
                          <a:pt x="528" y="8"/>
                        </a:cubicBezTo>
                        <a:cubicBezTo>
                          <a:pt x="536" y="8"/>
                          <a:pt x="520" y="152"/>
                          <a:pt x="528" y="152"/>
                        </a:cubicBezTo>
                        <a:cubicBezTo>
                          <a:pt x="536" y="152"/>
                          <a:pt x="568" y="8"/>
                          <a:pt x="576" y="8"/>
                        </a:cubicBezTo>
                        <a:cubicBezTo>
                          <a:pt x="584" y="8"/>
                          <a:pt x="584" y="136"/>
                          <a:pt x="576" y="152"/>
                        </a:cubicBezTo>
                        <a:cubicBezTo>
                          <a:pt x="568" y="168"/>
                          <a:pt x="536" y="112"/>
                          <a:pt x="528" y="104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96790" y="4979081"/>
                    <a:ext cx="221087" cy="2317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66">
                          <a:alpha val="75000"/>
                        </a:srgbClr>
                      </a:gs>
                      <a:gs pos="100000">
                        <a:srgbClr val="8A003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846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1200" y="5174117"/>
                    <a:ext cx="623887" cy="312283"/>
                  </a:xfrm>
                  <a:prstGeom prst="line">
                    <a:avLst/>
                  </a:prstGeom>
                  <a:noFill/>
                  <a:ln w="635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98975" y="5148264"/>
                    <a:ext cx="750739" cy="439736"/>
                  </a:xfrm>
                  <a:prstGeom prst="line">
                    <a:avLst/>
                  </a:prstGeom>
                  <a:noFill/>
                  <a:ln w="635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2" name="Freeform 55"/>
                  <p:cNvSpPr>
                    <a:spLocks/>
                  </p:cNvSpPr>
                  <p:nvPr/>
                </p:nvSpPr>
                <p:spPr bwMode="auto">
                  <a:xfrm rot="-1821228">
                    <a:off x="1464680" y="4843357"/>
                    <a:ext cx="491228" cy="128252"/>
                  </a:xfrm>
                  <a:custGeom>
                    <a:avLst/>
                    <a:gdLst>
                      <a:gd name="T0" fmla="*/ 0 w 576"/>
                      <a:gd name="T1" fmla="*/ 2147483647 h 224"/>
                      <a:gd name="T2" fmla="*/ 2147483647 w 576"/>
                      <a:gd name="T3" fmla="*/ 2147483647 h 224"/>
                      <a:gd name="T4" fmla="*/ 2147483647 w 576"/>
                      <a:gd name="T5" fmla="*/ 2147483647 h 224"/>
                      <a:gd name="T6" fmla="*/ 2147483647 w 576"/>
                      <a:gd name="T7" fmla="*/ 2147483647 h 224"/>
                      <a:gd name="T8" fmla="*/ 2147483647 w 576"/>
                      <a:gd name="T9" fmla="*/ 2147483647 h 224"/>
                      <a:gd name="T10" fmla="*/ 2147483647 w 576"/>
                      <a:gd name="T11" fmla="*/ 2147483647 h 224"/>
                      <a:gd name="T12" fmla="*/ 2147483647 w 576"/>
                      <a:gd name="T13" fmla="*/ 2147483647 h 224"/>
                      <a:gd name="T14" fmla="*/ 2147483647 w 576"/>
                      <a:gd name="T15" fmla="*/ 2147483647 h 22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6"/>
                      <a:gd name="T25" fmla="*/ 0 h 224"/>
                      <a:gd name="T26" fmla="*/ 576 w 576"/>
                      <a:gd name="T27" fmla="*/ 224 h 22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6" h="224">
                        <a:moveTo>
                          <a:pt x="0" y="112"/>
                        </a:moveTo>
                        <a:cubicBezTo>
                          <a:pt x="12" y="168"/>
                          <a:pt x="24" y="224"/>
                          <a:pt x="48" y="208"/>
                        </a:cubicBezTo>
                        <a:cubicBezTo>
                          <a:pt x="72" y="192"/>
                          <a:pt x="112" y="16"/>
                          <a:pt x="144" y="16"/>
                        </a:cubicBezTo>
                        <a:cubicBezTo>
                          <a:pt x="176" y="16"/>
                          <a:pt x="208" y="208"/>
                          <a:pt x="240" y="208"/>
                        </a:cubicBezTo>
                        <a:cubicBezTo>
                          <a:pt x="272" y="208"/>
                          <a:pt x="304" y="16"/>
                          <a:pt x="336" y="16"/>
                        </a:cubicBezTo>
                        <a:cubicBezTo>
                          <a:pt x="368" y="16"/>
                          <a:pt x="400" y="208"/>
                          <a:pt x="432" y="208"/>
                        </a:cubicBezTo>
                        <a:cubicBezTo>
                          <a:pt x="464" y="208"/>
                          <a:pt x="504" y="32"/>
                          <a:pt x="528" y="16"/>
                        </a:cubicBezTo>
                        <a:cubicBezTo>
                          <a:pt x="552" y="0"/>
                          <a:pt x="564" y="56"/>
                          <a:pt x="576" y="112"/>
                        </a:cubicBezTo>
                      </a:path>
                    </a:pathLst>
                  </a:custGeom>
                  <a:noFill/>
                  <a:ln w="508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3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5130" y="4339772"/>
                    <a:ext cx="175900" cy="426770"/>
                  </a:xfrm>
                  <a:prstGeom prst="line">
                    <a:avLst/>
                  </a:prstGeom>
                  <a:noFill/>
                  <a:ln w="222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926135" y="4775202"/>
                    <a:ext cx="483237" cy="45719"/>
                  </a:xfrm>
                  <a:prstGeom prst="line">
                    <a:avLst/>
                  </a:prstGeom>
                  <a:noFill/>
                  <a:ln w="222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936" y="4359729"/>
                    <a:ext cx="221982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en-US" sz="3600" i="0">
                        <a:solidFill>
                          <a:srgbClr val="FF3300"/>
                        </a:solidFill>
                        <a:latin typeface="Symbol" pitchFamily="18" charset="2"/>
                      </a:rPr>
                      <a:t>g</a:t>
                    </a:r>
                    <a:endParaRPr kumimoji="0" lang="en-US" altLang="en-US" sz="3600" i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846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772" y="5264604"/>
                    <a:ext cx="26942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en-US" i="0">
                        <a:solidFill>
                          <a:srgbClr val="0000CC"/>
                        </a:solidFill>
                      </a:rPr>
                      <a:t>N</a:t>
                    </a:r>
                  </a:p>
                </p:txBody>
              </p:sp>
              <p:sp>
                <p:nvSpPr>
                  <p:cNvPr id="1846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1395" y="4222071"/>
                    <a:ext cx="245254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en-US">
                        <a:solidFill>
                          <a:schemeClr val="bg2"/>
                        </a:solidFill>
                        <a:latin typeface="Symbol" pitchFamily="18" charset="2"/>
                      </a:rPr>
                      <a:t>r</a:t>
                    </a:r>
                  </a:p>
                </p:txBody>
              </p:sp>
              <p:sp>
                <p:nvSpPr>
                  <p:cNvPr id="1846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6235" y="3550053"/>
                    <a:ext cx="5928498" cy="461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 typeface="Monotype Sorts" pitchFamily="2" charset="2"/>
                      <a:buNone/>
                    </a:pPr>
                    <a:r>
                      <a:rPr lang="en-US" altLang="en-US" sz="2400" b="0" i="0">
                        <a:solidFill>
                          <a:srgbClr val="0000CC"/>
                        </a:solidFill>
                      </a:rPr>
                      <a:t>production amplitude + </a:t>
                    </a:r>
                    <a:r>
                      <a:rPr kumimoji="0" lang="en-US" altLang="en-US" sz="2400" b="0" i="0">
                        <a:solidFill>
                          <a:srgbClr val="0000CC"/>
                        </a:solidFill>
                      </a:rPr>
                      <a:t>in-med. </a:t>
                    </a:r>
                    <a:r>
                      <a:rPr kumimoji="0" lang="en-US" altLang="en-US" sz="2400" i="0">
                        <a:solidFill>
                          <a:srgbClr val="010000"/>
                        </a:solidFill>
                        <a:latin typeface="Symbol" pitchFamily="18" charset="2"/>
                      </a:rPr>
                      <a:t>r</a:t>
                    </a:r>
                    <a:r>
                      <a:rPr kumimoji="0" lang="en-US" altLang="en-US" sz="2400" b="0" i="0">
                        <a:solidFill>
                          <a:srgbClr val="0000CC"/>
                        </a:solidFill>
                      </a:rPr>
                      <a:t> spectral fct.</a:t>
                    </a:r>
                  </a:p>
                </p:txBody>
              </p:sp>
              <p:sp>
                <p:nvSpPr>
                  <p:cNvPr id="1846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5052" y="3504520"/>
                    <a:ext cx="184740" cy="461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 b="0" i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18470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4082" y="6048149"/>
                    <a:ext cx="158591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en-US" sz="1600" b="0" i="0">
                        <a:solidFill>
                          <a:schemeClr val="bg2"/>
                        </a:solidFill>
                      </a:rPr>
                      <a:t>M</a:t>
                    </a:r>
                    <a:r>
                      <a:rPr kumimoji="0" lang="en-US" altLang="en-US" sz="1600" b="0" i="0" baseline="-2500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kumimoji="0" lang="en-US" altLang="en-US" sz="1600" b="0" i="0">
                        <a:solidFill>
                          <a:schemeClr val="bg2"/>
                        </a:solidFill>
                      </a:rPr>
                      <a:t>[GeV]</a:t>
                    </a:r>
                  </a:p>
                </p:txBody>
              </p:sp>
              <p:sp>
                <p:nvSpPr>
                  <p:cNvPr id="1847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124" y="5791200"/>
                    <a:ext cx="1858963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en-US" sz="1600" i="0">
                        <a:solidFill>
                          <a:srgbClr val="009900"/>
                        </a:solidFill>
                      </a:rPr>
                      <a:t>[Riek et al ’08, ‘10]</a:t>
                    </a:r>
                  </a:p>
                </p:txBody>
              </p:sp>
            </p:grpSp>
            <p:pic>
              <p:nvPicPr>
                <p:cNvPr id="1845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27" b="10043"/>
                <a:stretch>
                  <a:fillRect/>
                </a:stretch>
              </p:blipFill>
              <p:spPr bwMode="auto">
                <a:xfrm>
                  <a:off x="5937250" y="3733800"/>
                  <a:ext cx="3968750" cy="2478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453" name="Text Box 66"/>
              <p:cNvSpPr txBox="1">
                <a:spLocks noChangeArrowheads="1"/>
              </p:cNvSpPr>
              <p:nvPr/>
            </p:nvSpPr>
            <p:spPr bwMode="auto">
              <a:xfrm>
                <a:off x="7467600" y="6096000"/>
                <a:ext cx="158591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1600" b="0" i="0">
                    <a:solidFill>
                      <a:schemeClr val="bg2"/>
                    </a:solidFill>
                  </a:rPr>
                  <a:t>M</a:t>
                </a:r>
                <a:r>
                  <a:rPr kumimoji="0" lang="en-US" altLang="en-US" sz="1600" b="0" i="0" baseline="-25000">
                    <a:solidFill>
                      <a:schemeClr val="bg2"/>
                    </a:solidFill>
                  </a:rPr>
                  <a:t> </a:t>
                </a:r>
                <a:r>
                  <a:rPr kumimoji="0" lang="en-US" altLang="en-US" sz="1600" b="0" i="0">
                    <a:solidFill>
                      <a:schemeClr val="bg2"/>
                    </a:solidFill>
                  </a:rPr>
                  <a:t>[GeV]</a:t>
                </a:r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-4763"/>
            <a:ext cx="9879012" cy="7826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2.3 Constraints II: </a:t>
            </a:r>
            <a:r>
              <a:rPr lang="en-US" altLang="en-US" sz="3400" smtClean="0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en-US" altLang="en-US" sz="3400" smtClean="0">
                <a:solidFill>
                  <a:schemeClr val="bg2"/>
                </a:solidFill>
              </a:rPr>
              <a:t>N</a:t>
            </a:r>
            <a:r>
              <a:rPr lang="en-US" altLang="en-US" sz="3400" smtClean="0">
                <a:solidFill>
                  <a:schemeClr val="bg2"/>
                </a:solidFill>
                <a:cs typeface="Times New Roman" pitchFamily="18" charset="0"/>
              </a:rPr>
              <a:t>→</a:t>
            </a:r>
            <a:r>
              <a:rPr lang="en-US" altLang="en-US" sz="3400" smtClean="0">
                <a:solidFill>
                  <a:schemeClr val="bg2"/>
                </a:solidFill>
              </a:rPr>
              <a:t> </a:t>
            </a:r>
            <a:r>
              <a:rPr lang="en-US" altLang="en-US" sz="3400" smtClean="0">
                <a:solidFill>
                  <a:schemeClr val="bg2"/>
                </a:solidFill>
                <a:latin typeface="Symbol" pitchFamily="18" charset="2"/>
              </a:rPr>
              <a:t>rN  </a:t>
            </a:r>
            <a:r>
              <a:rPr lang="en-US" altLang="en-US" sz="3400" smtClean="0">
                <a:solidFill>
                  <a:schemeClr val="bg2"/>
                </a:solidFill>
              </a:rPr>
              <a:t>Scattering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-36513" y="5181600"/>
            <a:ext cx="1712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8000"/>
                </a:solidFill>
              </a:rPr>
              <a:t>[Urban,Buballa,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8000"/>
                </a:solidFill>
              </a:rPr>
              <a:t> RR+Wambach ’98]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282700" y="5676900"/>
            <a:ext cx="7902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strong constraint on pion cloud coupling to nucleons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>
                <a:solidFill>
                  <a:srgbClr val="0000CC"/>
                </a:solidFill>
              </a:rPr>
              <a:t>similarly small cutoff  in </a:t>
            </a:r>
            <a:r>
              <a:rPr kumimoji="0" lang="en-US" altLang="en-US" sz="2500" i="0">
                <a:solidFill>
                  <a:srgbClr val="010000"/>
                </a:solidFill>
                <a:latin typeface="Symbol" pitchFamily="18" charset="2"/>
              </a:rPr>
              <a:t>p</a:t>
            </a:r>
            <a:r>
              <a:rPr kumimoji="0" lang="en-US" altLang="en-US" sz="2500" i="0">
                <a:solidFill>
                  <a:srgbClr val="010000"/>
                </a:solidFill>
              </a:rPr>
              <a:t>N </a:t>
            </a:r>
            <a:r>
              <a:rPr kumimoji="0" lang="en-US" altLang="en-US" sz="2500" i="0">
                <a:solidFill>
                  <a:srgbClr val="010000"/>
                </a:solidFill>
                <a:cs typeface="Times New Roman" pitchFamily="18" charset="0"/>
              </a:rPr>
              <a:t>→ </a:t>
            </a:r>
            <a:r>
              <a:rPr kumimoji="0" lang="en-US" altLang="en-US" sz="2500" i="0">
                <a:solidFill>
                  <a:srgbClr val="010000"/>
                </a:solidFill>
                <a:latin typeface="Symbol" pitchFamily="18" charset="2"/>
                <a:cs typeface="Times New Roman" pitchFamily="18" charset="0"/>
              </a:rPr>
              <a:t>D </a:t>
            </a:r>
            <a:r>
              <a:rPr kumimoji="0" lang="en-US" altLang="en-US" sz="2500" i="0">
                <a:solidFill>
                  <a:srgbClr val="010000"/>
                </a:solidFill>
                <a:cs typeface="Times New Roman" pitchFamily="18" charset="0"/>
              </a:rPr>
              <a:t>→ </a:t>
            </a:r>
            <a:r>
              <a:rPr kumimoji="0" lang="en-US" altLang="en-US" sz="2500" i="0">
                <a:solidFill>
                  <a:srgbClr val="01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kumimoji="0" lang="en-US" altLang="en-US" sz="2500" i="0">
                <a:solidFill>
                  <a:srgbClr val="010000"/>
                </a:solidFill>
                <a:cs typeface="Times New Roman" pitchFamily="18" charset="0"/>
              </a:rPr>
              <a:t>N </a:t>
            </a:r>
            <a:r>
              <a:rPr kumimoji="0" lang="en-US" altLang="en-US" sz="2500" b="0" i="0">
                <a:solidFill>
                  <a:srgbClr val="0000CC"/>
                </a:solidFill>
                <a:cs typeface="Times New Roman" pitchFamily="18" charset="0"/>
              </a:rPr>
              <a:t>scattering!</a:t>
            </a:r>
            <a:endParaRPr kumimoji="0" lang="en-US" altLang="en-US" sz="2500">
              <a:solidFill>
                <a:srgbClr val="0000CC"/>
              </a:solidFill>
            </a:endParaRPr>
          </a:p>
        </p:txBody>
      </p:sp>
      <p:grpSp>
        <p:nvGrpSpPr>
          <p:cNvPr id="13317" name="Group 13"/>
          <p:cNvGrpSpPr>
            <a:grpSpLocks/>
          </p:cNvGrpSpPr>
          <p:nvPr/>
        </p:nvGrpSpPr>
        <p:grpSpPr bwMode="auto">
          <a:xfrm>
            <a:off x="304800" y="1041400"/>
            <a:ext cx="4929188" cy="4216400"/>
            <a:chOff x="1994678" y="991100"/>
            <a:chExt cx="5341561" cy="4444121"/>
          </a:xfrm>
        </p:grpSpPr>
        <p:pic>
          <p:nvPicPr>
            <p:cNvPr id="133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43398" y="542380"/>
              <a:ext cx="4444121" cy="534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Freeform 12"/>
            <p:cNvSpPr>
              <a:spLocks noChangeArrowheads="1"/>
            </p:cNvSpPr>
            <p:nvPr/>
          </p:nvSpPr>
          <p:spPr bwMode="auto">
            <a:xfrm>
              <a:off x="2906973" y="3054824"/>
              <a:ext cx="3835021" cy="1885666"/>
            </a:xfrm>
            <a:custGeom>
              <a:avLst/>
              <a:gdLst>
                <a:gd name="T0" fmla="*/ 3835021 w 3835021"/>
                <a:gd name="T1" fmla="*/ 1189630 h 1885666"/>
                <a:gd name="T2" fmla="*/ 3193577 w 3835021"/>
                <a:gd name="T3" fmla="*/ 1039504 h 1885666"/>
                <a:gd name="T4" fmla="*/ 2565779 w 3835021"/>
                <a:gd name="T5" fmla="*/ 807492 h 1885666"/>
                <a:gd name="T6" fmla="*/ 1910705 w 3835021"/>
                <a:gd name="T7" fmla="*/ 411707 h 1885666"/>
                <a:gd name="T8" fmla="*/ 1596806 w 3835021"/>
                <a:gd name="T9" fmla="*/ 220639 h 1885666"/>
                <a:gd name="T10" fmla="*/ 1282908 w 3835021"/>
                <a:gd name="T11" fmla="*/ 43218 h 1885666"/>
                <a:gd name="T12" fmla="*/ 1105487 w 3835021"/>
                <a:gd name="T13" fmla="*/ 2275 h 1885666"/>
                <a:gd name="T14" fmla="*/ 928048 w 3835021"/>
                <a:gd name="T15" fmla="*/ 29570 h 1885666"/>
                <a:gd name="T16" fmla="*/ 832514 w 3835021"/>
                <a:gd name="T17" fmla="*/ 179695 h 1885666"/>
                <a:gd name="T18" fmla="*/ 709684 w 3835021"/>
                <a:gd name="T19" fmla="*/ 616424 h 1885666"/>
                <a:gd name="T20" fmla="*/ 545911 w 3835021"/>
                <a:gd name="T21" fmla="*/ 1230573 h 1885666"/>
                <a:gd name="T22" fmla="*/ 409433 w 3835021"/>
                <a:gd name="T23" fmla="*/ 1640006 h 1885666"/>
                <a:gd name="T24" fmla="*/ 177421 w 3835021"/>
                <a:gd name="T25" fmla="*/ 1831075 h 1885666"/>
                <a:gd name="T26" fmla="*/ 0 w 3835021"/>
                <a:gd name="T27" fmla="*/ 1885666 h 18856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35021"/>
                <a:gd name="T43" fmla="*/ 0 h 1885666"/>
                <a:gd name="T44" fmla="*/ 3835021 w 3835021"/>
                <a:gd name="T45" fmla="*/ 1885666 h 18856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35021" h="1885666">
                  <a:moveTo>
                    <a:pt x="3835021" y="1189630"/>
                  </a:moveTo>
                  <a:cubicBezTo>
                    <a:pt x="3620068" y="1146412"/>
                    <a:pt x="3405116" y="1103194"/>
                    <a:pt x="3193576" y="1039504"/>
                  </a:cubicBezTo>
                  <a:cubicBezTo>
                    <a:pt x="2982036" y="975814"/>
                    <a:pt x="2779594" y="912125"/>
                    <a:pt x="2565779" y="807492"/>
                  </a:cubicBezTo>
                  <a:cubicBezTo>
                    <a:pt x="2351964" y="702859"/>
                    <a:pt x="1910687" y="411707"/>
                    <a:pt x="1910687" y="411707"/>
                  </a:cubicBezTo>
                  <a:cubicBezTo>
                    <a:pt x="1749189" y="313898"/>
                    <a:pt x="1701421" y="282054"/>
                    <a:pt x="1596788" y="220639"/>
                  </a:cubicBezTo>
                  <a:cubicBezTo>
                    <a:pt x="1492155" y="159224"/>
                    <a:pt x="1364776" y="79612"/>
                    <a:pt x="1282890" y="43218"/>
                  </a:cubicBezTo>
                  <a:cubicBezTo>
                    <a:pt x="1201004" y="6824"/>
                    <a:pt x="1164609" y="4550"/>
                    <a:pt x="1105469" y="2275"/>
                  </a:cubicBezTo>
                  <a:cubicBezTo>
                    <a:pt x="1046329" y="0"/>
                    <a:pt x="973540" y="0"/>
                    <a:pt x="928048" y="29570"/>
                  </a:cubicBezTo>
                  <a:cubicBezTo>
                    <a:pt x="882556" y="59140"/>
                    <a:pt x="868908" y="81886"/>
                    <a:pt x="832514" y="179695"/>
                  </a:cubicBezTo>
                  <a:cubicBezTo>
                    <a:pt x="796120" y="277504"/>
                    <a:pt x="757451" y="441278"/>
                    <a:pt x="709684" y="616424"/>
                  </a:cubicBezTo>
                  <a:cubicBezTo>
                    <a:pt x="661917" y="791570"/>
                    <a:pt x="595953" y="1059976"/>
                    <a:pt x="545911" y="1230573"/>
                  </a:cubicBezTo>
                  <a:cubicBezTo>
                    <a:pt x="495869" y="1401170"/>
                    <a:pt x="470848" y="1539922"/>
                    <a:pt x="409433" y="1640006"/>
                  </a:cubicBezTo>
                  <a:cubicBezTo>
                    <a:pt x="348018" y="1740090"/>
                    <a:pt x="245660" y="1790132"/>
                    <a:pt x="177421" y="1831075"/>
                  </a:cubicBezTo>
                  <a:cubicBezTo>
                    <a:pt x="109182" y="1872018"/>
                    <a:pt x="54591" y="1878842"/>
                    <a:pt x="0" y="1885666"/>
                  </a:cubicBezTo>
                </a:path>
              </a:pathLst>
            </a:custGeom>
            <a:noFill/>
            <a:ln w="15875" algn="ctr">
              <a:solidFill>
                <a:srgbClr val="FF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318" name="Straight Connector 15"/>
          <p:cNvCxnSpPr>
            <a:cxnSpLocks noChangeShapeType="1"/>
          </p:cNvCxnSpPr>
          <p:nvPr/>
        </p:nvCxnSpPr>
        <p:spPr bwMode="auto">
          <a:xfrm flipV="1">
            <a:off x="2105025" y="2541588"/>
            <a:ext cx="409575" cy="0"/>
          </a:xfrm>
          <a:prstGeom prst="line">
            <a:avLst/>
          </a:prstGeom>
          <a:noFill/>
          <a:ln w="15875" algn="ctr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22"/>
          <p:cNvSpPr txBox="1">
            <a:spLocks noChangeArrowheads="1"/>
          </p:cNvSpPr>
          <p:nvPr/>
        </p:nvSpPr>
        <p:spPr bwMode="auto">
          <a:xfrm>
            <a:off x="2514600" y="2403475"/>
            <a:ext cx="2271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300" b="0" i="0">
                <a:solidFill>
                  <a:srgbClr val="010000"/>
                </a:solidFill>
                <a:latin typeface="Arial" charset="0"/>
                <a:cs typeface="Arial" charset="0"/>
              </a:rPr>
              <a:t>background (</a:t>
            </a:r>
            <a:r>
              <a:rPr kumimoji="0" lang="en-US" altLang="en-US" sz="1300" b="0" i="0">
                <a:solidFill>
                  <a:srgbClr val="FF0066"/>
                </a:solidFill>
                <a:latin typeface="Symbol" pitchFamily="18" charset="2"/>
                <a:cs typeface="Arial" charset="0"/>
              </a:rPr>
              <a:t>L</a:t>
            </a:r>
            <a:r>
              <a:rPr kumimoji="0" lang="en-US" altLang="en-US" sz="1300" b="0" i="0" baseline="-25000">
                <a:solidFill>
                  <a:srgbClr val="FF0066"/>
                </a:solidFill>
                <a:latin typeface="Symbol" pitchFamily="18" charset="2"/>
                <a:cs typeface="Arial" charset="0"/>
              </a:rPr>
              <a:t>p</a:t>
            </a:r>
            <a:r>
              <a:rPr kumimoji="0" lang="en-US" altLang="en-US" sz="1300" b="0" i="0" baseline="-25000">
                <a:solidFill>
                  <a:srgbClr val="FF0066"/>
                </a:solidFill>
                <a:latin typeface="Arial" charset="0"/>
                <a:cs typeface="Arial" charset="0"/>
              </a:rPr>
              <a:t>NN</a:t>
            </a:r>
            <a:r>
              <a:rPr kumimoji="0" lang="en-US" altLang="en-US" sz="1300" b="0" i="0">
                <a:solidFill>
                  <a:srgbClr val="FF0066"/>
                </a:solidFill>
                <a:latin typeface="Arial" charset="0"/>
                <a:cs typeface="Arial" charset="0"/>
              </a:rPr>
              <a:t>=400MeV</a:t>
            </a:r>
            <a:r>
              <a:rPr kumimoji="0" lang="en-US" altLang="en-US" sz="1300" b="0" i="0">
                <a:solidFill>
                  <a:srgbClr val="010000"/>
                </a:solidFill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03863" y="852488"/>
            <a:ext cx="4557712" cy="4481512"/>
            <a:chOff x="5503863" y="851848"/>
            <a:chExt cx="4557712" cy="4482152"/>
          </a:xfrm>
        </p:grpSpPr>
        <p:pic>
          <p:nvPicPr>
            <p:cNvPr id="13322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863" y="1312863"/>
              <a:ext cx="4021137" cy="402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rostokąt 16"/>
            <p:cNvSpPr/>
            <p:nvPr/>
          </p:nvSpPr>
          <p:spPr>
            <a:xfrm>
              <a:off x="6781800" y="851848"/>
              <a:ext cx="1522413" cy="770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GB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 </a:t>
              </a:r>
              <a:r>
                <a:rPr lang="en-GB" sz="2400" i="0" dirty="0">
                  <a:solidFill>
                    <a:srgbClr val="008000"/>
                  </a:solidFill>
                  <a:latin typeface="+mn-lt"/>
                  <a:cs typeface="Arial" pitchFamily="34" charset="0"/>
                  <a:sym typeface="Symbol" panose="05050102010706020507" pitchFamily="18" charset="2"/>
                </a:rPr>
                <a:t>HADES</a:t>
              </a:r>
            </a:p>
            <a:p>
              <a:pPr algn="l" eaLnBrk="1" hangingPunct="1">
                <a:defRPr/>
              </a:pPr>
              <a:r>
                <a:rPr lang="en-GB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</a:t>
              </a:r>
              <a:r>
                <a:rPr lang="pl-PL" sz="2000" b="0" i="0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-</a:t>
              </a:r>
              <a:r>
                <a:rPr lang="en-US" sz="2000" b="0" i="0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 </a:t>
              </a:r>
              <a:r>
                <a:rPr lang="pl-PL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p</a:t>
              </a:r>
              <a:r>
                <a:rPr lang="en-US" sz="2000" b="0" i="0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-</a:t>
              </a:r>
              <a:r>
                <a:rPr lang="pl-PL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</a:t>
              </a:r>
              <a:r>
                <a:rPr lang="en-US" sz="2000" b="0" i="0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0</a:t>
              </a:r>
              <a:r>
                <a:rPr lang="pl-PL" sz="2000" b="0" i="0" baseline="30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 </a:t>
              </a:r>
              <a:r>
                <a:rPr lang="en-US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p</a:t>
              </a:r>
              <a:r>
                <a:rPr lang="pl-PL" sz="2000" b="0" i="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 </a:t>
              </a:r>
              <a:endParaRPr lang="en-GB" sz="2000" b="0" i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pole tekstowe 6"/>
            <p:cNvSpPr txBox="1">
              <a:spLocks noChangeArrowheads="1"/>
            </p:cNvSpPr>
            <p:nvPr/>
          </p:nvSpPr>
          <p:spPr bwMode="auto">
            <a:xfrm>
              <a:off x="8610600" y="3505200"/>
              <a:ext cx="1450975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b="0" i="0">
                  <a:solidFill>
                    <a:srgbClr val="FF3300"/>
                  </a:solidFill>
                  <a:latin typeface="Arial" charset="0"/>
                  <a:cs typeface="Arial" charset="0"/>
                </a:rPr>
                <a:t>  </a:t>
              </a:r>
              <a:r>
                <a:rPr kumimoji="0" lang="pl-PL" altLang="en-US" sz="1600" b="0" i="0">
                  <a:solidFill>
                    <a:srgbClr val="FF3300"/>
                  </a:solidFill>
                  <a:latin typeface="Arial" charset="0"/>
                  <a:cs typeface="Arial" charset="0"/>
                  <a:sym typeface="Symbol" pitchFamily="18" charset="2"/>
                </a:rPr>
                <a:t></a:t>
              </a:r>
              <a:r>
                <a:rPr kumimoji="0" lang="en-US" altLang="en-US" sz="1600" b="0" i="0">
                  <a:solidFill>
                    <a:srgbClr val="FF3300"/>
                  </a:solidFill>
                  <a:latin typeface="Arial" charset="0"/>
                  <a:cs typeface="Arial" charset="0"/>
                  <a:sym typeface="Symbol" pitchFamily="18" charset="2"/>
                </a:rPr>
                <a:t>p</a:t>
              </a:r>
              <a:r>
                <a:rPr kumimoji="0" lang="pl-PL" altLang="en-US" sz="1600" b="0" i="0">
                  <a:solidFill>
                    <a:srgbClr val="FF3300"/>
                  </a:solidFill>
                  <a:latin typeface="Arial" charset="0"/>
                  <a:cs typeface="Arial" charset="0"/>
                  <a:sym typeface="Symbol" pitchFamily="18" charset="2"/>
                </a:rPr>
                <a:t> - total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 b="0" i="0">
                <a:solidFill>
                  <a:srgbClr val="00B050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en-US" sz="1600" b="0" i="0">
                  <a:solidFill>
                    <a:srgbClr val="00B050"/>
                  </a:solidFill>
                  <a:latin typeface="Arial" charset="0"/>
                  <a:cs typeface="Arial" charset="0"/>
                  <a:sym typeface="Symbol" pitchFamily="18" charset="2"/>
                </a:rPr>
                <a:t>3/2</a:t>
              </a:r>
              <a:r>
                <a:rPr kumimoji="0" lang="pl-PL" altLang="en-US" sz="1600" b="0" i="0" baseline="30000">
                  <a:solidFill>
                    <a:srgbClr val="00B050"/>
                  </a:solidFill>
                  <a:latin typeface="Arial" charset="0"/>
                  <a:cs typeface="Arial" charset="0"/>
                  <a:sym typeface="Symbol" pitchFamily="18" charset="2"/>
                </a:rPr>
                <a:t>-</a:t>
              </a:r>
              <a:r>
                <a:rPr kumimoji="0" lang="pl-PL" altLang="en-US" sz="1600" b="0" i="0">
                  <a:solidFill>
                    <a:srgbClr val="00B050"/>
                  </a:solidFill>
                  <a:latin typeface="Arial" charset="0"/>
                  <a:cs typeface="Arial" charset="0"/>
                  <a:sym typeface="Symbol" pitchFamily="18" charset="2"/>
                </a:rPr>
                <a:t> (D13+…)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 b="0" i="0">
                <a:solidFill>
                  <a:srgbClr val="0000CC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en-US" sz="1600" b="0" i="0">
                  <a:solidFill>
                    <a:srgbClr val="0000CC"/>
                  </a:solidFill>
                  <a:latin typeface="Arial" charset="0"/>
                  <a:cs typeface="Arial" charset="0"/>
                  <a:sym typeface="Symbol" pitchFamily="18" charset="2"/>
                </a:rPr>
                <a:t>1/2</a:t>
              </a:r>
              <a:r>
                <a:rPr kumimoji="0" lang="pl-PL" altLang="en-US" sz="1600" b="0" i="0" baseline="30000">
                  <a:solidFill>
                    <a:srgbClr val="0000CC"/>
                  </a:solidFill>
                  <a:latin typeface="Arial" charset="0"/>
                  <a:cs typeface="Arial" charset="0"/>
                  <a:sym typeface="Symbol" pitchFamily="18" charset="2"/>
                </a:rPr>
                <a:t>-</a:t>
              </a:r>
              <a:r>
                <a:rPr kumimoji="0" lang="pl-PL" altLang="en-US" sz="1600" b="0" i="0">
                  <a:solidFill>
                    <a:srgbClr val="0000CC"/>
                  </a:solidFill>
                  <a:latin typeface="Arial" charset="0"/>
                  <a:cs typeface="Arial" charset="0"/>
                  <a:sym typeface="Symbol" pitchFamily="18" charset="2"/>
                </a:rPr>
                <a:t> (S11+…)</a:t>
              </a:r>
            </a:p>
          </p:txBody>
        </p:sp>
      </p:grp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1309688" y="3848100"/>
            <a:ext cx="6196012" cy="750888"/>
          </a:xfrm>
          <a:prstGeom prst="straightConnector1">
            <a:avLst/>
          </a:prstGeom>
          <a:noFill/>
          <a:ln w="38100" algn="ctr">
            <a:solidFill>
              <a:srgbClr val="CC3399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39546" r="26013" b="1274"/>
          <a:stretch>
            <a:fillRect/>
          </a:stretch>
        </p:blipFill>
        <p:spPr bwMode="auto">
          <a:xfrm>
            <a:off x="131763" y="1189038"/>
            <a:ext cx="4454525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7"/>
          <p:cNvSpPr>
            <a:spLocks noChangeArrowheads="1"/>
          </p:cNvSpPr>
          <p:nvPr/>
        </p:nvSpPr>
        <p:spPr bwMode="auto">
          <a:xfrm>
            <a:off x="2133600" y="590550"/>
            <a:ext cx="5943600" cy="611188"/>
          </a:xfrm>
          <a:prstGeom prst="rect">
            <a:avLst/>
          </a:prstGeom>
          <a:solidFill>
            <a:srgbClr val="FFFF99">
              <a:alpha val="50195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-41275" y="0"/>
            <a:ext cx="9977438" cy="1185863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2.5 Dilepton Rates and Degrees of Freedom</a:t>
            </a:r>
            <a:r>
              <a:rPr kumimoji="0" lang="en-US" altLang="en-US" sz="2400" i="1" u="none" smtClean="0">
                <a:solidFill>
                  <a:srgbClr val="990099"/>
                </a:solidFill>
              </a:rPr>
              <a:t/>
            </a:r>
            <a:br>
              <a:rPr kumimoji="0" lang="en-US" altLang="en-US" sz="2400" i="1" u="none" smtClean="0">
                <a:solidFill>
                  <a:srgbClr val="990099"/>
                </a:solidFill>
              </a:rPr>
            </a:br>
            <a:r>
              <a:rPr kumimoji="0" lang="en-US" altLang="en-US" sz="2400" i="1" u="none" smtClean="0">
                <a:solidFill>
                  <a:srgbClr val="990099"/>
                </a:solidFill>
              </a:rPr>
              <a:t>   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dR</a:t>
            </a:r>
            <a:r>
              <a:rPr kumimoji="0" lang="en-US" altLang="en-US" sz="2600" i="1" u="none" baseline="-25000" smtClean="0">
                <a:solidFill>
                  <a:srgbClr val="990099"/>
                </a:solidFill>
              </a:rPr>
              <a:t>ee 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/dM</a:t>
            </a:r>
            <a:r>
              <a:rPr kumimoji="0" lang="en-US" altLang="en-US" sz="2600" i="1" u="none" baseline="30000" smtClean="0">
                <a:solidFill>
                  <a:srgbClr val="990099"/>
                </a:solidFill>
              </a:rPr>
              <a:t>2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 ~ ∫d</a:t>
            </a:r>
            <a:r>
              <a:rPr kumimoji="0" lang="en-US" altLang="en-US" sz="2600" i="1" u="none" baseline="30000" smtClean="0">
                <a:solidFill>
                  <a:srgbClr val="990099"/>
                </a:solidFill>
              </a:rPr>
              <a:t>3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q/q</a:t>
            </a:r>
            <a:r>
              <a:rPr kumimoji="0" lang="en-US" altLang="en-US" sz="2600" i="1" u="none" baseline="-25000" smtClean="0">
                <a:solidFill>
                  <a:srgbClr val="990099"/>
                </a:solidFill>
              </a:rPr>
              <a:t>0</a:t>
            </a:r>
            <a:r>
              <a:rPr kumimoji="0" lang="en-US" altLang="en-US" sz="1400" i="1" u="none" smtClean="0">
                <a:solidFill>
                  <a:srgbClr val="990099"/>
                </a:solidFill>
              </a:rPr>
              <a:t> 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 f </a:t>
            </a:r>
            <a:r>
              <a:rPr kumimoji="0" lang="en-US" altLang="en-US" sz="2600" i="1" u="none" baseline="30000" smtClean="0">
                <a:solidFill>
                  <a:srgbClr val="990099"/>
                </a:solidFill>
              </a:rPr>
              <a:t>B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(q</a:t>
            </a:r>
            <a:r>
              <a:rPr kumimoji="0" lang="en-US" altLang="en-US" sz="2600" i="1" u="none" baseline="-25000" smtClean="0">
                <a:solidFill>
                  <a:srgbClr val="990099"/>
                </a:solidFill>
              </a:rPr>
              <a:t>0</a:t>
            </a:r>
            <a:r>
              <a:rPr kumimoji="0" lang="en-US" altLang="en-US" sz="2600" i="1" u="none" smtClean="0">
                <a:solidFill>
                  <a:srgbClr val="990099"/>
                </a:solidFill>
              </a:rPr>
              <a:t>;T) </a:t>
            </a:r>
            <a:r>
              <a:rPr kumimoji="0" lang="en-US" altLang="en-US" sz="2600" u="none" smtClean="0">
                <a:solidFill>
                  <a:srgbClr val="FF3300"/>
                </a:solidFill>
              </a:rPr>
              <a:t>Im</a:t>
            </a:r>
            <a:r>
              <a:rPr kumimoji="0" lang="en-US" altLang="en-US" sz="1400" u="none" smtClean="0">
                <a:solidFill>
                  <a:srgbClr val="FF3300"/>
                </a:solidFill>
              </a:rPr>
              <a:t> </a:t>
            </a:r>
            <a:r>
              <a:rPr kumimoji="0" lang="en-US" altLang="en-US" sz="2600" u="none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kumimoji="0" lang="en-US" altLang="en-US" sz="2600" u="none" baseline="-25000" smtClean="0">
                <a:solidFill>
                  <a:srgbClr val="FF3300"/>
                </a:solidFill>
              </a:rPr>
              <a:t>em </a:t>
            </a:r>
            <a:r>
              <a:rPr kumimoji="0" lang="en-US" altLang="en-US" sz="2600" u="none" smtClean="0">
                <a:solidFill>
                  <a:srgbClr val="990099"/>
                </a:solidFill>
              </a:rPr>
              <a:t>/M</a:t>
            </a:r>
            <a:r>
              <a:rPr kumimoji="0" lang="en-US" altLang="en-US" sz="2600" u="none" baseline="30000" smtClean="0">
                <a:solidFill>
                  <a:srgbClr val="990099"/>
                </a:solidFill>
              </a:rPr>
              <a:t>2</a:t>
            </a:r>
            <a:endParaRPr kumimoji="0" lang="en-US" altLang="en-US" sz="2600" baseline="30000" smtClean="0">
              <a:solidFill>
                <a:srgbClr val="990099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37125" y="1219200"/>
            <a:ext cx="51212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en-US" altLang="en-US" sz="2500" i="0" dirty="0" smtClean="0">
                <a:solidFill>
                  <a:srgbClr val="0000CC"/>
                </a:solidFill>
              </a:rPr>
              <a:t> </a:t>
            </a:r>
            <a:r>
              <a:rPr kumimoji="0" lang="en-US" altLang="en-US" sz="2600" i="0" dirty="0" smtClean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i="0" dirty="0" smtClean="0">
                <a:solidFill>
                  <a:srgbClr val="0000CC"/>
                </a:solidFill>
              </a:rPr>
              <a:t>-meson resonance “</a:t>
            </a:r>
            <a:r>
              <a:rPr kumimoji="0" lang="en-US" altLang="en-US" sz="2500" i="0" dirty="0" smtClean="0">
                <a:solidFill>
                  <a:srgbClr val="FF0066"/>
                </a:solidFill>
              </a:rPr>
              <a:t>melts</a:t>
            </a:r>
            <a:r>
              <a:rPr kumimoji="0" lang="en-US" altLang="en-US" sz="2500" i="0" dirty="0" smtClean="0">
                <a:solidFill>
                  <a:srgbClr val="0000CC"/>
                </a:solidFill>
              </a:rPr>
              <a:t>”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en-US" altLang="en-US" sz="2500" i="0" dirty="0" smtClean="0">
                <a:solidFill>
                  <a:srgbClr val="0000CC"/>
                </a:solidFill>
              </a:rPr>
              <a:t> spectral function merges into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i="0" smtClean="0">
                <a:solidFill>
                  <a:srgbClr val="0000CC"/>
                </a:solidFill>
              </a:rPr>
              <a:t>   QGP </a:t>
            </a:r>
            <a:r>
              <a:rPr kumimoji="0" lang="en-US" altLang="en-US" sz="2500" i="0" dirty="0" smtClean="0">
                <a:solidFill>
                  <a:srgbClr val="0000CC"/>
                </a:solidFill>
              </a:rPr>
              <a:t>description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ClrTx/>
              <a:buSzTx/>
              <a:buFont typeface="Symbol" pitchFamily="18" charset="2"/>
              <a:buChar char="Þ"/>
              <a:defRPr/>
            </a:pPr>
            <a:r>
              <a:rPr kumimoji="0" lang="en-US" altLang="en-US" sz="2500" i="0" dirty="0" smtClean="0">
                <a:solidFill>
                  <a:srgbClr val="FF0066"/>
                </a:solidFill>
                <a:sym typeface="Symbol"/>
              </a:rPr>
              <a:t>Direct evidence for transition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i="0" dirty="0" smtClean="0">
                <a:solidFill>
                  <a:srgbClr val="FF0066"/>
                </a:solidFill>
                <a:sym typeface="Symbol"/>
              </a:rPr>
              <a:t>     hadrons → quarks + gluons </a:t>
            </a:r>
            <a:endParaRPr kumimoji="0" lang="en-US" altLang="en-US" sz="2500" i="0" dirty="0" smtClean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endParaRPr kumimoji="0" lang="en-US" altLang="en-US" sz="2500" i="0" baseline="-25000" dirty="0" smtClean="0">
              <a:solidFill>
                <a:srgbClr val="990099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29050" y="1817688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0">
                <a:solidFill>
                  <a:schemeClr val="bg2"/>
                </a:solidFill>
              </a:rPr>
              <a:t> [qq→ee]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076700" y="1752600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6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b="0" i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4141788" y="2098675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i="0">
                <a:solidFill>
                  <a:schemeClr val="bg2"/>
                </a:solidFill>
              </a:rPr>
              <a:t>[HTL]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-76200" y="6473825"/>
            <a:ext cx="203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9900"/>
                </a:solidFill>
              </a:rPr>
              <a:t>[RR,Wambach et al ’99]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38713" y="3832225"/>
            <a:ext cx="4205287" cy="2949575"/>
            <a:chOff x="4648200" y="3733800"/>
            <a:chExt cx="4205288" cy="2949575"/>
          </a:xfrm>
        </p:grpSpPr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"/>
            <a:stretch>
              <a:fillRect/>
            </a:stretch>
          </p:blipFill>
          <p:spPr bwMode="auto">
            <a:xfrm>
              <a:off x="4648200" y="3733800"/>
              <a:ext cx="4205288" cy="294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5263509" y="5733872"/>
              <a:ext cx="2033370" cy="28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i="0">
                  <a:solidFill>
                    <a:srgbClr val="008000"/>
                  </a:solidFill>
                </a:rPr>
                <a:t>[Ding et al ’10]</a:t>
              </a:r>
            </a:p>
          </p:txBody>
        </p:sp>
        <p:sp>
          <p:nvSpPr>
            <p:cNvPr id="15374" name="TextBox 14"/>
            <p:cNvSpPr txBox="1">
              <a:spLocks noChangeArrowheads="1"/>
            </p:cNvSpPr>
            <p:nvPr/>
          </p:nvSpPr>
          <p:spPr bwMode="auto">
            <a:xfrm>
              <a:off x="5575664" y="3860075"/>
              <a:ext cx="281069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 b="0" i="0">
                  <a:solidFill>
                    <a:schemeClr val="bg2"/>
                  </a:solidFill>
                </a:rPr>
                <a:t>dR</a:t>
              </a:r>
              <a:r>
                <a:rPr kumimoji="0" lang="en-US" altLang="en-US" sz="2000" b="0" i="0" baseline="-25000">
                  <a:solidFill>
                    <a:schemeClr val="bg2"/>
                  </a:solidFill>
                </a:rPr>
                <a:t>ee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/d</a:t>
              </a:r>
              <a:r>
                <a:rPr kumimoji="0" lang="en-US" altLang="en-US" sz="2000" b="0" i="0" baseline="30000">
                  <a:solidFill>
                    <a:schemeClr val="bg2"/>
                  </a:solidFill>
                </a:rPr>
                <a:t>4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q   1.4T</a:t>
              </a:r>
              <a:r>
                <a:rPr kumimoji="0" lang="en-US" altLang="en-US" sz="2000" b="0" i="0" baseline="-25000">
                  <a:solidFill>
                    <a:schemeClr val="bg2"/>
                  </a:solidFill>
                </a:rPr>
                <a:t>c   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(quenched)     q=0</a:t>
              </a:r>
            </a:p>
          </p:txBody>
        </p:sp>
      </p:grp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819400"/>
            <a:ext cx="525938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225550"/>
            <a:ext cx="32448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>
            <a:fillRect/>
          </a:stretch>
        </p:blipFill>
        <p:spPr bwMode="auto">
          <a:xfrm>
            <a:off x="2873375" y="3311525"/>
            <a:ext cx="33909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2.2 Transverse-Momentum Dependence</a:t>
            </a:r>
            <a:endParaRPr lang="en-US" altLang="en-US" sz="3400" i="0" u="sng">
              <a:solidFill>
                <a:srgbClr val="FF0000"/>
              </a:solidFill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270000" y="727075"/>
            <a:ext cx="391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p</a:t>
            </a:r>
            <a:r>
              <a:rPr kumimoji="0" lang="en-US" altLang="en-US" sz="2600" i="0" baseline="-25000">
                <a:solidFill>
                  <a:srgbClr val="000066"/>
                </a:solidFill>
              </a:rPr>
              <a:t>T </a:t>
            </a:r>
            <a:r>
              <a:rPr kumimoji="0" lang="en-US" altLang="en-US" sz="2600" i="0">
                <a:solidFill>
                  <a:srgbClr val="000066"/>
                </a:solidFill>
              </a:rPr>
              <a:t>-Sliced Mass Spectra </a:t>
            </a: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85863"/>
            <a:ext cx="3314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>
            <a:fillRect/>
          </a:stretch>
        </p:blipFill>
        <p:spPr bwMode="auto">
          <a:xfrm>
            <a:off x="0" y="3325813"/>
            <a:ext cx="330993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154238"/>
            <a:ext cx="36242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5"/>
          <p:cNvSpPr txBox="1">
            <a:spLocks noChangeArrowheads="1"/>
          </p:cNvSpPr>
          <p:nvPr/>
        </p:nvSpPr>
        <p:spPr bwMode="auto">
          <a:xfrm>
            <a:off x="7427913" y="1616075"/>
            <a:ext cx="167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m</a:t>
            </a:r>
            <a:r>
              <a:rPr kumimoji="0" lang="en-US" altLang="en-US" sz="2600" i="0" baseline="-25000">
                <a:solidFill>
                  <a:srgbClr val="000066"/>
                </a:solidFill>
              </a:rPr>
              <a:t>T </a:t>
            </a:r>
            <a:r>
              <a:rPr kumimoji="0" lang="en-US" altLang="en-US" sz="2600" i="0">
                <a:solidFill>
                  <a:srgbClr val="000066"/>
                </a:solidFill>
              </a:rPr>
              <a:t>-Slopes 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3563938" y="3810000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solidFill>
                  <a:schemeClr val="bg2"/>
                </a:solidFill>
              </a:rPr>
              <a:t>x</a:t>
            </a:r>
            <a:r>
              <a:rPr kumimoji="0" lang="en-US" altLang="en-US" sz="1000">
                <a:solidFill>
                  <a:schemeClr val="bg2"/>
                </a:solidFill>
              </a:rPr>
              <a:t> </a:t>
            </a:r>
            <a:r>
              <a:rPr kumimoji="0" lang="en-US" altLang="en-US" sz="1800">
                <a:solidFill>
                  <a:schemeClr val="bg2"/>
                </a:solidFill>
              </a:rPr>
              <a:t>100</a:t>
            </a:r>
          </a:p>
        </p:txBody>
      </p:sp>
      <p:sp>
        <p:nvSpPr>
          <p:cNvPr id="24587" name="Text Box 3"/>
          <p:cNvSpPr txBox="1">
            <a:spLocks noChangeArrowheads="1"/>
          </p:cNvSpPr>
          <p:nvPr/>
        </p:nvSpPr>
        <p:spPr bwMode="auto">
          <a:xfrm>
            <a:off x="984250" y="5746750"/>
            <a:ext cx="68214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spectral shape as function of pair-</a:t>
            </a:r>
            <a:r>
              <a:rPr kumimoji="0" lang="en-US" altLang="en-US" sz="2500" i="0">
                <a:solidFill>
                  <a:srgbClr val="990099"/>
                </a:solidFill>
              </a:rPr>
              <a:t>p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T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entangled with transverse flow (</a:t>
            </a:r>
            <a:r>
              <a:rPr kumimoji="0" lang="en-US" altLang="en-US" sz="2500" i="0">
                <a:solidFill>
                  <a:srgbClr val="0000CC"/>
                </a:solidFill>
              </a:rPr>
              <a:t>barometer</a:t>
            </a:r>
            <a:r>
              <a:rPr kumimoji="0" lang="en-US" altLang="en-US" sz="2500" b="0" i="0">
                <a:solidFill>
                  <a:srgbClr val="0000CC"/>
                </a:solidFill>
              </a:rPr>
              <a:t>)</a:t>
            </a:r>
            <a:endParaRPr kumimoji="0" lang="en-US" altLang="en-US" sz="2500" i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473200" y="5334000"/>
            <a:ext cx="8039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unique </a:t>
            </a:r>
            <a:r>
              <a:rPr kumimoji="0" lang="en-US" altLang="en-US" sz="2500" i="0">
                <a:solidFill>
                  <a:srgbClr val="0000CC"/>
                </a:solidFill>
              </a:rPr>
              <a:t>``early” temperature</a:t>
            </a:r>
            <a:r>
              <a:rPr kumimoji="0" lang="en-US" altLang="en-US" sz="2500" b="0" i="0">
                <a:solidFill>
                  <a:srgbClr val="0000CC"/>
                </a:solidFill>
              </a:rPr>
              <a:t> measurement (no blue-shift!) 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s</a:t>
            </a:r>
            <a:r>
              <a:rPr kumimoji="0" lang="en-US" altLang="en-US" sz="2500" b="0" i="0">
                <a:solidFill>
                  <a:srgbClr val="0000CC"/>
                </a:solidFill>
              </a:rPr>
              <a:t> approaches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i</a:t>
            </a:r>
            <a:r>
              <a:rPr kumimoji="0" lang="en-US" altLang="en-US" sz="2500" b="0" i="0">
                <a:solidFill>
                  <a:srgbClr val="0000CC"/>
                </a:solidFill>
              </a:rPr>
              <a:t> toward lower energies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first-order “plateau” at </a:t>
            </a:r>
            <a:r>
              <a:rPr kumimoji="0" lang="en-US" altLang="en-US" sz="2500" i="0">
                <a:solidFill>
                  <a:srgbClr val="008000"/>
                </a:solidFill>
              </a:rPr>
              <a:t>BES-II/CBM/NICA</a:t>
            </a:r>
            <a:r>
              <a:rPr kumimoji="0" lang="en-US" altLang="en-US" sz="2500" i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4.2 Fireball Temperature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0" r="6210"/>
          <a:stretch>
            <a:fillRect/>
          </a:stretch>
        </p:blipFill>
        <p:spPr bwMode="auto">
          <a:xfrm>
            <a:off x="2043113" y="1143000"/>
            <a:ext cx="57150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752600" y="693738"/>
            <a:ext cx="655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Slope of Intermediate-Mass Excess Dileptons </a:t>
            </a:r>
            <a:endParaRPr kumimoji="0" lang="en-US" altLang="en-US" sz="2600" i="0" baseline="-25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/>
          <a:stretch>
            <a:fillRect/>
          </a:stretch>
        </p:blipFill>
        <p:spPr bwMode="auto">
          <a:xfrm>
            <a:off x="4927600" y="1400175"/>
            <a:ext cx="49926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2550" y="4919663"/>
            <a:ext cx="185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RR+van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Hees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‘14]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8264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Excitation Function of Low-Mass Dilepton Excess Yield </a:t>
            </a:r>
            <a:endParaRPr kumimoji="0" lang="en-US" altLang="en-US" sz="2600" i="0" baseline="-25000">
              <a:solidFill>
                <a:srgbClr val="000066"/>
              </a:solidFill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344613" y="5286375"/>
            <a:ext cx="7758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Low-mass excess tracks lifetime well (medium effects!)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Tool for critical point search?</a:t>
            </a: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4.3  Fireball Lifetime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490378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70875" y="4911725"/>
            <a:ext cx="117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[STAR ‘15]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40200" y="1206500"/>
            <a:ext cx="3748088" cy="3525838"/>
            <a:chOff x="4140200" y="1206500"/>
            <a:chExt cx="3748206" cy="3526670"/>
          </a:xfrm>
        </p:grpSpPr>
        <p:pic>
          <p:nvPicPr>
            <p:cNvPr id="2663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6" t="81250" r="12173" b="14700"/>
            <a:stretch>
              <a:fillRect/>
            </a:stretch>
          </p:blipFill>
          <p:spPr bwMode="auto">
            <a:xfrm>
              <a:off x="4152900" y="4278711"/>
              <a:ext cx="3238500" cy="1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787920" y="4394952"/>
              <a:ext cx="3100486" cy="338218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600" b="0" i="0" dirty="0"/>
                <a:t>1000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0115" y="1231906"/>
              <a:ext cx="2692485" cy="3099531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 algn="l">
                <a:defRPr/>
              </a:pPr>
              <a:endParaRPr lang="en-US" sz="1600" b="0" i="0" dirty="0"/>
            </a:p>
          </p:txBody>
        </p:sp>
        <p:sp>
          <p:nvSpPr>
            <p:cNvPr id="4" name="12-Point Star 3"/>
            <p:cNvSpPr/>
            <p:nvPr/>
          </p:nvSpPr>
          <p:spPr bwMode="auto">
            <a:xfrm>
              <a:off x="5648372" y="1282718"/>
              <a:ext cx="276234" cy="228654"/>
            </a:xfrm>
            <a:prstGeom prst="star12">
              <a:avLst/>
            </a:prstGeom>
            <a:solidFill>
              <a:srgbClr val="99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12-Point Star 13"/>
            <p:cNvSpPr/>
            <p:nvPr/>
          </p:nvSpPr>
          <p:spPr bwMode="auto">
            <a:xfrm>
              <a:off x="5667423" y="1206500"/>
              <a:ext cx="276234" cy="228654"/>
            </a:xfrm>
            <a:prstGeom prst="star12">
              <a:avLst/>
            </a:prstGeom>
            <a:pattFill prst="pct75">
              <a:fgClr>
                <a:srgbClr val="0000CC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6639" name="Straight Connector 6"/>
            <p:cNvCxnSpPr>
              <a:cxnSpLocks noChangeShapeType="1"/>
              <a:endCxn id="14" idx="6"/>
            </p:cNvCxnSpPr>
            <p:nvPr/>
          </p:nvCxnSpPr>
          <p:spPr bwMode="auto">
            <a:xfrm flipV="1">
              <a:off x="4140200" y="1377950"/>
              <a:ext cx="1545679" cy="85725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V="1">
              <a:off x="4178300" y="1384300"/>
              <a:ext cx="1612900" cy="889000"/>
            </a:xfrm>
            <a:prstGeom prst="line">
              <a:avLst/>
            </a:prstGeom>
            <a:noFill/>
            <a:ln w="19050" algn="ctr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-14288" y="-14288"/>
            <a:ext cx="9906001" cy="666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2.2 Chiral Condensate + </a:t>
            </a:r>
            <a:r>
              <a:rPr lang="en-US" altLang="en-US" sz="3400" smtClean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3400" smtClean="0">
                <a:solidFill>
                  <a:schemeClr val="bg2"/>
                </a:solidFill>
              </a:rPr>
              <a:t>-Meson Broadening</a:t>
            </a:r>
            <a:endParaRPr kumimoji="0" lang="en-US" altLang="en-US" sz="340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658813"/>
            <a:ext cx="430053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/>
          <a:stretch>
            <a:fillRect/>
          </a:stretch>
        </p:blipFill>
        <p:spPr bwMode="auto">
          <a:xfrm>
            <a:off x="546100" y="654050"/>
            <a:ext cx="42005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13"/>
          <p:cNvGrpSpPr>
            <a:grpSpLocks/>
          </p:cNvGrpSpPr>
          <p:nvPr/>
        </p:nvGrpSpPr>
        <p:grpSpPr bwMode="auto">
          <a:xfrm rot="-5400000">
            <a:off x="-479425" y="1933575"/>
            <a:ext cx="1582738" cy="458788"/>
            <a:chOff x="6011867" y="5430152"/>
            <a:chExt cx="1582734" cy="457576"/>
          </a:xfrm>
        </p:grpSpPr>
        <p:sp>
          <p:nvSpPr>
            <p:cNvPr id="30775" name="TextBox 10"/>
            <p:cNvSpPr txBox="1">
              <a:spLocks noChangeArrowheads="1"/>
            </p:cNvSpPr>
            <p:nvPr/>
          </p:nvSpPr>
          <p:spPr bwMode="auto">
            <a:xfrm>
              <a:off x="6011867" y="5549174"/>
              <a:ext cx="1582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>
                  <a:solidFill>
                    <a:schemeClr val="bg2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600">
                  <a:solidFill>
                    <a:schemeClr val="bg2"/>
                  </a:solidFill>
                  <a:cs typeface="Times New Roman" pitchFamily="18" charset="0"/>
                  <a:sym typeface="Symbol" pitchFamily="18" charset="2"/>
                </a:rPr>
                <a:t></a:t>
              </a:r>
              <a:r>
                <a:rPr kumimoji="0" lang="en-US" altLang="en-US" sz="1600">
                  <a:solidFill>
                    <a:schemeClr val="bg2"/>
                  </a:solidFill>
                </a:rPr>
                <a:t>qq</a:t>
              </a:r>
              <a:r>
                <a:rPr kumimoji="0" lang="en-US" altLang="en-US" sz="1600">
                  <a:solidFill>
                    <a:schemeClr val="bg2"/>
                  </a:solidFill>
                  <a:sym typeface="Symbol" pitchFamily="18" charset="2"/>
                </a:rPr>
                <a:t>  / qq</a:t>
              </a:r>
              <a:r>
                <a:rPr kumimoji="0" lang="en-US" altLang="en-US" sz="1600" baseline="-25000">
                  <a:solidFill>
                    <a:schemeClr val="bg2"/>
                  </a:solidFill>
                  <a:sym typeface="Symbol" pitchFamily="18" charset="2"/>
                </a:rPr>
                <a:t>0</a:t>
              </a:r>
              <a:endParaRPr kumimoji="0" lang="en-US" altLang="en-US" sz="1600" baseline="-25000">
                <a:solidFill>
                  <a:schemeClr val="bg2"/>
                </a:solidFill>
              </a:endParaRPr>
            </a:p>
          </p:txBody>
        </p:sp>
        <p:sp>
          <p:nvSpPr>
            <p:cNvPr id="30776" name="TextBox 11"/>
            <p:cNvSpPr txBox="1">
              <a:spLocks noChangeArrowheads="1"/>
            </p:cNvSpPr>
            <p:nvPr/>
          </p:nvSpPr>
          <p:spPr bwMode="auto">
            <a:xfrm>
              <a:off x="6476279" y="5430152"/>
              <a:ext cx="93166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olidFill>
                    <a:schemeClr val="bg2"/>
                  </a:solidFill>
                </a:rPr>
                <a:t>-       </a:t>
              </a:r>
              <a:r>
                <a:rPr kumimoji="0" lang="en-US" altLang="en-US" sz="1000">
                  <a:solidFill>
                    <a:schemeClr val="bg2"/>
                  </a:solidFill>
                </a:rPr>
                <a:t> </a:t>
              </a:r>
              <a:r>
                <a:rPr kumimoji="0" lang="en-US" altLang="en-US" sz="2000">
                  <a:solidFill>
                    <a:schemeClr val="bg2"/>
                  </a:solidFill>
                </a:rPr>
                <a:t> -</a:t>
              </a:r>
            </a:p>
          </p:txBody>
        </p:sp>
      </p:grp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 bwMode="auto">
          <a:xfrm>
            <a:off x="1087438" y="3819525"/>
            <a:ext cx="32480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eft-Right Arrow 55"/>
          <p:cNvSpPr>
            <a:spLocks noChangeArrowheads="1"/>
          </p:cNvSpPr>
          <p:nvPr/>
        </p:nvSpPr>
        <p:spPr bwMode="auto">
          <a:xfrm>
            <a:off x="4754563" y="3975100"/>
            <a:ext cx="731837" cy="365125"/>
          </a:xfrm>
          <a:prstGeom prst="leftRightArrow">
            <a:avLst>
              <a:gd name="adj1" fmla="val 50000"/>
              <a:gd name="adj2" fmla="val 50109"/>
            </a:avLst>
          </a:prstGeom>
          <a:solidFill>
            <a:srgbClr val="CC00CC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30728" name="TextBox 51"/>
          <p:cNvSpPr txBox="1">
            <a:spLocks noChangeArrowheads="1"/>
          </p:cNvSpPr>
          <p:nvPr/>
        </p:nvSpPr>
        <p:spPr bwMode="auto">
          <a:xfrm>
            <a:off x="5791200" y="3900488"/>
            <a:ext cx="340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effective hadronic theory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55575" y="4402138"/>
            <a:ext cx="9826625" cy="2482850"/>
            <a:chOff x="155575" y="4402138"/>
            <a:chExt cx="9826625" cy="2482850"/>
          </a:xfrm>
        </p:grpSpPr>
        <p:grpSp>
          <p:nvGrpSpPr>
            <p:cNvPr id="30730" name="Group 53"/>
            <p:cNvGrpSpPr>
              <a:grpSpLocks/>
            </p:cNvGrpSpPr>
            <p:nvPr/>
          </p:nvGrpSpPr>
          <p:grpSpPr bwMode="auto">
            <a:xfrm>
              <a:off x="155575" y="4402138"/>
              <a:ext cx="9826625" cy="2482850"/>
              <a:chOff x="155575" y="4401402"/>
              <a:chExt cx="9826625" cy="2484287"/>
            </a:xfrm>
          </p:grpSpPr>
          <p:sp>
            <p:nvSpPr>
              <p:cNvPr id="30732" name="Text Box 4"/>
              <p:cNvSpPr txBox="1">
                <a:spLocks noChangeArrowheads="1"/>
              </p:cNvSpPr>
              <p:nvPr/>
            </p:nvSpPr>
            <p:spPr bwMode="auto">
              <a:xfrm>
                <a:off x="155575" y="4522787"/>
                <a:ext cx="9826625" cy="2362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i="0">
                    <a:solidFill>
                      <a:srgbClr val="0000CC"/>
                    </a:solidFill>
                  </a:rPr>
                  <a:t> 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itchFamily="18" charset="2"/>
                  </a:rPr>
                  <a:t>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  <a:sym typeface="Symbol" pitchFamily="18" charset="2"/>
                  </a:rPr>
                  <a:t>h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itchFamily="18" charset="2"/>
                  </a:rPr>
                  <a:t> = m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  <a:sym typeface="Symbol" pitchFamily="18" charset="2"/>
                  </a:rPr>
                  <a:t>q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itchFamily="18" charset="2"/>
                  </a:rPr>
                  <a:t> h|qq|h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&gt; 0   </a:t>
                </a:r>
                <a:r>
                  <a:rPr kumimoji="0" lang="en-US" altLang="en-US" sz="2500" b="0" i="0">
                    <a:solidFill>
                      <a:srgbClr val="0000CC"/>
                    </a:solidFill>
                  </a:rPr>
                  <a:t>contains quark core + pion cloud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0">
                    <a:solidFill>
                      <a:srgbClr val="990099"/>
                    </a:solidFill>
                  </a:rPr>
                  <a:t>       = </a:t>
                </a:r>
                <a:r>
                  <a:rPr kumimoji="0" lang="en-US" altLang="en-US" sz="2500" i="0">
                    <a:solidFill>
                      <a:srgbClr val="990099"/>
                    </a:solidFill>
                    <a:latin typeface="Symbol" pitchFamily="18" charset="2"/>
                  </a:rPr>
                  <a:t>S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</a:rPr>
                  <a:t>h</a:t>
                </a:r>
                <a:r>
                  <a:rPr kumimoji="0" lang="en-US" altLang="en-US" sz="2500" i="0" baseline="30000">
                    <a:solidFill>
                      <a:srgbClr val="990099"/>
                    </a:solidFill>
                  </a:rPr>
                  <a:t>core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+ </a:t>
                </a:r>
                <a:r>
                  <a:rPr kumimoji="0" lang="en-US" altLang="en-US" sz="2500" i="0">
                    <a:solidFill>
                      <a:srgbClr val="990099"/>
                    </a:solidFill>
                    <a:latin typeface="Symbol" pitchFamily="18" charset="2"/>
                  </a:rPr>
                  <a:t>S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</a:rPr>
                  <a:t>h</a:t>
                </a:r>
                <a:r>
                  <a:rPr kumimoji="0" lang="en-US" altLang="en-US" sz="2500" i="0" baseline="30000">
                    <a:solidFill>
                      <a:srgbClr val="990099"/>
                    </a:solidFill>
                  </a:rPr>
                  <a:t>cloud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~         </a:t>
                </a:r>
                <a:r>
                  <a:rPr kumimoji="0" lang="en-US" altLang="en-US" sz="2500" b="0" i="0">
                    <a:solidFill>
                      <a:srgbClr val="990099"/>
                    </a:solidFill>
                  </a:rPr>
                  <a:t>+</a:t>
                </a:r>
                <a:r>
                  <a:rPr kumimoji="0" lang="en-US" altLang="en-US" sz="2500" i="0">
                    <a:solidFill>
                      <a:srgbClr val="0000CC"/>
                    </a:solidFill>
                  </a:rPr>
                  <a:t>                                             </a:t>
                </a:r>
                <a:r>
                  <a:rPr kumimoji="0" lang="en-US" altLang="en-US" sz="500" i="0">
                    <a:solidFill>
                      <a:srgbClr val="0000CC"/>
                    </a:solidFill>
                  </a:rPr>
                  <a:t>     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+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500" i="0">
                  <a:solidFill>
                    <a:srgbClr val="0000CC"/>
                  </a:solidFill>
                </a:endParaRPr>
              </a:p>
              <a:p>
                <a:pPr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b="0" i="0">
                    <a:solidFill>
                      <a:srgbClr val="0000CC"/>
                    </a:solidFill>
                  </a:rPr>
                  <a:t> </a:t>
                </a:r>
                <a:r>
                  <a:rPr kumimoji="0" lang="en-US" altLang="en-US" sz="2500" i="0">
                    <a:solidFill>
                      <a:srgbClr val="0000CC"/>
                    </a:solidFill>
                  </a:rPr>
                  <a:t>matches spectral medium effects: resonances + pion cloud</a:t>
                </a:r>
              </a:p>
              <a:p>
                <a:pPr>
                  <a:spcBef>
                    <a:spcPts val="40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i="0">
                    <a:solidFill>
                      <a:srgbClr val="FF0066"/>
                    </a:solidFill>
                  </a:rPr>
                  <a:t> resonances + chiral mixing drive </a:t>
                </a:r>
                <a:r>
                  <a:rPr kumimoji="0" lang="en-US" altLang="en-US" sz="2500" i="0">
                    <a:solidFill>
                      <a:schemeClr val="bg2"/>
                    </a:solidFill>
                    <a:latin typeface="Symbol" pitchFamily="18" charset="2"/>
                  </a:rPr>
                  <a:t>r</a:t>
                </a:r>
                <a:r>
                  <a:rPr kumimoji="0" lang="en-US" altLang="en-US" sz="2500" i="0">
                    <a:solidFill>
                      <a:srgbClr val="FF0066"/>
                    </a:solidFill>
                  </a:rPr>
                  <a:t>-SF toward chiral restoration</a:t>
                </a:r>
              </a:p>
            </p:txBody>
          </p:sp>
          <p:grpSp>
            <p:nvGrpSpPr>
              <p:cNvPr id="30733" name="Group 88"/>
              <p:cNvGrpSpPr>
                <a:grpSpLocks/>
              </p:cNvGrpSpPr>
              <p:nvPr/>
            </p:nvGrpSpPr>
            <p:grpSpPr bwMode="auto">
              <a:xfrm rot="5109686">
                <a:off x="3410111" y="5140945"/>
                <a:ext cx="457200" cy="457200"/>
                <a:chOff x="4130" y="653"/>
                <a:chExt cx="288" cy="288"/>
              </a:xfrm>
            </p:grpSpPr>
            <p:sp>
              <p:nvSpPr>
                <p:cNvPr id="30771" name="Oval 89"/>
                <p:cNvSpPr>
                  <a:spLocks noChangeArrowheads="1"/>
                </p:cNvSpPr>
                <p:nvPr/>
              </p:nvSpPr>
              <p:spPr bwMode="auto">
                <a:xfrm>
                  <a:off x="4130" y="653"/>
                  <a:ext cx="288" cy="288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72" name="Oval 90"/>
                <p:cNvSpPr>
                  <a:spLocks noChangeArrowheads="1"/>
                </p:cNvSpPr>
                <p:nvPr/>
              </p:nvSpPr>
              <p:spPr bwMode="auto">
                <a:xfrm>
                  <a:off x="4293" y="777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73" name="Oval 91"/>
                <p:cNvSpPr>
                  <a:spLocks noChangeArrowheads="1"/>
                </p:cNvSpPr>
                <p:nvPr/>
              </p:nvSpPr>
              <p:spPr bwMode="auto">
                <a:xfrm>
                  <a:off x="4162" y="7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74" name="Oval 92"/>
                <p:cNvSpPr>
                  <a:spLocks noChangeArrowheads="1"/>
                </p:cNvSpPr>
                <p:nvPr/>
              </p:nvSpPr>
              <p:spPr bwMode="auto">
                <a:xfrm>
                  <a:off x="4210" y="672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0734" name="Group 31"/>
              <p:cNvGrpSpPr>
                <a:grpSpLocks/>
              </p:cNvGrpSpPr>
              <p:nvPr/>
            </p:nvGrpSpPr>
            <p:grpSpPr bwMode="auto">
              <a:xfrm rot="-1259041">
                <a:off x="4445009" y="4899024"/>
                <a:ext cx="869949" cy="936637"/>
                <a:chOff x="4804019" y="3671250"/>
                <a:chExt cx="870727" cy="936703"/>
              </a:xfrm>
            </p:grpSpPr>
            <p:grpSp>
              <p:nvGrpSpPr>
                <p:cNvPr id="30754" name="Group 88"/>
                <p:cNvGrpSpPr>
                  <a:grpSpLocks/>
                </p:cNvGrpSpPr>
                <p:nvPr/>
              </p:nvGrpSpPr>
              <p:grpSpPr bwMode="auto">
                <a:xfrm rot="9603059">
                  <a:off x="4913728" y="3914340"/>
                  <a:ext cx="457200" cy="457200"/>
                  <a:chOff x="4128" y="672"/>
                  <a:chExt cx="288" cy="288"/>
                </a:xfrm>
              </p:grpSpPr>
              <p:sp>
                <p:nvSpPr>
                  <p:cNvPr id="3076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672"/>
                    <a:ext cx="288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796"/>
                    <a:ext cx="96" cy="96"/>
                  </a:xfrm>
                  <a:prstGeom prst="ellipse">
                    <a:avLst/>
                  </a:prstGeom>
                  <a:solidFill>
                    <a:srgbClr val="33CC33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9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160" y="79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70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208" y="691"/>
                    <a:ext cx="96" cy="96"/>
                  </a:xfrm>
                  <a:prstGeom prst="ellipse">
                    <a:avLst/>
                  </a:prstGeom>
                  <a:solidFill>
                    <a:srgbClr val="0000CC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0755" name="Group 22"/>
                <p:cNvGrpSpPr>
                  <a:grpSpLocks/>
                </p:cNvGrpSpPr>
                <p:nvPr/>
              </p:nvGrpSpPr>
              <p:grpSpPr bwMode="auto">
                <a:xfrm rot="-5931958">
                  <a:off x="4837328" y="3671250"/>
                  <a:ext cx="365760" cy="365760"/>
                  <a:chOff x="6365868" y="4039737"/>
                  <a:chExt cx="444357" cy="443363"/>
                </a:xfrm>
              </p:grpSpPr>
              <p:sp>
                <p:nvSpPr>
                  <p:cNvPr id="30764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365868" y="4039737"/>
                    <a:ext cx="444357" cy="4433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5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553196" y="4087505"/>
                    <a:ext cx="181873" cy="1810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6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443547" y="4266254"/>
                    <a:ext cx="181873" cy="181019"/>
                  </a:xfrm>
                  <a:prstGeom prst="ellipse">
                    <a:avLst/>
                  </a:prstGeom>
                  <a:solidFill>
                    <a:srgbClr val="33CC33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0756" name="Group 23"/>
                <p:cNvGrpSpPr>
                  <a:grpSpLocks/>
                </p:cNvGrpSpPr>
                <p:nvPr/>
              </p:nvGrpSpPr>
              <p:grpSpPr bwMode="auto">
                <a:xfrm rot="4972423">
                  <a:off x="5308986" y="3976059"/>
                  <a:ext cx="365760" cy="365760"/>
                  <a:chOff x="6365894" y="4039742"/>
                  <a:chExt cx="444357" cy="443364"/>
                </a:xfrm>
              </p:grpSpPr>
              <p:sp>
                <p:nvSpPr>
                  <p:cNvPr id="30761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365894" y="4039742"/>
                    <a:ext cx="444357" cy="4433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2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553222" y="4087508"/>
                    <a:ext cx="181873" cy="1810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763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443570" y="4266259"/>
                    <a:ext cx="181873" cy="181019"/>
                  </a:xfrm>
                  <a:prstGeom prst="ellipse">
                    <a:avLst/>
                  </a:prstGeom>
                  <a:solidFill>
                    <a:srgbClr val="0000CC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0757" name="Group 27"/>
                <p:cNvGrpSpPr>
                  <a:grpSpLocks/>
                </p:cNvGrpSpPr>
                <p:nvPr/>
              </p:nvGrpSpPr>
              <p:grpSpPr bwMode="auto">
                <a:xfrm rot="-4252114">
                  <a:off x="4804019" y="4242193"/>
                  <a:ext cx="365760" cy="365760"/>
                  <a:chOff x="6365859" y="4039760"/>
                  <a:chExt cx="444357" cy="443364"/>
                </a:xfrm>
              </p:grpSpPr>
              <p:sp>
                <p:nvSpPr>
                  <p:cNvPr id="3075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365859" y="4039760"/>
                    <a:ext cx="444357" cy="4433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 (Hebrew)" charset="-79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cs typeface="Times New Roman (Hebrew)" charset="-79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553716" y="4087956"/>
                    <a:ext cx="181409" cy="1810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chemeClr val="bg2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511616" y="4200103"/>
                    <a:ext cx="169830" cy="171419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  <a:lumOff val="50000"/>
                    </a:schemeClr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30735" name="Group 42"/>
              <p:cNvGrpSpPr>
                <a:grpSpLocks/>
              </p:cNvGrpSpPr>
              <p:nvPr/>
            </p:nvGrpSpPr>
            <p:grpSpPr bwMode="auto">
              <a:xfrm>
                <a:off x="8150226" y="5016500"/>
                <a:ext cx="1308100" cy="784225"/>
                <a:chOff x="5161868" y="3665775"/>
                <a:chExt cx="2247901" cy="1204912"/>
              </a:xfrm>
            </p:grpSpPr>
            <p:sp>
              <p:nvSpPr>
                <p:cNvPr id="30745" name="Oval 12"/>
                <p:cNvSpPr>
                  <a:spLocks noChangeArrowheads="1"/>
                </p:cNvSpPr>
                <p:nvPr/>
              </p:nvSpPr>
              <p:spPr bwMode="auto">
                <a:xfrm>
                  <a:off x="5749243" y="3859450"/>
                  <a:ext cx="1109663" cy="817563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46" name="Oval 13"/>
                <p:cNvSpPr>
                  <a:spLocks noChangeArrowheads="1"/>
                </p:cNvSpPr>
                <p:nvPr/>
              </p:nvSpPr>
              <p:spPr bwMode="auto">
                <a:xfrm>
                  <a:off x="6076263" y="3665775"/>
                  <a:ext cx="455612" cy="444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47" name="Oval 14"/>
                <p:cNvSpPr>
                  <a:spLocks noChangeArrowheads="1"/>
                </p:cNvSpPr>
                <p:nvPr/>
              </p:nvSpPr>
              <p:spPr bwMode="auto">
                <a:xfrm>
                  <a:off x="6076263" y="4426187"/>
                  <a:ext cx="455612" cy="444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48" name="Oval 15"/>
                <p:cNvSpPr>
                  <a:spLocks noChangeArrowheads="1"/>
                </p:cNvSpPr>
                <p:nvPr/>
              </p:nvSpPr>
              <p:spPr bwMode="auto">
                <a:xfrm>
                  <a:off x="6076267" y="3670538"/>
                  <a:ext cx="455612" cy="439738"/>
                </a:xfrm>
                <a:prstGeom prst="ellipse">
                  <a:avLst/>
                </a:prstGeom>
                <a:solidFill>
                  <a:schemeClr val="accent1">
                    <a:alpha val="27058"/>
                  </a:schemeClr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sz="1200" i="0">
                      <a:solidFill>
                        <a:srgbClr val="990099"/>
                      </a:solidFill>
                      <a:latin typeface="Symbol" pitchFamily="18" charset="2"/>
                    </a:rPr>
                    <a:t>S</a:t>
                  </a:r>
                  <a:r>
                    <a:rPr kumimoji="0" lang="en-US" altLang="en-US" sz="1200" i="0" baseline="-25000">
                      <a:solidFill>
                        <a:srgbClr val="990099"/>
                      </a:solidFill>
                      <a:latin typeface="Symbol" pitchFamily="18" charset="2"/>
                    </a:rPr>
                    <a:t>p</a:t>
                  </a:r>
                </a:p>
              </p:txBody>
            </p:sp>
            <p:sp>
              <p:nvSpPr>
                <p:cNvPr id="30749" name="Freeform 16"/>
                <p:cNvSpPr>
                  <a:spLocks/>
                </p:cNvSpPr>
                <p:nvPr/>
              </p:nvSpPr>
              <p:spPr bwMode="auto">
                <a:xfrm>
                  <a:off x="5161868" y="4173775"/>
                  <a:ext cx="522288" cy="188911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Freeform 17"/>
                <p:cNvSpPr>
                  <a:spLocks/>
                </p:cNvSpPr>
                <p:nvPr/>
              </p:nvSpPr>
              <p:spPr bwMode="auto">
                <a:xfrm>
                  <a:off x="6887481" y="4162662"/>
                  <a:ext cx="522288" cy="188913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1" name="Oval 18"/>
                <p:cNvSpPr>
                  <a:spLocks noChangeArrowheads="1"/>
                </p:cNvSpPr>
                <p:nvPr/>
              </p:nvSpPr>
              <p:spPr bwMode="auto">
                <a:xfrm>
                  <a:off x="6076267" y="4426187"/>
                  <a:ext cx="455612" cy="441325"/>
                </a:xfrm>
                <a:prstGeom prst="ellipse">
                  <a:avLst/>
                </a:prstGeom>
                <a:solidFill>
                  <a:schemeClr val="accent1">
                    <a:alpha val="27058"/>
                  </a:schemeClr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sz="1200" i="0">
                      <a:solidFill>
                        <a:srgbClr val="990099"/>
                      </a:solidFill>
                      <a:latin typeface="Symbol" pitchFamily="18" charset="2"/>
                    </a:rPr>
                    <a:t>S</a:t>
                  </a:r>
                  <a:r>
                    <a:rPr kumimoji="0" lang="en-US" altLang="en-US" sz="1200" i="0" baseline="-25000">
                      <a:solidFill>
                        <a:srgbClr val="990099"/>
                      </a:solidFill>
                      <a:latin typeface="Symbol" pitchFamily="18" charset="2"/>
                    </a:rPr>
                    <a:t>p</a:t>
                  </a:r>
                </a:p>
              </p:txBody>
            </p:sp>
            <p:sp>
              <p:nvSpPr>
                <p:cNvPr id="30752" name="Oval 19"/>
                <p:cNvSpPr>
                  <a:spLocks noChangeArrowheads="1"/>
                </p:cNvSpPr>
                <p:nvPr/>
              </p:nvSpPr>
              <p:spPr bwMode="auto">
                <a:xfrm>
                  <a:off x="5677804" y="4162662"/>
                  <a:ext cx="203200" cy="19685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53" name="Oval 20"/>
                <p:cNvSpPr>
                  <a:spLocks noChangeArrowheads="1"/>
                </p:cNvSpPr>
                <p:nvPr/>
              </p:nvSpPr>
              <p:spPr bwMode="auto">
                <a:xfrm>
                  <a:off x="6747775" y="4186475"/>
                  <a:ext cx="203200" cy="19685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0736" name="Group 52"/>
              <p:cNvGrpSpPr>
                <a:grpSpLocks/>
              </p:cNvGrpSpPr>
              <p:nvPr/>
            </p:nvGrpSpPr>
            <p:grpSpPr bwMode="auto">
              <a:xfrm>
                <a:off x="6613525" y="4912998"/>
                <a:ext cx="1084265" cy="1058855"/>
                <a:chOff x="8619036" y="3534658"/>
                <a:chExt cx="1084524" cy="1058776"/>
              </a:xfrm>
            </p:grpSpPr>
            <p:sp>
              <p:nvSpPr>
                <p:cNvPr id="30739" name="Oval 6"/>
                <p:cNvSpPr>
                  <a:spLocks noChangeArrowheads="1"/>
                </p:cNvSpPr>
                <p:nvPr/>
              </p:nvSpPr>
              <p:spPr bwMode="auto">
                <a:xfrm rot="-1212463">
                  <a:off x="8898913" y="3767085"/>
                  <a:ext cx="524769" cy="552424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0740" name="Arc 7"/>
                <p:cNvSpPr>
                  <a:spLocks/>
                </p:cNvSpPr>
                <p:nvPr/>
              </p:nvSpPr>
              <p:spPr bwMode="auto">
                <a:xfrm rot="-3634335">
                  <a:off x="9043122" y="3723030"/>
                  <a:ext cx="237485" cy="3865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951341" y="3534658"/>
                  <a:ext cx="38985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i="0">
                      <a:solidFill>
                        <a:schemeClr val="bg2"/>
                      </a:solidFill>
                    </a:rPr>
                    <a:t>&gt;</a:t>
                  </a:r>
                </a:p>
              </p:txBody>
            </p:sp>
            <p:sp>
              <p:nvSpPr>
                <p:cNvPr id="30742" name="Text Box 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8828975" y="4070214"/>
                  <a:ext cx="54386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i="0">
                      <a:solidFill>
                        <a:schemeClr val="bg2"/>
                      </a:solidFill>
                    </a:rPr>
                    <a:t>&gt;</a:t>
                  </a:r>
                </a:p>
              </p:txBody>
            </p:sp>
            <p:sp>
              <p:nvSpPr>
                <p:cNvPr id="30743" name="Freeform 10"/>
                <p:cNvSpPr>
                  <a:spLocks/>
                </p:cNvSpPr>
                <p:nvPr/>
              </p:nvSpPr>
              <p:spPr bwMode="auto">
                <a:xfrm>
                  <a:off x="8619036" y="3976709"/>
                  <a:ext cx="279877" cy="165727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4" name="Freeform 11"/>
                <p:cNvSpPr>
                  <a:spLocks/>
                </p:cNvSpPr>
                <p:nvPr/>
              </p:nvSpPr>
              <p:spPr bwMode="auto">
                <a:xfrm>
                  <a:off x="9423683" y="3952705"/>
                  <a:ext cx="279877" cy="165727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7" name="Left-Right Arrow 54"/>
              <p:cNvSpPr>
                <a:spLocks noChangeArrowheads="1"/>
              </p:cNvSpPr>
              <p:nvPr/>
            </p:nvSpPr>
            <p:spPr bwMode="auto">
              <a:xfrm>
                <a:off x="5568950" y="5227638"/>
                <a:ext cx="730250" cy="366712"/>
              </a:xfrm>
              <a:prstGeom prst="leftRightArrow">
                <a:avLst>
                  <a:gd name="adj1" fmla="val 50000"/>
                  <a:gd name="adj2" fmla="val 49784"/>
                </a:avLst>
              </a:prstGeom>
              <a:solidFill>
                <a:srgbClr val="CC00CC"/>
              </a:solidFill>
              <a:ln w="9525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600">
                  <a:solidFill>
                    <a:schemeClr val="bg2"/>
                  </a:solidFill>
                </a:endParaRPr>
              </a:p>
            </p:txBody>
          </p:sp>
          <p:sp>
            <p:nvSpPr>
              <p:cNvPr id="30738" name="TextBox 52"/>
              <p:cNvSpPr txBox="1">
                <a:spLocks noChangeArrowheads="1"/>
              </p:cNvSpPr>
              <p:nvPr/>
            </p:nvSpPr>
            <p:spPr bwMode="auto">
              <a:xfrm>
                <a:off x="1834486" y="4401402"/>
                <a:ext cx="29527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600">
                    <a:solidFill>
                      <a:srgbClr val="990099"/>
                    </a:solidFill>
                  </a:rPr>
                  <a:t>-</a:t>
                </a:r>
              </a:p>
            </p:txBody>
          </p:sp>
        </p:grpSp>
        <p:sp>
          <p:nvSpPr>
            <p:cNvPr id="30731" name="TextBox 54"/>
            <p:cNvSpPr txBox="1">
              <a:spLocks noChangeArrowheads="1"/>
            </p:cNvSpPr>
            <p:nvPr/>
          </p:nvSpPr>
          <p:spPr bwMode="auto">
            <a:xfrm>
              <a:off x="9334362" y="4846093"/>
              <a:ext cx="367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600" i="0">
                  <a:solidFill>
                    <a:schemeClr val="bg2"/>
                  </a:solidFill>
                  <a:latin typeface="Symbol" pitchFamily="18" charset="2"/>
                </a:rPr>
                <a:t>r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US" altLang="en-US" sz="3500" smtClean="0">
                <a:solidFill>
                  <a:schemeClr val="bg2"/>
                </a:solidFill>
              </a:rPr>
              <a:t>2.1  In-Medium Vector Mesons at RHIC + LHC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0650" y="1287463"/>
            <a:ext cx="4648200" cy="3602037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73175"/>
            <a:ext cx="48021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92325" y="5257800"/>
            <a:ext cx="6137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b="0" i="0">
                <a:solidFill>
                  <a:srgbClr val="0000CC"/>
                </a:solidFill>
              </a:rPr>
              <a:t> Anti-/baryon effects melt the </a:t>
            </a:r>
            <a:r>
              <a:rPr kumimoji="0" lang="en-US" altLang="en-US" sz="2600" i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kumimoji="0" lang="en-US" altLang="en-US" sz="2600" b="0" i="0">
                <a:solidFill>
                  <a:srgbClr val="0000CC"/>
                </a:solidFill>
              </a:rPr>
              <a:t> meson 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b="0" i="0">
                <a:solidFill>
                  <a:srgbClr val="0000CC"/>
                </a:solidFill>
              </a:rPr>
              <a:t> </a:t>
            </a:r>
            <a:r>
              <a:rPr kumimoji="0" lang="en-US" altLang="en-US" sz="2600" i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kumimoji="0" lang="en-US" altLang="en-US" sz="2600" b="0" i="0">
                <a:solidFill>
                  <a:srgbClr val="0000CC"/>
                </a:solidFill>
              </a:rPr>
              <a:t> also melts, </a:t>
            </a:r>
            <a:r>
              <a:rPr kumimoji="0" lang="en-US" altLang="en-US" sz="2600" i="0">
                <a:solidFill>
                  <a:schemeClr val="bg2"/>
                </a:solidFill>
                <a:latin typeface="Symbol" pitchFamily="18" charset="2"/>
              </a:rPr>
              <a:t>f</a:t>
            </a:r>
            <a:r>
              <a:rPr kumimoji="0" lang="en-US" altLang="en-US" sz="2600" b="0" i="0">
                <a:solidFill>
                  <a:srgbClr val="0000CC"/>
                </a:solidFill>
              </a:rPr>
              <a:t> more robust ↔ OZI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51054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0163" y="31750"/>
            <a:ext cx="9547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4.3 Comparison to Data: </a:t>
            </a:r>
            <a:r>
              <a:rPr lang="en-US" altLang="en-US" sz="3400" i="0" u="sng">
                <a:solidFill>
                  <a:srgbClr val="008000"/>
                </a:solidFill>
              </a:rPr>
              <a:t>RHIC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-15875" y="5178425"/>
            <a:ext cx="204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9900"/>
                </a:solidFill>
              </a:rPr>
              <a:t>[van Hees et al, ‘11, ’14]</a:t>
            </a:r>
          </a:p>
        </p:txBody>
      </p:sp>
      <p:sp>
        <p:nvSpPr>
          <p:cNvPr id="33797" name="Text Box 33"/>
          <p:cNvSpPr txBox="1">
            <a:spLocks noChangeArrowheads="1"/>
          </p:cNvSpPr>
          <p:nvPr/>
        </p:nvSpPr>
        <p:spPr bwMode="auto">
          <a:xfrm>
            <a:off x="28575" y="6019800"/>
            <a:ext cx="9801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same rates + intial flow </a:t>
            </a:r>
            <a:r>
              <a:rPr kumimoji="0" lang="en-US" altLang="en-US" sz="2500" i="0">
                <a:solidFill>
                  <a:srgbClr val="0000CC"/>
                </a:solidFill>
                <a:sym typeface="Symbol" pitchFamily="18" charset="2"/>
              </a:rPr>
              <a:t>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similar</a:t>
            </a:r>
            <a:r>
              <a:rPr kumimoji="0" lang="en-US" altLang="en-US" sz="2500" b="0" i="0">
                <a:solidFill>
                  <a:srgbClr val="0000CC"/>
                </a:solidFill>
              </a:rPr>
              <a:t> results from various evolution models 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8407400" y="5410200"/>
            <a:ext cx="159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9900"/>
                </a:solidFill>
              </a:rPr>
              <a:t>[Paquet et al ’16]</a:t>
            </a:r>
          </a:p>
        </p:txBody>
      </p:sp>
      <p:sp>
        <p:nvSpPr>
          <p:cNvPr id="33799" name="Text Box 40"/>
          <p:cNvSpPr txBox="1">
            <a:spLocks noChangeArrowheads="1"/>
          </p:cNvSpPr>
          <p:nvPr/>
        </p:nvSpPr>
        <p:spPr bwMode="auto">
          <a:xfrm>
            <a:off x="1219200" y="727075"/>
            <a:ext cx="7573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>
                <a:solidFill>
                  <a:schemeClr val="bg2"/>
                </a:solidFill>
              </a:rPr>
              <a:t>        </a:t>
            </a:r>
            <a:r>
              <a:rPr kumimoji="0" lang="en-US" altLang="en-US" sz="2600" i="0">
                <a:solidFill>
                  <a:srgbClr val="000066"/>
                </a:solidFill>
              </a:rPr>
              <a:t>Ideal Hydro                                 Viscous Hydro</a:t>
            </a:r>
          </a:p>
        </p:txBody>
      </p:sp>
      <p:pic>
        <p:nvPicPr>
          <p:cNvPr id="3380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166813"/>
            <a:ext cx="497681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45339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3"/>
          <p:cNvSpPr>
            <a:spLocks noChangeArrowheads="1"/>
          </p:cNvSpPr>
          <p:nvPr/>
        </p:nvSpPr>
        <p:spPr bwMode="auto">
          <a:xfrm>
            <a:off x="8175625" y="1800225"/>
            <a:ext cx="1239838" cy="1157288"/>
          </a:xfrm>
          <a:prstGeom prst="ellipse">
            <a:avLst/>
          </a:prstGeom>
          <a:gradFill rotWithShape="1">
            <a:gsLst>
              <a:gs pos="0">
                <a:srgbClr val="FF5050">
                  <a:alpha val="54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r="1740" b="1550"/>
          <a:stretch>
            <a:fillRect/>
          </a:stretch>
        </p:blipFill>
        <p:spPr bwMode="auto">
          <a:xfrm>
            <a:off x="2362200" y="1144588"/>
            <a:ext cx="5257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 rot="16200000">
            <a:off x="1410005" y="2155796"/>
            <a:ext cx="1545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i="0" dirty="0" smtClean="0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kumimoji="0" lang="en-US" altLang="en-US" sz="2000" i="0" baseline="-25000" dirty="0" smtClean="0">
                <a:solidFill>
                  <a:srgbClr val="990099"/>
                </a:solidFill>
              </a:rPr>
              <a:t>em</a:t>
            </a:r>
            <a:r>
              <a:rPr kumimoji="0" lang="en-US" altLang="en-US" sz="2000" i="0" dirty="0" smtClean="0">
                <a:solidFill>
                  <a:srgbClr val="990099"/>
                </a:solidFill>
              </a:rPr>
              <a:t>(M</a:t>
            </a:r>
            <a:r>
              <a:rPr kumimoji="0" lang="en-US" altLang="en-US" sz="2000" i="0" dirty="0">
                <a:solidFill>
                  <a:srgbClr val="990099"/>
                </a:solidFill>
              </a:rPr>
              <a:t>)  / M</a:t>
            </a:r>
            <a:r>
              <a:rPr kumimoji="0" lang="en-US" altLang="en-US" sz="2000" i="0" baseline="30000" dirty="0">
                <a:solidFill>
                  <a:srgbClr val="990099"/>
                </a:solidFill>
              </a:rPr>
              <a:t>2</a:t>
            </a:r>
            <a:endParaRPr kumimoji="0" lang="en-US" altLang="en-US" sz="2000" i="0" baseline="30000" dirty="0">
              <a:solidFill>
                <a:srgbClr val="000099"/>
              </a:solidFill>
            </a:endParaRP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891213" y="2997200"/>
            <a:ext cx="1435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10000"/>
                </a:solidFill>
              </a:rPr>
              <a:t> </a:t>
            </a:r>
            <a:endParaRPr lang="en-US" altLang="en-US" sz="1600" i="0">
              <a:solidFill>
                <a:srgbClr val="010000"/>
              </a:solidFill>
              <a:cs typeface="Times New Roman" pitchFamily="18" charset="0"/>
            </a:endParaRP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722687" y="762000"/>
            <a:ext cx="222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0" dirty="0" err="1">
                <a:solidFill>
                  <a:srgbClr val="010000"/>
                </a:solidFill>
              </a:rPr>
              <a:t>e</a:t>
            </a:r>
            <a:r>
              <a:rPr kumimoji="0" lang="en-US" altLang="en-US" sz="2400" i="0" baseline="30000" dirty="0" err="1">
                <a:solidFill>
                  <a:srgbClr val="010000"/>
                </a:solidFill>
              </a:rPr>
              <a:t>+</a:t>
            </a:r>
            <a:r>
              <a:rPr kumimoji="0" lang="en-US" altLang="en-US" sz="2400" i="0" dirty="0" err="1">
                <a:solidFill>
                  <a:srgbClr val="010000"/>
                </a:solidFill>
              </a:rPr>
              <a:t>e</a:t>
            </a:r>
            <a:r>
              <a:rPr kumimoji="0" lang="en-US" altLang="en-US" sz="2400" i="0" baseline="30000" dirty="0">
                <a:solidFill>
                  <a:srgbClr val="010000"/>
                </a:solidFill>
                <a:latin typeface="Symbol" pitchFamily="18" charset="2"/>
              </a:rPr>
              <a:t>-</a:t>
            </a:r>
            <a:r>
              <a:rPr kumimoji="0" lang="en-US" altLang="en-US" sz="2400" i="0" dirty="0">
                <a:solidFill>
                  <a:srgbClr val="010000"/>
                </a:solidFill>
              </a:rPr>
              <a:t> </a:t>
            </a:r>
            <a:r>
              <a:rPr kumimoji="0" lang="en-US" altLang="en-US" sz="2400" i="0" dirty="0">
                <a:solidFill>
                  <a:srgbClr val="010000"/>
                </a:solidFill>
                <a:cs typeface="Times New Roman" pitchFamily="18" charset="0"/>
              </a:rPr>
              <a:t>→</a:t>
            </a:r>
            <a:r>
              <a:rPr kumimoji="0" lang="en-US" altLang="en-US" sz="2400" i="0" dirty="0">
                <a:solidFill>
                  <a:srgbClr val="010000"/>
                </a:solidFill>
              </a:rPr>
              <a:t> hadrons</a:t>
            </a:r>
            <a:endParaRPr kumimoji="0" lang="en-US" altLang="en-US" sz="2400" i="0" baseline="30000" dirty="0">
              <a:solidFill>
                <a:srgbClr val="990099"/>
              </a:solidFill>
            </a:endParaRPr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10058400" cy="668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1.2 Intro II: </a:t>
            </a:r>
            <a:r>
              <a:rPr lang="en-US" altLang="en-US" sz="3300" dirty="0" smtClean="0"/>
              <a:t>EM Spectral Function</a:t>
            </a:r>
          </a:p>
        </p:txBody>
      </p:sp>
      <p:sp>
        <p:nvSpPr>
          <p:cNvPr id="8202" name="Oval 13"/>
          <p:cNvSpPr>
            <a:spLocks noChangeArrowheads="1"/>
          </p:cNvSpPr>
          <p:nvPr/>
        </p:nvSpPr>
        <p:spPr bwMode="auto">
          <a:xfrm>
            <a:off x="250825" y="1631950"/>
            <a:ext cx="1352550" cy="1282700"/>
          </a:xfrm>
          <a:prstGeom prst="ellipse">
            <a:avLst/>
          </a:prstGeom>
          <a:gradFill rotWithShape="1">
            <a:gsLst>
              <a:gs pos="0">
                <a:srgbClr val="FF5050">
                  <a:alpha val="54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8203" name="Text Box 202"/>
          <p:cNvSpPr txBox="1">
            <a:spLocks noChangeArrowheads="1"/>
          </p:cNvSpPr>
          <p:nvPr/>
        </p:nvSpPr>
        <p:spPr bwMode="auto">
          <a:xfrm>
            <a:off x="8089900" y="3062288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FF00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FF00"/>
                </a:solidFill>
              </a:rPr>
              <a:t>+ </a:t>
            </a:r>
            <a:r>
              <a:rPr kumimoji="0" lang="en-US" altLang="en-US" sz="3200" i="0">
                <a:solidFill>
                  <a:srgbClr val="00FF00"/>
                </a:solidFill>
              </a:rPr>
              <a:t>     e</a:t>
            </a:r>
            <a:r>
              <a:rPr kumimoji="0" lang="en-US" altLang="en-US" sz="3200" i="0" baseline="30000">
                <a:solidFill>
                  <a:srgbClr val="00FF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8204" name="Freeform 203"/>
          <p:cNvSpPr>
            <a:spLocks/>
          </p:cNvSpPr>
          <p:nvPr/>
        </p:nvSpPr>
        <p:spPr bwMode="auto">
          <a:xfrm rot="6595030">
            <a:off x="720726" y="2089150"/>
            <a:ext cx="442912" cy="141287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222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8205" name="Line 205"/>
          <p:cNvSpPr>
            <a:spLocks noChangeShapeType="1"/>
          </p:cNvSpPr>
          <p:nvPr/>
        </p:nvSpPr>
        <p:spPr bwMode="auto">
          <a:xfrm flipH="1">
            <a:off x="231775" y="2354263"/>
            <a:ext cx="636588" cy="7794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8206" name="Line 206"/>
          <p:cNvSpPr>
            <a:spLocks noChangeShapeType="1"/>
          </p:cNvSpPr>
          <p:nvPr/>
        </p:nvSpPr>
        <p:spPr bwMode="auto">
          <a:xfrm>
            <a:off x="868363" y="2354263"/>
            <a:ext cx="46037" cy="9032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8207" name="Text Box 207"/>
          <p:cNvSpPr txBox="1">
            <a:spLocks noChangeArrowheads="1"/>
          </p:cNvSpPr>
          <p:nvPr/>
        </p:nvSpPr>
        <p:spPr bwMode="auto">
          <a:xfrm>
            <a:off x="609600" y="1474788"/>
            <a:ext cx="39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000" i="0">
                <a:solidFill>
                  <a:srgbClr val="010000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8208" name="Text Box 11"/>
          <p:cNvSpPr txBox="1">
            <a:spLocks noChangeArrowheads="1"/>
          </p:cNvSpPr>
          <p:nvPr/>
        </p:nvSpPr>
        <p:spPr bwMode="auto">
          <a:xfrm>
            <a:off x="4449763" y="3644900"/>
            <a:ext cx="1435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010000"/>
                </a:solidFill>
              </a:rPr>
              <a:t>M [GeV]</a:t>
            </a:r>
            <a:endParaRPr lang="en-US" altLang="en-US" sz="1600" i="0">
              <a:solidFill>
                <a:srgbClr val="010000"/>
              </a:solidFill>
              <a:cs typeface="Times New Roman" pitchFamily="18" charset="0"/>
            </a:endParaRPr>
          </a:p>
        </p:txBody>
      </p:sp>
      <p:grpSp>
        <p:nvGrpSpPr>
          <p:cNvPr id="8210" name="Group 265"/>
          <p:cNvGrpSpPr>
            <a:grpSpLocks/>
          </p:cNvGrpSpPr>
          <p:nvPr/>
        </p:nvGrpSpPr>
        <p:grpSpPr bwMode="auto">
          <a:xfrm rot="16671466">
            <a:off x="8295482" y="2240756"/>
            <a:ext cx="1022350" cy="1023937"/>
            <a:chOff x="1944" y="936"/>
            <a:chExt cx="644" cy="645"/>
          </a:xfrm>
        </p:grpSpPr>
        <p:sp>
          <p:nvSpPr>
            <p:cNvPr id="8218" name="Line 266"/>
            <p:cNvSpPr>
              <a:spLocks noChangeShapeType="1"/>
            </p:cNvSpPr>
            <p:nvPr/>
          </p:nvSpPr>
          <p:spPr bwMode="auto">
            <a:xfrm flipH="1" flipV="1">
              <a:off x="1944" y="936"/>
              <a:ext cx="504" cy="244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8219" name="Line 267"/>
            <p:cNvSpPr>
              <a:spLocks noChangeShapeType="1"/>
            </p:cNvSpPr>
            <p:nvPr/>
          </p:nvSpPr>
          <p:spPr bwMode="auto">
            <a:xfrm flipH="1">
              <a:off x="2050" y="1200"/>
              <a:ext cx="398" cy="381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8220" name="Line 268"/>
            <p:cNvSpPr>
              <a:spLocks noChangeShapeType="1"/>
            </p:cNvSpPr>
            <p:nvPr/>
          </p:nvSpPr>
          <p:spPr bwMode="auto">
            <a:xfrm flipH="1">
              <a:off x="2448" y="1073"/>
              <a:ext cx="140" cy="127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8221" name="Line 269"/>
            <p:cNvSpPr>
              <a:spLocks noChangeShapeType="1"/>
            </p:cNvSpPr>
            <p:nvPr/>
          </p:nvSpPr>
          <p:spPr bwMode="auto">
            <a:xfrm>
              <a:off x="2452" y="1198"/>
              <a:ext cx="136" cy="65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</p:grpSp>
      <p:sp>
        <p:nvSpPr>
          <p:cNvPr id="8211" name="Text Box 202"/>
          <p:cNvSpPr txBox="1">
            <a:spLocks noChangeArrowheads="1"/>
          </p:cNvSpPr>
          <p:nvPr/>
        </p:nvSpPr>
        <p:spPr bwMode="auto">
          <a:xfrm>
            <a:off x="39688" y="3105150"/>
            <a:ext cx="123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FF00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FF00"/>
                </a:solidFill>
              </a:rPr>
              <a:t>+ </a:t>
            </a:r>
            <a:r>
              <a:rPr kumimoji="0" lang="en-US" altLang="en-US" sz="3200" i="0">
                <a:solidFill>
                  <a:srgbClr val="00FF00"/>
                </a:solidFill>
              </a:rPr>
              <a:t>   e</a:t>
            </a:r>
            <a:r>
              <a:rPr kumimoji="0" lang="en-US" altLang="en-US" sz="3200" i="0" baseline="30000">
                <a:solidFill>
                  <a:srgbClr val="00FF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8214" name="Text Box 3"/>
          <p:cNvSpPr txBox="1">
            <a:spLocks noChangeArrowheads="1"/>
          </p:cNvSpPr>
          <p:nvPr/>
        </p:nvSpPr>
        <p:spPr bwMode="auto">
          <a:xfrm>
            <a:off x="94976" y="5181600"/>
            <a:ext cx="98110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i="0" dirty="0" smtClean="0">
                <a:solidFill>
                  <a:srgbClr val="000099"/>
                </a:solidFill>
              </a:rPr>
              <a:t>                                                    </a:t>
            </a:r>
            <a:r>
              <a:rPr lang="en-US" altLang="en-US" sz="2500" i="0" u="sng" dirty="0" smtClean="0">
                <a:solidFill>
                  <a:srgbClr val="000099"/>
                </a:solidFill>
              </a:rPr>
              <a:t>In Medium:</a:t>
            </a:r>
            <a:endParaRPr lang="en-US" altLang="en-US" sz="2500" i="0" u="sng" dirty="0">
              <a:solidFill>
                <a:srgbClr val="000099"/>
              </a:solidFill>
            </a:endParaRPr>
          </a:p>
          <a:p>
            <a:pPr>
              <a:lnSpc>
                <a:spcPts val="3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i="0" dirty="0" smtClean="0">
                <a:solidFill>
                  <a:srgbClr val="0000CC"/>
                </a:solidFill>
              </a:rPr>
              <a:t>  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- </a:t>
            </a:r>
            <a:r>
              <a:rPr lang="en-US" altLang="en-US" sz="2500" i="0" dirty="0">
                <a:solidFill>
                  <a:srgbClr val="0000CC"/>
                </a:solidFill>
              </a:rPr>
              <a:t>change in 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spectral shape, </a:t>
            </a:r>
            <a:r>
              <a:rPr lang="en-US" altLang="en-US" sz="2500" i="0" dirty="0" err="1" smtClean="0">
                <a:solidFill>
                  <a:srgbClr val="FF0066"/>
                </a:solidFill>
              </a:rPr>
              <a:t>dofs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?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             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      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-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corrections </a:t>
            </a:r>
            <a:r>
              <a:rPr lang="en-US" altLang="en-US" sz="3200" i="0" dirty="0" smtClean="0">
                <a:solidFill>
                  <a:srgbClr val="990099"/>
                </a:solidFill>
                <a:latin typeface="Lucida Calligraphy" panose="03010101010101010101" pitchFamily="66" charset="0"/>
              </a:rPr>
              <a:t>o</a:t>
            </a:r>
            <a:r>
              <a:rPr lang="en-US" altLang="en-US" sz="2500" i="0" dirty="0" smtClean="0">
                <a:solidFill>
                  <a:srgbClr val="990099"/>
                </a:solidFill>
                <a:latin typeface="+mn-lt"/>
              </a:rPr>
              <a:t>(T</a:t>
            </a:r>
            <a:r>
              <a:rPr lang="en-US" altLang="en-US" sz="2500" i="0" baseline="30000" dirty="0" smtClean="0">
                <a:solidFill>
                  <a:srgbClr val="990099"/>
                </a:solidFill>
                <a:latin typeface="+mn-lt"/>
              </a:rPr>
              <a:t>2</a:t>
            </a:r>
            <a:r>
              <a:rPr lang="en-US" altLang="en-US" sz="2500" i="0" dirty="0" smtClean="0">
                <a:solidFill>
                  <a:srgbClr val="990099"/>
                </a:solidFill>
                <a:latin typeface="+mn-lt"/>
              </a:rPr>
              <a:t>/M</a:t>
            </a:r>
            <a:r>
              <a:rPr lang="en-US" altLang="en-US" sz="2500" i="0" baseline="30000" dirty="0" smtClean="0">
                <a:solidFill>
                  <a:srgbClr val="990099"/>
                </a:solidFill>
                <a:latin typeface="+mn-lt"/>
              </a:rPr>
              <a:t>2</a:t>
            </a:r>
            <a:r>
              <a:rPr lang="en-US" altLang="en-US" sz="2500" i="0" dirty="0" smtClean="0">
                <a:solidFill>
                  <a:srgbClr val="990099"/>
                </a:solidFill>
                <a:latin typeface="+mn-lt"/>
              </a:rPr>
              <a:t>)</a:t>
            </a:r>
            <a:r>
              <a:rPr lang="en-US" altLang="en-US" sz="2500" i="0" dirty="0" smtClean="0">
                <a:solidFill>
                  <a:srgbClr val="FF0000"/>
                </a:solidFill>
              </a:rPr>
              <a:t>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                                        </a:t>
            </a:r>
            <a:endParaRPr lang="en-US" altLang="en-US" sz="2500" i="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i="0" dirty="0" smtClean="0">
                <a:solidFill>
                  <a:srgbClr val="0000CC"/>
                </a:solidFill>
              </a:rPr>
              <a:t> 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- </a:t>
            </a:r>
            <a:r>
              <a:rPr lang="en-US" altLang="en-US" sz="2500" i="0" dirty="0">
                <a:solidFill>
                  <a:srgbClr val="0000CC"/>
                </a:solidFill>
              </a:rPr>
              <a:t>restoration of </a:t>
            </a:r>
            <a:r>
              <a:rPr lang="en-US" altLang="en-US" sz="2500" i="0" dirty="0">
                <a:solidFill>
                  <a:srgbClr val="FF0066"/>
                </a:solidFill>
              </a:rPr>
              <a:t>chiral 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symmetry</a:t>
            </a:r>
            <a:r>
              <a:rPr lang="en-US" altLang="en-US" sz="2500" i="0" dirty="0" smtClean="0">
                <a:solidFill>
                  <a:srgbClr val="FF0066"/>
                </a:solidFill>
              </a:rPr>
              <a:t>?                      </a:t>
            </a:r>
            <a:r>
              <a:rPr lang="en-US" altLang="en-US" sz="2500" i="0" dirty="0" smtClean="0">
                <a:solidFill>
                  <a:srgbClr val="0000CC"/>
                </a:solidFill>
              </a:rPr>
              <a:t>- </a:t>
            </a:r>
            <a:r>
              <a:rPr lang="en-US" altLang="en-US" sz="2500" i="0" dirty="0">
                <a:solidFill>
                  <a:srgbClr val="0000CC"/>
                </a:solidFill>
              </a:rPr>
              <a:t>measure </a:t>
            </a:r>
            <a:r>
              <a:rPr lang="en-US" altLang="en-US" sz="2500" i="0" dirty="0">
                <a:solidFill>
                  <a:srgbClr val="FF0066"/>
                </a:solidFill>
              </a:rPr>
              <a:t>temperature</a:t>
            </a:r>
            <a:endParaRPr lang="en-US" altLang="en-US" sz="2500" i="0" dirty="0">
              <a:solidFill>
                <a:srgbClr val="0000CC"/>
              </a:solidFill>
            </a:endParaRPr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304800" y="2897186"/>
            <a:ext cx="9448801" cy="2211934"/>
            <a:chOff x="152423" y="3322638"/>
            <a:chExt cx="9447582" cy="2212044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52423" y="4669144"/>
              <a:ext cx="9033300" cy="86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i="0" dirty="0">
                  <a:solidFill>
                    <a:srgbClr val="000099"/>
                  </a:solidFill>
                </a:rPr>
                <a:t> Hadronic </a:t>
              </a:r>
              <a:r>
                <a:rPr lang="en-US" altLang="en-US" sz="2500" i="0" dirty="0" smtClean="0">
                  <a:solidFill>
                    <a:srgbClr val="000099"/>
                  </a:solidFill>
                </a:rPr>
                <a:t>Resonances: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en-US" sz="2500" i="0" dirty="0" smtClean="0">
                  <a:solidFill>
                    <a:srgbClr val="000099"/>
                  </a:solidFill>
                </a:rPr>
                <a:t>  </a:t>
              </a:r>
              <a:r>
                <a:rPr lang="en-US" altLang="en-US" sz="2500" i="0" dirty="0" smtClean="0">
                  <a:solidFill>
                    <a:srgbClr val="0000CC"/>
                  </a:solidFill>
                </a:rPr>
                <a:t>massive, confined degrees of freedom</a:t>
              </a:r>
              <a:r>
                <a:rPr lang="en-US" altLang="en-US" sz="2500" i="0" dirty="0" smtClean="0">
                  <a:solidFill>
                    <a:srgbClr val="000099"/>
                  </a:solidFill>
                </a:rPr>
                <a:t>   </a:t>
              </a:r>
              <a:endParaRPr lang="en-US" altLang="en-US" sz="2500" i="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293170" y="4672865"/>
                  <a:ext cx="3306835" cy="861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Char char="•"/>
                  </a:pPr>
                  <a:r>
                    <a:rPr lang="en-US" altLang="en-US" sz="2500" i="0" dirty="0" smtClean="0">
                      <a:solidFill>
                        <a:srgbClr val="0000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5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n-US" altLang="en-US" sz="25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25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en-US" altLang="en-US" sz="25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en-US" sz="2500" i="0" dirty="0" smtClean="0">
                      <a:solidFill>
                        <a:srgbClr val="000099"/>
                      </a:solidFill>
                    </a:rPr>
                    <a:t>Continuum: </a:t>
                  </a:r>
                  <a:endParaRPr lang="en-US" altLang="en-US" sz="2500" i="0" dirty="0" smtClean="0">
                    <a:solidFill>
                      <a:srgbClr val="000099"/>
                    </a:solidFill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None/>
                  </a:pPr>
                  <a:r>
                    <a:rPr lang="en-US" altLang="en-US" sz="2500" i="0" dirty="0" smtClean="0">
                      <a:solidFill>
                        <a:srgbClr val="000099"/>
                      </a:solidFill>
                    </a:rPr>
                    <a:t>   </a:t>
                  </a:r>
                  <a:r>
                    <a:rPr lang="en-US" altLang="en-US" sz="2500" i="0" dirty="0" smtClean="0">
                      <a:solidFill>
                        <a:srgbClr val="0000CC"/>
                      </a:solidFill>
                    </a:rPr>
                    <a:t>perturbative</a:t>
                  </a:r>
                  <a:endParaRPr lang="en-US" altLang="en-US" sz="2500" i="0" dirty="0">
                    <a:solidFill>
                      <a:srgbClr val="0000CC"/>
                    </a:solidFill>
                  </a:endParaRPr>
                </a:p>
              </p:txBody>
            </p:sp>
          </mc:Choice>
          <mc:Fallback>
            <p:sp>
              <p:nvSpPr>
                <p:cNvPr id="35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93170" y="4672865"/>
                  <a:ext cx="3306835" cy="8618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94" t="-5674" b="-163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Down Arrow 35"/>
            <p:cNvSpPr/>
            <p:nvPr/>
          </p:nvSpPr>
          <p:spPr bwMode="auto">
            <a:xfrm rot="2111652">
              <a:off x="3066697" y="3333751"/>
              <a:ext cx="411110" cy="1282764"/>
            </a:xfrm>
            <a:prstGeom prst="down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 rot="19953652">
              <a:off x="6022241" y="3322638"/>
              <a:ext cx="411110" cy="1279589"/>
            </a:xfrm>
            <a:prstGeom prst="down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solidFill>
                  <a:srgbClr val="01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3469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C:\Users\ralf\Desktop\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/>
          <a:stretch>
            <a:fillRect/>
          </a:stretch>
        </p:blipFill>
        <p:spPr bwMode="auto">
          <a:xfrm>
            <a:off x="563563" y="1012825"/>
            <a:ext cx="81026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-33338"/>
            <a:ext cx="9879013" cy="633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3.2 Massive Yang-Mills in Hot Pion Gas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282575" y="609600"/>
            <a:ext cx="9394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i="0">
                <a:solidFill>
                  <a:srgbClr val="000066"/>
                </a:solidFill>
                <a:sym typeface="Symbol" pitchFamily="18" charset="2"/>
              </a:rPr>
              <a:t>Temperature progression of vector + axialvector spectral functions</a:t>
            </a:r>
          </a:p>
        </p:txBody>
      </p:sp>
      <p:sp>
        <p:nvSpPr>
          <p:cNvPr id="34821" name="AutoShape 7" descr="https://exchange.tamu.edu/owa/attachment.ashx?id=RgAAAAAUv5UQTN1bRp%2fLoZOn%2f8%2bLBwB30FHdmpWaRJBtc%2fTVy51gAAAAMlvaAAB30FHdmpWaRJBtc%2fTVy51gAAAAOqejAAAJ&amp;attcnt=1&amp;attid0=BAAAAAAA&amp;attcid0=4c55c2e4-5143-48e4-bb4b-804cf172a159"/>
          <p:cNvSpPr>
            <a:spLocks noChangeAspect="1" noChangeArrowheads="1"/>
          </p:cNvSpPr>
          <p:nvPr/>
        </p:nvSpPr>
        <p:spPr bwMode="auto">
          <a:xfrm>
            <a:off x="0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pic>
        <p:nvPicPr>
          <p:cNvPr id="34822" name="Picture 8" descr="C:\Users\ralf\Desktop\f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367213"/>
            <a:ext cx="37687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41275" y="4724400"/>
            <a:ext cx="5827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supports “burning” of chiral-mass splitting  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as mechanism for chiral restoration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[as found in sum rule analysis]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609600"/>
            <a:ext cx="434816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-33338"/>
            <a:ext cx="9879013" cy="633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smtClean="0">
                <a:solidFill>
                  <a:schemeClr val="bg2"/>
                </a:solidFill>
              </a:rPr>
              <a:t>3.2 Massive Yang-Mills Approach in Vaccum</a:t>
            </a:r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0" y="644525"/>
            <a:ext cx="57292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Gauge </a:t>
            </a:r>
            <a:r>
              <a:rPr kumimoji="0" lang="en-US" altLang="en-US" sz="2500" i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+ </a:t>
            </a:r>
            <a:r>
              <a:rPr kumimoji="0" lang="en-US" altLang="en-US" sz="2500" i="0">
                <a:solidFill>
                  <a:schemeClr val="bg2"/>
                </a:solidFill>
                <a:sym typeface="Symbol" pitchFamily="18" charset="2"/>
              </a:rPr>
              <a:t>a</a:t>
            </a:r>
            <a:r>
              <a:rPr kumimoji="0" lang="en-US" altLang="en-US" sz="2500" i="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into chiral pion lagrangian: </a:t>
            </a:r>
          </a:p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problems with vacuum phenomenology  </a:t>
            </a:r>
          </a:p>
          <a:p>
            <a:pPr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  → global gauge? </a:t>
            </a:r>
          </a:p>
          <a:p>
            <a:pPr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Recent progress:               </a:t>
            </a:r>
            <a:endParaRPr kumimoji="0" lang="en-US" altLang="en-US" sz="1600" i="0">
              <a:solidFill>
                <a:srgbClr val="0080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 - </a:t>
            </a:r>
            <a:r>
              <a:rPr kumimoji="0" lang="en-US" altLang="en-US" sz="2500" i="0">
                <a:solidFill>
                  <a:srgbClr val="0000CC"/>
                </a:solidFill>
                <a:sym typeface="Symbol" pitchFamily="18" charset="2"/>
              </a:rPr>
              <a:t>full </a:t>
            </a:r>
            <a:r>
              <a:rPr kumimoji="0" lang="en-US" altLang="en-US" sz="2500" i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kumimoji="0" lang="en-US" altLang="en-US" sz="2500" b="0" i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propagator in </a:t>
            </a:r>
            <a:r>
              <a:rPr kumimoji="0" lang="en-US" altLang="en-US" sz="2500" i="0">
                <a:solidFill>
                  <a:schemeClr val="bg2"/>
                </a:solidFill>
                <a:sym typeface="Symbol" pitchFamily="18" charset="2"/>
              </a:rPr>
              <a:t>a</a:t>
            </a:r>
            <a:r>
              <a:rPr kumimoji="0" lang="en-US" altLang="en-US" sz="2500" i="0" baseline="-2500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selfenergy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 - </a:t>
            </a:r>
            <a:r>
              <a:rPr kumimoji="0" lang="en-US" altLang="en-US" sz="2500" i="0">
                <a:solidFill>
                  <a:srgbClr val="0000CC"/>
                </a:solidFill>
                <a:sym typeface="Symbol" pitchFamily="18" charset="2"/>
              </a:rPr>
              <a:t>vertex corrections</a:t>
            </a: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to preserve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  <a:sym typeface="Symbol" pitchFamily="18" charset="2"/>
              </a:rPr>
              <a:t>    </a:t>
            </a:r>
            <a:r>
              <a:rPr kumimoji="0" lang="en-US" altLang="en-US" sz="2500" i="0">
                <a:solidFill>
                  <a:srgbClr val="FF0000"/>
                </a:solidFill>
                <a:sym typeface="Symbol" pitchFamily="18" charset="2"/>
              </a:rPr>
              <a:t>PCAC:</a:t>
            </a:r>
            <a:r>
              <a:rPr kumimoji="0" lang="en-US" altLang="en-US" sz="2500" i="0">
                <a:solidFill>
                  <a:srgbClr val="0000CC"/>
                </a:solidFill>
                <a:sym typeface="Symbol" pitchFamily="18" charset="2"/>
              </a:rPr>
              <a:t> 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995738"/>
            <a:ext cx="9601200" cy="2820987"/>
            <a:chOff x="151997" y="4037013"/>
            <a:chExt cx="9601597" cy="2820987"/>
          </a:xfrm>
        </p:grpSpPr>
        <p:pic>
          <p:nvPicPr>
            <p:cNvPr id="3790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5"/>
            <a:stretch>
              <a:fillRect/>
            </a:stretch>
          </p:blipFill>
          <p:spPr bwMode="auto">
            <a:xfrm>
              <a:off x="5160506" y="4037013"/>
              <a:ext cx="4593088" cy="28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Text Box 8"/>
            <p:cNvSpPr txBox="1">
              <a:spLocks noChangeArrowheads="1"/>
            </p:cNvSpPr>
            <p:nvPr/>
          </p:nvSpPr>
          <p:spPr bwMode="auto">
            <a:xfrm>
              <a:off x="151997" y="4447907"/>
              <a:ext cx="4364336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kumimoji="0" lang="en-US" altLang="en-US" sz="2600" b="0" i="0">
                  <a:solidFill>
                    <a:srgbClr val="0000CC"/>
                  </a:solidFill>
                </a:rPr>
                <a:t> enables fit to </a:t>
              </a:r>
              <a:r>
                <a:rPr kumimoji="0" lang="en-US" altLang="en-US" sz="2500" i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t</a:t>
              </a:r>
              <a:r>
                <a:rPr kumimoji="0" lang="en-US" altLang="en-US" sz="2500" b="0" i="0">
                  <a:solidFill>
                    <a:srgbClr val="0000CC"/>
                  </a:solidFill>
                  <a:sym typeface="Symbol" pitchFamily="18" charset="2"/>
                </a:rPr>
                <a:t>-decay data!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charset="0"/>
                <a:buChar char="•"/>
              </a:pPr>
              <a:r>
                <a:rPr kumimoji="0" lang="en-US" altLang="en-US" sz="2500" b="0" i="0">
                  <a:solidFill>
                    <a:srgbClr val="0000CC"/>
                  </a:solidFill>
                  <a:sym typeface="Symbol" pitchFamily="18" charset="2"/>
                </a:rPr>
                <a:t> local-gauge approach viable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charset="0"/>
                <a:buChar char="•"/>
              </a:pPr>
              <a:r>
                <a:rPr kumimoji="0" lang="en-US" altLang="en-US" sz="2500" b="0" i="0">
                  <a:solidFill>
                    <a:srgbClr val="0000CC"/>
                  </a:solidFill>
                  <a:sym typeface="Symbol" pitchFamily="18" charset="2"/>
                </a:rPr>
                <a:t> starting point for  addressing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500" b="0" i="0">
                  <a:solidFill>
                    <a:srgbClr val="0000CC"/>
                  </a:solidFill>
                  <a:sym typeface="Symbol" pitchFamily="18" charset="2"/>
                </a:rPr>
                <a:t>  </a:t>
              </a:r>
              <a:r>
                <a:rPr kumimoji="0" lang="en-US" altLang="en-US" sz="2500" i="0">
                  <a:solidFill>
                    <a:srgbClr val="0000CC"/>
                  </a:solidFill>
                  <a:sym typeface="Symbol" pitchFamily="18" charset="2"/>
                </a:rPr>
                <a:t>chiral restoration in medium</a:t>
              </a:r>
            </a:p>
          </p:txBody>
        </p:sp>
      </p:grp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528888" y="1579563"/>
            <a:ext cx="17494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9900"/>
                </a:solidFill>
              </a:rPr>
              <a:t>[Urban et al ‘02, 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9900"/>
                </a:solidFill>
              </a:rPr>
              <a:t> Rischke et al ‘10]</a:t>
            </a: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>
            <a:fillRect/>
          </a:stretch>
        </p:blipFill>
        <p:spPr bwMode="auto">
          <a:xfrm>
            <a:off x="6516688" y="2384425"/>
            <a:ext cx="33893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2190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4" b="52805"/>
          <a:stretch>
            <a:fillRect/>
          </a:stretch>
        </p:blipFill>
        <p:spPr bwMode="auto">
          <a:xfrm>
            <a:off x="6686550" y="3211513"/>
            <a:ext cx="11541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435225"/>
            <a:ext cx="1463675" cy="990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0800000">
            <a:off x="5403850" y="2552700"/>
            <a:ext cx="587375" cy="695325"/>
          </a:xfrm>
          <a:prstGeom prst="arc">
            <a:avLst>
              <a:gd name="adj1" fmla="val 11045134"/>
              <a:gd name="adj2" fmla="val 21013067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4638675" y="3554413"/>
            <a:ext cx="1725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9900"/>
                </a:solidFill>
              </a:rPr>
              <a:t>[Hohler +RR ‘14]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28575" y="12700"/>
            <a:ext cx="9934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5.2 Chiral Restoration Window at LHC</a:t>
            </a:r>
            <a:endParaRPr lang="en-US" altLang="en-US" sz="3400" i="0" u="sng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0038" y="4770438"/>
            <a:ext cx="93757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ts val="120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low-mass spectral shape in chiral restoration window: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 </a:t>
            </a:r>
            <a:r>
              <a:rPr kumimoji="0" lang="en-US" altLang="en-US" sz="2500" i="0">
                <a:solidFill>
                  <a:srgbClr val="990099"/>
                </a:solidFill>
              </a:rPr>
              <a:t>~60% </a:t>
            </a:r>
            <a:r>
              <a:rPr kumimoji="0" lang="en-US" altLang="en-US" sz="2500" b="0" i="0">
                <a:solidFill>
                  <a:srgbClr val="0000CC"/>
                </a:solidFill>
              </a:rPr>
              <a:t>of thermal low-mass yield in “chiral transition region”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                                                                 (</a:t>
            </a:r>
            <a:r>
              <a:rPr kumimoji="0" lang="en-US" altLang="en-US" sz="2500" i="0">
                <a:solidFill>
                  <a:srgbClr val="990099"/>
                </a:solidFill>
              </a:rPr>
              <a:t>T=125-180MeV</a:t>
            </a:r>
            <a:r>
              <a:rPr kumimoji="0" lang="en-US" altLang="en-US" sz="2500" b="0" i="0">
                <a:solidFill>
                  <a:srgbClr val="0000CC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enrich with (low-) </a:t>
            </a:r>
            <a:r>
              <a:rPr kumimoji="0" lang="en-US" altLang="en-US" sz="2500" i="0">
                <a:solidFill>
                  <a:srgbClr val="990099"/>
                </a:solidFill>
              </a:rPr>
              <a:t>p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t</a:t>
            </a:r>
            <a:r>
              <a:rPr kumimoji="0" lang="en-US" altLang="en-US" sz="2500" b="0" i="0">
                <a:solidFill>
                  <a:srgbClr val="0000CC"/>
                </a:solidFill>
              </a:rPr>
              <a:t> cuts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084263"/>
            <a:ext cx="43592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2888" r="16757" b="3226"/>
          <a:stretch>
            <a:fillRect/>
          </a:stretch>
        </p:blipFill>
        <p:spPr bwMode="auto">
          <a:xfrm>
            <a:off x="296863" y="792163"/>
            <a:ext cx="47529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8" name="Straight Connector 7"/>
          <p:cNvCxnSpPr>
            <a:cxnSpLocks noChangeShapeType="1"/>
          </p:cNvCxnSpPr>
          <p:nvPr/>
        </p:nvCxnSpPr>
        <p:spPr bwMode="auto">
          <a:xfrm rot="5400000">
            <a:off x="5376069" y="2585244"/>
            <a:ext cx="2655888" cy="63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Connector 9"/>
          <p:cNvCxnSpPr>
            <a:cxnSpLocks noChangeShapeType="1"/>
          </p:cNvCxnSpPr>
          <p:nvPr/>
        </p:nvCxnSpPr>
        <p:spPr bwMode="auto">
          <a:xfrm rot="5400000">
            <a:off x="6892925" y="2574926"/>
            <a:ext cx="2655887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Left-Right Arrow 7"/>
          <p:cNvSpPr>
            <a:spLocks noChangeArrowheads="1"/>
          </p:cNvSpPr>
          <p:nvPr/>
        </p:nvSpPr>
        <p:spPr bwMode="auto">
          <a:xfrm>
            <a:off x="6727825" y="2147888"/>
            <a:ext cx="1460500" cy="920750"/>
          </a:xfrm>
          <a:prstGeom prst="leftRightArrow">
            <a:avLst>
              <a:gd name="adj1" fmla="val 53213"/>
              <a:gd name="adj2" fmla="val 35374"/>
            </a:avLst>
          </a:prstGeom>
          <a:solidFill>
            <a:srgbClr val="FF00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17463"/>
            <a:ext cx="8167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3.3.2 Fireball vs. Viscous Hydro Evolution</a:t>
            </a:r>
            <a:endParaRPr lang="en-US" altLang="en-US" sz="3400" i="0" u="sng">
              <a:solidFill>
                <a:srgbClr val="00800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35363" y="5456238"/>
            <a:ext cx="21097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very similar!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64484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7143750" y="1819275"/>
            <a:ext cx="15065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i="0">
                <a:solidFill>
                  <a:srgbClr val="009900"/>
                </a:solidFill>
              </a:rPr>
              <a:t>   [van Hees,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i="0">
                <a:solidFill>
                  <a:srgbClr val="009900"/>
                </a:solidFill>
              </a:rPr>
              <a:t>    Gale+RR ’11]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7289800" y="2439988"/>
            <a:ext cx="9477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i="0">
                <a:solidFill>
                  <a:srgbClr val="009900"/>
                </a:solidFill>
              </a:rPr>
              <a:t>[S.Chen 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i="0">
                <a:solidFill>
                  <a:srgbClr val="009900"/>
                </a:solidFill>
              </a:rPr>
              <a:t> et al ‘13]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49325" y="1509594"/>
            <a:ext cx="6670675" cy="1005840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/>
              <a:t>1.)  </a:t>
            </a:r>
            <a:r>
              <a:rPr lang="en-US" altLang="he-IL" sz="2800" i="0" u="sng" dirty="0"/>
              <a:t>Introduction </a:t>
            </a:r>
          </a:p>
          <a:p>
            <a:pPr marL="533400" indent="-533400" algn="l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/>
              <a:t>2.)  </a:t>
            </a:r>
            <a:r>
              <a:rPr lang="en-US" altLang="he-IL" sz="2800" i="0" u="sng" dirty="0"/>
              <a:t>In-Medium Spectral Functions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Hadronic Many-Body Theory +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Constraints</a:t>
            </a:r>
            <a:endParaRPr lang="en-US" altLang="he-IL" i="0" dirty="0"/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3.)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Cold Nuclear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err="1">
                <a:solidFill>
                  <a:srgbClr val="000099"/>
                </a:solidFill>
                <a:sym typeface="Symbol" pitchFamily="18" charset="2"/>
              </a:rPr>
              <a:t>Dilepton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Photo-Production 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off Nuclei</a:t>
            </a:r>
            <a:r>
              <a:rPr lang="en-US" altLang="he-IL" sz="2800" i="0" dirty="0">
                <a:solidFill>
                  <a:srgbClr val="336600"/>
                </a:solidFill>
                <a:sym typeface="Symbol" pitchFamily="18" charset="2"/>
              </a:rPr>
              <a:t> </a:t>
            </a:r>
          </a:p>
          <a:p>
            <a:pPr marL="533400" lvl="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 smtClean="0">
                <a:solidFill>
                  <a:srgbClr val="010000"/>
                </a:solidFill>
              </a:rPr>
              <a:t>4.)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Hot and Dense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lvl="0"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Thermal </a:t>
            </a:r>
            <a:r>
              <a:rPr lang="en-US" altLang="he-IL" sz="2500" i="0" dirty="0" err="1" smtClean="0">
                <a:solidFill>
                  <a:srgbClr val="000099"/>
                </a:solidFill>
                <a:sym typeface="Symbol" pitchFamily="18" charset="2"/>
              </a:rPr>
              <a:t>Dileptons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in Heavy-Ion Collisions</a:t>
            </a:r>
            <a:endParaRPr lang="en-US" altLang="he-IL" sz="2800" i="0" dirty="0" smtClean="0">
              <a:solidFill>
                <a:srgbClr val="010000"/>
              </a:solidFill>
            </a:endParaRPr>
          </a:p>
          <a:p>
            <a:pPr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5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Chiral Symmetry Restoration </a:t>
            </a:r>
            <a:endParaRPr lang="en-US" altLang="he-IL" sz="2800" i="0" dirty="0">
              <a:solidFill>
                <a:srgbClr val="000099"/>
              </a:solidFill>
              <a:sym typeface="Symbol" pitchFamily="18" charset="2"/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QCD +Weinberg Sum Rules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Baryons</a:t>
            </a:r>
            <a:endParaRPr lang="en-US" altLang="he-IL" sz="2500" i="0" dirty="0">
              <a:solidFill>
                <a:srgbClr val="000099"/>
              </a:solidFill>
              <a:sym typeface="Symbol" pitchFamily="18" charset="2"/>
            </a:endParaRPr>
          </a:p>
          <a:p>
            <a:pPr marL="533400" indent="-533400" algn="l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/>
              <a:t>6</a:t>
            </a:r>
            <a:r>
              <a:rPr lang="en-US" altLang="he-IL" sz="2800" i="0" dirty="0" smtClean="0"/>
              <a:t>.)  </a:t>
            </a:r>
            <a:r>
              <a:rPr lang="en-US" altLang="he-IL" sz="2800" i="0" u="sng" dirty="0"/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i="0" u="sng" dirty="0"/>
              <a:t>  </a:t>
            </a:r>
          </a:p>
        </p:txBody>
      </p:sp>
      <p:sp>
        <p:nvSpPr>
          <p:cNvPr id="10244" name="Rectangle 18"/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bg2"/>
                </a:solidFill>
              </a:rPr>
              <a:t>Outline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306638" y="1679575"/>
            <a:ext cx="6934200" cy="682625"/>
          </a:xfrm>
          <a:prstGeom prst="rect">
            <a:avLst/>
          </a:prstGeom>
          <a:solidFill>
            <a:srgbClr val="FFFF99">
              <a:alpha val="3019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i="0">
              <a:solidFill>
                <a:srgbClr val="0000FF"/>
              </a:solidFill>
            </a:endParaRPr>
          </a:p>
        </p:txBody>
      </p:sp>
      <p:sp>
        <p:nvSpPr>
          <p:cNvPr id="11267" name="Rectangle 26"/>
          <p:cNvSpPr>
            <a:spLocks noChangeArrowheads="1"/>
          </p:cNvSpPr>
          <p:nvPr/>
        </p:nvSpPr>
        <p:spPr bwMode="auto">
          <a:xfrm>
            <a:off x="14288" y="0"/>
            <a:ext cx="9739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rgbClr val="010000"/>
                </a:solidFill>
              </a:rPr>
              <a:t>2.1 </a:t>
            </a:r>
            <a:r>
              <a:rPr lang="en-US" altLang="en-US" sz="3400" i="0" u="sng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3400" i="0" u="sng">
                <a:solidFill>
                  <a:srgbClr val="010000"/>
                </a:solidFill>
              </a:rPr>
              <a:t>-Meson in Matter: Many-Body Theory </a:t>
            </a:r>
            <a:endParaRPr lang="en-US" altLang="en-US" sz="3400" i="0" u="sng">
              <a:solidFill>
                <a:srgbClr val="FF0000"/>
              </a:solidFill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2339975" y="1757363"/>
            <a:ext cx="6956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990099"/>
                </a:solidFill>
              </a:rPr>
              <a:t>D</a:t>
            </a:r>
            <a:r>
              <a:rPr kumimoji="0" lang="en-US" altLang="en-US" sz="2600" i="0" baseline="-25000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kumimoji="0" lang="en-US" altLang="en-US" sz="2600" i="0">
                <a:solidFill>
                  <a:srgbClr val="990099"/>
                </a:solidFill>
              </a:rPr>
              <a:t>(M,q;</a:t>
            </a:r>
            <a:r>
              <a:rPr kumimoji="0" lang="en-US" altLang="en-US" sz="2600" i="0">
                <a:solidFill>
                  <a:srgbClr val="990099"/>
                </a:solidFill>
                <a:latin typeface="Symbol" pitchFamily="18" charset="2"/>
              </a:rPr>
              <a:t>m</a:t>
            </a:r>
            <a:r>
              <a:rPr kumimoji="0" lang="en-US" altLang="en-US" sz="2600" i="0" baseline="-25000">
                <a:solidFill>
                  <a:srgbClr val="990099"/>
                </a:solidFill>
              </a:rPr>
              <a:t>B</a:t>
            </a:r>
            <a:r>
              <a:rPr kumimoji="0" lang="en-US" altLang="en-US" sz="2600" i="0">
                <a:solidFill>
                  <a:srgbClr val="990099"/>
                </a:solidFill>
              </a:rPr>
              <a:t>,T) = [M</a:t>
            </a:r>
            <a:r>
              <a:rPr kumimoji="0" lang="en-US" altLang="en-US" sz="2600" i="0" baseline="30000">
                <a:solidFill>
                  <a:srgbClr val="990099"/>
                </a:solidFill>
              </a:rPr>
              <a:t>2 </a:t>
            </a:r>
            <a:r>
              <a:rPr kumimoji="0" lang="en-US" altLang="en-US" sz="2600" i="0">
                <a:solidFill>
                  <a:srgbClr val="990099"/>
                </a:solidFill>
              </a:rPr>
              <a:t>– (m</a:t>
            </a:r>
            <a:r>
              <a:rPr kumimoji="0" lang="en-US" altLang="en-US" sz="2600" i="0" baseline="-25000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kumimoji="0" lang="en-US" altLang="en-US" sz="2600" i="0" baseline="30000">
                <a:solidFill>
                  <a:srgbClr val="990099"/>
                </a:solidFill>
              </a:rPr>
              <a:t>(0)</a:t>
            </a:r>
            <a:r>
              <a:rPr kumimoji="0" lang="en-US" altLang="en-US" sz="2600" i="0">
                <a:solidFill>
                  <a:srgbClr val="990099"/>
                </a:solidFill>
              </a:rPr>
              <a:t>)</a:t>
            </a:r>
            <a:r>
              <a:rPr kumimoji="0" lang="en-US" altLang="en-US" sz="2600" i="0" baseline="30000">
                <a:solidFill>
                  <a:srgbClr val="990099"/>
                </a:solidFill>
              </a:rPr>
              <a:t>2 </a:t>
            </a:r>
            <a:r>
              <a:rPr kumimoji="0" lang="en-US" altLang="en-US" sz="2600" i="0">
                <a:solidFill>
                  <a:srgbClr val="990099"/>
                </a:solidFill>
              </a:rPr>
              <a:t>- </a:t>
            </a:r>
            <a:r>
              <a:rPr kumimoji="0" lang="en-US" altLang="en-US" sz="2600" i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0" lang="en-US" altLang="en-US" sz="2600" i="0" baseline="-25000">
                <a:solidFill>
                  <a:srgbClr val="FF0000"/>
                </a:solidFill>
                <a:latin typeface="Symbol" pitchFamily="18" charset="2"/>
              </a:rPr>
              <a:t>rpp </a:t>
            </a:r>
            <a:r>
              <a:rPr kumimoji="0" lang="en-US" altLang="en-US" sz="2600" i="0">
                <a:solidFill>
                  <a:srgbClr val="990099"/>
                </a:solidFill>
              </a:rPr>
              <a:t>- </a:t>
            </a:r>
            <a:r>
              <a:rPr kumimoji="0" lang="en-US" altLang="en-US" sz="2600" i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0" lang="en-US" altLang="en-US" sz="2600" i="0" baseline="-250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kumimoji="0" lang="en-US" altLang="en-US" sz="2600" i="0" baseline="-25000">
                <a:solidFill>
                  <a:srgbClr val="FF0000"/>
                </a:solidFill>
              </a:rPr>
              <a:t>B </a:t>
            </a:r>
            <a:r>
              <a:rPr kumimoji="0" lang="en-US" altLang="en-US" sz="2600" i="0">
                <a:solidFill>
                  <a:srgbClr val="990099"/>
                </a:solidFill>
              </a:rPr>
              <a:t>- </a:t>
            </a:r>
            <a:r>
              <a:rPr kumimoji="0" lang="en-US" altLang="en-US" sz="2600" i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0" lang="en-US" altLang="en-US" sz="2600" i="0" baseline="-2500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kumimoji="0" lang="en-US" altLang="en-US" sz="2600" i="0" baseline="-25000">
                <a:solidFill>
                  <a:srgbClr val="FF0000"/>
                </a:solidFill>
              </a:rPr>
              <a:t>M </a:t>
            </a:r>
            <a:r>
              <a:rPr kumimoji="0" lang="en-US" altLang="en-US" sz="2600" i="0">
                <a:solidFill>
                  <a:srgbClr val="990099"/>
                </a:solidFill>
              </a:rPr>
              <a:t>]</a:t>
            </a:r>
            <a:r>
              <a:rPr kumimoji="0" lang="en-US" altLang="en-US" sz="2600" i="0" baseline="30000">
                <a:solidFill>
                  <a:srgbClr val="990099"/>
                </a:solidFill>
              </a:rPr>
              <a:t>-1</a:t>
            </a:r>
          </a:p>
        </p:txBody>
      </p:sp>
      <p:sp>
        <p:nvSpPr>
          <p:cNvPr id="11269" name="Text Box 31"/>
          <p:cNvSpPr txBox="1">
            <a:spLocks noChangeArrowheads="1"/>
          </p:cNvSpPr>
          <p:nvPr/>
        </p:nvSpPr>
        <p:spPr bwMode="auto">
          <a:xfrm>
            <a:off x="2711450" y="685800"/>
            <a:ext cx="6262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interactions with hadrons from heat bath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b="0" i="0">
                <a:solidFill>
                  <a:srgbClr val="0000CC"/>
                </a:solidFill>
              </a:rPr>
              <a:t>    </a:t>
            </a:r>
            <a:r>
              <a:rPr kumimoji="0" lang="en-US" altLang="en-US" sz="2600" i="0">
                <a:solidFill>
                  <a:srgbClr val="003366"/>
                </a:solidFill>
                <a:sym typeface="Symbol" pitchFamily="18" charset="2"/>
              </a:rPr>
              <a:t>  </a:t>
            </a:r>
            <a:r>
              <a:rPr kumimoji="0" lang="en-US" altLang="en-US" sz="2600" i="0" u="sng">
                <a:solidFill>
                  <a:srgbClr val="000099"/>
                </a:solidFill>
              </a:rPr>
              <a:t>In-Medium </a:t>
            </a:r>
            <a:r>
              <a:rPr kumimoji="0" lang="en-US" altLang="en-US" sz="2600" i="0" u="sng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0" lang="en-US" altLang="en-US" sz="2600" i="0" u="sng">
                <a:solidFill>
                  <a:srgbClr val="000099"/>
                </a:solidFill>
              </a:rPr>
              <a:t>-Propagator</a:t>
            </a:r>
          </a:p>
        </p:txBody>
      </p:sp>
      <p:grpSp>
        <p:nvGrpSpPr>
          <p:cNvPr id="11270" name="Group 187"/>
          <p:cNvGrpSpPr>
            <a:grpSpLocks/>
          </p:cNvGrpSpPr>
          <p:nvPr/>
        </p:nvGrpSpPr>
        <p:grpSpPr bwMode="auto">
          <a:xfrm>
            <a:off x="719138" y="773113"/>
            <a:ext cx="1376362" cy="1360487"/>
            <a:chOff x="4722" y="1795"/>
            <a:chExt cx="1152" cy="1104"/>
          </a:xfrm>
        </p:grpSpPr>
        <p:sp>
          <p:nvSpPr>
            <p:cNvPr id="493732" name="Oval 164"/>
            <p:cNvSpPr>
              <a:spLocks noChangeArrowheads="1"/>
            </p:cNvSpPr>
            <p:nvPr/>
          </p:nvSpPr>
          <p:spPr bwMode="auto">
            <a:xfrm>
              <a:off x="4722" y="1795"/>
              <a:ext cx="1152" cy="1104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81000"/>
                  </a:srgbClr>
                </a:gs>
                <a:gs pos="100000">
                  <a:srgbClr val="FFFF99">
                    <a:gamma/>
                    <a:shade val="7764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311" name="Oval 37"/>
            <p:cNvSpPr>
              <a:spLocks noChangeArrowheads="1"/>
            </p:cNvSpPr>
            <p:nvPr/>
          </p:nvSpPr>
          <p:spPr bwMode="auto">
            <a:xfrm>
              <a:off x="4952" y="2350"/>
              <a:ext cx="30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2" name="Oval 38"/>
            <p:cNvSpPr>
              <a:spLocks noChangeArrowheads="1"/>
            </p:cNvSpPr>
            <p:nvPr/>
          </p:nvSpPr>
          <p:spPr bwMode="auto">
            <a:xfrm>
              <a:off x="5667" y="2295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3" name="Oval 39"/>
            <p:cNvSpPr>
              <a:spLocks noChangeArrowheads="1"/>
            </p:cNvSpPr>
            <p:nvPr/>
          </p:nvSpPr>
          <p:spPr bwMode="auto">
            <a:xfrm>
              <a:off x="5099" y="2544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4" name="Oval 40"/>
            <p:cNvSpPr>
              <a:spLocks noChangeArrowheads="1"/>
            </p:cNvSpPr>
            <p:nvPr/>
          </p:nvSpPr>
          <p:spPr bwMode="auto">
            <a:xfrm>
              <a:off x="5059" y="2744"/>
              <a:ext cx="30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5" name="Oval 41"/>
            <p:cNvSpPr>
              <a:spLocks noChangeArrowheads="1"/>
            </p:cNvSpPr>
            <p:nvPr/>
          </p:nvSpPr>
          <p:spPr bwMode="auto">
            <a:xfrm>
              <a:off x="5131" y="2260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6" name="Oval 42"/>
            <p:cNvSpPr>
              <a:spLocks noChangeArrowheads="1"/>
            </p:cNvSpPr>
            <p:nvPr/>
          </p:nvSpPr>
          <p:spPr bwMode="auto">
            <a:xfrm>
              <a:off x="5678" y="2543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7" name="Oval 43"/>
            <p:cNvSpPr>
              <a:spLocks noChangeArrowheads="1"/>
            </p:cNvSpPr>
            <p:nvPr/>
          </p:nvSpPr>
          <p:spPr bwMode="auto">
            <a:xfrm>
              <a:off x="5446" y="2189"/>
              <a:ext cx="31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8" name="Oval 44"/>
            <p:cNvSpPr>
              <a:spLocks noChangeArrowheads="1"/>
            </p:cNvSpPr>
            <p:nvPr/>
          </p:nvSpPr>
          <p:spPr bwMode="auto">
            <a:xfrm>
              <a:off x="5478" y="2775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19" name="Oval 45"/>
            <p:cNvSpPr>
              <a:spLocks noChangeArrowheads="1"/>
            </p:cNvSpPr>
            <p:nvPr/>
          </p:nvSpPr>
          <p:spPr bwMode="auto">
            <a:xfrm>
              <a:off x="5193" y="2119"/>
              <a:ext cx="32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0" name="Oval 46"/>
            <p:cNvSpPr>
              <a:spLocks noChangeArrowheads="1"/>
            </p:cNvSpPr>
            <p:nvPr/>
          </p:nvSpPr>
          <p:spPr bwMode="auto">
            <a:xfrm>
              <a:off x="4937" y="2185"/>
              <a:ext cx="31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1" name="Oval 47"/>
            <p:cNvSpPr>
              <a:spLocks noChangeArrowheads="1"/>
            </p:cNvSpPr>
            <p:nvPr/>
          </p:nvSpPr>
          <p:spPr bwMode="auto">
            <a:xfrm>
              <a:off x="4973" y="2048"/>
              <a:ext cx="31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2" name="Oval 48"/>
            <p:cNvSpPr>
              <a:spLocks noChangeArrowheads="1"/>
            </p:cNvSpPr>
            <p:nvPr/>
          </p:nvSpPr>
          <p:spPr bwMode="auto">
            <a:xfrm>
              <a:off x="5207" y="1891"/>
              <a:ext cx="31" cy="3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3" name="Oval 49"/>
            <p:cNvSpPr>
              <a:spLocks noChangeArrowheads="1"/>
            </p:cNvSpPr>
            <p:nvPr/>
          </p:nvSpPr>
          <p:spPr bwMode="auto">
            <a:xfrm>
              <a:off x="4885" y="2639"/>
              <a:ext cx="31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4" name="Oval 50"/>
            <p:cNvSpPr>
              <a:spLocks noChangeArrowheads="1"/>
            </p:cNvSpPr>
            <p:nvPr/>
          </p:nvSpPr>
          <p:spPr bwMode="auto">
            <a:xfrm>
              <a:off x="5527" y="2427"/>
              <a:ext cx="30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5" name="Oval 51"/>
            <p:cNvSpPr>
              <a:spLocks noChangeArrowheads="1"/>
            </p:cNvSpPr>
            <p:nvPr/>
          </p:nvSpPr>
          <p:spPr bwMode="auto">
            <a:xfrm>
              <a:off x="5522" y="2008"/>
              <a:ext cx="32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6" name="Oval 52"/>
            <p:cNvSpPr>
              <a:spLocks noChangeArrowheads="1"/>
            </p:cNvSpPr>
            <p:nvPr/>
          </p:nvSpPr>
          <p:spPr bwMode="auto">
            <a:xfrm>
              <a:off x="5381" y="2581"/>
              <a:ext cx="31" cy="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7" name="Oval 53"/>
            <p:cNvSpPr>
              <a:spLocks noChangeArrowheads="1"/>
            </p:cNvSpPr>
            <p:nvPr/>
          </p:nvSpPr>
          <p:spPr bwMode="auto">
            <a:xfrm>
              <a:off x="5534" y="2310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8" name="Oval 54"/>
            <p:cNvSpPr>
              <a:spLocks noChangeArrowheads="1"/>
            </p:cNvSpPr>
            <p:nvPr/>
          </p:nvSpPr>
          <p:spPr bwMode="auto">
            <a:xfrm>
              <a:off x="5027" y="2292"/>
              <a:ext cx="32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29" name="Oval 55"/>
            <p:cNvSpPr>
              <a:spLocks noChangeArrowheads="1"/>
            </p:cNvSpPr>
            <p:nvPr/>
          </p:nvSpPr>
          <p:spPr bwMode="auto">
            <a:xfrm>
              <a:off x="5257" y="2048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0" name="Oval 56"/>
            <p:cNvSpPr>
              <a:spLocks noChangeArrowheads="1"/>
            </p:cNvSpPr>
            <p:nvPr/>
          </p:nvSpPr>
          <p:spPr bwMode="auto">
            <a:xfrm>
              <a:off x="5036" y="2176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1" name="Oval 57"/>
            <p:cNvSpPr>
              <a:spLocks noChangeArrowheads="1"/>
            </p:cNvSpPr>
            <p:nvPr/>
          </p:nvSpPr>
          <p:spPr bwMode="auto">
            <a:xfrm>
              <a:off x="5550" y="2567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2" name="Oval 58"/>
            <p:cNvSpPr>
              <a:spLocks noChangeArrowheads="1"/>
            </p:cNvSpPr>
            <p:nvPr/>
          </p:nvSpPr>
          <p:spPr bwMode="auto">
            <a:xfrm>
              <a:off x="5223" y="2484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3" name="Oval 59"/>
            <p:cNvSpPr>
              <a:spLocks noChangeArrowheads="1"/>
            </p:cNvSpPr>
            <p:nvPr/>
          </p:nvSpPr>
          <p:spPr bwMode="auto">
            <a:xfrm>
              <a:off x="5328" y="2433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4" name="Oval 60"/>
            <p:cNvSpPr>
              <a:spLocks noChangeArrowheads="1"/>
            </p:cNvSpPr>
            <p:nvPr/>
          </p:nvSpPr>
          <p:spPr bwMode="auto">
            <a:xfrm>
              <a:off x="4910" y="2484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5" name="Oval 61"/>
            <p:cNvSpPr>
              <a:spLocks noChangeArrowheads="1"/>
            </p:cNvSpPr>
            <p:nvPr/>
          </p:nvSpPr>
          <p:spPr bwMode="auto">
            <a:xfrm>
              <a:off x="5352" y="2226"/>
              <a:ext cx="30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6" name="Oval 62"/>
            <p:cNvSpPr>
              <a:spLocks noChangeArrowheads="1"/>
            </p:cNvSpPr>
            <p:nvPr/>
          </p:nvSpPr>
          <p:spPr bwMode="auto">
            <a:xfrm>
              <a:off x="4867" y="2303"/>
              <a:ext cx="32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7" name="Oval 63"/>
            <p:cNvSpPr>
              <a:spLocks noChangeArrowheads="1"/>
            </p:cNvSpPr>
            <p:nvPr/>
          </p:nvSpPr>
          <p:spPr bwMode="auto">
            <a:xfrm>
              <a:off x="5628" y="2193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8" name="Oval 64"/>
            <p:cNvSpPr>
              <a:spLocks noChangeArrowheads="1"/>
            </p:cNvSpPr>
            <p:nvPr/>
          </p:nvSpPr>
          <p:spPr bwMode="auto">
            <a:xfrm>
              <a:off x="5445" y="2350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39" name="Oval 65"/>
            <p:cNvSpPr>
              <a:spLocks noChangeArrowheads="1"/>
            </p:cNvSpPr>
            <p:nvPr/>
          </p:nvSpPr>
          <p:spPr bwMode="auto">
            <a:xfrm>
              <a:off x="5039" y="2474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0" name="Oval 66"/>
            <p:cNvSpPr>
              <a:spLocks noChangeArrowheads="1"/>
            </p:cNvSpPr>
            <p:nvPr/>
          </p:nvSpPr>
          <p:spPr bwMode="auto">
            <a:xfrm>
              <a:off x="4849" y="2102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1" name="Oval 67"/>
            <p:cNvSpPr>
              <a:spLocks noChangeArrowheads="1"/>
            </p:cNvSpPr>
            <p:nvPr/>
          </p:nvSpPr>
          <p:spPr bwMode="auto">
            <a:xfrm>
              <a:off x="5472" y="2662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2" name="Oval 68"/>
            <p:cNvSpPr>
              <a:spLocks noChangeArrowheads="1"/>
            </p:cNvSpPr>
            <p:nvPr/>
          </p:nvSpPr>
          <p:spPr bwMode="auto">
            <a:xfrm>
              <a:off x="5320" y="1908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3" name="Oval 69"/>
            <p:cNvSpPr>
              <a:spLocks noChangeArrowheads="1"/>
            </p:cNvSpPr>
            <p:nvPr/>
          </p:nvSpPr>
          <p:spPr bwMode="auto">
            <a:xfrm>
              <a:off x="5197" y="1991"/>
              <a:ext cx="31" cy="3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4" name="Oval 70"/>
            <p:cNvSpPr>
              <a:spLocks noChangeArrowheads="1"/>
            </p:cNvSpPr>
            <p:nvPr/>
          </p:nvSpPr>
          <p:spPr bwMode="auto">
            <a:xfrm>
              <a:off x="5265" y="2145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5" name="Oval 71"/>
            <p:cNvSpPr>
              <a:spLocks noChangeArrowheads="1"/>
            </p:cNvSpPr>
            <p:nvPr/>
          </p:nvSpPr>
          <p:spPr bwMode="auto">
            <a:xfrm>
              <a:off x="5227" y="2364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6" name="Oval 72"/>
            <p:cNvSpPr>
              <a:spLocks noChangeArrowheads="1"/>
            </p:cNvSpPr>
            <p:nvPr/>
          </p:nvSpPr>
          <p:spPr bwMode="auto">
            <a:xfrm>
              <a:off x="5122" y="2052"/>
              <a:ext cx="30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7" name="Oval 73"/>
            <p:cNvSpPr>
              <a:spLocks noChangeArrowheads="1"/>
            </p:cNvSpPr>
            <p:nvPr/>
          </p:nvSpPr>
          <p:spPr bwMode="auto">
            <a:xfrm>
              <a:off x="5557" y="2102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8" name="Oval 74"/>
            <p:cNvSpPr>
              <a:spLocks noChangeArrowheads="1"/>
            </p:cNvSpPr>
            <p:nvPr/>
          </p:nvSpPr>
          <p:spPr bwMode="auto">
            <a:xfrm>
              <a:off x="4785" y="2354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49" name="Oval 75"/>
            <p:cNvSpPr>
              <a:spLocks noChangeArrowheads="1"/>
            </p:cNvSpPr>
            <p:nvPr/>
          </p:nvSpPr>
          <p:spPr bwMode="auto">
            <a:xfrm>
              <a:off x="5233" y="2598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0" name="Oval 76"/>
            <p:cNvSpPr>
              <a:spLocks noChangeArrowheads="1"/>
            </p:cNvSpPr>
            <p:nvPr/>
          </p:nvSpPr>
          <p:spPr bwMode="auto">
            <a:xfrm>
              <a:off x="4960" y="2675"/>
              <a:ext cx="30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1" name="Oval 77"/>
            <p:cNvSpPr>
              <a:spLocks noChangeArrowheads="1"/>
            </p:cNvSpPr>
            <p:nvPr/>
          </p:nvSpPr>
          <p:spPr bwMode="auto">
            <a:xfrm>
              <a:off x="5193" y="2717"/>
              <a:ext cx="32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2" name="Oval 78"/>
            <p:cNvSpPr>
              <a:spLocks noChangeArrowheads="1"/>
            </p:cNvSpPr>
            <p:nvPr/>
          </p:nvSpPr>
          <p:spPr bwMode="auto">
            <a:xfrm>
              <a:off x="4833" y="2475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3" name="Oval 79"/>
            <p:cNvSpPr>
              <a:spLocks noChangeArrowheads="1"/>
            </p:cNvSpPr>
            <p:nvPr/>
          </p:nvSpPr>
          <p:spPr bwMode="auto">
            <a:xfrm>
              <a:off x="4933" y="2243"/>
              <a:ext cx="30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4" name="Oval 80"/>
            <p:cNvSpPr>
              <a:spLocks noChangeArrowheads="1"/>
            </p:cNvSpPr>
            <p:nvPr/>
          </p:nvSpPr>
          <p:spPr bwMode="auto">
            <a:xfrm>
              <a:off x="5314" y="2521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5" name="Oval 81"/>
            <p:cNvSpPr>
              <a:spLocks noChangeArrowheads="1"/>
            </p:cNvSpPr>
            <p:nvPr/>
          </p:nvSpPr>
          <p:spPr bwMode="auto">
            <a:xfrm>
              <a:off x="5125" y="2176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6" name="Oval 82"/>
            <p:cNvSpPr>
              <a:spLocks noChangeArrowheads="1"/>
            </p:cNvSpPr>
            <p:nvPr/>
          </p:nvSpPr>
          <p:spPr bwMode="auto">
            <a:xfrm>
              <a:off x="5398" y="2025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7" name="Oval 83"/>
            <p:cNvSpPr>
              <a:spLocks noChangeArrowheads="1"/>
            </p:cNvSpPr>
            <p:nvPr/>
          </p:nvSpPr>
          <p:spPr bwMode="auto">
            <a:xfrm>
              <a:off x="5667" y="2436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8" name="Oval 84"/>
            <p:cNvSpPr>
              <a:spLocks noChangeArrowheads="1"/>
            </p:cNvSpPr>
            <p:nvPr/>
          </p:nvSpPr>
          <p:spPr bwMode="auto">
            <a:xfrm>
              <a:off x="5608" y="2614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59" name="Oval 85"/>
            <p:cNvSpPr>
              <a:spLocks noChangeArrowheads="1"/>
            </p:cNvSpPr>
            <p:nvPr/>
          </p:nvSpPr>
          <p:spPr bwMode="auto">
            <a:xfrm>
              <a:off x="4920" y="2035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0" name="Oval 86"/>
            <p:cNvSpPr>
              <a:spLocks noChangeArrowheads="1"/>
            </p:cNvSpPr>
            <p:nvPr/>
          </p:nvSpPr>
          <p:spPr bwMode="auto">
            <a:xfrm>
              <a:off x="5478" y="2260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1" name="Oval 87"/>
            <p:cNvSpPr>
              <a:spLocks noChangeArrowheads="1"/>
            </p:cNvSpPr>
            <p:nvPr/>
          </p:nvSpPr>
          <p:spPr bwMode="auto">
            <a:xfrm>
              <a:off x="5606" y="2270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2" name="Oval 88"/>
            <p:cNvSpPr>
              <a:spLocks noChangeArrowheads="1"/>
            </p:cNvSpPr>
            <p:nvPr/>
          </p:nvSpPr>
          <p:spPr bwMode="auto">
            <a:xfrm>
              <a:off x="5005" y="2119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3" name="Oval 89"/>
            <p:cNvSpPr>
              <a:spLocks noChangeArrowheads="1"/>
            </p:cNvSpPr>
            <p:nvPr/>
          </p:nvSpPr>
          <p:spPr bwMode="auto">
            <a:xfrm>
              <a:off x="4830" y="2210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4" name="Oval 90"/>
            <p:cNvSpPr>
              <a:spLocks noChangeArrowheads="1"/>
            </p:cNvSpPr>
            <p:nvPr/>
          </p:nvSpPr>
          <p:spPr bwMode="auto">
            <a:xfrm>
              <a:off x="5139" y="2380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5" name="Oval 91"/>
            <p:cNvSpPr>
              <a:spLocks noChangeArrowheads="1"/>
            </p:cNvSpPr>
            <p:nvPr/>
          </p:nvSpPr>
          <p:spPr bwMode="auto">
            <a:xfrm>
              <a:off x="4808" y="2270"/>
              <a:ext cx="32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6" name="Oval 92"/>
            <p:cNvSpPr>
              <a:spLocks noChangeArrowheads="1"/>
            </p:cNvSpPr>
            <p:nvPr/>
          </p:nvSpPr>
          <p:spPr bwMode="auto">
            <a:xfrm>
              <a:off x="5320" y="2682"/>
              <a:ext cx="31" cy="3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7" name="Oval 93"/>
            <p:cNvSpPr>
              <a:spLocks noChangeArrowheads="1"/>
            </p:cNvSpPr>
            <p:nvPr/>
          </p:nvSpPr>
          <p:spPr bwMode="auto">
            <a:xfrm>
              <a:off x="5452" y="2524"/>
              <a:ext cx="31" cy="3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8" name="Oval 94"/>
            <p:cNvSpPr>
              <a:spLocks noChangeArrowheads="1"/>
            </p:cNvSpPr>
            <p:nvPr/>
          </p:nvSpPr>
          <p:spPr bwMode="auto">
            <a:xfrm>
              <a:off x="5041" y="2373"/>
              <a:ext cx="30" cy="3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69" name="Oval 95"/>
            <p:cNvSpPr>
              <a:spLocks noChangeArrowheads="1"/>
            </p:cNvSpPr>
            <p:nvPr/>
          </p:nvSpPr>
          <p:spPr bwMode="auto">
            <a:xfrm>
              <a:off x="4966" y="2752"/>
              <a:ext cx="31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0" name="Oval 96"/>
            <p:cNvSpPr>
              <a:spLocks noChangeArrowheads="1"/>
            </p:cNvSpPr>
            <p:nvPr/>
          </p:nvSpPr>
          <p:spPr bwMode="auto">
            <a:xfrm>
              <a:off x="5528" y="2179"/>
              <a:ext cx="31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1" name="Oval 97"/>
            <p:cNvSpPr>
              <a:spLocks noChangeArrowheads="1"/>
            </p:cNvSpPr>
            <p:nvPr/>
          </p:nvSpPr>
          <p:spPr bwMode="auto">
            <a:xfrm>
              <a:off x="4933" y="1961"/>
              <a:ext cx="31" cy="3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2" name="Oval 98"/>
            <p:cNvSpPr>
              <a:spLocks noChangeArrowheads="1"/>
            </p:cNvSpPr>
            <p:nvPr/>
          </p:nvSpPr>
          <p:spPr bwMode="auto">
            <a:xfrm>
              <a:off x="5005" y="2555"/>
              <a:ext cx="30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3" name="Oval 99"/>
            <p:cNvSpPr>
              <a:spLocks noChangeArrowheads="1"/>
            </p:cNvSpPr>
            <p:nvPr/>
          </p:nvSpPr>
          <p:spPr bwMode="auto">
            <a:xfrm>
              <a:off x="5604" y="2436"/>
              <a:ext cx="31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4" name="Oval 100"/>
            <p:cNvSpPr>
              <a:spLocks noChangeArrowheads="1"/>
            </p:cNvSpPr>
            <p:nvPr/>
          </p:nvSpPr>
          <p:spPr bwMode="auto">
            <a:xfrm>
              <a:off x="5410" y="1922"/>
              <a:ext cx="31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5" name="Oval 101"/>
            <p:cNvSpPr>
              <a:spLocks noChangeArrowheads="1"/>
            </p:cNvSpPr>
            <p:nvPr/>
          </p:nvSpPr>
          <p:spPr bwMode="auto">
            <a:xfrm>
              <a:off x="5340" y="2031"/>
              <a:ext cx="30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6" name="Oval 102"/>
            <p:cNvSpPr>
              <a:spLocks noChangeArrowheads="1"/>
            </p:cNvSpPr>
            <p:nvPr/>
          </p:nvSpPr>
          <p:spPr bwMode="auto">
            <a:xfrm>
              <a:off x="5036" y="2625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7" name="Oval 103"/>
            <p:cNvSpPr>
              <a:spLocks noChangeArrowheads="1"/>
            </p:cNvSpPr>
            <p:nvPr/>
          </p:nvSpPr>
          <p:spPr bwMode="auto">
            <a:xfrm>
              <a:off x="5099" y="2695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8" name="Oval 104"/>
            <p:cNvSpPr>
              <a:spLocks noChangeArrowheads="1"/>
            </p:cNvSpPr>
            <p:nvPr/>
          </p:nvSpPr>
          <p:spPr bwMode="auto">
            <a:xfrm>
              <a:off x="5289" y="2745"/>
              <a:ext cx="30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79" name="Oval 105"/>
            <p:cNvSpPr>
              <a:spLocks noChangeArrowheads="1"/>
            </p:cNvSpPr>
            <p:nvPr/>
          </p:nvSpPr>
          <p:spPr bwMode="auto">
            <a:xfrm>
              <a:off x="5273" y="2260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0" name="Oval 106"/>
            <p:cNvSpPr>
              <a:spLocks noChangeArrowheads="1"/>
            </p:cNvSpPr>
            <p:nvPr/>
          </p:nvSpPr>
          <p:spPr bwMode="auto">
            <a:xfrm>
              <a:off x="5144" y="2471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1" name="Oval 107"/>
            <p:cNvSpPr>
              <a:spLocks noChangeArrowheads="1"/>
            </p:cNvSpPr>
            <p:nvPr/>
          </p:nvSpPr>
          <p:spPr bwMode="auto">
            <a:xfrm>
              <a:off x="5556" y="2688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2" name="Oval 108"/>
            <p:cNvSpPr>
              <a:spLocks noChangeArrowheads="1"/>
            </p:cNvSpPr>
            <p:nvPr/>
          </p:nvSpPr>
          <p:spPr bwMode="auto">
            <a:xfrm>
              <a:off x="5108" y="1989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3" name="Oval 109"/>
            <p:cNvSpPr>
              <a:spLocks noChangeArrowheads="1"/>
            </p:cNvSpPr>
            <p:nvPr/>
          </p:nvSpPr>
          <p:spPr bwMode="auto">
            <a:xfrm>
              <a:off x="4793" y="2548"/>
              <a:ext cx="30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4" name="Oval 110"/>
            <p:cNvSpPr>
              <a:spLocks noChangeArrowheads="1"/>
            </p:cNvSpPr>
            <p:nvPr/>
          </p:nvSpPr>
          <p:spPr bwMode="auto">
            <a:xfrm>
              <a:off x="5157" y="2632"/>
              <a:ext cx="30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5" name="Oval 111"/>
            <p:cNvSpPr>
              <a:spLocks noChangeArrowheads="1"/>
            </p:cNvSpPr>
            <p:nvPr/>
          </p:nvSpPr>
          <p:spPr bwMode="auto">
            <a:xfrm>
              <a:off x="4871" y="2393"/>
              <a:ext cx="31" cy="36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6" name="Oval 112"/>
            <p:cNvSpPr>
              <a:spLocks noChangeArrowheads="1"/>
            </p:cNvSpPr>
            <p:nvPr/>
          </p:nvSpPr>
          <p:spPr bwMode="auto">
            <a:xfrm>
              <a:off x="5685" y="2685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7" name="Oval 113"/>
            <p:cNvSpPr>
              <a:spLocks noChangeArrowheads="1"/>
            </p:cNvSpPr>
            <p:nvPr/>
          </p:nvSpPr>
          <p:spPr bwMode="auto">
            <a:xfrm>
              <a:off x="5213" y="2260"/>
              <a:ext cx="32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8" name="Oval 114"/>
            <p:cNvSpPr>
              <a:spLocks noChangeArrowheads="1"/>
            </p:cNvSpPr>
            <p:nvPr/>
          </p:nvSpPr>
          <p:spPr bwMode="auto">
            <a:xfrm>
              <a:off x="4941" y="2577"/>
              <a:ext cx="32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89" name="Oval 115"/>
            <p:cNvSpPr>
              <a:spLocks noChangeArrowheads="1"/>
            </p:cNvSpPr>
            <p:nvPr/>
          </p:nvSpPr>
          <p:spPr bwMode="auto">
            <a:xfrm>
              <a:off x="5556" y="1904"/>
              <a:ext cx="31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0" name="Oval 116"/>
            <p:cNvSpPr>
              <a:spLocks noChangeArrowheads="1"/>
            </p:cNvSpPr>
            <p:nvPr/>
          </p:nvSpPr>
          <p:spPr bwMode="auto">
            <a:xfrm>
              <a:off x="5691" y="2357"/>
              <a:ext cx="32" cy="34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1" name="Oval 117"/>
            <p:cNvSpPr>
              <a:spLocks noChangeArrowheads="1"/>
            </p:cNvSpPr>
            <p:nvPr/>
          </p:nvSpPr>
          <p:spPr bwMode="auto">
            <a:xfrm>
              <a:off x="5652" y="2085"/>
              <a:ext cx="31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2" name="Oval 118"/>
            <p:cNvSpPr>
              <a:spLocks noChangeArrowheads="1"/>
            </p:cNvSpPr>
            <p:nvPr/>
          </p:nvSpPr>
          <p:spPr bwMode="auto">
            <a:xfrm>
              <a:off x="5463" y="2102"/>
              <a:ext cx="30" cy="35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3" name="Oval 119"/>
            <p:cNvSpPr>
              <a:spLocks noChangeArrowheads="1"/>
            </p:cNvSpPr>
            <p:nvPr/>
          </p:nvSpPr>
          <p:spPr bwMode="auto">
            <a:xfrm>
              <a:off x="5604" y="2762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4" name="Oval 120"/>
            <p:cNvSpPr>
              <a:spLocks noChangeArrowheads="1"/>
            </p:cNvSpPr>
            <p:nvPr/>
          </p:nvSpPr>
          <p:spPr bwMode="auto">
            <a:xfrm>
              <a:off x="5390" y="2296"/>
              <a:ext cx="32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5" name="Oval 121"/>
            <p:cNvSpPr>
              <a:spLocks noChangeArrowheads="1"/>
            </p:cNvSpPr>
            <p:nvPr/>
          </p:nvSpPr>
          <p:spPr bwMode="auto">
            <a:xfrm>
              <a:off x="5706" y="2173"/>
              <a:ext cx="32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6" name="Oval 122"/>
            <p:cNvSpPr>
              <a:spLocks noChangeArrowheads="1"/>
            </p:cNvSpPr>
            <p:nvPr/>
          </p:nvSpPr>
          <p:spPr bwMode="auto">
            <a:xfrm>
              <a:off x="5048" y="1961"/>
              <a:ext cx="30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7" name="Oval 123"/>
            <p:cNvSpPr>
              <a:spLocks noChangeArrowheads="1"/>
            </p:cNvSpPr>
            <p:nvPr/>
          </p:nvSpPr>
          <p:spPr bwMode="auto">
            <a:xfrm>
              <a:off x="5502" y="2487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8" name="Oval 124"/>
            <p:cNvSpPr>
              <a:spLocks noChangeArrowheads="1"/>
            </p:cNvSpPr>
            <p:nvPr/>
          </p:nvSpPr>
          <p:spPr bwMode="auto">
            <a:xfrm>
              <a:off x="5264" y="1975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99" name="Oval 125"/>
            <p:cNvSpPr>
              <a:spLocks noChangeArrowheads="1"/>
            </p:cNvSpPr>
            <p:nvPr/>
          </p:nvSpPr>
          <p:spPr bwMode="auto">
            <a:xfrm>
              <a:off x="5144" y="2772"/>
              <a:ext cx="32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0" name="Oval 126"/>
            <p:cNvSpPr>
              <a:spLocks noChangeArrowheads="1"/>
            </p:cNvSpPr>
            <p:nvPr/>
          </p:nvSpPr>
          <p:spPr bwMode="auto">
            <a:xfrm>
              <a:off x="5123" y="1891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1" name="Oval 127"/>
            <p:cNvSpPr>
              <a:spLocks noChangeArrowheads="1"/>
            </p:cNvSpPr>
            <p:nvPr/>
          </p:nvSpPr>
          <p:spPr bwMode="auto">
            <a:xfrm>
              <a:off x="5348" y="2357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2" name="Oval 128"/>
            <p:cNvSpPr>
              <a:spLocks noChangeArrowheads="1"/>
            </p:cNvSpPr>
            <p:nvPr/>
          </p:nvSpPr>
          <p:spPr bwMode="auto">
            <a:xfrm>
              <a:off x="4955" y="1897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3" name="Oval 129"/>
            <p:cNvSpPr>
              <a:spLocks noChangeArrowheads="1"/>
            </p:cNvSpPr>
            <p:nvPr/>
          </p:nvSpPr>
          <p:spPr bwMode="auto">
            <a:xfrm>
              <a:off x="5068" y="2084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4" name="Oval 130"/>
            <p:cNvSpPr>
              <a:spLocks noChangeArrowheads="1"/>
            </p:cNvSpPr>
            <p:nvPr/>
          </p:nvSpPr>
          <p:spPr bwMode="auto">
            <a:xfrm>
              <a:off x="4973" y="2433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5" name="Oval 131"/>
            <p:cNvSpPr>
              <a:spLocks noChangeArrowheads="1"/>
            </p:cNvSpPr>
            <p:nvPr/>
          </p:nvSpPr>
          <p:spPr bwMode="auto">
            <a:xfrm>
              <a:off x="5099" y="2612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6" name="Oval 132"/>
            <p:cNvSpPr>
              <a:spLocks noChangeArrowheads="1"/>
            </p:cNvSpPr>
            <p:nvPr/>
          </p:nvSpPr>
          <p:spPr bwMode="auto">
            <a:xfrm>
              <a:off x="5604" y="1985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7" name="Oval 133"/>
            <p:cNvSpPr>
              <a:spLocks noChangeArrowheads="1"/>
            </p:cNvSpPr>
            <p:nvPr/>
          </p:nvSpPr>
          <p:spPr bwMode="auto">
            <a:xfrm>
              <a:off x="5352" y="2119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8" name="Oval 134"/>
            <p:cNvSpPr>
              <a:spLocks noChangeArrowheads="1"/>
            </p:cNvSpPr>
            <p:nvPr/>
          </p:nvSpPr>
          <p:spPr bwMode="auto">
            <a:xfrm>
              <a:off x="5496" y="1918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09" name="Oval 135"/>
            <p:cNvSpPr>
              <a:spLocks noChangeArrowheads="1"/>
            </p:cNvSpPr>
            <p:nvPr/>
          </p:nvSpPr>
          <p:spPr bwMode="auto">
            <a:xfrm>
              <a:off x="5397" y="2444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0" name="Oval 136"/>
            <p:cNvSpPr>
              <a:spLocks noChangeArrowheads="1"/>
            </p:cNvSpPr>
            <p:nvPr/>
          </p:nvSpPr>
          <p:spPr bwMode="auto">
            <a:xfrm>
              <a:off x="5387" y="2648"/>
              <a:ext cx="32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1" name="Oval 137"/>
            <p:cNvSpPr>
              <a:spLocks noChangeArrowheads="1"/>
            </p:cNvSpPr>
            <p:nvPr/>
          </p:nvSpPr>
          <p:spPr bwMode="auto">
            <a:xfrm>
              <a:off x="4789" y="2142"/>
              <a:ext cx="32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2" name="Oval 138"/>
            <p:cNvSpPr>
              <a:spLocks noChangeArrowheads="1"/>
            </p:cNvSpPr>
            <p:nvPr/>
          </p:nvSpPr>
          <p:spPr bwMode="auto">
            <a:xfrm>
              <a:off x="4816" y="2610"/>
              <a:ext cx="32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3" name="Oval 139"/>
            <p:cNvSpPr>
              <a:spLocks noChangeArrowheads="1"/>
            </p:cNvSpPr>
            <p:nvPr/>
          </p:nvSpPr>
          <p:spPr bwMode="auto">
            <a:xfrm>
              <a:off x="4831" y="2008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4" name="Oval 140"/>
            <p:cNvSpPr>
              <a:spLocks noChangeArrowheads="1"/>
            </p:cNvSpPr>
            <p:nvPr/>
          </p:nvSpPr>
          <p:spPr bwMode="auto">
            <a:xfrm>
              <a:off x="5348" y="2772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5" name="Oval 141"/>
            <p:cNvSpPr>
              <a:spLocks noChangeArrowheads="1"/>
            </p:cNvSpPr>
            <p:nvPr/>
          </p:nvSpPr>
          <p:spPr bwMode="auto">
            <a:xfrm>
              <a:off x="5703" y="1965"/>
              <a:ext cx="30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6" name="Oval 142"/>
            <p:cNvSpPr>
              <a:spLocks noChangeArrowheads="1"/>
            </p:cNvSpPr>
            <p:nvPr/>
          </p:nvSpPr>
          <p:spPr bwMode="auto">
            <a:xfrm>
              <a:off x="5745" y="2618"/>
              <a:ext cx="31" cy="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7" name="Oval 143"/>
            <p:cNvSpPr>
              <a:spLocks noChangeArrowheads="1"/>
            </p:cNvSpPr>
            <p:nvPr/>
          </p:nvSpPr>
          <p:spPr bwMode="auto">
            <a:xfrm>
              <a:off x="5099" y="2300"/>
              <a:ext cx="31" cy="3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8" name="Oval 170"/>
            <p:cNvSpPr>
              <a:spLocks noChangeArrowheads="1"/>
            </p:cNvSpPr>
            <p:nvPr/>
          </p:nvSpPr>
          <p:spPr bwMode="auto">
            <a:xfrm>
              <a:off x="5422" y="2729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19" name="Oval 171"/>
            <p:cNvSpPr>
              <a:spLocks noChangeArrowheads="1"/>
            </p:cNvSpPr>
            <p:nvPr/>
          </p:nvSpPr>
          <p:spPr bwMode="auto">
            <a:xfrm>
              <a:off x="5795" y="2315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0" name="Oval 172"/>
            <p:cNvSpPr>
              <a:spLocks noChangeArrowheads="1"/>
            </p:cNvSpPr>
            <p:nvPr/>
          </p:nvSpPr>
          <p:spPr bwMode="auto">
            <a:xfrm>
              <a:off x="4905" y="2400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1" name="Oval 173"/>
            <p:cNvSpPr>
              <a:spLocks noChangeArrowheads="1"/>
            </p:cNvSpPr>
            <p:nvPr/>
          </p:nvSpPr>
          <p:spPr bwMode="auto">
            <a:xfrm>
              <a:off x="5737" y="2240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2" name="Oval 174"/>
            <p:cNvSpPr>
              <a:spLocks noChangeArrowheads="1"/>
            </p:cNvSpPr>
            <p:nvPr/>
          </p:nvSpPr>
          <p:spPr bwMode="auto">
            <a:xfrm>
              <a:off x="5266" y="2400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3" name="Oval 175"/>
            <p:cNvSpPr>
              <a:spLocks noChangeArrowheads="1"/>
            </p:cNvSpPr>
            <p:nvPr/>
          </p:nvSpPr>
          <p:spPr bwMode="auto">
            <a:xfrm>
              <a:off x="5376" y="1968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4" name="Oval 176"/>
            <p:cNvSpPr>
              <a:spLocks noChangeArrowheads="1"/>
            </p:cNvSpPr>
            <p:nvPr/>
          </p:nvSpPr>
          <p:spPr bwMode="auto">
            <a:xfrm>
              <a:off x="5280" y="2304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5" name="Oval 177"/>
            <p:cNvSpPr>
              <a:spLocks noChangeArrowheads="1"/>
            </p:cNvSpPr>
            <p:nvPr/>
          </p:nvSpPr>
          <p:spPr bwMode="auto">
            <a:xfrm>
              <a:off x="5232" y="2784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6" name="Oval 178"/>
            <p:cNvSpPr>
              <a:spLocks noChangeArrowheads="1"/>
            </p:cNvSpPr>
            <p:nvPr/>
          </p:nvSpPr>
          <p:spPr bwMode="auto">
            <a:xfrm>
              <a:off x="5321" y="1851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7" name="Oval 179"/>
            <p:cNvSpPr>
              <a:spLocks noChangeArrowheads="1"/>
            </p:cNvSpPr>
            <p:nvPr/>
          </p:nvSpPr>
          <p:spPr bwMode="auto">
            <a:xfrm>
              <a:off x="5188" y="2524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8" name="Oval 180"/>
            <p:cNvSpPr>
              <a:spLocks noChangeArrowheads="1"/>
            </p:cNvSpPr>
            <p:nvPr/>
          </p:nvSpPr>
          <p:spPr bwMode="auto">
            <a:xfrm>
              <a:off x="5074" y="1878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29" name="Oval 181"/>
            <p:cNvSpPr>
              <a:spLocks noChangeArrowheads="1"/>
            </p:cNvSpPr>
            <p:nvPr/>
          </p:nvSpPr>
          <p:spPr bwMode="auto">
            <a:xfrm>
              <a:off x="5755" y="2478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30" name="Oval 182"/>
            <p:cNvSpPr>
              <a:spLocks noChangeArrowheads="1"/>
            </p:cNvSpPr>
            <p:nvPr/>
          </p:nvSpPr>
          <p:spPr bwMode="auto">
            <a:xfrm>
              <a:off x="5568" y="2496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31" name="Oval 183"/>
            <p:cNvSpPr>
              <a:spLocks noChangeArrowheads="1"/>
            </p:cNvSpPr>
            <p:nvPr/>
          </p:nvSpPr>
          <p:spPr bwMode="auto">
            <a:xfrm>
              <a:off x="5184" y="2308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32" name="Oval 184"/>
            <p:cNvSpPr>
              <a:spLocks noChangeArrowheads="1"/>
            </p:cNvSpPr>
            <p:nvPr/>
          </p:nvSpPr>
          <p:spPr bwMode="auto">
            <a:xfrm>
              <a:off x="5197" y="2186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33" name="Oval 185"/>
            <p:cNvSpPr>
              <a:spLocks noChangeArrowheads="1"/>
            </p:cNvSpPr>
            <p:nvPr/>
          </p:nvSpPr>
          <p:spPr bwMode="auto">
            <a:xfrm>
              <a:off x="5486" y="2363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434" name="Oval 186"/>
            <p:cNvSpPr>
              <a:spLocks noChangeArrowheads="1"/>
            </p:cNvSpPr>
            <p:nvPr/>
          </p:nvSpPr>
          <p:spPr bwMode="auto">
            <a:xfrm>
              <a:off x="5328" y="2592"/>
              <a:ext cx="31" cy="35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</p:grpSp>
      <p:sp>
        <p:nvSpPr>
          <p:cNvPr id="11271" name="Freeform 169"/>
          <p:cNvSpPr>
            <a:spLocks/>
          </p:cNvSpPr>
          <p:nvPr/>
        </p:nvSpPr>
        <p:spPr bwMode="auto">
          <a:xfrm rot="10800000">
            <a:off x="444500" y="1404938"/>
            <a:ext cx="811213" cy="825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222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88"/>
          <p:cNvSpPr txBox="1">
            <a:spLocks noChangeArrowheads="1"/>
          </p:cNvSpPr>
          <p:nvPr/>
        </p:nvSpPr>
        <p:spPr bwMode="auto">
          <a:xfrm>
            <a:off x="-4763" y="1057275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>
                <a:solidFill>
                  <a:srgbClr val="010000"/>
                </a:solidFill>
                <a:latin typeface="Symbol" pitchFamily="18" charset="2"/>
              </a:rPr>
              <a:t>r</a:t>
            </a:r>
          </a:p>
        </p:txBody>
      </p:sp>
      <p:grpSp>
        <p:nvGrpSpPr>
          <p:cNvPr id="11273" name="Group 12"/>
          <p:cNvGrpSpPr>
            <a:grpSpLocks/>
          </p:cNvGrpSpPr>
          <p:nvPr/>
        </p:nvGrpSpPr>
        <p:grpSpPr bwMode="auto">
          <a:xfrm>
            <a:off x="4267856" y="2590180"/>
            <a:ext cx="2556807" cy="1399208"/>
            <a:chOff x="16" y="398"/>
            <a:chExt cx="1685" cy="997"/>
          </a:xfrm>
        </p:grpSpPr>
        <p:sp>
          <p:nvSpPr>
            <p:cNvPr id="11300" name="Oval 13"/>
            <p:cNvSpPr>
              <a:spLocks noChangeArrowheads="1"/>
            </p:cNvSpPr>
            <p:nvPr/>
          </p:nvSpPr>
          <p:spPr bwMode="auto">
            <a:xfrm>
              <a:off x="480" y="624"/>
              <a:ext cx="816" cy="624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01" name="Oval 14"/>
            <p:cNvSpPr>
              <a:spLocks noChangeArrowheads="1"/>
            </p:cNvSpPr>
            <p:nvPr/>
          </p:nvSpPr>
          <p:spPr bwMode="auto">
            <a:xfrm>
              <a:off x="720" y="477"/>
              <a:ext cx="336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02" name="Oval 15"/>
            <p:cNvSpPr>
              <a:spLocks noChangeArrowheads="1"/>
            </p:cNvSpPr>
            <p:nvPr/>
          </p:nvSpPr>
          <p:spPr bwMode="auto">
            <a:xfrm>
              <a:off x="720" y="1056"/>
              <a:ext cx="336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03" name="Oval 16"/>
            <p:cNvSpPr>
              <a:spLocks noChangeArrowheads="1"/>
            </p:cNvSpPr>
            <p:nvPr/>
          </p:nvSpPr>
          <p:spPr bwMode="auto">
            <a:xfrm>
              <a:off x="720" y="480"/>
              <a:ext cx="336" cy="336"/>
            </a:xfrm>
            <a:prstGeom prst="ellipse">
              <a:avLst/>
            </a:prstGeom>
            <a:solidFill>
              <a:schemeClr val="accent1">
                <a:alpha val="27058"/>
              </a:schemeClr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600" i="0">
                  <a:solidFill>
                    <a:srgbClr val="990099"/>
                  </a:solidFill>
                  <a:latin typeface="Symbol" pitchFamily="18" charset="2"/>
                </a:rPr>
                <a:t>S</a:t>
              </a:r>
              <a:r>
                <a:rPr kumimoji="0" lang="en-US" altLang="en-US" sz="2600" i="0" baseline="-25000">
                  <a:solidFill>
                    <a:srgbClr val="9900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1304" name="Freeform 17"/>
            <p:cNvSpPr>
              <a:spLocks/>
            </p:cNvSpPr>
            <p:nvPr/>
          </p:nvSpPr>
          <p:spPr bwMode="auto">
            <a:xfrm>
              <a:off x="48" y="864"/>
              <a:ext cx="384" cy="144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8"/>
            <p:cNvSpPr>
              <a:spLocks/>
            </p:cNvSpPr>
            <p:nvPr/>
          </p:nvSpPr>
          <p:spPr bwMode="auto">
            <a:xfrm>
              <a:off x="1317" y="855"/>
              <a:ext cx="384" cy="144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Oval 19"/>
            <p:cNvSpPr>
              <a:spLocks noChangeArrowheads="1"/>
            </p:cNvSpPr>
            <p:nvPr/>
          </p:nvSpPr>
          <p:spPr bwMode="auto">
            <a:xfrm>
              <a:off x="720" y="1056"/>
              <a:ext cx="336" cy="336"/>
            </a:xfrm>
            <a:prstGeom prst="ellipse">
              <a:avLst/>
            </a:prstGeom>
            <a:solidFill>
              <a:schemeClr val="accent1">
                <a:alpha val="27058"/>
              </a:schemeClr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600" i="0">
                  <a:solidFill>
                    <a:srgbClr val="990099"/>
                  </a:solidFill>
                  <a:latin typeface="Symbol" pitchFamily="18" charset="2"/>
                </a:rPr>
                <a:t>S</a:t>
              </a:r>
              <a:r>
                <a:rPr kumimoji="0" lang="en-US" altLang="en-US" sz="2600" i="0" baseline="-25000">
                  <a:solidFill>
                    <a:srgbClr val="9900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1307" name="Oval 20"/>
            <p:cNvSpPr>
              <a:spLocks noChangeArrowheads="1"/>
            </p:cNvSpPr>
            <p:nvPr/>
          </p:nvSpPr>
          <p:spPr bwMode="auto">
            <a:xfrm>
              <a:off x="427" y="855"/>
              <a:ext cx="150" cy="1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08" name="Oval 21"/>
            <p:cNvSpPr>
              <a:spLocks noChangeArrowheads="1"/>
            </p:cNvSpPr>
            <p:nvPr/>
          </p:nvSpPr>
          <p:spPr bwMode="auto">
            <a:xfrm>
              <a:off x="1214" y="874"/>
              <a:ext cx="150" cy="1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309" name="Text Box 22"/>
            <p:cNvSpPr txBox="1">
              <a:spLocks noChangeArrowheads="1"/>
            </p:cNvSpPr>
            <p:nvPr/>
          </p:nvSpPr>
          <p:spPr bwMode="auto">
            <a:xfrm>
              <a:off x="16" y="398"/>
              <a:ext cx="286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600" b="0" i="0" dirty="0">
                  <a:solidFill>
                    <a:srgbClr val="010000"/>
                  </a:solidFill>
                  <a:latin typeface="Symbol" pitchFamily="18" charset="2"/>
                </a:rPr>
                <a:t>r</a:t>
              </a:r>
            </a:p>
          </p:txBody>
        </p:sp>
      </p:grpSp>
      <p:sp>
        <p:nvSpPr>
          <p:cNvPr id="11274" name="Text Box 32"/>
          <p:cNvSpPr txBox="1">
            <a:spLocks noChangeArrowheads="1"/>
          </p:cNvSpPr>
          <p:nvPr/>
        </p:nvSpPr>
        <p:spPr bwMode="auto">
          <a:xfrm>
            <a:off x="-74613" y="3540125"/>
            <a:ext cx="31972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[Chanfray et al,  Herrmann et al,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Urban et al, Weise et al, Koch et al, …]</a:t>
            </a:r>
          </a:p>
        </p:txBody>
      </p:sp>
      <p:sp>
        <p:nvSpPr>
          <p:cNvPr id="11275" name="Text Box 192"/>
          <p:cNvSpPr txBox="1">
            <a:spLocks noChangeArrowheads="1"/>
          </p:cNvSpPr>
          <p:nvPr/>
        </p:nvSpPr>
        <p:spPr bwMode="auto">
          <a:xfrm>
            <a:off x="42863" y="2743200"/>
            <a:ext cx="20145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99"/>
                </a:solidFill>
              </a:rPr>
              <a:t> In-Medium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99"/>
                </a:solidFill>
              </a:rPr>
              <a:t>  Pion Cloud</a:t>
            </a:r>
          </a:p>
        </p:txBody>
      </p:sp>
      <p:grpSp>
        <p:nvGrpSpPr>
          <p:cNvPr id="11276" name="Group 206"/>
          <p:cNvGrpSpPr>
            <a:grpSpLocks/>
          </p:cNvGrpSpPr>
          <p:nvPr/>
        </p:nvGrpSpPr>
        <p:grpSpPr bwMode="auto">
          <a:xfrm>
            <a:off x="7670800" y="2641600"/>
            <a:ext cx="1276350" cy="1000125"/>
            <a:chOff x="1687" y="2118"/>
            <a:chExt cx="804" cy="630"/>
          </a:xfrm>
        </p:grpSpPr>
        <p:sp>
          <p:nvSpPr>
            <p:cNvPr id="11294" name="Oval 196"/>
            <p:cNvSpPr>
              <a:spLocks noChangeArrowheads="1"/>
            </p:cNvSpPr>
            <p:nvPr/>
          </p:nvSpPr>
          <p:spPr bwMode="auto">
            <a:xfrm>
              <a:off x="1834" y="2188"/>
              <a:ext cx="435" cy="447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295" name="Oval 197"/>
            <p:cNvSpPr>
              <a:spLocks noChangeArrowheads="1"/>
            </p:cNvSpPr>
            <p:nvPr/>
          </p:nvSpPr>
          <p:spPr bwMode="auto">
            <a:xfrm>
              <a:off x="1891" y="2118"/>
              <a:ext cx="321" cy="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  <p:sp>
          <p:nvSpPr>
            <p:cNvPr id="11296" name="Oval 199"/>
            <p:cNvSpPr>
              <a:spLocks noChangeArrowheads="1"/>
            </p:cNvSpPr>
            <p:nvPr/>
          </p:nvSpPr>
          <p:spPr bwMode="auto">
            <a:xfrm>
              <a:off x="1893" y="2125"/>
              <a:ext cx="321" cy="297"/>
            </a:xfrm>
            <a:prstGeom prst="ellipse">
              <a:avLst/>
            </a:prstGeom>
            <a:solidFill>
              <a:schemeClr val="accent1">
                <a:alpha val="27058"/>
              </a:schemeClr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600" i="0">
                  <a:solidFill>
                    <a:srgbClr val="990099"/>
                  </a:solidFill>
                  <a:latin typeface="Symbol" pitchFamily="18" charset="2"/>
                </a:rPr>
                <a:t>S</a:t>
              </a:r>
              <a:r>
                <a:rPr kumimoji="0" lang="en-US" altLang="en-US" sz="2600" i="0" baseline="-25000">
                  <a:solidFill>
                    <a:srgbClr val="9900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11297" name="Freeform 200"/>
            <p:cNvSpPr>
              <a:spLocks/>
            </p:cNvSpPr>
            <p:nvPr/>
          </p:nvSpPr>
          <p:spPr bwMode="auto">
            <a:xfrm>
              <a:off x="1687" y="2618"/>
              <a:ext cx="367" cy="127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01"/>
            <p:cNvSpPr>
              <a:spLocks/>
            </p:cNvSpPr>
            <p:nvPr/>
          </p:nvSpPr>
          <p:spPr bwMode="auto">
            <a:xfrm>
              <a:off x="2124" y="2621"/>
              <a:ext cx="367" cy="127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203"/>
            <p:cNvSpPr>
              <a:spLocks noChangeArrowheads="1"/>
            </p:cNvSpPr>
            <p:nvPr/>
          </p:nvSpPr>
          <p:spPr bwMode="auto">
            <a:xfrm>
              <a:off x="1994" y="2610"/>
              <a:ext cx="144" cy="1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 i="0">
                <a:solidFill>
                  <a:srgbClr val="0000FF"/>
                </a:solidFill>
              </a:endParaRPr>
            </a:p>
          </p:txBody>
        </p:sp>
      </p:grpSp>
      <p:grpSp>
        <p:nvGrpSpPr>
          <p:cNvPr id="11277" name="Group 215"/>
          <p:cNvGrpSpPr>
            <a:grpSpLocks/>
          </p:cNvGrpSpPr>
          <p:nvPr/>
        </p:nvGrpSpPr>
        <p:grpSpPr bwMode="auto">
          <a:xfrm>
            <a:off x="4719638" y="4273550"/>
            <a:ext cx="2143125" cy="1385888"/>
            <a:chOff x="2352" y="480"/>
            <a:chExt cx="1488" cy="901"/>
          </a:xfrm>
        </p:grpSpPr>
        <p:grpSp>
          <p:nvGrpSpPr>
            <p:cNvPr id="11286" name="Group 216"/>
            <p:cNvGrpSpPr>
              <a:grpSpLocks/>
            </p:cNvGrpSpPr>
            <p:nvPr/>
          </p:nvGrpSpPr>
          <p:grpSpPr bwMode="auto">
            <a:xfrm>
              <a:off x="2736" y="480"/>
              <a:ext cx="720" cy="901"/>
              <a:chOff x="1162" y="752"/>
              <a:chExt cx="720" cy="901"/>
            </a:xfrm>
          </p:grpSpPr>
          <p:grpSp>
            <p:nvGrpSpPr>
              <p:cNvPr id="11289" name="Group 217"/>
              <p:cNvGrpSpPr>
                <a:grpSpLocks/>
              </p:cNvGrpSpPr>
              <p:nvPr/>
            </p:nvGrpSpPr>
            <p:grpSpPr bwMode="auto">
              <a:xfrm>
                <a:off x="1162" y="912"/>
                <a:ext cx="720" cy="510"/>
                <a:chOff x="1104" y="738"/>
                <a:chExt cx="720" cy="510"/>
              </a:xfrm>
            </p:grpSpPr>
            <p:sp>
              <p:nvSpPr>
                <p:cNvPr id="11292" name="Oval 218"/>
                <p:cNvSpPr>
                  <a:spLocks noChangeArrowheads="1"/>
                </p:cNvSpPr>
                <p:nvPr/>
              </p:nvSpPr>
              <p:spPr bwMode="auto">
                <a:xfrm>
                  <a:off x="1104" y="768"/>
                  <a:ext cx="720" cy="480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>
                    <a:lnSpc>
                      <a:spcPct val="11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 i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293" name="Arc 219"/>
                <p:cNvSpPr>
                  <a:spLocks/>
                </p:cNvSpPr>
                <p:nvPr/>
              </p:nvSpPr>
              <p:spPr bwMode="auto">
                <a:xfrm rot="-2421872">
                  <a:off x="1200" y="738"/>
                  <a:ext cx="528" cy="4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90" name="Text Box 220"/>
              <p:cNvSpPr txBox="1">
                <a:spLocks noChangeArrowheads="1"/>
              </p:cNvSpPr>
              <p:nvPr/>
            </p:nvSpPr>
            <p:spPr bwMode="auto">
              <a:xfrm>
                <a:off x="1365" y="752"/>
                <a:ext cx="32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4000" i="0">
                    <a:solidFill>
                      <a:srgbClr val="010000"/>
                    </a:solidFill>
                  </a:rPr>
                  <a:t>&gt;</a:t>
                </a:r>
              </a:p>
            </p:txBody>
          </p:sp>
          <p:sp>
            <p:nvSpPr>
              <p:cNvPr id="11291" name="Text Box 221"/>
              <p:cNvSpPr txBox="1">
                <a:spLocks noChangeArrowheads="1"/>
              </p:cNvSpPr>
              <p:nvPr/>
            </p:nvSpPr>
            <p:spPr bwMode="auto">
              <a:xfrm rot="10800000">
                <a:off x="1383" y="1197"/>
                <a:ext cx="32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4000" i="0">
                    <a:solidFill>
                      <a:srgbClr val="010000"/>
                    </a:solidFill>
                  </a:rPr>
                  <a:t>&gt;</a:t>
                </a:r>
              </a:p>
            </p:txBody>
          </p:sp>
        </p:grpSp>
        <p:sp>
          <p:nvSpPr>
            <p:cNvPr id="11287" name="Freeform 222"/>
            <p:cNvSpPr>
              <a:spLocks/>
            </p:cNvSpPr>
            <p:nvPr/>
          </p:nvSpPr>
          <p:spPr bwMode="auto">
            <a:xfrm>
              <a:off x="2352" y="864"/>
              <a:ext cx="384" cy="144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23"/>
            <p:cNvSpPr>
              <a:spLocks/>
            </p:cNvSpPr>
            <p:nvPr/>
          </p:nvSpPr>
          <p:spPr bwMode="auto">
            <a:xfrm>
              <a:off x="3456" y="855"/>
              <a:ext cx="384" cy="144"/>
            </a:xfrm>
            <a:custGeom>
              <a:avLst/>
              <a:gdLst>
                <a:gd name="T0" fmla="*/ 0 w 576"/>
                <a:gd name="T1" fmla="*/ 1 h 224"/>
                <a:gd name="T2" fmla="*/ 1 w 576"/>
                <a:gd name="T3" fmla="*/ 1 h 224"/>
                <a:gd name="T4" fmla="*/ 1 w 576"/>
                <a:gd name="T5" fmla="*/ 1 h 224"/>
                <a:gd name="T6" fmla="*/ 1 w 576"/>
                <a:gd name="T7" fmla="*/ 1 h 224"/>
                <a:gd name="T8" fmla="*/ 1 w 576"/>
                <a:gd name="T9" fmla="*/ 1 h 224"/>
                <a:gd name="T10" fmla="*/ 1 w 576"/>
                <a:gd name="T11" fmla="*/ 1 h 224"/>
                <a:gd name="T12" fmla="*/ 1 w 576"/>
                <a:gd name="T13" fmla="*/ 1 h 224"/>
                <a:gd name="T14" fmla="*/ 1 w 576"/>
                <a:gd name="T15" fmla="*/ 1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8" name="Text Box 224"/>
          <p:cNvSpPr txBox="1">
            <a:spLocks noChangeArrowheads="1"/>
          </p:cNvSpPr>
          <p:nvPr/>
        </p:nvSpPr>
        <p:spPr bwMode="auto">
          <a:xfrm>
            <a:off x="6102350" y="4243388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0">
                <a:solidFill>
                  <a:srgbClr val="010000"/>
                </a:solidFill>
              </a:rPr>
              <a:t>R=</a:t>
            </a:r>
            <a:r>
              <a:rPr kumimoji="0" lang="en-US" altLang="en-US" sz="2400" i="0">
                <a:solidFill>
                  <a:srgbClr val="010000"/>
                </a:solidFill>
                <a:latin typeface="Symbol" pitchFamily="18" charset="2"/>
              </a:rPr>
              <a:t>D</a:t>
            </a:r>
            <a:r>
              <a:rPr kumimoji="0" lang="en-US" altLang="en-US" sz="2400" i="0">
                <a:solidFill>
                  <a:srgbClr val="010000"/>
                </a:solidFill>
              </a:rPr>
              <a:t>, N(1520), a</a:t>
            </a:r>
            <a:r>
              <a:rPr kumimoji="0" lang="en-US" altLang="en-US" sz="2400" i="0" baseline="-25000">
                <a:solidFill>
                  <a:srgbClr val="010000"/>
                </a:solidFill>
              </a:rPr>
              <a:t>1</a:t>
            </a:r>
            <a:r>
              <a:rPr kumimoji="0" lang="en-US" altLang="en-US" sz="2400" i="0">
                <a:solidFill>
                  <a:srgbClr val="010000"/>
                </a:solidFill>
              </a:rPr>
              <a:t>, K</a:t>
            </a:r>
            <a:r>
              <a:rPr kumimoji="0" lang="en-US" altLang="en-US" sz="2400" i="0" baseline="-25000">
                <a:solidFill>
                  <a:srgbClr val="010000"/>
                </a:solidFill>
              </a:rPr>
              <a:t>1</a:t>
            </a:r>
            <a:r>
              <a:rPr kumimoji="0" lang="en-US" altLang="en-US" sz="2400" i="0">
                <a:solidFill>
                  <a:srgbClr val="010000"/>
                </a:solidFill>
              </a:rPr>
              <a:t>, …</a:t>
            </a:r>
          </a:p>
        </p:txBody>
      </p:sp>
      <p:sp>
        <p:nvSpPr>
          <p:cNvPr id="11279" name="Text Box 225"/>
          <p:cNvSpPr txBox="1">
            <a:spLocks noChangeArrowheads="1"/>
          </p:cNvSpPr>
          <p:nvPr/>
        </p:nvSpPr>
        <p:spPr bwMode="auto">
          <a:xfrm>
            <a:off x="6021388" y="5213350"/>
            <a:ext cx="193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0">
                <a:solidFill>
                  <a:srgbClr val="010000"/>
                </a:solidFill>
              </a:rPr>
              <a:t>h=N, </a:t>
            </a:r>
            <a:r>
              <a:rPr kumimoji="0" lang="en-US" altLang="en-US" sz="2400" i="0">
                <a:solidFill>
                  <a:srgbClr val="010000"/>
                </a:solidFill>
                <a:latin typeface="Symbol" pitchFamily="18" charset="2"/>
              </a:rPr>
              <a:t>p</a:t>
            </a:r>
            <a:r>
              <a:rPr kumimoji="0" lang="en-US" altLang="en-US" sz="2400" i="0">
                <a:solidFill>
                  <a:srgbClr val="010000"/>
                </a:solidFill>
              </a:rPr>
              <a:t>, K, …</a:t>
            </a:r>
          </a:p>
        </p:txBody>
      </p:sp>
      <p:sp>
        <p:nvSpPr>
          <p:cNvPr id="11280" name="Text Box 226"/>
          <p:cNvSpPr txBox="1">
            <a:spLocks noChangeArrowheads="1"/>
          </p:cNvSpPr>
          <p:nvPr/>
        </p:nvSpPr>
        <p:spPr bwMode="auto">
          <a:xfrm>
            <a:off x="3213100" y="4691063"/>
            <a:ext cx="128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 i="0" baseline="-25000">
                <a:solidFill>
                  <a:srgbClr val="FF0000"/>
                </a:solidFill>
                <a:latin typeface="Symbol" pitchFamily="18" charset="2"/>
              </a:rPr>
              <a:t>rB,M  </a:t>
            </a:r>
            <a:r>
              <a:rPr lang="en-US" altLang="en-US" i="0">
                <a:solidFill>
                  <a:srgbClr val="990099"/>
                </a:solidFill>
              </a:rPr>
              <a:t>=</a:t>
            </a:r>
          </a:p>
        </p:txBody>
      </p:sp>
      <p:sp>
        <p:nvSpPr>
          <p:cNvPr id="11281" name="Text Box 227"/>
          <p:cNvSpPr txBox="1">
            <a:spLocks noChangeArrowheads="1"/>
          </p:cNvSpPr>
          <p:nvPr/>
        </p:nvSpPr>
        <p:spPr bwMode="auto">
          <a:xfrm>
            <a:off x="4572000" y="4267200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 b="0" i="0" dirty="0">
                <a:solidFill>
                  <a:srgbClr val="010000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11282" name="Text Box 228"/>
          <p:cNvSpPr txBox="1">
            <a:spLocks noChangeArrowheads="1"/>
          </p:cNvSpPr>
          <p:nvPr/>
        </p:nvSpPr>
        <p:spPr bwMode="auto">
          <a:xfrm>
            <a:off x="0" y="4306888"/>
            <a:ext cx="28321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99"/>
                </a:solidFill>
              </a:rPr>
              <a:t> Direct </a:t>
            </a:r>
            <a:r>
              <a:rPr kumimoji="0" lang="en-US" altLang="en-US" sz="2600" i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0" lang="en-US" altLang="en-US" sz="2600" i="0">
                <a:solidFill>
                  <a:srgbClr val="000099"/>
                </a:solidFill>
              </a:rPr>
              <a:t>-Hadron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99"/>
                </a:solidFill>
              </a:rPr>
              <a:t>   Scattering</a:t>
            </a:r>
            <a:endParaRPr kumimoji="0" lang="en-US" altLang="en-US" sz="2600" i="0" u="sng">
              <a:solidFill>
                <a:srgbClr val="000099"/>
              </a:solidFill>
            </a:endParaRPr>
          </a:p>
        </p:txBody>
      </p:sp>
      <p:sp>
        <p:nvSpPr>
          <p:cNvPr id="11283" name="Text Box 229"/>
          <p:cNvSpPr txBox="1">
            <a:spLocks noChangeArrowheads="1"/>
          </p:cNvSpPr>
          <p:nvPr/>
        </p:nvSpPr>
        <p:spPr bwMode="auto">
          <a:xfrm>
            <a:off x="3103563" y="3057525"/>
            <a:ext cx="434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 i="0" baseline="-25000">
                <a:solidFill>
                  <a:srgbClr val="FF0000"/>
                </a:solidFill>
                <a:latin typeface="Symbol" pitchFamily="18" charset="2"/>
              </a:rPr>
              <a:t>rpp  </a:t>
            </a:r>
            <a:r>
              <a:rPr lang="en-US" altLang="en-US" i="0">
                <a:solidFill>
                  <a:srgbClr val="990099"/>
                </a:solidFill>
              </a:rPr>
              <a:t>=                                  +</a:t>
            </a:r>
          </a:p>
        </p:txBody>
      </p:sp>
      <p:sp>
        <p:nvSpPr>
          <p:cNvPr id="11284" name="Text Box 230"/>
          <p:cNvSpPr txBox="1">
            <a:spLocks noChangeArrowheads="1"/>
          </p:cNvSpPr>
          <p:nvPr/>
        </p:nvSpPr>
        <p:spPr bwMode="auto">
          <a:xfrm>
            <a:off x="101600" y="5105400"/>
            <a:ext cx="197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[Haglin, Friman et al,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RR et al, Post et al, …]</a:t>
            </a:r>
          </a:p>
        </p:txBody>
      </p:sp>
      <p:sp>
        <p:nvSpPr>
          <p:cNvPr id="11285" name="Text Box 231"/>
          <p:cNvSpPr txBox="1">
            <a:spLocks noChangeArrowheads="1"/>
          </p:cNvSpPr>
          <p:nvPr/>
        </p:nvSpPr>
        <p:spPr bwMode="auto">
          <a:xfrm>
            <a:off x="831850" y="5867400"/>
            <a:ext cx="75501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 dirty="0">
                <a:solidFill>
                  <a:srgbClr val="000099"/>
                </a:solidFill>
              </a:rPr>
              <a:t> </a:t>
            </a:r>
            <a:r>
              <a:rPr kumimoji="0" lang="en-US" altLang="en-US" sz="2600" b="0" i="0" dirty="0">
                <a:solidFill>
                  <a:srgbClr val="0000CC"/>
                </a:solidFill>
              </a:rPr>
              <a:t>estimate couplings from</a:t>
            </a:r>
            <a:r>
              <a:rPr kumimoji="0" lang="en-US" altLang="en-US" sz="2600" i="0" dirty="0">
                <a:solidFill>
                  <a:srgbClr val="000099"/>
                </a:solidFill>
              </a:rPr>
              <a:t> </a:t>
            </a:r>
            <a:r>
              <a:rPr kumimoji="0" lang="en-US" altLang="en-US" sz="2600" i="0" dirty="0">
                <a:solidFill>
                  <a:srgbClr val="010000"/>
                </a:solidFill>
              </a:rPr>
              <a:t>R→ </a:t>
            </a:r>
            <a:r>
              <a:rPr kumimoji="0" lang="en-US" altLang="en-US" sz="2600" i="0" dirty="0" err="1" smtClean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0" lang="en-US" altLang="en-US" sz="2600" i="0" dirty="0" err="1" smtClean="0">
                <a:solidFill>
                  <a:srgbClr val="010000"/>
                </a:solidFill>
              </a:rPr>
              <a:t>h</a:t>
            </a:r>
            <a:r>
              <a:rPr kumimoji="0" lang="en-US" altLang="en-US" sz="2600" i="0" dirty="0">
                <a:solidFill>
                  <a:srgbClr val="010000"/>
                </a:solidFill>
              </a:rPr>
              <a:t>, </a:t>
            </a:r>
            <a:r>
              <a:rPr kumimoji="0" lang="en-US" altLang="en-US" sz="2600" i="0" dirty="0" err="1" smtClean="0">
                <a:solidFill>
                  <a:srgbClr val="FF6600"/>
                </a:solidFill>
                <a:latin typeface="Symbol" pitchFamily="18" charset="2"/>
              </a:rPr>
              <a:t>g</a:t>
            </a:r>
            <a:r>
              <a:rPr kumimoji="0" lang="en-US" altLang="en-US" sz="2600" i="0" dirty="0" err="1" smtClean="0">
                <a:solidFill>
                  <a:srgbClr val="010000"/>
                </a:solidFill>
                <a:latin typeface="+mn-lt"/>
              </a:rPr>
              <a:t>h</a:t>
            </a:r>
            <a:endParaRPr kumimoji="0" lang="en-US" altLang="en-US" sz="2600" b="0" i="0" dirty="0">
              <a:solidFill>
                <a:srgbClr val="FF66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en-US" altLang="en-US" sz="2600" b="0" i="0" dirty="0">
                <a:solidFill>
                  <a:srgbClr val="0000CC"/>
                </a:solidFill>
                <a:cs typeface="Times New Roman" pitchFamily="18" charset="0"/>
              </a:rPr>
              <a:t> comprehensively: scattering data (</a:t>
            </a:r>
            <a:r>
              <a:rPr kumimoji="0" lang="en-US" altLang="en-US" sz="2600" i="0" dirty="0" err="1">
                <a:solidFill>
                  <a:srgbClr val="01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kumimoji="0" lang="en-US" altLang="en-US" sz="2600" i="0" dirty="0" err="1">
                <a:solidFill>
                  <a:srgbClr val="010000"/>
                </a:solidFill>
                <a:cs typeface="Times New Roman" pitchFamily="18" charset="0"/>
              </a:rPr>
              <a:t>N→</a:t>
            </a:r>
            <a:r>
              <a:rPr kumimoji="0" lang="en-US" altLang="en-US" sz="2600" i="0" dirty="0" err="1">
                <a:solidFill>
                  <a:srgbClr val="010000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kumimoji="0" lang="en-US" altLang="en-US" sz="2600" i="0" dirty="0" err="1">
                <a:solidFill>
                  <a:srgbClr val="010000"/>
                </a:solidFill>
                <a:cs typeface="Times New Roman" pitchFamily="18" charset="0"/>
              </a:rPr>
              <a:t>N</a:t>
            </a:r>
            <a:r>
              <a:rPr kumimoji="0" lang="en-US" altLang="en-US" sz="2600" b="0" i="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kumimoji="0" lang="en-US" altLang="en-US" sz="2600" i="0" dirty="0" err="1">
                <a:solidFill>
                  <a:srgbClr val="FF66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kumimoji="0" lang="en-US" altLang="en-US" sz="2600" i="0" dirty="0" err="1">
                <a:solidFill>
                  <a:srgbClr val="010000"/>
                </a:solidFill>
                <a:cs typeface="Times New Roman" pitchFamily="18" charset="0"/>
              </a:rPr>
              <a:t>N</a:t>
            </a:r>
            <a:r>
              <a:rPr kumimoji="0" lang="en-US" altLang="en-US" sz="2600" i="0" dirty="0">
                <a:solidFill>
                  <a:srgbClr val="010000"/>
                </a:solidFill>
                <a:cs typeface="Times New Roman" pitchFamily="18" charset="0"/>
              </a:rPr>
              <a:t>/A</a:t>
            </a:r>
            <a:r>
              <a:rPr kumimoji="0" lang="en-US" altLang="en-US" sz="2600" b="0" i="0" dirty="0">
                <a:solidFill>
                  <a:srgbClr val="0000CC"/>
                </a:solidFill>
                <a:cs typeface="Times New Roman" pitchFamily="18" charset="0"/>
              </a:rPr>
              <a:t>,…)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-4763"/>
            <a:ext cx="9879012" cy="7826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2.2 Constraints from Nuclear Photo-Absorption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5884" r="41733" b="32753"/>
          <a:stretch>
            <a:fillRect/>
          </a:stretch>
        </p:blipFill>
        <p:spPr bwMode="auto">
          <a:xfrm>
            <a:off x="304800" y="2293134"/>
            <a:ext cx="4376738" cy="350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5029201" y="2297896"/>
            <a:ext cx="4251277" cy="3522260"/>
            <a:chOff x="3085" y="1823"/>
            <a:chExt cx="3155" cy="2527"/>
          </a:xfrm>
        </p:grpSpPr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" t="6779" b="2260"/>
            <a:stretch>
              <a:fillRect/>
            </a:stretch>
          </p:blipFill>
          <p:spPr bwMode="auto">
            <a:xfrm>
              <a:off x="3085" y="1823"/>
              <a:ext cx="3155" cy="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5153" y="2546"/>
              <a:ext cx="4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200">
                  <a:solidFill>
                    <a:srgbClr val="00CC00"/>
                  </a:solidFill>
                  <a:latin typeface="Symbol" pitchFamily="18" charset="2"/>
                </a:rPr>
                <a:t>g</a:t>
              </a:r>
              <a:r>
                <a:rPr kumimoji="0" lang="en-US" altLang="en-US">
                  <a:solidFill>
                    <a:srgbClr val="00CC00"/>
                  </a:solidFill>
                </a:rPr>
                <a:t>N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2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kumimoji="0" lang="en-US" altLang="en-US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4310" y="3655"/>
              <a:ext cx="56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20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kumimoji="0" lang="en-US" altLang="en-US">
                  <a:solidFill>
                    <a:srgbClr val="FF0000"/>
                  </a:solidFill>
                </a:rPr>
                <a:t>-ex</a:t>
              </a:r>
            </a:p>
          </p:txBody>
        </p:sp>
      </p:grp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254472" y="6477000"/>
            <a:ext cx="1499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 dirty="0">
                <a:solidFill>
                  <a:srgbClr val="008000"/>
                </a:solidFill>
              </a:rPr>
              <a:t>[</a:t>
            </a:r>
            <a:r>
              <a:rPr kumimoji="0" lang="en-US" altLang="en-US" sz="1400" i="0" dirty="0" smtClean="0">
                <a:solidFill>
                  <a:srgbClr val="008000"/>
                </a:solidFill>
              </a:rPr>
              <a:t>Urban et al. </a:t>
            </a:r>
            <a:r>
              <a:rPr kumimoji="0" lang="en-US" altLang="en-US" sz="1400" i="0" dirty="0">
                <a:solidFill>
                  <a:srgbClr val="008000"/>
                </a:solidFill>
              </a:rPr>
              <a:t>’98]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1098550" y="1999445"/>
            <a:ext cx="70952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99"/>
                </a:solidFill>
              </a:rPr>
              <a:t>  On the Nucleon                                     </a:t>
            </a:r>
            <a:r>
              <a:rPr kumimoji="0" lang="en-US" altLang="en-US" sz="2600" i="0" dirty="0" smtClean="0">
                <a:solidFill>
                  <a:srgbClr val="000099"/>
                </a:solidFill>
              </a:rPr>
              <a:t>On </a:t>
            </a:r>
            <a:r>
              <a:rPr kumimoji="0" lang="en-US" altLang="en-US" sz="2600" i="0" dirty="0">
                <a:solidFill>
                  <a:srgbClr val="000099"/>
                </a:solidFill>
              </a:rPr>
              <a:t>Nuclei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134660" y="5791200"/>
            <a:ext cx="74759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constrain </a:t>
            </a:r>
            <a:r>
              <a:rPr kumimoji="0" lang="en-US" altLang="en-US" sz="2500" dirty="0" err="1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0" lang="en-US" altLang="en-US" sz="2500" dirty="0" err="1">
                <a:solidFill>
                  <a:srgbClr val="010000"/>
                </a:solidFill>
              </a:rPr>
              <a:t>NB</a:t>
            </a:r>
            <a:r>
              <a:rPr kumimoji="0" lang="en-US" altLang="en-US" sz="2500" dirty="0">
                <a:solidFill>
                  <a:srgbClr val="010000"/>
                </a:solidFill>
              </a:rPr>
              <a:t> 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couplings +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non-resonant pion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cloud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FF"/>
                </a:solidFill>
              </a:rPr>
              <a:t>2</a:t>
            </a:r>
            <a:r>
              <a:rPr kumimoji="0" lang="en-US" altLang="en-US" sz="2500" b="0" i="0" baseline="30000" dirty="0" smtClean="0">
                <a:solidFill>
                  <a:srgbClr val="0000FF"/>
                </a:solidFill>
              </a:rPr>
              <a:t>nd</a:t>
            </a:r>
            <a:r>
              <a:rPr kumimoji="0" lang="en-US" altLang="en-US" sz="2500" b="0" i="0" dirty="0" smtClean="0">
                <a:solidFill>
                  <a:srgbClr val="0000FF"/>
                </a:solidFill>
              </a:rPr>
              <a:t> </a:t>
            </a:r>
            <a:r>
              <a:rPr kumimoji="0" lang="en-US" altLang="en-US" sz="2500" b="0" i="0" dirty="0">
                <a:solidFill>
                  <a:srgbClr val="0000FF"/>
                </a:solidFill>
              </a:rPr>
              <a:t>+ 3</a:t>
            </a:r>
            <a:r>
              <a:rPr kumimoji="0" lang="en-US" altLang="en-US" sz="2500" b="0" i="0" baseline="30000" dirty="0">
                <a:solidFill>
                  <a:srgbClr val="0000FF"/>
                </a:solidFill>
              </a:rPr>
              <a:t>rd</a:t>
            </a:r>
            <a:r>
              <a:rPr kumimoji="0" lang="en-US" altLang="en-US" sz="2500" b="0" i="0" dirty="0">
                <a:solidFill>
                  <a:srgbClr val="0000FF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FF"/>
                </a:solidFill>
              </a:rPr>
              <a:t>resonances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melt</a:t>
            </a:r>
            <a:endParaRPr kumimoji="0" lang="en-US" altLang="en-US" sz="2500" b="0" i="0" dirty="0">
              <a:solidFill>
                <a:srgbClr val="0000FF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8"/>
              <p:cNvSpPr txBox="1">
                <a:spLocks noChangeArrowheads="1"/>
              </p:cNvSpPr>
              <p:nvPr/>
            </p:nvSpPr>
            <p:spPr bwMode="auto">
              <a:xfrm>
                <a:off x="1066800" y="844659"/>
                <a:ext cx="5460242" cy="907941"/>
              </a:xfrm>
              <a:prstGeom prst="rect">
                <a:avLst/>
              </a:prstGeom>
              <a:solidFill>
                <a:srgbClr val="FFFFCC">
                  <a:alpha val="50000"/>
                </a:srgbClr>
              </a:solidFill>
              <a:ln>
                <a:solidFill>
                  <a:srgbClr val="00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en-US" sz="3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l-GR" altLang="en-US" sz="3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σ</m:t>
                        </m:r>
                        <m:r>
                          <m:rPr>
                            <m:sty m:val="p"/>
                          </m:rPr>
                          <a:rPr kumimoji="1" lang="el-GR" altLang="en-US" sz="3000" b="1" i="0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γ</m:t>
                        </m:r>
                        <m:r>
                          <a:rPr kumimoji="1" lang="en-US" altLang="en-US" sz="3000" b="1" i="0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𝑨</m:t>
                        </m:r>
                        <m:r>
                          <a:rPr kumimoji="1" lang="en-US" altLang="en-US" sz="3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1" lang="en-US" altLang="en-US" sz="3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𝒒</m:t>
                        </m:r>
                        <m:r>
                          <a:rPr kumimoji="1" lang="en-US" altLang="en-US" sz="3000" b="1" i="0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𝟎</m:t>
                        </m:r>
                        <m:r>
                          <a:rPr kumimoji="1" lang="en-US" altLang="en-US" sz="3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kumimoji="1" lang="en-US" altLang="en-US" sz="3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kumimoji="1" lang="en-US" altLang="en-US" sz="3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en-US" sz="3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en-US" sz="3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r>
                          <a:rPr kumimoji="1" lang="en-US" altLang="en-US" sz="3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𝟒</m:t>
                        </m:r>
                        <m:r>
                          <m:rPr>
                            <m:sty m:val="p"/>
                          </m:rPr>
                          <a:rPr kumimoji="1" lang="el-GR" altLang="en-US" sz="3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π</m:t>
                        </m:r>
                        <m:sSubSup>
                          <m:sSubSupPr>
                            <m:ctrlPr>
                              <a:rPr kumimoji="1" lang="el-GR" altLang="en-US" sz="3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l-GR" altLang="en-US" sz="3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a:rPr kumimoji="1" lang="en-US" altLang="en-US" sz="3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𝒆𝒎</m:t>
                            </m:r>
                          </m:sub>
                          <m:sup/>
                        </m:sSubSup>
                      </m:num>
                      <m:den>
                        <m:r>
                          <a:rPr kumimoji="1" lang="en-US" altLang="en-US" sz="3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𝒒</m:t>
                        </m:r>
                        <m:r>
                          <a:rPr kumimoji="1" lang="en-US" altLang="en-US" sz="3000" b="1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𝟎</m:t>
                        </m:r>
                        <m:r>
                          <m:rPr>
                            <m:sty m:val="p"/>
                          </m:rPr>
                          <a:rPr kumimoji="1" lang="el-GR" altLang="en-US" sz="3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ρ</m:t>
                        </m:r>
                        <m:r>
                          <a:rPr kumimoji="1" lang="en-US" altLang="en-US" sz="3000" b="1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r>
                  <a:rPr kumimoji="1" lang="en-US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en-US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99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 (Hebrew)" charset="-79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</m:ctrlPr>
                          </m:sSubSupPr>
                          <m:e>
                            <m: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ρ</m:t>
                            </m:r>
                          </m:sub>
                          <m:sup>
                            <m: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  <m:t>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</m:ctrlPr>
                          </m:sSubSupPr>
                          <m:e>
                            <m: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  <m:t>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l-GR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ρ</m:t>
                            </m:r>
                          </m:sub>
                          <m:sup>
                            <m:r>
                              <a:rPr kumimoji="1" lang="en-US" altLang="en-US" sz="28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9900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 (Hebrew)" charset="-79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1" lang="en-US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kumimoji="1" lang="en-US" alt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Im</a:t>
                </a:r>
                <a:r>
                  <a:rPr kumimoji="1" lang="en-US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kumimoji="1" lang="en-US" alt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 charset="-79"/>
                  </a:rPr>
                  <a:t>D</a:t>
                </a:r>
                <a:r>
                  <a:rPr kumimoji="1" lang="en-US" altLang="en-US" sz="24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cs typeface="Times New Roman" pitchFamily="18" charset="0"/>
                  </a:rPr>
                  <a:t>ρ</a:t>
                </a:r>
                <a:r>
                  <a:rPr kumimoji="1" lang="en-US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(M=0,q;</a:t>
                </a:r>
                <a:r>
                  <a:rPr kumimoji="1" lang="el-GR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ρ</a:t>
                </a:r>
                <a:r>
                  <a:rPr kumimoji="1" lang="en-US" altLang="en-US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1" lang="en-US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1" lang="el-G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844659"/>
                <a:ext cx="5460242" cy="907941"/>
              </a:xfrm>
              <a:prstGeom prst="rect">
                <a:avLst/>
              </a:prstGeom>
              <a:blipFill rotWithShape="1">
                <a:blip r:embed="rId4"/>
                <a:stretch>
                  <a:fillRect r="-891"/>
                </a:stretch>
              </a:blipFill>
              <a:ln>
                <a:solidFill>
                  <a:srgbClr val="00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8275272" y="787400"/>
            <a:ext cx="1243012" cy="1270000"/>
            <a:chOff x="432" y="3504"/>
            <a:chExt cx="298" cy="679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</p:grp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8673734" y="1277937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rgbClr val="010000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43" name="Freeform 33"/>
          <p:cNvSpPr>
            <a:spLocks/>
          </p:cNvSpPr>
          <p:nvPr/>
        </p:nvSpPr>
        <p:spPr bwMode="auto">
          <a:xfrm rot="692933">
            <a:off x="8625306" y="1183075"/>
            <a:ext cx="465138" cy="212725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rgbClr val="0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</p:txBody>
      </p:sp>
      <p:sp>
        <p:nvSpPr>
          <p:cNvPr id="44" name="Freeform 34"/>
          <p:cNvSpPr>
            <a:spLocks/>
          </p:cNvSpPr>
          <p:nvPr/>
        </p:nvSpPr>
        <p:spPr bwMode="auto">
          <a:xfrm rot="680085" flipV="1">
            <a:off x="7244984" y="1025525"/>
            <a:ext cx="1370013" cy="1968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7308484" y="974725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itchFamily="18" charset="2"/>
                <a:cs typeface="Times New Roman (Hebrew)" charset="-79"/>
              </a:rPr>
              <a:t>g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50863" y="26988"/>
            <a:ext cx="87566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i="0" u="sng" dirty="0" smtClean="0">
                <a:solidFill>
                  <a:srgbClr val="010000"/>
                </a:solidFill>
              </a:rPr>
              <a:t>2.3 </a:t>
            </a:r>
            <a:r>
              <a:rPr lang="en-US" altLang="en-US" sz="3500" i="0" u="sng" dirty="0">
                <a:solidFill>
                  <a:srgbClr val="010000"/>
                </a:solidFill>
              </a:rPr>
              <a:t>In-Medium</a:t>
            </a:r>
            <a:r>
              <a:rPr lang="en-US" altLang="en-US" sz="3500" u="sng" dirty="0">
                <a:solidFill>
                  <a:srgbClr val="010000"/>
                </a:solidFill>
                <a:latin typeface="Symbol" pitchFamily="18" charset="2"/>
              </a:rPr>
              <a:t> </a:t>
            </a:r>
            <a:r>
              <a:rPr lang="en-US" altLang="en-US" sz="3500" i="0" u="sng" dirty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3500" i="0" u="sng" dirty="0">
                <a:solidFill>
                  <a:srgbClr val="010000"/>
                </a:solidFill>
              </a:rPr>
              <a:t>-Meson Spectral Functions</a:t>
            </a:r>
            <a:endParaRPr lang="en-US" altLang="en-US" sz="3500" i="0" u="sng" dirty="0">
              <a:solidFill>
                <a:srgbClr val="FF0000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371600" y="5791200"/>
            <a:ext cx="7140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CC"/>
                </a:solidFill>
              </a:rPr>
              <a:t> </a:t>
            </a:r>
            <a:r>
              <a:rPr kumimoji="0" lang="en-US" altLang="en-US" sz="2600" i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0" lang="en-US" altLang="en-US" sz="2600" i="0">
                <a:solidFill>
                  <a:srgbClr val="0000CC"/>
                </a:solidFill>
              </a:rPr>
              <a:t>-meson strongly </a:t>
            </a:r>
            <a:r>
              <a:rPr kumimoji="0" lang="en-US" altLang="en-US" sz="2600" i="0">
                <a:solidFill>
                  <a:srgbClr val="FF0000"/>
                </a:solidFill>
              </a:rPr>
              <a:t>broadens</a:t>
            </a:r>
            <a:r>
              <a:rPr kumimoji="0" lang="en-US" altLang="en-US" sz="2600" i="0">
                <a:solidFill>
                  <a:srgbClr val="0000CC"/>
                </a:solidFill>
              </a:rPr>
              <a:t> in hadronic matter</a:t>
            </a:r>
            <a:endParaRPr kumimoji="0" lang="en-US" altLang="en-US" sz="2600" i="0" baseline="-25000">
              <a:solidFill>
                <a:srgbClr val="990099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CC"/>
                </a:solidFill>
              </a:rPr>
              <a:t> baryon density</a:t>
            </a:r>
            <a:r>
              <a:rPr kumimoji="0" lang="en-US" altLang="en-US" sz="2600">
                <a:solidFill>
                  <a:srgbClr val="990099"/>
                </a:solidFill>
                <a:latin typeface="Symbol" pitchFamily="18" charset="2"/>
              </a:rPr>
              <a:t> r</a:t>
            </a:r>
            <a:r>
              <a:rPr kumimoji="0" lang="en-US" altLang="en-US" sz="2600" baseline="-25000">
                <a:solidFill>
                  <a:srgbClr val="990099"/>
                </a:solidFill>
              </a:rPr>
              <a:t>B</a:t>
            </a:r>
            <a:r>
              <a:rPr kumimoji="0" lang="en-US" altLang="en-US" sz="2600" i="0">
                <a:solidFill>
                  <a:srgbClr val="0000CC"/>
                </a:solidFill>
              </a:rPr>
              <a:t> dominant effect</a:t>
            </a:r>
            <a:endParaRPr kumimoji="0" lang="en-US" altLang="en-US" sz="2600">
              <a:solidFill>
                <a:srgbClr val="990099"/>
              </a:solidFill>
            </a:endParaRP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42863" y="1887538"/>
            <a:ext cx="4862512" cy="3713162"/>
            <a:chOff x="3344" y="720"/>
            <a:chExt cx="3063" cy="2339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6"/>
            <a:stretch>
              <a:fillRect/>
            </a:stretch>
          </p:blipFill>
          <p:spPr bwMode="auto">
            <a:xfrm>
              <a:off x="3344" y="720"/>
              <a:ext cx="3063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8"/>
            <p:cNvSpPr txBox="1">
              <a:spLocks noChangeArrowheads="1"/>
            </p:cNvSpPr>
            <p:nvPr/>
          </p:nvSpPr>
          <p:spPr bwMode="auto">
            <a:xfrm>
              <a:off x="5830" y="788"/>
              <a:ext cx="516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300" i="0">
                  <a:solidFill>
                    <a:srgbClr val="990099"/>
                  </a:solidFill>
                  <a:latin typeface="Symbol" pitchFamily="18" charset="2"/>
                </a:rPr>
                <a:t>r</a:t>
              </a:r>
              <a:r>
                <a:rPr kumimoji="0" lang="en-US" altLang="en-US" sz="2300" i="0" baseline="-25000">
                  <a:solidFill>
                    <a:srgbClr val="990099"/>
                  </a:solidFill>
                </a:rPr>
                <a:t>B</a:t>
              </a:r>
              <a:r>
                <a:rPr kumimoji="0" lang="en-US" altLang="en-US" sz="2300" i="0">
                  <a:solidFill>
                    <a:srgbClr val="990099"/>
                  </a:solidFill>
                </a:rPr>
                <a:t>/</a:t>
              </a:r>
              <a:r>
                <a:rPr kumimoji="0" lang="en-US" altLang="en-US" sz="2300" i="0">
                  <a:solidFill>
                    <a:srgbClr val="990099"/>
                  </a:solidFill>
                  <a:latin typeface="Symbol" pitchFamily="18" charset="2"/>
                </a:rPr>
                <a:t>r</a:t>
              </a:r>
              <a:r>
                <a:rPr kumimoji="0" lang="en-US" altLang="en-US" sz="2300" i="0" baseline="-25000">
                  <a:solidFill>
                    <a:srgbClr val="990099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 0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0.1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0.7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2.6 </a:t>
              </a:r>
            </a:p>
          </p:txBody>
        </p:sp>
      </p:grp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181100" y="1462088"/>
            <a:ext cx="328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 dirty="0">
                <a:solidFill>
                  <a:srgbClr val="000066"/>
                </a:solidFill>
              </a:rPr>
              <a:t>Hot + Dense Matter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05388" y="1462088"/>
            <a:ext cx="4725987" cy="4276725"/>
            <a:chOff x="3153" y="613"/>
            <a:chExt cx="2977" cy="2694"/>
          </a:xfrm>
        </p:grpSpPr>
        <p:grpSp>
          <p:nvGrpSpPr>
            <p:cNvPr id="14347" name="Group 18"/>
            <p:cNvGrpSpPr>
              <a:grpSpLocks/>
            </p:cNvGrpSpPr>
            <p:nvPr/>
          </p:nvGrpSpPr>
          <p:grpSpPr bwMode="auto">
            <a:xfrm>
              <a:off x="3153" y="844"/>
              <a:ext cx="2977" cy="2463"/>
              <a:chOff x="3153" y="844"/>
              <a:chExt cx="2977" cy="2463"/>
            </a:xfrm>
          </p:grpSpPr>
          <p:pic>
            <p:nvPicPr>
              <p:cNvPr id="1434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2" t="14334" r="21329" b="3938"/>
              <a:stretch>
                <a:fillRect/>
              </a:stretch>
            </p:blipFill>
            <p:spPr bwMode="auto">
              <a:xfrm>
                <a:off x="3153" y="844"/>
                <a:ext cx="2977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0" name="Text Box 3"/>
              <p:cNvSpPr txBox="1">
                <a:spLocks noChangeArrowheads="1"/>
              </p:cNvSpPr>
              <p:nvPr/>
            </p:nvSpPr>
            <p:spPr bwMode="auto">
              <a:xfrm>
                <a:off x="5233" y="3113"/>
                <a:ext cx="8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cs typeface="Times New Roman (Hebrew)" charset="-79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1400" i="0">
                    <a:solidFill>
                      <a:srgbClr val="009900"/>
                    </a:solidFill>
                  </a:rPr>
                  <a:t>[RR+Gale ’99]</a:t>
                </a:r>
              </a:p>
            </p:txBody>
          </p:sp>
        </p:grp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3888" y="613"/>
              <a:ext cx="166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i="0" dirty="0" smtClean="0">
                  <a:solidFill>
                    <a:srgbClr val="000066"/>
                  </a:solidFill>
                </a:rPr>
                <a:t>Meson </a:t>
              </a:r>
              <a:r>
                <a:rPr kumimoji="0" lang="en-US" altLang="en-US" i="0" dirty="0">
                  <a:solidFill>
                    <a:srgbClr val="000066"/>
                  </a:solidFill>
                </a:rPr>
                <a:t>Gas </a:t>
              </a:r>
              <a:r>
                <a:rPr kumimoji="0" lang="en-US" altLang="en-US" i="0" dirty="0" smtClean="0">
                  <a:solidFill>
                    <a:srgbClr val="000066"/>
                  </a:solidFill>
                </a:rPr>
                <a:t>only</a:t>
              </a:r>
              <a:endParaRPr kumimoji="0" lang="en-US" altLang="en-US" i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14343" name="Text Box 17"/>
          <p:cNvSpPr txBox="1">
            <a:spLocks noChangeArrowheads="1"/>
          </p:cNvSpPr>
          <p:nvPr/>
        </p:nvSpPr>
        <p:spPr bwMode="auto">
          <a:xfrm>
            <a:off x="20638" y="537527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[RR+Wambach ’99]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43000" y="3649663"/>
            <a:ext cx="154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900" i="0">
                <a:solidFill>
                  <a:srgbClr val="010000"/>
                </a:solidFill>
                <a:latin typeface="Symbol" pitchFamily="18" charset="2"/>
                <a:cs typeface="Arial" charset="0"/>
              </a:rPr>
              <a:t>m</a:t>
            </a:r>
            <a:r>
              <a:rPr kumimoji="0" lang="en-US" altLang="en-US" sz="1900" i="0" baseline="-25000">
                <a:solidFill>
                  <a:srgbClr val="010000"/>
                </a:solidFill>
                <a:latin typeface="Arial" charset="0"/>
                <a:cs typeface="Arial" charset="0"/>
              </a:rPr>
              <a:t>B </a:t>
            </a:r>
            <a:r>
              <a:rPr kumimoji="0" lang="en-US" altLang="en-US" sz="1900" b="0" i="0">
                <a:solidFill>
                  <a:srgbClr val="010000"/>
                </a:solidFill>
                <a:latin typeface="Arial" charset="0"/>
                <a:cs typeface="Arial" charset="0"/>
              </a:rPr>
              <a:t>=330MeV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1187450" y="671513"/>
            <a:ext cx="7540625" cy="700087"/>
          </a:xfrm>
          <a:prstGeom prst="rect">
            <a:avLst/>
          </a:prstGeom>
          <a:solidFill>
            <a:srgbClr val="FFFF99">
              <a:alpha val="3019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000FF"/>
              </a:solidFill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143000" y="773113"/>
            <a:ext cx="75344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i="0" dirty="0" err="1">
                <a:solidFill>
                  <a:srgbClr val="990099"/>
                </a:solidFill>
              </a:rPr>
              <a:t>D</a:t>
            </a:r>
            <a:r>
              <a:rPr lang="en-US" sz="2700" i="0" baseline="-25000" dirty="0" err="1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lang="en-US" sz="2700" i="0" baseline="-25000" dirty="0">
                <a:solidFill>
                  <a:srgbClr val="990099"/>
                </a:solidFill>
                <a:latin typeface="Symbol" pitchFamily="18" charset="2"/>
              </a:rPr>
              <a:t> </a:t>
            </a:r>
            <a:r>
              <a:rPr lang="en-US" sz="2700" i="0" dirty="0">
                <a:solidFill>
                  <a:srgbClr val="990099"/>
                </a:solidFill>
              </a:rPr>
              <a:t>(</a:t>
            </a:r>
            <a:r>
              <a:rPr lang="en-US" sz="2700" i="0" dirty="0" err="1">
                <a:solidFill>
                  <a:srgbClr val="990099"/>
                </a:solidFill>
              </a:rPr>
              <a:t>M,q;</a:t>
            </a:r>
            <a:r>
              <a:rPr lang="en-US" sz="2700" i="0" dirty="0" err="1">
                <a:solidFill>
                  <a:srgbClr val="990099"/>
                </a:solidFill>
                <a:latin typeface="Symbol" pitchFamily="18" charset="2"/>
              </a:rPr>
              <a:t>m</a:t>
            </a:r>
            <a:r>
              <a:rPr lang="en-US" sz="2700" i="0" baseline="-25000" dirty="0" err="1">
                <a:solidFill>
                  <a:srgbClr val="990099"/>
                </a:solidFill>
              </a:rPr>
              <a:t>B</a:t>
            </a:r>
            <a:r>
              <a:rPr lang="en-US" sz="2700" i="0" dirty="0" err="1">
                <a:solidFill>
                  <a:srgbClr val="990099"/>
                </a:solidFill>
              </a:rPr>
              <a:t>,T</a:t>
            </a:r>
            <a:r>
              <a:rPr lang="en-US" sz="2700" i="0" dirty="0">
                <a:solidFill>
                  <a:srgbClr val="990099"/>
                </a:solidFill>
              </a:rPr>
              <a:t>) = 1 / [M</a:t>
            </a:r>
            <a:r>
              <a:rPr lang="en-US" sz="2700" i="0" baseline="30000" dirty="0">
                <a:solidFill>
                  <a:srgbClr val="990099"/>
                </a:solidFill>
              </a:rPr>
              <a:t>2 </a:t>
            </a:r>
            <a:r>
              <a:rPr lang="en-US" sz="2700" i="0" dirty="0">
                <a:solidFill>
                  <a:srgbClr val="990099"/>
                </a:solidFill>
              </a:rPr>
              <a:t>– (</a:t>
            </a:r>
            <a:r>
              <a:rPr lang="en-US" sz="2700" i="0" dirty="0" err="1">
                <a:solidFill>
                  <a:srgbClr val="990099"/>
                </a:solidFill>
              </a:rPr>
              <a:t>m</a:t>
            </a:r>
            <a:r>
              <a:rPr lang="en-US" sz="2700" i="0" baseline="-25000" dirty="0" err="1">
                <a:solidFill>
                  <a:srgbClr val="990099"/>
                </a:solidFill>
                <a:latin typeface="Symbol" pitchFamily="18" charset="2"/>
              </a:rPr>
              <a:t>r</a:t>
            </a:r>
            <a:r>
              <a:rPr lang="en-US" sz="2700" i="0" baseline="30000" dirty="0">
                <a:solidFill>
                  <a:srgbClr val="990099"/>
                </a:solidFill>
              </a:rPr>
              <a:t>(0)</a:t>
            </a:r>
            <a:r>
              <a:rPr lang="en-US" sz="2700" i="0" dirty="0">
                <a:solidFill>
                  <a:srgbClr val="990099"/>
                </a:solidFill>
              </a:rPr>
              <a:t>)</a:t>
            </a:r>
            <a:r>
              <a:rPr lang="en-US" sz="2700" i="0" baseline="30000" dirty="0">
                <a:solidFill>
                  <a:srgbClr val="990099"/>
                </a:solidFill>
              </a:rPr>
              <a:t>2 </a:t>
            </a:r>
            <a:r>
              <a:rPr lang="en-US" sz="2700" i="0" dirty="0">
                <a:solidFill>
                  <a:srgbClr val="990099"/>
                </a:solidFill>
                <a:latin typeface="+mn-lt"/>
              </a:rPr>
              <a:t>- </a:t>
            </a:r>
            <a:r>
              <a:rPr lang="en-US" sz="2700" i="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700" i="0" baseline="-25000" dirty="0" err="1">
                <a:solidFill>
                  <a:srgbClr val="FF0000"/>
                </a:solidFill>
                <a:latin typeface="Symbol" pitchFamily="18" charset="2"/>
              </a:rPr>
              <a:t>rpp</a:t>
            </a:r>
            <a:r>
              <a:rPr lang="en-US" sz="2700" i="0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700" i="0" dirty="0">
                <a:solidFill>
                  <a:srgbClr val="990099"/>
                </a:solidFill>
              </a:rPr>
              <a:t>- </a:t>
            </a:r>
            <a:r>
              <a:rPr lang="en-US" sz="2700" i="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700" i="0" baseline="-25000" dirty="0" err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700" i="0" baseline="-25000" dirty="0" err="1">
                <a:solidFill>
                  <a:srgbClr val="FF0000"/>
                </a:solidFill>
              </a:rPr>
              <a:t>B</a:t>
            </a:r>
            <a:r>
              <a:rPr lang="en-US" sz="2700" i="0" baseline="-25000" dirty="0">
                <a:solidFill>
                  <a:srgbClr val="FF0000"/>
                </a:solidFill>
              </a:rPr>
              <a:t> </a:t>
            </a:r>
            <a:r>
              <a:rPr lang="en-US" sz="2700" i="0" dirty="0">
                <a:solidFill>
                  <a:srgbClr val="990099"/>
                </a:solidFill>
              </a:rPr>
              <a:t>- </a:t>
            </a:r>
            <a:r>
              <a:rPr lang="en-US" sz="2700" i="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700" i="0" baseline="-25000" dirty="0" err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700" i="0" baseline="-25000" dirty="0" err="1">
                <a:solidFill>
                  <a:srgbClr val="FF0000"/>
                </a:solidFill>
              </a:rPr>
              <a:t>M</a:t>
            </a:r>
            <a:r>
              <a:rPr lang="en-US" sz="2700" i="0" baseline="-25000" dirty="0">
                <a:solidFill>
                  <a:srgbClr val="FF0000"/>
                </a:solidFill>
              </a:rPr>
              <a:t> </a:t>
            </a:r>
            <a:r>
              <a:rPr lang="en-US" sz="2700" i="0" dirty="0">
                <a:solidFill>
                  <a:srgbClr val="990099"/>
                </a:solidFill>
              </a:rPr>
              <a:t>]</a:t>
            </a:r>
            <a:endParaRPr lang="en-US" sz="2700" i="0" baseline="300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49325" y="2575560"/>
            <a:ext cx="6670675" cy="1005840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1.)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Introduction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2.)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In-Medium Spectral Functions</a:t>
            </a:r>
          </a:p>
          <a:p>
            <a:pPr marL="533400" indent="-533400" algn="l">
              <a:spcBef>
                <a:spcPct val="200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Hadronic Many-Body Theory +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Constraints</a:t>
            </a:r>
            <a:endParaRPr lang="en-US" altLang="he-IL" i="0" dirty="0">
              <a:solidFill>
                <a:srgbClr val="010000"/>
              </a:solidFill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3.)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Cold Nuclear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err="1">
                <a:solidFill>
                  <a:srgbClr val="000099"/>
                </a:solidFill>
                <a:sym typeface="Symbol" pitchFamily="18" charset="2"/>
              </a:rPr>
              <a:t>Dilepton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Photo-Production </a:t>
            </a: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off Nuclei</a:t>
            </a:r>
            <a:r>
              <a:rPr lang="en-US" altLang="he-IL" sz="2800" i="0" dirty="0">
                <a:solidFill>
                  <a:srgbClr val="336600"/>
                </a:solidFill>
                <a:sym typeface="Symbol" pitchFamily="18" charset="2"/>
              </a:rPr>
              <a:t> </a:t>
            </a: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 smtClean="0">
                <a:solidFill>
                  <a:srgbClr val="010000"/>
                </a:solidFill>
              </a:rPr>
              <a:t>4.)  </a:t>
            </a:r>
            <a:r>
              <a:rPr lang="en-US" altLang="he-IL" sz="2800" i="0" u="sng" dirty="0" smtClean="0">
                <a:solidFill>
                  <a:srgbClr val="010000"/>
                </a:solidFill>
              </a:rPr>
              <a:t>Hot and Dense Matter</a:t>
            </a:r>
            <a:endParaRPr lang="en-US" altLang="he-IL" sz="2800" i="0" u="sng" dirty="0">
              <a:solidFill>
                <a:srgbClr val="010000"/>
              </a:solidFill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Thermal </a:t>
            </a:r>
            <a:r>
              <a:rPr lang="en-US" altLang="he-IL" sz="2500" i="0" dirty="0" err="1" smtClean="0">
                <a:solidFill>
                  <a:srgbClr val="000099"/>
                </a:solidFill>
                <a:sym typeface="Symbol" pitchFamily="18" charset="2"/>
              </a:rPr>
              <a:t>Dileptons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 in Heavy-Ion Collisions</a:t>
            </a:r>
            <a:endParaRPr lang="en-US" altLang="he-IL" sz="2800" i="0" dirty="0" smtClean="0">
              <a:solidFill>
                <a:srgbClr val="010000"/>
              </a:solidFill>
            </a:endParaRPr>
          </a:p>
          <a:p>
            <a:pPr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5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Chiral Symmetry Restoration </a:t>
            </a:r>
            <a:endParaRPr lang="en-US" altLang="he-IL" sz="2800" i="0" dirty="0">
              <a:solidFill>
                <a:srgbClr val="000099"/>
              </a:solidFill>
              <a:sym typeface="Symbol" pitchFamily="18" charset="2"/>
            </a:endParaRPr>
          </a:p>
          <a:p>
            <a:pPr algn="l"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QCD +Weinberg Sum Rules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sym typeface="Symbol" pitchFamily="18" charset="2"/>
              </a:rPr>
              <a:t>     </a:t>
            </a:r>
            <a:r>
              <a:rPr lang="en-US" altLang="he-IL" sz="2500" i="0" dirty="0" smtClean="0">
                <a:solidFill>
                  <a:srgbClr val="000099"/>
                </a:solidFill>
                <a:sym typeface="Symbol" pitchFamily="18" charset="2"/>
              </a:rPr>
              <a:t>Baryons</a:t>
            </a:r>
            <a:endParaRPr lang="en-US" altLang="he-IL" sz="2500" i="0" dirty="0">
              <a:solidFill>
                <a:srgbClr val="000099"/>
              </a:solidFill>
              <a:sym typeface="Symbol" pitchFamily="18" charset="2"/>
            </a:endParaRPr>
          </a:p>
          <a:p>
            <a:pPr marL="533400" indent="-533400" algn="l"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010000"/>
                </a:solidFill>
              </a:rPr>
              <a:t>6</a:t>
            </a:r>
            <a:r>
              <a:rPr lang="en-US" altLang="he-IL" sz="2800" i="0" dirty="0" smtClean="0">
                <a:solidFill>
                  <a:srgbClr val="010000"/>
                </a:solidFill>
              </a:rPr>
              <a:t>.)  </a:t>
            </a:r>
            <a:r>
              <a:rPr lang="en-US" altLang="he-IL" sz="2800" i="0" u="sng" dirty="0">
                <a:solidFill>
                  <a:srgbClr val="010000"/>
                </a:solidFill>
              </a:rPr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i="0" u="sng" dirty="0">
                <a:solidFill>
                  <a:srgbClr val="010000"/>
                </a:solidFill>
              </a:rPr>
              <a:t>  </a:t>
            </a:r>
          </a:p>
        </p:txBody>
      </p:sp>
      <p:sp>
        <p:nvSpPr>
          <p:cNvPr id="10244" name="Rectangle 18"/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34312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025" y="1482725"/>
            <a:ext cx="1243013" cy="1270000"/>
            <a:chOff x="432" y="3504"/>
            <a:chExt cx="298" cy="679"/>
          </a:xfrm>
        </p:grpSpPr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37" name="Oval 6"/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38" name="Oval 7"/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39" name="Oval 8"/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0" name="Oval 9"/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1" name="Oval 10"/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2" name="Oval 11"/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3" name="Oval 12"/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4" name="Oval 13"/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5" name="Oval 14"/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6" name="Oval 15"/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7" name="Oval 16"/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8" name="Oval 17"/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49" name="Oval 18"/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0" name="Oval 19"/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1" name="Oval 20"/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2" name="Oval 21"/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3" name="Oval 22"/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4" name="Oval 23"/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5" name="Oval 24"/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6" name="Oval 25"/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7" name="Oval 26"/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8" name="Oval 27"/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59" name="Oval 28"/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60" name="Oval 29"/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61" name="Oval 30"/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  <p:sp>
          <p:nvSpPr>
            <p:cNvPr id="13362" name="Oval 31"/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endParaRPr lang="en-US" altLang="en-US" i="0" smtClean="0"/>
            </a:p>
          </p:txBody>
        </p:sp>
      </p:grpSp>
      <p:pic>
        <p:nvPicPr>
          <p:cNvPr id="13316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6"/>
          <a:stretch>
            <a:fillRect/>
          </a:stretch>
        </p:blipFill>
        <p:spPr bwMode="auto">
          <a:xfrm>
            <a:off x="2306638" y="1143000"/>
            <a:ext cx="40354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6"/>
          <p:cNvSpPr txBox="1">
            <a:spLocks noChangeArrowheads="1"/>
          </p:cNvSpPr>
          <p:nvPr/>
        </p:nvSpPr>
        <p:spPr bwMode="auto">
          <a:xfrm>
            <a:off x="1219200" y="0"/>
            <a:ext cx="7541103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kumimoji="1" lang="en-US" altLang="en-US" sz="3400" i="0" u="sng" dirty="0" smtClean="0">
                <a:solidFill>
                  <a:srgbClr val="010000"/>
                </a:solidFill>
              </a:rPr>
              <a:t>3.1 Nuclear </a:t>
            </a:r>
            <a:r>
              <a:rPr kumimoji="1" lang="en-US" altLang="en-US" sz="3400" i="0" u="sng" dirty="0" smtClean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1" lang="en-US" altLang="en-US" sz="3400" i="0" u="sng" dirty="0" smtClean="0">
                <a:solidFill>
                  <a:srgbClr val="010000"/>
                </a:solidFill>
              </a:rPr>
              <a:t> </a:t>
            </a:r>
            <a:r>
              <a:rPr kumimoji="1" lang="en-US" altLang="en-US" sz="3400" i="0" u="sng" dirty="0" smtClean="0">
                <a:solidFill>
                  <a:srgbClr val="010000"/>
                </a:solidFill>
              </a:rPr>
              <a:t>and </a:t>
            </a:r>
            <a:r>
              <a:rPr kumimoji="1" lang="en-US" altLang="en-US" sz="3400" i="0" u="sng" dirty="0" err="1" smtClean="0">
                <a:solidFill>
                  <a:srgbClr val="010000"/>
                </a:solidFill>
              </a:rPr>
              <a:t>e</a:t>
            </a:r>
            <a:r>
              <a:rPr kumimoji="1" lang="en-US" altLang="en-US" sz="3400" i="0" u="sng" baseline="30000" dirty="0" err="1" smtClean="0">
                <a:solidFill>
                  <a:srgbClr val="010000"/>
                </a:solidFill>
              </a:rPr>
              <a:t>+</a:t>
            </a:r>
            <a:r>
              <a:rPr kumimoji="1" lang="en-US" altLang="en-US" sz="3400" i="0" u="sng" dirty="0" err="1" smtClean="0">
                <a:solidFill>
                  <a:srgbClr val="010000"/>
                </a:solidFill>
              </a:rPr>
              <a:t>e</a:t>
            </a:r>
            <a:r>
              <a:rPr kumimoji="1" lang="en-US" altLang="en-US" sz="3400" i="0" u="sng" baseline="30000" dirty="0" smtClean="0">
                <a:solidFill>
                  <a:srgbClr val="010000"/>
                </a:solidFill>
                <a:latin typeface="Symbol" pitchFamily="18" charset="2"/>
              </a:rPr>
              <a:t>-</a:t>
            </a:r>
            <a:r>
              <a:rPr kumimoji="1" lang="en-US" altLang="en-US" sz="3400" i="0" u="sng" dirty="0" smtClean="0">
                <a:solidFill>
                  <a:srgbClr val="010000"/>
                </a:solidFill>
              </a:rPr>
              <a:t> </a:t>
            </a:r>
            <a:r>
              <a:rPr kumimoji="1" lang="en-US" altLang="en-US" sz="3400" i="0" u="sng" dirty="0" err="1" smtClean="0">
                <a:solidFill>
                  <a:srgbClr val="010000"/>
                </a:solidFill>
              </a:rPr>
              <a:t>Photoproduction</a:t>
            </a:r>
            <a:endParaRPr kumimoji="1" lang="en-US" altLang="en-US" sz="3400" i="0" u="sng" dirty="0" smtClean="0">
              <a:solidFill>
                <a:srgbClr val="010000"/>
              </a:solidFill>
            </a:endParaRPr>
          </a:p>
        </p:txBody>
      </p:sp>
      <p:sp>
        <p:nvSpPr>
          <p:cNvPr id="13318" name="Freeform 51"/>
          <p:cNvSpPr>
            <a:spLocks/>
          </p:cNvSpPr>
          <p:nvPr/>
        </p:nvSpPr>
        <p:spPr bwMode="auto">
          <a:xfrm rot="1913448" flipV="1">
            <a:off x="481013" y="1939925"/>
            <a:ext cx="701675" cy="85725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i="0" smtClean="0"/>
          </a:p>
        </p:txBody>
      </p:sp>
      <p:sp>
        <p:nvSpPr>
          <p:cNvPr id="13319" name="Oval 52"/>
          <p:cNvSpPr>
            <a:spLocks noChangeArrowheads="1"/>
          </p:cNvSpPr>
          <p:nvPr/>
        </p:nvSpPr>
        <p:spPr bwMode="auto">
          <a:xfrm>
            <a:off x="1079500" y="2090738"/>
            <a:ext cx="220663" cy="231775"/>
          </a:xfrm>
          <a:prstGeom prst="ellipse">
            <a:avLst/>
          </a:prstGeom>
          <a:gradFill rotWithShape="1">
            <a:gsLst>
              <a:gs pos="0">
                <a:srgbClr val="FF0066">
                  <a:alpha val="75000"/>
                </a:srgbClr>
              </a:gs>
              <a:gs pos="100000">
                <a:srgbClr val="8A003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i="0" smtClean="0"/>
          </a:p>
        </p:txBody>
      </p:sp>
      <p:sp>
        <p:nvSpPr>
          <p:cNvPr id="13320" name="Line 53"/>
          <p:cNvSpPr>
            <a:spLocks noChangeShapeType="1"/>
          </p:cNvSpPr>
          <p:nvPr/>
        </p:nvSpPr>
        <p:spPr bwMode="auto">
          <a:xfrm flipV="1">
            <a:off x="493713" y="2286000"/>
            <a:ext cx="623887" cy="312738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endParaRPr lang="en-US" i="0" smtClean="0">
              <a:solidFill>
                <a:srgbClr val="0000FF"/>
              </a:solidFill>
            </a:endParaRPr>
          </a:p>
        </p:txBody>
      </p:sp>
      <p:sp>
        <p:nvSpPr>
          <p:cNvPr id="13321" name="Line 54"/>
          <p:cNvSpPr>
            <a:spLocks noChangeShapeType="1"/>
          </p:cNvSpPr>
          <p:nvPr/>
        </p:nvSpPr>
        <p:spPr bwMode="auto">
          <a:xfrm>
            <a:off x="1281113" y="2260600"/>
            <a:ext cx="750887" cy="439738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endParaRPr lang="en-US" i="0" smtClean="0">
              <a:solidFill>
                <a:srgbClr val="0000FF"/>
              </a:solidFill>
            </a:endParaRPr>
          </a:p>
        </p:txBody>
      </p:sp>
      <p:sp>
        <p:nvSpPr>
          <p:cNvPr id="13322" name="Freeform 55"/>
          <p:cNvSpPr>
            <a:spLocks/>
          </p:cNvSpPr>
          <p:nvPr/>
        </p:nvSpPr>
        <p:spPr bwMode="auto">
          <a:xfrm rot="-1821228">
            <a:off x="1247775" y="1955800"/>
            <a:ext cx="490538" cy="127000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endParaRPr lang="en-US" altLang="en-US" i="0" smtClean="0"/>
          </a:p>
        </p:txBody>
      </p:sp>
      <p:sp>
        <p:nvSpPr>
          <p:cNvPr id="13323" name="Line 56"/>
          <p:cNvSpPr>
            <a:spLocks noChangeShapeType="1"/>
          </p:cNvSpPr>
          <p:nvPr/>
        </p:nvSpPr>
        <p:spPr bwMode="auto">
          <a:xfrm flipV="1">
            <a:off x="1668463" y="1450975"/>
            <a:ext cx="176212" cy="427038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endParaRPr lang="en-US" i="0" smtClean="0">
              <a:solidFill>
                <a:srgbClr val="0000FF"/>
              </a:solidFill>
            </a:endParaRPr>
          </a:p>
        </p:txBody>
      </p:sp>
      <p:sp>
        <p:nvSpPr>
          <p:cNvPr id="13324" name="Line 57"/>
          <p:cNvSpPr>
            <a:spLocks noChangeShapeType="1"/>
          </p:cNvSpPr>
          <p:nvPr/>
        </p:nvSpPr>
        <p:spPr bwMode="auto">
          <a:xfrm>
            <a:off x="1709738" y="1887538"/>
            <a:ext cx="482600" cy="44450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endParaRPr lang="en-US" i="0" smtClean="0">
              <a:solidFill>
                <a:srgbClr val="0000FF"/>
              </a:solidFill>
            </a:endParaRPr>
          </a:p>
        </p:txBody>
      </p:sp>
      <p:sp>
        <p:nvSpPr>
          <p:cNvPr id="13325" name="Text Box 58"/>
          <p:cNvSpPr txBox="1">
            <a:spLocks noChangeArrowheads="1"/>
          </p:cNvSpPr>
          <p:nvPr/>
        </p:nvSpPr>
        <p:spPr bwMode="auto">
          <a:xfrm>
            <a:off x="65088" y="1471613"/>
            <a:ext cx="22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3600" i="0" smtClean="0">
                <a:solidFill>
                  <a:srgbClr val="FF3300"/>
                </a:solidFill>
                <a:latin typeface="Symbol" pitchFamily="18" charset="2"/>
              </a:rPr>
              <a:t>g</a:t>
            </a:r>
            <a:endParaRPr lang="en-US" altLang="en-US" sz="3600" i="0" smtClean="0"/>
          </a:p>
        </p:txBody>
      </p:sp>
      <p:sp>
        <p:nvSpPr>
          <p:cNvPr id="13326" name="Text Box 59"/>
          <p:cNvSpPr txBox="1">
            <a:spLocks noChangeArrowheads="1"/>
          </p:cNvSpPr>
          <p:nvPr/>
        </p:nvSpPr>
        <p:spPr bwMode="auto">
          <a:xfrm>
            <a:off x="58738" y="2376488"/>
            <a:ext cx="26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800" i="0" smtClean="0"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327" name="Text Box 60"/>
          <p:cNvSpPr txBox="1">
            <a:spLocks noChangeArrowheads="1"/>
          </p:cNvSpPr>
          <p:nvPr/>
        </p:nvSpPr>
        <p:spPr bwMode="auto">
          <a:xfrm>
            <a:off x="1204913" y="1457325"/>
            <a:ext cx="24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800" i="0" smtClean="0">
                <a:solidFill>
                  <a:srgbClr val="010000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13328" name="Text Box 61"/>
          <p:cNvSpPr txBox="1">
            <a:spLocks noChangeArrowheads="1"/>
          </p:cNvSpPr>
          <p:nvPr/>
        </p:nvSpPr>
        <p:spPr bwMode="auto">
          <a:xfrm>
            <a:off x="-33338" y="696913"/>
            <a:ext cx="10033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1" lang="en-US" altLang="en-US" sz="2500" i="0" dirty="0" smtClean="0">
                <a:solidFill>
                  <a:srgbClr val="000066"/>
                </a:solidFill>
              </a:rPr>
              <a:t>(a) </a:t>
            </a:r>
            <a:r>
              <a:rPr kumimoji="1" lang="en-US" altLang="en-US" sz="2500" i="0" u="sng" dirty="0" smtClean="0">
                <a:solidFill>
                  <a:srgbClr val="000066"/>
                </a:solidFill>
              </a:rPr>
              <a:t>Production Amplitude</a:t>
            </a:r>
            <a:r>
              <a:rPr kumimoji="1" lang="en-US" altLang="en-US" sz="2400" i="0" u="sng" dirty="0" smtClean="0">
                <a:solidFill>
                  <a:srgbClr val="000066"/>
                </a:solidFill>
              </a:rPr>
              <a:t>:</a:t>
            </a:r>
            <a:r>
              <a:rPr kumimoji="1" lang="en-US" altLang="en-US" sz="2400" i="0" dirty="0" smtClean="0">
                <a:solidFill>
                  <a:srgbClr val="990099"/>
                </a:solidFill>
              </a:rPr>
              <a:t>    t</a:t>
            </a:r>
            <a:r>
              <a:rPr kumimoji="1" lang="en-US" altLang="en-US" sz="2400" b="0" i="0" dirty="0" smtClean="0">
                <a:solidFill>
                  <a:srgbClr val="0000CC"/>
                </a:solidFill>
              </a:rPr>
              <a:t>-channel + resonances (</a:t>
            </a:r>
            <a:r>
              <a:rPr kumimoji="1" lang="en-US" altLang="en-US" sz="2400" i="0" dirty="0" smtClean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kumimoji="1" lang="en-US" altLang="en-US" sz="2400" b="0" i="0" dirty="0" smtClean="0">
                <a:solidFill>
                  <a:srgbClr val="0000CC"/>
                </a:solidFill>
              </a:rPr>
              <a:t> </a:t>
            </a:r>
            <a:r>
              <a:rPr kumimoji="1" lang="en-US" altLang="en-US" sz="2400" b="0" i="0" dirty="0" err="1" smtClean="0">
                <a:solidFill>
                  <a:srgbClr val="0000CC"/>
                </a:solidFill>
              </a:rPr>
              <a:t>spectr</a:t>
            </a:r>
            <a:r>
              <a:rPr kumimoji="1" lang="en-US" altLang="en-US" sz="2400" b="0" i="0" dirty="0" smtClean="0">
                <a:solidFill>
                  <a:srgbClr val="0000CC"/>
                </a:solidFill>
              </a:rPr>
              <a:t>. </a:t>
            </a:r>
            <a:r>
              <a:rPr kumimoji="1" lang="en-US" altLang="en-US" sz="2400" b="0" i="0" dirty="0" err="1" smtClean="0">
                <a:solidFill>
                  <a:srgbClr val="0000CC"/>
                </a:solidFill>
              </a:rPr>
              <a:t>fct</a:t>
            </a:r>
            <a:r>
              <a:rPr kumimoji="1" lang="en-US" altLang="en-US" sz="2400" b="0" i="0" dirty="0" smtClean="0">
                <a:solidFill>
                  <a:srgbClr val="0000CC"/>
                </a:solidFill>
              </a:rPr>
              <a:t>.!)</a:t>
            </a:r>
          </a:p>
        </p:txBody>
      </p:sp>
      <p:sp>
        <p:nvSpPr>
          <p:cNvPr id="13329" name="Text Box 45"/>
          <p:cNvSpPr txBox="1">
            <a:spLocks noChangeArrowheads="1"/>
          </p:cNvSpPr>
          <p:nvPr/>
        </p:nvSpPr>
        <p:spPr bwMode="auto">
          <a:xfrm>
            <a:off x="152400" y="3106738"/>
            <a:ext cx="184056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1600" i="0" dirty="0" smtClean="0">
                <a:solidFill>
                  <a:srgbClr val="009900"/>
                </a:solidFill>
              </a:rPr>
              <a:t>[</a:t>
            </a:r>
            <a:r>
              <a:rPr lang="en-US" altLang="en-US" sz="1600" i="0" dirty="0" err="1" smtClean="0">
                <a:solidFill>
                  <a:srgbClr val="009900"/>
                </a:solidFill>
              </a:rPr>
              <a:t>Oh+Lee</a:t>
            </a:r>
            <a:r>
              <a:rPr lang="en-US" altLang="en-US" sz="1600" i="0" dirty="0" smtClean="0">
                <a:solidFill>
                  <a:srgbClr val="009900"/>
                </a:solidFill>
              </a:rPr>
              <a:t> ‘04, </a:t>
            </a:r>
          </a:p>
          <a:p>
            <a:pPr algn="l">
              <a:lnSpc>
                <a:spcPct val="110000"/>
              </a:lnSpc>
            </a:pPr>
            <a:r>
              <a:rPr lang="en-US" altLang="en-US" sz="1600" i="0" dirty="0">
                <a:solidFill>
                  <a:srgbClr val="009900"/>
                </a:solidFill>
              </a:rPr>
              <a:t> </a:t>
            </a:r>
            <a:r>
              <a:rPr lang="en-US" altLang="en-US" sz="1600" i="0" dirty="0" err="1" smtClean="0">
                <a:solidFill>
                  <a:srgbClr val="009900"/>
                </a:solidFill>
              </a:rPr>
              <a:t>Riek</a:t>
            </a:r>
            <a:r>
              <a:rPr lang="en-US" altLang="en-US" sz="1600" i="0" dirty="0" smtClean="0">
                <a:solidFill>
                  <a:srgbClr val="009900"/>
                </a:solidFill>
              </a:rPr>
              <a:t> et al ’08, ‘10]</a:t>
            </a:r>
          </a:p>
        </p:txBody>
      </p:sp>
      <p:pic>
        <p:nvPicPr>
          <p:cNvPr id="13330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"/>
          <a:stretch>
            <a:fillRect/>
          </a:stretch>
        </p:blipFill>
        <p:spPr bwMode="auto">
          <a:xfrm>
            <a:off x="6256338" y="1143000"/>
            <a:ext cx="36703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 Box 3"/>
          <p:cNvSpPr txBox="1">
            <a:spLocks noChangeArrowheads="1"/>
          </p:cNvSpPr>
          <p:nvPr/>
        </p:nvSpPr>
        <p:spPr bwMode="auto">
          <a:xfrm>
            <a:off x="4413250" y="2952750"/>
            <a:ext cx="12477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200" i="0" smtClean="0">
                <a:solidFill>
                  <a:srgbClr val="FF6600"/>
                </a:solidFill>
                <a:latin typeface="Symbol" pitchFamily="18" charset="2"/>
              </a:rPr>
              <a:t>g</a:t>
            </a:r>
            <a:r>
              <a:rPr lang="en-US" altLang="en-US" sz="1000" i="0" smtClean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en-US" altLang="en-US" sz="2200" i="0" smtClean="0">
                <a:solidFill>
                  <a:srgbClr val="010000"/>
                </a:solidFill>
              </a:rPr>
              <a:t>N→ </a:t>
            </a:r>
            <a:r>
              <a:rPr lang="en-US" altLang="en-US" sz="2200" i="0" smtClean="0">
                <a:solidFill>
                  <a:srgbClr val="010000"/>
                </a:solidFill>
                <a:latin typeface="Symbol" pitchFamily="18" charset="2"/>
              </a:rPr>
              <a:t>r</a:t>
            </a:r>
            <a:r>
              <a:rPr lang="en-US" altLang="en-US" sz="2200" i="0" smtClean="0">
                <a:solidFill>
                  <a:srgbClr val="010000"/>
                </a:solidFill>
              </a:rPr>
              <a:t>N</a:t>
            </a:r>
          </a:p>
        </p:txBody>
      </p:sp>
      <p:sp>
        <p:nvSpPr>
          <p:cNvPr id="13332" name="Text Box 3"/>
          <p:cNvSpPr txBox="1">
            <a:spLocks noChangeArrowheads="1"/>
          </p:cNvSpPr>
          <p:nvPr/>
        </p:nvSpPr>
        <p:spPr bwMode="auto">
          <a:xfrm>
            <a:off x="6837363" y="1255713"/>
            <a:ext cx="16541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2200" i="0" smtClean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en-US" sz="1000" i="0" smtClean="0"/>
              <a:t> </a:t>
            </a:r>
            <a:r>
              <a:rPr lang="en-US" altLang="en-US" sz="2200" i="0" smtClean="0">
                <a:solidFill>
                  <a:srgbClr val="010000"/>
                </a:solidFill>
              </a:rPr>
              <a:t>d</a:t>
            </a:r>
            <a:r>
              <a:rPr lang="en-US" altLang="en-US" sz="1600" i="0" smtClean="0">
                <a:solidFill>
                  <a:srgbClr val="010000"/>
                </a:solidFill>
              </a:rPr>
              <a:t> </a:t>
            </a:r>
            <a:r>
              <a:rPr lang="en-US" altLang="en-US" sz="2200" i="0" smtClean="0">
                <a:solidFill>
                  <a:srgbClr val="010000"/>
                </a:solidFill>
              </a:rPr>
              <a:t>→</a:t>
            </a:r>
            <a:r>
              <a:rPr lang="en-US" altLang="en-US" sz="1600" i="0" smtClean="0">
                <a:solidFill>
                  <a:srgbClr val="010000"/>
                </a:solidFill>
              </a:rPr>
              <a:t> </a:t>
            </a:r>
            <a:r>
              <a:rPr lang="en-US" altLang="en-US" sz="2200" i="0" smtClean="0">
                <a:solidFill>
                  <a:srgbClr val="010000"/>
                </a:solidFill>
              </a:rPr>
              <a:t>e</a:t>
            </a:r>
            <a:r>
              <a:rPr lang="en-US" altLang="en-US" sz="2200" i="0" baseline="30000" smtClean="0">
                <a:solidFill>
                  <a:srgbClr val="010000"/>
                </a:solidFill>
              </a:rPr>
              <a:t>+</a:t>
            </a:r>
            <a:r>
              <a:rPr lang="en-US" altLang="en-US" sz="2200" i="0" smtClean="0">
                <a:solidFill>
                  <a:srgbClr val="010000"/>
                </a:solidFill>
              </a:rPr>
              <a:t>e</a:t>
            </a:r>
            <a:r>
              <a:rPr lang="en-US" altLang="en-US" sz="2200" i="0" baseline="30000" smtClean="0">
                <a:solidFill>
                  <a:srgbClr val="010000"/>
                </a:solidFill>
                <a:latin typeface="Symbol" pitchFamily="18" charset="2"/>
              </a:rPr>
              <a:t>- </a:t>
            </a:r>
            <a:r>
              <a:rPr lang="en-US" altLang="en-US" sz="2200" i="0" smtClean="0">
                <a:solidFill>
                  <a:srgbClr val="010000"/>
                </a:solidFill>
              </a:rPr>
              <a:t>X </a:t>
            </a:r>
          </a:p>
        </p:txBody>
      </p:sp>
      <p:sp>
        <p:nvSpPr>
          <p:cNvPr id="13334" name="TextBox 23"/>
          <p:cNvSpPr txBox="1">
            <a:spLocks noChangeArrowheads="1"/>
          </p:cNvSpPr>
          <p:nvPr/>
        </p:nvSpPr>
        <p:spPr bwMode="auto">
          <a:xfrm>
            <a:off x="8626475" y="1554163"/>
            <a:ext cx="1052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FF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 sz="1400" i="0" smtClean="0">
                <a:solidFill>
                  <a:srgbClr val="010000"/>
                </a:solidFill>
              </a:rPr>
              <a:t>+</a:t>
            </a:r>
            <a:r>
              <a:rPr lang="en-US" altLang="en-US" sz="2000" i="0" smtClean="0">
                <a:solidFill>
                  <a:srgbClr val="010000"/>
                </a:solidFill>
              </a:rPr>
              <a:t> CLAS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3846513"/>
            <a:ext cx="9906000" cy="3011487"/>
            <a:chOff x="0" y="3846513"/>
            <a:chExt cx="9906000" cy="3011487"/>
          </a:xfrm>
        </p:grpSpPr>
        <p:sp>
          <p:nvSpPr>
            <p:cNvPr id="13333" name="Text Box 62"/>
            <p:cNvSpPr txBox="1">
              <a:spLocks noChangeArrowheads="1"/>
            </p:cNvSpPr>
            <p:nvPr/>
          </p:nvSpPr>
          <p:spPr bwMode="auto">
            <a:xfrm>
              <a:off x="0" y="4259263"/>
              <a:ext cx="4889500" cy="99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FF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kumimoji="1" lang="en-US" altLang="en-US" sz="2500" i="0" dirty="0" smtClean="0">
                  <a:solidFill>
                    <a:srgbClr val="000066"/>
                  </a:solidFill>
                </a:rPr>
                <a:t>(b) </a:t>
              </a:r>
              <a:r>
                <a:rPr kumimoji="1" lang="en-US" altLang="en-US" sz="2500" i="0" u="sng" dirty="0" smtClean="0">
                  <a:solidFill>
                    <a:srgbClr val="000066"/>
                  </a:solidFill>
                </a:rPr>
                <a:t>Medium Effects</a:t>
              </a:r>
              <a:r>
                <a:rPr kumimoji="1" lang="en-US" altLang="en-US" sz="2500" b="0" i="0" u="sng" dirty="0" smtClean="0">
                  <a:solidFill>
                    <a:srgbClr val="0000CC"/>
                  </a:solidFill>
                </a:rPr>
                <a:t>: </a:t>
              </a:r>
            </a:p>
            <a:p>
              <a:pPr algn="l">
                <a:lnSpc>
                  <a:spcPct val="110000"/>
                </a:lnSpc>
                <a:spcBef>
                  <a:spcPts val="600"/>
                </a:spcBef>
                <a:buFont typeface="Arial" charset="0"/>
                <a:buChar char="•"/>
              </a:pPr>
              <a:r>
                <a:rPr kumimoji="1" lang="en-US" altLang="en-US" sz="2400" b="0" i="0" dirty="0" smtClean="0">
                  <a:solidFill>
                    <a:srgbClr val="0000CC"/>
                  </a:solidFill>
                </a:rPr>
                <a:t> </a:t>
              </a:r>
              <a:r>
                <a:rPr kumimoji="1" lang="en-US" altLang="en-US" sz="2400" i="0" dirty="0" smtClean="0">
                  <a:solidFill>
                    <a:srgbClr val="010000"/>
                  </a:solidFill>
                  <a:latin typeface="Symbol" pitchFamily="18" charset="2"/>
                </a:rPr>
                <a:t>r</a:t>
              </a:r>
              <a:r>
                <a:rPr kumimoji="1" lang="en-US" altLang="en-US" sz="2400" b="0" i="0" dirty="0" smtClean="0">
                  <a:solidFill>
                    <a:srgbClr val="0000CC"/>
                  </a:solidFill>
                </a:rPr>
                <a:t> propagator in cold nuclear matter</a:t>
              </a:r>
            </a:p>
          </p:txBody>
        </p:sp>
        <p:pic>
          <p:nvPicPr>
            <p:cNvPr id="1333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7"/>
            <a:stretch>
              <a:fillRect/>
            </a:stretch>
          </p:blipFill>
          <p:spPr bwMode="auto">
            <a:xfrm>
              <a:off x="5567362" y="3846513"/>
              <a:ext cx="4338638" cy="301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76200" y="5253565"/>
                  <a:ext cx="5486400" cy="766235"/>
                </a:xfrm>
                <a:prstGeom prst="rect">
                  <a:avLst/>
                </a:prstGeom>
                <a:solidFill>
                  <a:srgbClr val="FFFFCC">
                    <a:alpha val="50000"/>
                  </a:srgbClr>
                </a:solidFill>
                <a:ln>
                  <a:solidFill>
                    <a:srgbClr val="000000"/>
                  </a:solidFill>
                </a:ln>
                <a:extLst/>
              </p:spPr>
              <p:txBody>
                <a:bodyPr wrap="squar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cs typeface="Times New Roman (Hebrew)" charset="-79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en-US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en-US" sz="3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𝒅</m:t>
                          </m:r>
                          <m:r>
                            <m:rPr>
                              <m:sty m:val="p"/>
                            </m:rPr>
                            <a:rPr kumimoji="1" lang="el-GR" altLang="en-US" sz="3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kumimoji="1" lang="el-GR" altLang="en-US" sz="3000" b="1" i="0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γ</m:t>
                          </m:r>
                          <m:r>
                            <a:rPr kumimoji="1" lang="en-US" altLang="en-US" sz="3000" b="1" i="0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𝑨</m:t>
                          </m:r>
                          <m:r>
                            <a:rPr kumimoji="1" lang="en-US" altLang="en-US" sz="3000" b="1" i="0" u="none" strike="noStrike" kern="0" cap="none" spc="0" normalizeH="0" baseline="-1600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en-US" sz="3000" b="1" i="0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𝒆𝒆𝑿</m:t>
                          </m:r>
                        </m:num>
                        <m:den>
                          <m:r>
                            <a:rPr kumimoji="1" lang="en-US" altLang="en-US" sz="3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𝒅𝑴</m:t>
                          </m:r>
                        </m:den>
                      </m:f>
                    </m:oMath>
                  </a14:m>
                  <a:r>
                    <a:rPr kumimoji="1" lang="en-US" altLang="en-US" sz="3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 (Hebrew)" charset="-79"/>
                    </a:rPr>
                    <a:t> ~ </a:t>
                  </a:r>
                  <a:r>
                    <a:rPr kumimoji="1" lang="en-US" altLang="en-US" sz="3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∫</a:t>
                  </a:r>
                  <a:r>
                    <a:rPr kumimoji="1" lang="en-US" alt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 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f</a:t>
                  </a:r>
                  <a:r>
                    <a:rPr kumimoji="1" lang="en-US" alt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 </a:t>
                  </a:r>
                  <a:r>
                    <a:rPr kumimoji="1" lang="en-US" altLang="en-US" sz="22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N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 |T</a:t>
                  </a:r>
                  <a:r>
                    <a:rPr kumimoji="1" lang="en-US" altLang="en-US" sz="22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prod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|</a:t>
                  </a:r>
                  <a:r>
                    <a:rPr kumimoji="1" lang="en-US" altLang="en-US" sz="22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2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 pitchFamily="18" charset="0"/>
                    </a:rPr>
                    <a:t> 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cs typeface="Times New Roman" pitchFamily="18" charset="0"/>
                    </a:rPr>
                    <a:t>|D</a:t>
                  </a:r>
                  <a:r>
                    <a:rPr kumimoji="1" lang="el-GR" altLang="en-US" sz="22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ρ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(</a:t>
                  </a:r>
                  <a:r>
                    <a:rPr kumimoji="1" lang="en-US" altLang="en-US" sz="2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M,q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;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  <a:sym typeface="Symbol"/>
                    </a:rPr>
                    <a:t></a:t>
                  </a:r>
                  <a:r>
                    <a:rPr kumimoji="1" lang="en-US" altLang="en-US" sz="22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  <a:sym typeface="Symbol"/>
                    </a:rPr>
                    <a:t>N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  <a:sym typeface="Symbol"/>
                    </a:rPr>
                    <a:t>)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|</a:t>
                  </a:r>
                  <a:r>
                    <a:rPr kumimoji="1" lang="en-US" altLang="en-US" sz="22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2 </a:t>
                  </a:r>
                  <a:r>
                    <a:rPr kumimoji="1" lang="en-US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  <a:sym typeface="Symbol"/>
                    </a:rPr>
                    <a:t></a:t>
                  </a:r>
                  <a:r>
                    <a:rPr kumimoji="1" lang="en-US" altLang="en-US" sz="22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  <a:sym typeface="Symbol"/>
                    </a:rPr>
                    <a:t></a:t>
                  </a:r>
                  <a:r>
                    <a:rPr kumimoji="1" lang="en-US" altLang="en-US" sz="22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*→</a:t>
                  </a:r>
                  <a:r>
                    <a:rPr kumimoji="1" lang="en-US" altLang="en-US" sz="2200" b="1" i="0" u="none" strike="noStrike" kern="0" cap="none" spc="0" normalizeH="0" baseline="-25000" noProof="0" dirty="0" err="1" smtClean="0">
                      <a:ln>
                        <a:noFill/>
                      </a:ln>
                      <a:solidFill>
                        <a:srgbClr val="990099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ee</a:t>
                  </a:r>
                  <a:endParaRPr kumimoji="1" lang="el-GR" altLang="en-US" sz="2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" y="5253565"/>
                  <a:ext cx="5486400" cy="7662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938"/>
                  </a:stretch>
                </a:blipFill>
                <a:ln>
                  <a:solidFill>
                    <a:srgbClr val="000000"/>
                  </a:solidFill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83615" y="6228546"/>
              <a:ext cx="561583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Times New Roman (Hebrew)" charset="-79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lang="en-US" altLang="en-US" sz="2500" b="0" i="0" dirty="0">
                  <a:solidFill>
                    <a:srgbClr val="0000CC"/>
                  </a:solidFill>
                </a:rPr>
                <a:t> </a:t>
              </a:r>
              <a:r>
                <a:rPr lang="en-US" altLang="en-US" sz="2500" b="0" i="0" dirty="0" smtClean="0">
                  <a:solidFill>
                    <a:srgbClr val="0000CC"/>
                  </a:solidFill>
                </a:rPr>
                <a:t>Avg. </a:t>
              </a:r>
              <a:r>
                <a:rPr lang="en-US" altLang="en-US" sz="2500" b="0" i="0" dirty="0">
                  <a:solidFill>
                    <a:srgbClr val="0000CC"/>
                  </a:solidFill>
                </a:rPr>
                <a:t>i</a:t>
              </a:r>
              <a:r>
                <a:rPr lang="en-US" altLang="en-US" sz="2500" b="0" i="0" dirty="0" smtClean="0">
                  <a:solidFill>
                    <a:srgbClr val="0000CC"/>
                  </a:solidFill>
                </a:rPr>
                <a:t>n-medium </a:t>
              </a:r>
              <a:r>
                <a:rPr lang="en-US" altLang="en-US" sz="2500" i="0" dirty="0" smtClean="0">
                  <a:solidFill>
                    <a:schemeClr val="bg2"/>
                  </a:solidFill>
                  <a:latin typeface="Symbol" pitchFamily="18" charset="2"/>
                </a:rPr>
                <a:t>r</a:t>
              </a:r>
              <a:r>
                <a:rPr lang="en-US" altLang="en-US" sz="2500" b="0" i="0" dirty="0" smtClean="0">
                  <a:solidFill>
                    <a:srgbClr val="0000CC"/>
                  </a:solidFill>
                </a:rPr>
                <a:t>-width </a:t>
              </a:r>
              <a:r>
                <a:rPr lang="en-US" altLang="en-US" sz="2500" i="0" dirty="0">
                  <a:solidFill>
                    <a:srgbClr val="FF0066"/>
                  </a:solidFill>
                  <a:latin typeface="Symbol" pitchFamily="18" charset="2"/>
                </a:rPr>
                <a:t>G</a:t>
              </a:r>
              <a:r>
                <a:rPr lang="en-US" altLang="en-US" sz="2500" i="0" baseline="-25000" dirty="0">
                  <a:solidFill>
                    <a:srgbClr val="FF0066"/>
                  </a:solidFill>
                  <a:latin typeface="Symbol" pitchFamily="18" charset="2"/>
                </a:rPr>
                <a:t>r</a:t>
              </a:r>
              <a:r>
                <a:rPr lang="en-US" altLang="en-US" sz="2500" i="0" dirty="0">
                  <a:solidFill>
                    <a:srgbClr val="FF0066"/>
                  </a:solidFill>
                </a:rPr>
                <a:t> </a:t>
              </a:r>
              <a:r>
                <a:rPr lang="en-US" altLang="en-US" sz="2500" i="0" dirty="0">
                  <a:solidFill>
                    <a:srgbClr val="FF0066"/>
                  </a:solidFill>
                  <a:cs typeface="Times New Roman" pitchFamily="18" charset="0"/>
                </a:rPr>
                <a:t>≈ 220 </a:t>
              </a:r>
              <a:r>
                <a:rPr lang="en-US" altLang="en-US" sz="2500" i="0" dirty="0" smtClean="0">
                  <a:solidFill>
                    <a:srgbClr val="FF0066"/>
                  </a:solidFill>
                  <a:cs typeface="Times New Roman" pitchFamily="18" charset="0"/>
                </a:rPr>
                <a:t>MeV</a:t>
              </a:r>
              <a:endParaRPr lang="en-US" altLang="en-US" sz="2500" i="0" dirty="0">
                <a:solidFill>
                  <a:srgbClr val="FF0066"/>
                </a:solidFill>
                <a:cs typeface="Times New Roman" pitchFamily="18" charset="0"/>
              </a:endParaRPr>
            </a:p>
          </p:txBody>
        </p:sp>
      </p:grpSp>
      <p:pic>
        <p:nvPicPr>
          <p:cNvPr id="54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"/>
          <a:stretch>
            <a:fillRect/>
          </a:stretch>
        </p:blipFill>
        <p:spPr bwMode="auto">
          <a:xfrm>
            <a:off x="6242691" y="1143000"/>
            <a:ext cx="36703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418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5">
      <a:dk1>
        <a:srgbClr val="010000"/>
      </a:dk1>
      <a:lt1>
        <a:srgbClr val="009999"/>
      </a:lt1>
      <a:dk2>
        <a:srgbClr val="777777"/>
      </a:dk2>
      <a:lt2>
        <a:srgbClr val="336699"/>
      </a:lt2>
      <a:accent1>
        <a:srgbClr val="CCECFF"/>
      </a:accent1>
      <a:accent2>
        <a:srgbClr val="FFFFCC"/>
      </a:accent2>
      <a:accent3>
        <a:srgbClr val="BDBDBD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9999"/>
        </a:dk1>
        <a:lt1>
          <a:srgbClr val="B2B2B2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D5D5D5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0000"/>
        </a:dk1>
        <a:lt1>
          <a:srgbClr val="009999"/>
        </a:lt1>
        <a:dk2>
          <a:srgbClr val="777777"/>
        </a:dk2>
        <a:lt2>
          <a:srgbClr val="336699"/>
        </a:lt2>
        <a:accent1>
          <a:srgbClr val="CCECFF"/>
        </a:accent1>
        <a:accent2>
          <a:srgbClr val="FFFFCC"/>
        </a:accent2>
        <a:accent3>
          <a:srgbClr val="BDBDBD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5">
      <a:dk1>
        <a:srgbClr val="010000"/>
      </a:dk1>
      <a:lt1>
        <a:srgbClr val="009999"/>
      </a:lt1>
      <a:dk2>
        <a:srgbClr val="777777"/>
      </a:dk2>
      <a:lt2>
        <a:srgbClr val="336699"/>
      </a:lt2>
      <a:accent1>
        <a:srgbClr val="CCECFF"/>
      </a:accent1>
      <a:accent2>
        <a:srgbClr val="FFFFCC"/>
      </a:accent2>
      <a:accent3>
        <a:srgbClr val="BDBDBD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9999"/>
        </a:dk1>
        <a:lt1>
          <a:srgbClr val="B2B2B2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D5D5D5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0000"/>
        </a:dk1>
        <a:lt1>
          <a:srgbClr val="009999"/>
        </a:lt1>
        <a:dk2>
          <a:srgbClr val="777777"/>
        </a:dk2>
        <a:lt2>
          <a:srgbClr val="336699"/>
        </a:lt2>
        <a:accent1>
          <a:srgbClr val="CCECFF"/>
        </a:accent1>
        <a:accent2>
          <a:srgbClr val="FFFFCC"/>
        </a:accent2>
        <a:accent3>
          <a:srgbClr val="BDBDBD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64408</TotalTime>
  <Words>2032</Words>
  <Application>Microsoft Office PowerPoint</Application>
  <PresentationFormat>A4 Paper (210x297 mm)</PresentationFormat>
  <Paragraphs>400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2_Default Design</vt:lpstr>
      <vt:lpstr>1_Default Design</vt:lpstr>
      <vt:lpstr>3_Default Design</vt:lpstr>
      <vt:lpstr>Thermal Dileptons and Hadrons in Medium</vt:lpstr>
      <vt:lpstr>1.) Intro: Electromagnetic Probes of QCD Matter</vt:lpstr>
      <vt:lpstr>1.2 Intro II: EM Spectral Function</vt:lpstr>
      <vt:lpstr>Outline</vt:lpstr>
      <vt:lpstr>PowerPoint Presentation</vt:lpstr>
      <vt:lpstr>2.2 Constraints from Nuclear Photo-Absorption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5.1 QCD + Weinberg Sum Rules</vt:lpstr>
      <vt:lpstr>5.2 QCD + Weinberg Sum Rules in Medium</vt:lpstr>
      <vt:lpstr>5.3 Functional Renormalization Group Approach</vt:lpstr>
      <vt:lpstr>5.4  Lattice-QCD Results for N(940)-N(1535)</vt:lpstr>
      <vt:lpstr>PowerPoint Presentation</vt:lpstr>
      <vt:lpstr>4.4  r-Meson Spectral Function in Nuclear Matter</vt:lpstr>
      <vt:lpstr>PowerPoint Presentation</vt:lpstr>
      <vt:lpstr>2.3 Constraints II: pN→ rN  Scattering</vt:lpstr>
      <vt:lpstr>2.5 Dilepton Rates and Degrees of Freedom    dRee /dM2 ~ ∫d3q/q0  f B(q0;T) Im Pem /M2</vt:lpstr>
      <vt:lpstr>PowerPoint Presentation</vt:lpstr>
      <vt:lpstr>4.2 Fireball Temperature</vt:lpstr>
      <vt:lpstr>4.3  Fireball Lifetime</vt:lpstr>
      <vt:lpstr>2.2 Chiral Condensate + r-Meson Broadening</vt:lpstr>
      <vt:lpstr>2.1  In-Medium Vector Mesons at RHIC + LHC</vt:lpstr>
      <vt:lpstr>PowerPoint Presentation</vt:lpstr>
      <vt:lpstr>3.2 Massive Yang-Mills in Hot Pion Gas</vt:lpstr>
      <vt:lpstr>3.2 Massive Yang-Mills Approach in Vaccum</vt:lpstr>
      <vt:lpstr>PowerPoint Presentation</vt:lpstr>
      <vt:lpstr>PowerPoint Presentation</vt:lpstr>
    </vt:vector>
  </TitlesOfParts>
  <Company>Texas A&amp;M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QGP Diagnosis</dc:title>
  <dc:creator>Rapp</dc:creator>
  <cp:lastModifiedBy>ralf</cp:lastModifiedBy>
  <cp:revision>2244</cp:revision>
  <cp:lastPrinted>2001-01-30T21:49:47Z</cp:lastPrinted>
  <dcterms:created xsi:type="dcterms:W3CDTF">2000-03-06T13:42:14Z</dcterms:created>
  <dcterms:modified xsi:type="dcterms:W3CDTF">2018-06-08T19:17:34Z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