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1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  <p:sldMasterId id="2147483671" r:id="rId4"/>
    <p:sldMasterId id="2147483684" r:id="rId5"/>
    <p:sldMasterId id="2147483690" r:id="rId6"/>
    <p:sldMasterId id="2147483695" r:id="rId7"/>
    <p:sldMasterId id="2147483701" r:id="rId8"/>
    <p:sldMasterId id="2147483713" r:id="rId9"/>
  </p:sldMasterIdLst>
  <p:notesMasterIdLst>
    <p:notesMasterId r:id="rId43"/>
  </p:notesMasterIdLst>
  <p:handoutMasterIdLst>
    <p:handoutMasterId r:id="rId44"/>
  </p:handoutMasterIdLst>
  <p:sldIdLst>
    <p:sldId id="302" r:id="rId10"/>
    <p:sldId id="373" r:id="rId11"/>
    <p:sldId id="343" r:id="rId12"/>
    <p:sldId id="344" r:id="rId13"/>
    <p:sldId id="345" r:id="rId14"/>
    <p:sldId id="346" r:id="rId15"/>
    <p:sldId id="374" r:id="rId16"/>
    <p:sldId id="375" r:id="rId17"/>
    <p:sldId id="376" r:id="rId18"/>
    <p:sldId id="408" r:id="rId19"/>
    <p:sldId id="377" r:id="rId20"/>
    <p:sldId id="379" r:id="rId21"/>
    <p:sldId id="378" r:id="rId22"/>
    <p:sldId id="380" r:id="rId23"/>
    <p:sldId id="381" r:id="rId24"/>
    <p:sldId id="369" r:id="rId25"/>
    <p:sldId id="382" r:id="rId26"/>
    <p:sldId id="362" r:id="rId27"/>
    <p:sldId id="363" r:id="rId28"/>
    <p:sldId id="365" r:id="rId29"/>
    <p:sldId id="366" r:id="rId30"/>
    <p:sldId id="367" r:id="rId31"/>
    <p:sldId id="383" r:id="rId32"/>
    <p:sldId id="409" r:id="rId33"/>
    <p:sldId id="397" r:id="rId34"/>
    <p:sldId id="398" r:id="rId35"/>
    <p:sldId id="399" r:id="rId36"/>
    <p:sldId id="400" r:id="rId37"/>
    <p:sldId id="401" r:id="rId38"/>
    <p:sldId id="402" r:id="rId39"/>
    <p:sldId id="405" r:id="rId40"/>
    <p:sldId id="407" r:id="rId41"/>
    <p:sldId id="286" r:id="rId4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34F"/>
    <a:srgbClr val="ECADC4"/>
    <a:srgbClr val="FDBB63"/>
    <a:srgbClr val="B4372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91" autoAdjust="0"/>
  </p:normalViewPr>
  <p:slideViewPr>
    <p:cSldViewPr snapToGrid="0" snapToObjects="1">
      <p:cViewPr varScale="1">
        <p:scale>
          <a:sx n="64" d="100"/>
          <a:sy n="64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07.06.2018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07.06.2018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2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7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72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65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3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2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7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6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432C-058A-4D9F-AB5F-607534BDFFE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1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1AD13-3F06-4ED6-98A6-691020A22C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49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6350" y="749300"/>
            <a:ext cx="4791075" cy="359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Lola: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We try to find the optimal detector configuration with the resources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availables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, there is a huge amount of work in front but  do not see today any limitation that could be a showstopper.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52660C-485C-C346-B33B-465DAF557547}" type="slidenum">
              <a:rPr kumimoji="0" lang="de-D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charset="0"/>
                <a:ea typeface="ＭＳ Ｐゴシック" charset="-128"/>
                <a:cs typeface="+mn-cs"/>
              </a:rPr>
              <a:pPr marL="0" marR="0" lvl="0" indent="0" algn="r" defTabSz="89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1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3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slideMaster" Target="../slideMasters/slideMaster9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7.jpeg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45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6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4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6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it-IT"/>
              <a:t>Paolo Giubellino, FAIR GmbH,      Berlin 08.05.2017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94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5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81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49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169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280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srgbClr val="FFFFFF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639358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9" y="6639357"/>
            <a:ext cx="50403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Paolo Giubellino, C23, 11, Phase-0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815263" y="6618404"/>
            <a:ext cx="11493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Gerader Verbinder 7"/>
          <p:cNvCxnSpPr/>
          <p:nvPr userDrawn="1"/>
        </p:nvCxnSpPr>
        <p:spPr bwMode="auto">
          <a:xfrm flipV="1">
            <a:off x="0" y="6618404"/>
            <a:ext cx="9144000" cy="20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77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3602"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15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13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1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F. Herfurth ”Commissioning of CRYRING@ESR"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4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73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66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3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21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429375"/>
            <a:ext cx="19050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B5FAFD90-0F9B-48F1-B41A-84F609A0E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8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07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3190" y="259460"/>
            <a:ext cx="6242342" cy="787557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956520-4C45-43AA-9CA4-022596344AC2}" type="datetime1">
              <a:rPr lang="de-DE" smtClean="0"/>
              <a:t>07.06.2018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981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39933CD-3FA8-4B85-9724-81E59ED72155}" type="datetime1">
              <a:rPr lang="de-DE" smtClean="0"/>
              <a:t>07.06.2018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14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D9BC79-3CC7-459D-9EFE-58FFD3B24C2B}" type="datetime1">
              <a:rPr lang="de-DE" smtClean="0"/>
              <a:t>07.06.2018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390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441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28FB1F3C-C3BD-47A0-ABB6-35C5460CC37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4536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2"/>
          <p:cNvGrpSpPr>
            <a:grpSpLocks/>
          </p:cNvGrpSpPr>
          <p:nvPr userDrawn="1"/>
        </p:nvGrpSpPr>
        <p:grpSpPr bwMode="auto"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367934" y="6578218"/>
              <a:ext cx="539887" cy="22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16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1486815" y="6583694"/>
              <a:ext cx="431258" cy="22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18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504"/>
              <a:ext cx="558354" cy="22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20" name="Picture 28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3"/>
            <p:cNvSpPr txBox="1">
              <a:spLocks noChangeAspect="1" noChangeArrowheads="1"/>
            </p:cNvSpPr>
            <p:nvPr/>
          </p:nvSpPr>
          <p:spPr bwMode="auto">
            <a:xfrm>
              <a:off x="843730" y="6583694"/>
              <a:ext cx="653948" cy="22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23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35"/>
            <p:cNvSpPr txBox="1">
              <a:spLocks noChangeAspect="1" noChangeArrowheads="1"/>
            </p:cNvSpPr>
            <p:nvPr/>
          </p:nvSpPr>
          <p:spPr bwMode="auto">
            <a:xfrm>
              <a:off x="1927849" y="6583694"/>
              <a:ext cx="539887" cy="22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25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47"/>
            <p:cNvSpPr txBox="1">
              <a:spLocks noChangeAspect="1" noChangeArrowheads="1"/>
            </p:cNvSpPr>
            <p:nvPr/>
          </p:nvSpPr>
          <p:spPr bwMode="auto">
            <a:xfrm>
              <a:off x="3939662" y="6580408"/>
              <a:ext cx="597461" cy="226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27" name="Object 49"/>
            <p:cNvGraphicFramePr>
              <a:graphicFrameLocks noChangeAspect="1"/>
            </p:cNvGraphicFramePr>
            <p:nvPr/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27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0"/>
            <p:cNvSpPr txBox="1">
              <a:spLocks noChangeAspect="1" noChangeArrowheads="1"/>
            </p:cNvSpPr>
            <p:nvPr/>
          </p:nvSpPr>
          <p:spPr bwMode="auto">
            <a:xfrm>
              <a:off x="2415594" y="6583694"/>
              <a:ext cx="640912" cy="22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29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53"/>
            <p:cNvSpPr txBox="1">
              <a:spLocks noChangeAspect="1" noChangeArrowheads="1"/>
            </p:cNvSpPr>
            <p:nvPr/>
          </p:nvSpPr>
          <p:spPr bwMode="auto">
            <a:xfrm>
              <a:off x="2959827" y="6581504"/>
              <a:ext cx="533369" cy="22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31" name="Text Box 41"/>
            <p:cNvSpPr txBox="1">
              <a:spLocks noChangeAspect="1" noChangeArrowheads="1"/>
            </p:cNvSpPr>
            <p:nvPr/>
          </p:nvSpPr>
          <p:spPr bwMode="auto">
            <a:xfrm>
              <a:off x="3421500" y="6578218"/>
              <a:ext cx="622446" cy="22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32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20"/>
            <p:cNvSpPr txBox="1">
              <a:spLocks noChangeAspect="1" noChangeArrowheads="1"/>
            </p:cNvSpPr>
            <p:nvPr/>
          </p:nvSpPr>
          <p:spPr bwMode="auto">
            <a:xfrm>
              <a:off x="4533863" y="6576028"/>
              <a:ext cx="345441" cy="23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34" name="Grafik 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6351587"/>
              <a:ext cx="3587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4782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DC030-E886-A34C-9577-BC6C2F7B230D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86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6DA6CF-9C7D-184F-A74B-83C08E89AC13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16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46BE40-4907-1241-9BCB-6DF1658E281C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889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3A1A56-B3D2-4D4B-9572-AD129C84C83E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06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F7A422-0EE1-E044-A97B-27EA8298F000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4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423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2F6CA0-5762-5945-B3D6-5BB46C206C8A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3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388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87BDAA-C4C7-7C47-AAED-71CF9956590F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500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511867-62AE-604E-9013-252F2B9D396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198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6DC77D-658A-B24A-AB6E-47FFF6A539F2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792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038001-3C51-D342-9D73-6D522B3701AE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296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45F4D6-82D5-1541-ABE8-C4BF4E3FC3DC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02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50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AF152D-3180-384E-A444-2CE3793C9402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321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A05030-AFD0-9245-8035-31FF25B1FA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045430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85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3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914400"/>
            <a:fld id="{125CBDDA-5CCF-8748-8988-9DC6C8981774}" type="slidenum">
              <a:rPr lang="de-DE" smtClean="0"/>
              <a:pPr defTabSz="914400"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914400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914400"/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5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/>
              <a:t>Paolo Giubellino, FAIR GmbH,      Berlin 08.05.2017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89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8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F. Herfurth ”Commissioning of CRYRING@ESR"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21" y="295415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8678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CF3D5EB8-044C-40F2-B8B5-36AB8AF1AC57}" type="datetime1">
              <a:rPr lang="de-DE" smtClean="0"/>
              <a:t>07.06.2018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026" name="Picture 2" descr="https://www.gsi.de/fileadmin/oeffentlichkeitsarbeit/logos/FAIR_Logo_rgb_72dpi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66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8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Titelmasterformat durch Klicken bearbeiten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Textmasterformate durch Klicken bearbeiten</a:t>
            </a:r>
          </a:p>
          <a:p>
            <a:pPr lvl="1"/>
            <a:r>
              <a:rPr lang="en-GB" altLang="x-none"/>
              <a:t>Zweite Ebene</a:t>
            </a:r>
          </a:p>
          <a:p>
            <a:pPr lvl="2"/>
            <a:r>
              <a:rPr lang="en-GB" altLang="x-none"/>
              <a:t>Dritte Ebene</a:t>
            </a:r>
          </a:p>
          <a:p>
            <a:pPr lvl="3"/>
            <a:r>
              <a:rPr lang="en-GB" altLang="x-none"/>
              <a:t>Vierte Ebene</a:t>
            </a:r>
          </a:p>
          <a:p>
            <a:pPr lvl="4"/>
            <a:r>
              <a:rPr lang="en-GB" altLang="x-non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599D"/>
                </a:solidFill>
                <a:ea typeface="MS PGothic" charset="-128"/>
              </a:defRPr>
            </a:lvl1pPr>
          </a:lstStyle>
          <a:p>
            <a:fld id="{FFB88528-8BCD-9443-805F-2B750444A9D9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5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6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7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34828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13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Exploring the extremes with NUSTAR@FAIR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33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MS PGothic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2"/>
        <a:defRPr sz="2400">
          <a:solidFill>
            <a:srgbClr val="00599D"/>
          </a:solidFill>
          <a:latin typeface="+mn-lt"/>
          <a:ea typeface="MS PGothic" charset="0"/>
          <a:cs typeface="MS PGothic" charset="0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2"/>
        <a:buChar char="§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MS PGothic" charset="0"/>
          <a:cs typeface="MS PGothic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MS PGothic" charset="0"/>
          <a:cs typeface="MS PGothic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23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1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4.jpe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8.png"/><Relationship Id="rId4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40523" y="6645920"/>
            <a:ext cx="6124469" cy="2249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100" dirty="0"/>
              <a:t>15</a:t>
            </a:r>
            <a:r>
              <a:rPr lang="en-US" sz="1100" baseline="30000" dirty="0"/>
              <a:t>th</a:t>
            </a:r>
            <a:r>
              <a:rPr lang="en-US" sz="1100" dirty="0"/>
              <a:t> International Workshop on Meson </a:t>
            </a:r>
            <a:r>
              <a:rPr lang="en-US" sz="1100" dirty="0" smtClean="0"/>
              <a:t>Physics, KRAKÓW</a:t>
            </a:r>
            <a:r>
              <a:rPr lang="en-US" sz="1100" dirty="0"/>
              <a:t>, </a:t>
            </a:r>
            <a:r>
              <a:rPr lang="en-US" sz="1100" dirty="0" smtClean="0"/>
              <a:t>POLAND,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/>
              <a:t>- 12</a:t>
            </a:r>
            <a:r>
              <a:rPr lang="en-US" sz="1100" baseline="30000" dirty="0"/>
              <a:t>th</a:t>
            </a:r>
            <a:r>
              <a:rPr lang="en-US" sz="1100" dirty="0"/>
              <a:t> June 2018</a:t>
            </a:r>
          </a:p>
        </p:txBody>
      </p:sp>
      <p:pic>
        <p:nvPicPr>
          <p:cNvPr id="6" name="445E678C-6062-48BC-89B8-8E33F22B830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7" y="1250898"/>
            <a:ext cx="8814816" cy="513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526094" y="2453744"/>
            <a:ext cx="7991606" cy="2669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200" dirty="0" smtClean="0"/>
              <a:t>FAIR </a:t>
            </a:r>
            <a:br>
              <a:rPr lang="de-DE" sz="3200" dirty="0" smtClean="0"/>
            </a:br>
            <a:r>
              <a:rPr lang="de-DE" sz="3200" dirty="0" smtClean="0"/>
              <a:t>The </a:t>
            </a:r>
            <a:r>
              <a:rPr lang="de-DE" sz="3200" dirty="0" err="1" smtClean="0"/>
              <a:t>Universe</a:t>
            </a:r>
            <a:r>
              <a:rPr lang="de-DE" sz="3200" dirty="0" smtClean="0"/>
              <a:t> in </a:t>
            </a:r>
            <a:r>
              <a:rPr lang="de-DE" sz="3200" dirty="0" err="1" smtClean="0"/>
              <a:t>the</a:t>
            </a:r>
            <a:r>
              <a:rPr lang="de-DE" sz="3200" dirty="0" smtClean="0"/>
              <a:t> Laboratory</a:t>
            </a:r>
          </a:p>
          <a:p>
            <a:pPr algn="ctr"/>
            <a:endParaRPr lang="de-DE" sz="2000" dirty="0" smtClean="0"/>
          </a:p>
          <a:p>
            <a:pPr algn="ctr"/>
            <a:endParaRPr lang="de-DE" sz="2000" dirty="0" smtClean="0"/>
          </a:p>
          <a:p>
            <a:pPr algn="ctr">
              <a:spcAft>
                <a:spcPts val="600"/>
              </a:spcAft>
            </a:pPr>
            <a:r>
              <a:rPr lang="en-US" sz="1800" dirty="0"/>
              <a:t>15</a:t>
            </a:r>
            <a:r>
              <a:rPr lang="en-US" sz="1800" baseline="30000" dirty="0"/>
              <a:t>th</a:t>
            </a:r>
            <a:r>
              <a:rPr lang="en-US" sz="1800" dirty="0"/>
              <a:t> International Workshop on Meson Physics</a:t>
            </a:r>
            <a:br>
              <a:rPr lang="en-US" sz="1800" dirty="0"/>
            </a:br>
            <a:r>
              <a:rPr lang="en-US" sz="1800" dirty="0"/>
              <a:t>KRAKÓW, </a:t>
            </a:r>
            <a:r>
              <a:rPr lang="en-US" sz="1800" dirty="0" smtClean="0"/>
              <a:t>POLAND,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- 12</a:t>
            </a:r>
            <a:r>
              <a:rPr lang="en-US" sz="1800" baseline="30000" dirty="0"/>
              <a:t>th</a:t>
            </a:r>
            <a:r>
              <a:rPr lang="en-US" sz="1800" dirty="0"/>
              <a:t> June 2018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371600" y="5944586"/>
            <a:ext cx="6400800" cy="5846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 smtClean="0"/>
              <a:t>Paolo Giubellino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796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025537" y="2766646"/>
            <a:ext cx="6330462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FAIR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Civil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Construction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progresses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well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04" y="2311101"/>
            <a:ext cx="2425644" cy="20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6931"/>
            <a:ext cx="74489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2565" y="1268872"/>
            <a:ext cx="8391826" cy="51553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Major components for SIS 100 ready for serial production </a:t>
            </a:r>
          </a:p>
        </p:txBody>
      </p:sp>
      <p:pic>
        <p:nvPicPr>
          <p:cNvPr id="6" name="Grafik 5" descr="H:\1_FAIRGSI$docu\1_Machines\2.8_SIS100\2.8.11_SIS100-Special_Installations\2.8.11.1 - Kryokollimator\Meetings\2017-03-21 - FOS2 Montagevorbereitung\Bilder\IMG_9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" r="6794"/>
          <a:stretch/>
        </p:blipFill>
        <p:spPr bwMode="auto">
          <a:xfrm>
            <a:off x="3214500" y="1895475"/>
            <a:ext cx="2808000" cy="216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H:\1_FAIRGSI$docu\1_Machines\2.8_SIS100\2.8.2_SIS100-Magnets\2.8.12.14_QP-Units@JINR\06_Meetings\Steering Meetings\Steering_Meeting_20170725\IMG_20170621_0903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018" r="20018"/>
          <a:stretch/>
        </p:blipFill>
        <p:spPr bwMode="auto">
          <a:xfrm>
            <a:off x="3420000" y="4198305"/>
            <a:ext cx="2601858" cy="21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:\1_FAIRGSI$docu\1_Machines\2.8_SIS100\2.8.4_SIS100-Ring_RF\2.8.4.1_Acceleration_System\Miscellaneous\Fotos\220217\P22297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r="6220"/>
          <a:stretch/>
        </p:blipFill>
        <p:spPr bwMode="auto">
          <a:xfrm>
            <a:off x="6185324" y="4182031"/>
            <a:ext cx="2814675" cy="21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H:\1_FAIRGSI$docu\1_Machines\2.8_SIS100\2.8.4_SIS100-Ring_RF\2.8.4.3_Bunch_Compressor\Miscellaneous\Fotos\130116\04_1301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" r="3087"/>
          <a:stretch/>
        </p:blipFill>
        <p:spPr bwMode="auto">
          <a:xfrm>
            <a:off x="153525" y="4191001"/>
            <a:ext cx="3667124" cy="21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H:\1_FAIRGSI$docu\1_Machines\2.8_SIS100\2.8.12_SIS100-Local_Cryogenics\2.8.12.5_ByPassLine&amp;EndBoxes\04_Quality_Assurance\1S4EYP\04_Delivery\FoS Arrival at GSI\1_0707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7" r="11154"/>
          <a:stretch/>
        </p:blipFill>
        <p:spPr bwMode="auto">
          <a:xfrm>
            <a:off x="5868000" y="1895475"/>
            <a:ext cx="3132000" cy="216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9" descr="sis100-dipol-bn_sikler_03_k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0" t="22807" r="33960" b="13140"/>
          <a:stretch/>
        </p:blipFill>
        <p:spPr>
          <a:xfrm>
            <a:off x="-432000" y="1895475"/>
            <a:ext cx="3636000" cy="2145345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802" y="3753907"/>
            <a:ext cx="2962698" cy="32316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SIS100 Dipole Magnets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309082" y="3718540"/>
            <a:ext cx="2723917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Cryo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Catcher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943691" y="6021288"/>
            <a:ext cx="2062744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Quadrupole Unit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51803" y="6021288"/>
            <a:ext cx="3568846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Bunch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Compressor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172367" y="3738518"/>
            <a:ext cx="2827632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-Bypass Line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172366" y="6005096"/>
            <a:ext cx="2827633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RF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Cavity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System</a:t>
            </a:r>
          </a:p>
        </p:txBody>
      </p:sp>
      <p:sp>
        <p:nvSpPr>
          <p:cNvPr id="18" name="Foliennummernplatzhalter 3"/>
          <p:cNvSpPr txBox="1">
            <a:spLocks/>
          </p:cNvSpPr>
          <p:nvPr/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C8DDF-7ABC-9A4A-977E-E3234F04E4D4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284163" y="233862"/>
            <a:ext cx="6942137" cy="648072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Procurement of FAIR accelerators </a:t>
            </a:r>
            <a:b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progresses well …</a:t>
            </a:r>
          </a:p>
        </p:txBody>
      </p:sp>
    </p:spTree>
    <p:extLst>
      <p:ext uri="{BB962C8B-B14F-4D97-AF65-F5344CB8AC3E}">
        <p14:creationId xmlns:p14="http://schemas.microsoft.com/office/powerpoint/2010/main" val="29893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03481" y="274203"/>
            <a:ext cx="7104823" cy="648072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First of Series of SIS100 Quadrupole Magnets successfully cold-tested at JINR…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40769"/>
            <a:ext cx="4608512" cy="30684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77072"/>
            <a:ext cx="6156176" cy="23455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5577" y="5733256"/>
            <a:ext cx="194421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-Test Facility at JINR,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Dubna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76056" y="1268760"/>
            <a:ext cx="360040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quadrupole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mounted in the test cryostat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(blue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at JINR,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Dubna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5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4_PANA\P1040825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-1" b="-4219"/>
          <a:stretch/>
        </p:blipFill>
        <p:spPr bwMode="auto">
          <a:xfrm>
            <a:off x="726143" y="2949787"/>
            <a:ext cx="3870009" cy="38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Projekte\GSI\SMT\STF\VorbereitungHe-Anschlüsse\P10407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9199" r="-5652"/>
          <a:stretch/>
        </p:blipFill>
        <p:spPr bwMode="auto">
          <a:xfrm>
            <a:off x="4601277" y="1197997"/>
            <a:ext cx="4034368" cy="32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CIM\104_PANA\P1040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5" y="1197998"/>
            <a:ext cx="3871362" cy="279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:\Projekte\GSI\SMT\PTF\KalteSpule_CERN\SchaftEnwicklung\Fotos\P10407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365"/>
          <a:stretch/>
        </p:blipFill>
        <p:spPr bwMode="auto">
          <a:xfrm>
            <a:off x="4596153" y="3993776"/>
            <a:ext cx="3770552" cy="27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03481" y="274203"/>
            <a:ext cx="6942137" cy="648072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SIS100 (of 120 )dipole magnets have been </a:t>
            </a:r>
            <a:b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delivered and are being cold-tested …</a:t>
            </a:r>
          </a:p>
        </p:txBody>
      </p:sp>
    </p:spTree>
    <p:extLst>
      <p:ext uri="{BB962C8B-B14F-4D97-AF65-F5344CB8AC3E}">
        <p14:creationId xmlns:p14="http://schemas.microsoft.com/office/powerpoint/2010/main" val="35836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9595" cy="493369"/>
          </a:xfrm>
        </p:spPr>
        <p:txBody>
          <a:bodyPr>
            <a:normAutofit fontScale="90000"/>
          </a:bodyPr>
          <a:lstStyle/>
          <a:p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New CRYRING@GSI/FAIR</a:t>
            </a:r>
            <a:endParaRPr lang="en-US" sz="2600" dirty="0"/>
          </a:p>
        </p:txBody>
      </p:sp>
      <p:pic>
        <p:nvPicPr>
          <p:cNvPr id="5" name="Picture 4" descr="Cryring3D_withStuden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4093" y="2708920"/>
            <a:ext cx="7873112" cy="43204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37527" y="3779748"/>
            <a:ext cx="3642985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injector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1732746"/>
            <a:ext cx="4320480" cy="40011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285750" indent="-285750" defTabSz="457200">
              <a:buFont typeface="Arial"/>
              <a:buChar char="•"/>
              <a:defRPr sz="2000">
                <a:solidFill>
                  <a:prstClr val="black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ready for experiments and 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02" y="1149105"/>
            <a:ext cx="4202410" cy="265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6931"/>
            <a:ext cx="74489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2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ch oben gekrümmter Pfeil 39"/>
          <p:cNvSpPr/>
          <p:nvPr/>
        </p:nvSpPr>
        <p:spPr bwMode="auto">
          <a:xfrm rot="10800000">
            <a:off x="1290078" y="2499365"/>
            <a:ext cx="3314004" cy="574630"/>
          </a:xfrm>
          <a:prstGeom prst="curved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1" name="Pfeil nach links und rechts 45"/>
          <p:cNvSpPr/>
          <p:nvPr/>
        </p:nvSpPr>
        <p:spPr bwMode="auto">
          <a:xfrm rot="20283037">
            <a:off x="1172848" y="3628964"/>
            <a:ext cx="3470661" cy="450728"/>
          </a:xfrm>
          <a:prstGeom prst="left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17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5" y="718387"/>
            <a:ext cx="8554684" cy="52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hteck 25"/>
          <p:cNvSpPr/>
          <p:nvPr/>
        </p:nvSpPr>
        <p:spPr>
          <a:xfrm>
            <a:off x="524103" y="1196752"/>
            <a:ext cx="4200297" cy="64807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successfully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demonstrated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SchottkySpectrumWaterf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94" y="4081102"/>
            <a:ext cx="4843011" cy="1789939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CRYRING@GSI/FAIR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177800" y="6010254"/>
            <a:ext cx="914449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 will be ready for physics with decelerated ions for upcoming beam period 2018/19</a:t>
            </a:r>
          </a:p>
        </p:txBody>
      </p:sp>
      <p:sp>
        <p:nvSpPr>
          <p:cNvPr id="62" name="Pfeil nach links 37"/>
          <p:cNvSpPr/>
          <p:nvPr/>
        </p:nvSpPr>
        <p:spPr bwMode="auto">
          <a:xfrm rot="1405329">
            <a:off x="6090620" y="2410533"/>
            <a:ext cx="1289145" cy="239566"/>
          </a:xfrm>
          <a:prstGeom prst="leftArrow">
            <a:avLst>
              <a:gd name="adj1" fmla="val 50000"/>
              <a:gd name="adj2" fmla="val 7238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feld 40"/>
          <p:cNvSpPr txBox="1"/>
          <p:nvPr/>
        </p:nvSpPr>
        <p:spPr>
          <a:xfrm rot="18196280">
            <a:off x="6740456" y="3114624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 bwMode="auto">
          <a:xfrm>
            <a:off x="2761589" y="5629957"/>
            <a:ext cx="6334526" cy="37582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Successful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testbed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for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 FAIR type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control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stack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6931"/>
            <a:ext cx="74489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3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1279308"/>
            <a:ext cx="9144000" cy="5366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740" y="281338"/>
            <a:ext cx="6933116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900" dirty="0" smtClean="0">
                <a:latin typeface="Calibri" panose="020F0502020204030204" pitchFamily="34" charset="0"/>
              </a:rPr>
              <a:t>Detector Instrumentation for FAIR</a:t>
            </a:r>
            <a:br>
              <a:rPr lang="en-US" sz="2900" dirty="0" smtClean="0">
                <a:latin typeface="Calibri" panose="020F0502020204030204" pitchFamily="34" charset="0"/>
              </a:rPr>
            </a:br>
            <a:r>
              <a:rPr lang="en-US" sz="2900" dirty="0" smtClean="0">
                <a:latin typeface="Calibri" panose="020F0502020204030204" pitchFamily="34" charset="0"/>
              </a:rPr>
              <a:t>well on track …</a:t>
            </a:r>
            <a:endParaRPr lang="en-US" sz="2900" dirty="0">
              <a:latin typeface="Calibri" panose="020F0502020204030204" pitchFamily="34" charset="0"/>
            </a:endParaRPr>
          </a:p>
        </p:txBody>
      </p:sp>
      <p:pic>
        <p:nvPicPr>
          <p:cNvPr id="30" name="Grafik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53" y="1256158"/>
            <a:ext cx="3889614" cy="2409824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572000" y="1261638"/>
            <a:ext cx="0" cy="506971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08344" y="3738621"/>
            <a:ext cx="8588415" cy="1157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"/>
          <p:cNvSpPr txBox="1"/>
          <p:nvPr/>
        </p:nvSpPr>
        <p:spPr>
          <a:xfrm>
            <a:off x="128612" y="1264088"/>
            <a:ext cx="338554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2077" y="5259866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TRD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506464" y="4870856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MUCH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80" y="3954721"/>
            <a:ext cx="3984473" cy="23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"/>
          <p:cNvSpPr txBox="1"/>
          <p:nvPr/>
        </p:nvSpPr>
        <p:spPr>
          <a:xfrm>
            <a:off x="4667937" y="3905113"/>
            <a:ext cx="351378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D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05" y="1267733"/>
            <a:ext cx="3926602" cy="22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"/>
          <p:cNvSpPr txBox="1"/>
          <p:nvPr/>
        </p:nvSpPr>
        <p:spPr>
          <a:xfrm>
            <a:off x="4679512" y="1266013"/>
            <a:ext cx="377026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C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B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M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" y="3954721"/>
            <a:ext cx="3889613" cy="2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2"/>
          <p:cNvSpPr txBox="1"/>
          <p:nvPr/>
        </p:nvSpPr>
        <p:spPr>
          <a:xfrm>
            <a:off x="120887" y="3988063"/>
            <a:ext cx="351378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U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6" name="Foliennummernplatzhalter 1"/>
          <p:cNvSpPr txBox="1">
            <a:spLocks/>
          </p:cNvSpPr>
          <p:nvPr/>
        </p:nvSpPr>
        <p:spPr>
          <a:xfrm>
            <a:off x="8044958" y="6618915"/>
            <a:ext cx="158780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CC8DDF-7ABC-9A4A-977E-E3234F04E4D4}" type="slidenum">
              <a:rPr lang="de-DE" sz="1100" smtClean="0"/>
              <a:pPr/>
              <a:t>16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0746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36D52-6EBE-478E-A1F6-01BCE9CACF98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1580375"/>
            <a:ext cx="8203256" cy="49090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457200" lvl="0" indent="-457200" defTabSz="9144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Completion and Commissioning of SIS100 – the work horse of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FAIR –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 2025</a:t>
            </a:r>
          </a:p>
          <a:p>
            <a:pPr marL="457200" lvl="0" indent="-457200" defTabSz="9144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457200" lvl="0" indent="-457200" defTabSz="9144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Major thrust is on construction of FAIR accelerators and experiments</a:t>
            </a:r>
          </a:p>
          <a:p>
            <a:pPr marL="457200" lvl="0" indent="-457200" defTabSz="9144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But at the same time we will pursue a staged approach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to FAIR science:</a:t>
            </a:r>
          </a:p>
          <a:p>
            <a:pPr marL="914400" lvl="1" indent="-457200" defTabSz="9144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FAIR phase 0 (starting next week!)</a:t>
            </a:r>
          </a:p>
          <a:p>
            <a:pPr marL="914400" lvl="1" indent="-457200" defTabSz="9144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FAIR day 1/ phase 1 (starting with SIS100 commissioning)</a:t>
            </a:r>
          </a:p>
          <a:p>
            <a:pPr marL="914400" lvl="1" indent="-457200" defTabSz="9144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Full FAIR operation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91740" y="281338"/>
            <a:ext cx="6933116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900" dirty="0" smtClean="0">
                <a:latin typeface="Calibri" panose="020F0502020204030204" pitchFamily="34" charset="0"/>
              </a:rPr>
              <a:t>Schedule for Realizing FAIR</a:t>
            </a:r>
            <a:endParaRPr lang="en-US" sz="2900" dirty="0">
              <a:latin typeface="Calibri" panose="020F0502020204030204" pitchFamily="34" charset="0"/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11560" y="2767584"/>
            <a:ext cx="412568" cy="24384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605464" y="3590544"/>
            <a:ext cx="412568" cy="24384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4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66167" y="271463"/>
            <a:ext cx="6942137" cy="787400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alt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FAIR Phase-0 user program</a:t>
            </a: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0" y="1196752"/>
            <a:ext cx="5364088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28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Goals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Forefront research by employing and testing new FAIR detectors 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Exploiting upgraded GSI </a:t>
            </a:r>
            <a:b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accelerator facilities incl. the</a:t>
            </a:r>
            <a:b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newly installed CRYRING 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Education of young scientists 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Maintain and extend skills and expertise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Serve national and international user community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6" y="2346442"/>
            <a:ext cx="3892323" cy="263867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89" y="271335"/>
            <a:ext cx="5584535" cy="787557"/>
          </a:xfrm>
        </p:spPr>
        <p:txBody>
          <a:bodyPr>
            <a:noAutofit/>
          </a:bodyPr>
          <a:lstStyle/>
          <a:p>
            <a:r>
              <a:rPr lang="en-GB" dirty="0" smtClean="0"/>
              <a:t>Recent Steps towards </a:t>
            </a:r>
            <a:br>
              <a:rPr lang="en-GB" dirty="0" smtClean="0"/>
            </a:br>
            <a:r>
              <a:rPr lang="en-GB" dirty="0" smtClean="0"/>
              <a:t>realizing FAIR Phase-0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04" y="1212120"/>
            <a:ext cx="8742571" cy="5409946"/>
          </a:xfrm>
        </p:spPr>
        <p:txBody>
          <a:bodyPr>
            <a:normAutofit/>
          </a:bodyPr>
          <a:lstStyle/>
          <a:p>
            <a:pPr marL="676275" lvl="1" indent="-342900">
              <a:buFont typeface="Arial" charset="0"/>
              <a:buChar char="•"/>
            </a:pPr>
            <a:r>
              <a:rPr lang="en-GB" sz="2400" dirty="0" smtClean="0"/>
              <a:t>Scientific </a:t>
            </a:r>
            <a:r>
              <a:rPr lang="en-GB" sz="2400" dirty="0"/>
              <a:t>programme </a:t>
            </a:r>
            <a:r>
              <a:rPr lang="en-GB" sz="2400" dirty="0" smtClean="0"/>
              <a:t>and </a:t>
            </a:r>
            <a:r>
              <a:rPr lang="en-GB" sz="2400" dirty="0"/>
              <a:t>beam parameters </a:t>
            </a:r>
            <a:r>
              <a:rPr lang="en-GB" sz="2400" dirty="0" smtClean="0"/>
              <a:t>defined, </a:t>
            </a:r>
            <a:r>
              <a:rPr lang="en-GB" sz="2400" dirty="0"/>
              <a:t>taking into account scientific and technical priorities of the FAIR Collaborations 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sz="2300" dirty="0"/>
              <a:t>110 days of beam time in 2018 </a:t>
            </a:r>
            <a:r>
              <a:rPr lang="en-GB" sz="2300" dirty="0" smtClean="0"/>
              <a:t>planned, </a:t>
            </a:r>
            <a:r>
              <a:rPr lang="en-GB" sz="2300" dirty="0"/>
              <a:t/>
            </a:r>
            <a:br>
              <a:rPr lang="en-GB" sz="2300" dirty="0"/>
            </a:br>
            <a:r>
              <a:rPr lang="en-GB" sz="2300" dirty="0"/>
              <a:t>similar amount of beam time envisaged for 2019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sz="2300" dirty="0"/>
              <a:t>‘Call for Proposals’ opened </a:t>
            </a:r>
            <a:r>
              <a:rPr lang="en-GB" sz="2300" dirty="0" smtClean="0"/>
              <a:t>2017 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sz="2300" dirty="0" smtClean="0"/>
              <a:t>A </a:t>
            </a:r>
            <a:r>
              <a:rPr lang="en-GB" sz="2300" dirty="0"/>
              <a:t>second ‘Call’ for additional beam time foreseen for 2018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sz="2300" b="1" dirty="0" smtClean="0"/>
              <a:t>Nearly </a:t>
            </a:r>
            <a:r>
              <a:rPr lang="en-GB" sz="2300" b="1" dirty="0"/>
              <a:t>150 submitted experiment proposals by well over 1000 scientists “overbook” available beam time by a factor of 2-3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sz="2300" dirty="0" smtClean="0"/>
              <a:t>High-profile </a:t>
            </a:r>
            <a:r>
              <a:rPr lang="en-GB" sz="2300" dirty="0"/>
              <a:t>international Program Advisory Committees, Overall PAC chaired by </a:t>
            </a:r>
            <a:r>
              <a:rPr lang="en-GB" sz="2300" dirty="0" err="1"/>
              <a:t>Prof.</a:t>
            </a:r>
            <a:r>
              <a:rPr lang="en-GB" sz="2300" dirty="0"/>
              <a:t> Sydney </a:t>
            </a:r>
            <a:r>
              <a:rPr lang="en-GB" sz="2300" dirty="0" err="1" smtClean="0"/>
              <a:t>Galès</a:t>
            </a:r>
            <a:r>
              <a:rPr lang="en-GB" sz="2300" dirty="0" smtClean="0"/>
              <a:t> </a:t>
            </a:r>
            <a:r>
              <a:rPr lang="en-GB" sz="2300" dirty="0"/>
              <a:t>evaluated proposals (G-PAC meeting </a:t>
            </a:r>
            <a:r>
              <a:rPr lang="en-GB" sz="2300" dirty="0" smtClean="0"/>
              <a:t>held on 19</a:t>
            </a:r>
            <a:r>
              <a:rPr lang="en-GB" sz="2300" dirty="0"/>
              <a:t>.-21. Sept. </a:t>
            </a:r>
            <a:r>
              <a:rPr lang="en-GB" sz="2300" dirty="0" smtClean="0"/>
              <a:t>2017)</a:t>
            </a:r>
            <a:endParaRPr lang="en-GB" sz="1800" dirty="0" smtClean="0"/>
          </a:p>
          <a:p>
            <a:endParaRPr lang="en-GB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6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1" y="1180233"/>
            <a:ext cx="91646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853765" y="6417179"/>
            <a:ext cx="117972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 March 2017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049657" y="6417179"/>
            <a:ext cx="74489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97376" y="5226390"/>
            <a:ext cx="3304203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ESFRI Landmark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Top priority for European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Nuclear Physics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Community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Driver for Innovation in Science and Technology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75435" y="168813"/>
            <a:ext cx="6092535" cy="89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FAIR: 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Facility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for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Antiproton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Ion Research  </a:t>
            </a:r>
            <a:b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mr-I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 World-Wide Unique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Accelerator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Facility</a:t>
            </a:r>
            <a:endParaRPr kumimoji="0" lang="de-DE" sz="3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8453" y="6451567"/>
            <a:ext cx="5434378" cy="402999"/>
            <a:chOff x="175683" y="6455734"/>
            <a:chExt cx="5434378" cy="402999"/>
          </a:xfrm>
        </p:grpSpPr>
        <p:sp>
          <p:nvSpPr>
            <p:cNvPr id="9" name="Rectangle 13"/>
            <p:cNvSpPr>
              <a:spLocks/>
            </p:cNvSpPr>
            <p:nvPr/>
          </p:nvSpPr>
          <p:spPr bwMode="auto">
            <a:xfrm>
              <a:off x="4582427" y="6700436"/>
              <a:ext cx="49483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Sweden</a:t>
              </a:r>
            </a:p>
          </p:txBody>
        </p:sp>
        <p:sp>
          <p:nvSpPr>
            <p:cNvPr id="11" name="Rectangle 14"/>
            <p:cNvSpPr>
              <a:spLocks/>
            </p:cNvSpPr>
            <p:nvPr/>
          </p:nvSpPr>
          <p:spPr bwMode="auto">
            <a:xfrm>
              <a:off x="707442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France</a:t>
              </a:r>
            </a:p>
          </p:txBody>
        </p:sp>
        <p:pic>
          <p:nvPicPr>
            <p:cNvPr id="12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96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6"/>
            <p:cNvSpPr>
              <a:spLocks/>
            </p:cNvSpPr>
            <p:nvPr/>
          </p:nvSpPr>
          <p:spPr bwMode="auto">
            <a:xfrm>
              <a:off x="1909215" y="6703611"/>
              <a:ext cx="32812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India</a:t>
              </a:r>
            </a:p>
          </p:txBody>
        </p:sp>
        <p:pic>
          <p:nvPicPr>
            <p:cNvPr id="14" name="Picture 1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91" y="6460723"/>
              <a:ext cx="33020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/>
            </p:cNvSpPr>
            <p:nvPr/>
          </p:nvSpPr>
          <p:spPr bwMode="auto">
            <a:xfrm>
              <a:off x="175683" y="6702023"/>
              <a:ext cx="45636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Finland</a:t>
              </a:r>
            </a:p>
          </p:txBody>
        </p:sp>
        <p:pic>
          <p:nvPicPr>
            <p:cNvPr id="16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58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564" y="6460723"/>
              <a:ext cx="40005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1"/>
            <p:cNvSpPr>
              <a:spLocks/>
            </p:cNvSpPr>
            <p:nvPr/>
          </p:nvSpPr>
          <p:spPr bwMode="auto">
            <a:xfrm>
              <a:off x="1231108" y="6703611"/>
              <a:ext cx="5525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Germany</a:t>
              </a:r>
            </a:p>
          </p:txBody>
        </p:sp>
        <p:pic>
          <p:nvPicPr>
            <p:cNvPr id="19" name="Picture 2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09" y="6460723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3"/>
            <p:cNvSpPr>
              <a:spLocks/>
            </p:cNvSpPr>
            <p:nvPr/>
          </p:nvSpPr>
          <p:spPr bwMode="auto">
            <a:xfrm>
              <a:off x="2420878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Poland</a:t>
              </a:r>
            </a:p>
          </p:txBody>
        </p:sp>
        <p:pic>
          <p:nvPicPr>
            <p:cNvPr id="23" name="Picture 26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996" y="6457548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7"/>
            <p:cNvSpPr>
              <a:spLocks/>
            </p:cNvSpPr>
            <p:nvPr/>
          </p:nvSpPr>
          <p:spPr bwMode="auto">
            <a:xfrm>
              <a:off x="2966855" y="6703611"/>
              <a:ext cx="5397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Romania</a:t>
              </a:r>
            </a:p>
          </p:txBody>
        </p:sp>
        <p:pic>
          <p:nvPicPr>
            <p:cNvPr id="25" name="Picture 28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757" y="6459136"/>
              <a:ext cx="358775" cy="242887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9"/>
            <p:cNvSpPr>
              <a:spLocks/>
            </p:cNvSpPr>
            <p:nvPr/>
          </p:nvSpPr>
          <p:spPr bwMode="auto">
            <a:xfrm>
              <a:off x="3534814" y="6702023"/>
              <a:ext cx="4307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Russia</a:t>
              </a:r>
            </a:p>
          </p:txBody>
        </p:sp>
        <p:sp>
          <p:nvSpPr>
            <p:cNvPr id="27" name="Rectangle 30"/>
            <p:cNvSpPr>
              <a:spLocks/>
            </p:cNvSpPr>
            <p:nvPr/>
          </p:nvSpPr>
          <p:spPr bwMode="auto">
            <a:xfrm>
              <a:off x="4055391" y="6698848"/>
              <a:ext cx="5204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Slovenia</a:t>
              </a:r>
            </a:p>
          </p:txBody>
        </p:sp>
        <p:pic>
          <p:nvPicPr>
            <p:cNvPr id="28" name="Picture 31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435" y="6460723"/>
              <a:ext cx="363537" cy="241300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99" y="6459136"/>
              <a:ext cx="363537" cy="242887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561" y="6455734"/>
              <a:ext cx="444500" cy="279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5"/>
            <p:cNvSpPr>
              <a:spLocks/>
            </p:cNvSpPr>
            <p:nvPr/>
          </p:nvSpPr>
          <p:spPr bwMode="auto">
            <a:xfrm>
              <a:off x="5258318" y="6720620"/>
              <a:ext cx="2381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UK</a:t>
              </a:r>
            </a:p>
          </p:txBody>
        </p:sp>
      </p:grpSp>
      <p:sp>
        <p:nvSpPr>
          <p:cNvPr id="30" name="Foliennummernplatzhalter 2"/>
          <p:cNvSpPr txBox="1">
            <a:spLocks/>
          </p:cNvSpPr>
          <p:nvPr/>
        </p:nvSpPr>
        <p:spPr>
          <a:xfrm>
            <a:off x="7964992" y="6781251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4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0000"/>
            <a:ext cx="5832648" cy="787557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PACs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FAIR Phase-0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504" y="1740885"/>
            <a:ext cx="5400600" cy="454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spcBef>
                <a:spcPct val="15000"/>
              </a:spcBef>
            </a:pPr>
            <a:r>
              <a:rPr lang="de-DE" altLang="de-DE" u="sng" dirty="0" smtClean="0">
                <a:solidFill>
                  <a:prstClr val="black"/>
                </a:solidFill>
              </a:rPr>
              <a:t>G-PAC: 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b="1" dirty="0" smtClean="0">
                <a:solidFill>
                  <a:prstClr val="black"/>
                </a:solidFill>
              </a:rPr>
              <a:t>Sydney </a:t>
            </a:r>
            <a:r>
              <a:rPr lang="de-DE" altLang="de-DE" sz="1700" b="1" dirty="0" err="1" smtClean="0">
                <a:solidFill>
                  <a:prstClr val="black"/>
                </a:solidFill>
              </a:rPr>
              <a:t>Galès</a:t>
            </a:r>
            <a:r>
              <a:rPr lang="de-DE" altLang="de-DE" sz="1700" b="1" dirty="0" smtClean="0">
                <a:solidFill>
                  <a:prstClr val="black"/>
                </a:solidFill>
              </a:rPr>
              <a:t>, </a:t>
            </a:r>
            <a:r>
              <a:rPr lang="de-DE" altLang="de-DE" sz="1700" dirty="0" smtClean="0">
                <a:solidFill>
                  <a:prstClr val="black"/>
                </a:solidFill>
              </a:rPr>
              <a:t>CNRS, IPN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Orsay</a:t>
            </a:r>
            <a:r>
              <a:rPr lang="de-DE" altLang="de-DE" sz="1700" dirty="0" smtClean="0">
                <a:solidFill>
                  <a:prstClr val="black"/>
                </a:solidFill>
              </a:rPr>
              <a:t>, France </a:t>
            </a:r>
            <a:r>
              <a:rPr lang="de-DE" altLang="de-DE" sz="1700" b="1" dirty="0" smtClean="0">
                <a:solidFill>
                  <a:prstClr val="black"/>
                </a:solidFill>
              </a:rPr>
              <a:t>- </a:t>
            </a:r>
            <a:r>
              <a:rPr lang="de-DE" altLang="de-DE" sz="1700" b="1" dirty="0" err="1" smtClean="0">
                <a:solidFill>
                  <a:prstClr val="black"/>
                </a:solidFill>
              </a:rPr>
              <a:t>Chair</a:t>
            </a:r>
            <a:endParaRPr lang="de-DE" altLang="de-DE" sz="1700" b="1" dirty="0" smtClean="0">
              <a:solidFill>
                <a:prstClr val="black"/>
              </a:solidFill>
            </a:endParaRP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Jana Bielcikova, The Czech Academy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700" dirty="0" smtClean="0">
                <a:solidFill>
                  <a:prstClr val="black"/>
                </a:solidFill>
              </a:rPr>
              <a:t> Science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err="1" smtClean="0">
                <a:solidFill>
                  <a:prstClr val="black"/>
                </a:solidFill>
              </a:rPr>
              <a:t>Yorick</a:t>
            </a:r>
            <a:r>
              <a:rPr lang="de-DE" altLang="de-DE" sz="1700" dirty="0" smtClean="0">
                <a:solidFill>
                  <a:prstClr val="black"/>
                </a:solidFill>
              </a:rPr>
              <a:t> Blumenfeld,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Inst</a:t>
            </a:r>
            <a:r>
              <a:rPr lang="de-DE" altLang="de-DE" sz="1700" dirty="0" smtClean="0">
                <a:solidFill>
                  <a:prstClr val="black"/>
                </a:solidFill>
              </a:rPr>
              <a:t>. Phys.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Nucl</a:t>
            </a:r>
            <a:r>
              <a:rPr lang="de-DE" altLang="de-DE" sz="1700" dirty="0" smtClean="0">
                <a:solidFill>
                  <a:prstClr val="black"/>
                </a:solidFill>
              </a:rPr>
              <a:t>.,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Orsay</a:t>
            </a:r>
            <a:r>
              <a:rPr lang="de-DE" altLang="de-DE" sz="1700" dirty="0" smtClean="0">
                <a:solidFill>
                  <a:prstClr val="black"/>
                </a:solidFill>
              </a:rPr>
              <a:t>, France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Paul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Greenlees</a:t>
            </a:r>
            <a:r>
              <a:rPr lang="de-DE" altLang="de-DE" sz="1700" dirty="0" smtClean="0">
                <a:solidFill>
                  <a:prstClr val="black"/>
                </a:solidFill>
              </a:rPr>
              <a:t>, University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700" dirty="0" smtClean="0">
                <a:solidFill>
                  <a:prstClr val="black"/>
                </a:solidFill>
              </a:rPr>
              <a:t>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Jyväskylä</a:t>
            </a:r>
            <a:r>
              <a:rPr lang="de-DE" altLang="de-DE" sz="1700" dirty="0" smtClean="0">
                <a:solidFill>
                  <a:prstClr val="black"/>
                </a:solidFill>
              </a:rPr>
              <a:t>,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Finland</a:t>
            </a:r>
            <a:endParaRPr lang="de-DE" altLang="de-DE" sz="1700" dirty="0">
              <a:solidFill>
                <a:prstClr val="black"/>
              </a:solidFill>
            </a:endParaRP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Paul Indelicato, CNRS, Lab. Kastler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Brossel</a:t>
            </a:r>
            <a:r>
              <a:rPr lang="de-DE" altLang="de-DE" sz="1700" dirty="0" smtClean="0">
                <a:solidFill>
                  <a:prstClr val="black"/>
                </a:solidFill>
              </a:rPr>
              <a:t>, France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André Mischke, Utrecht University, The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Netherlands</a:t>
            </a:r>
            <a:endParaRPr lang="de-DE" altLang="de-DE" sz="1700" dirty="0" smtClean="0">
              <a:solidFill>
                <a:prstClr val="black"/>
              </a:solidFill>
            </a:endParaRP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Witold Nazarewicz, Michigan State Univ., USA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Gerda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Neyens</a:t>
            </a:r>
            <a:r>
              <a:rPr lang="de-DE" altLang="de-DE" sz="1700" dirty="0" smtClean="0">
                <a:solidFill>
                  <a:prstClr val="black"/>
                </a:solidFill>
              </a:rPr>
              <a:t>, KU Leuven,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Belgium</a:t>
            </a:r>
            <a:endParaRPr lang="de-DE" altLang="de-DE" sz="1700" dirty="0" smtClean="0">
              <a:solidFill>
                <a:prstClr val="black"/>
              </a:solidFill>
            </a:endParaRP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Marek Pajek, Jan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Kochanowski</a:t>
            </a:r>
            <a:r>
              <a:rPr lang="de-DE" altLang="de-DE" sz="1700" dirty="0" smtClean="0">
                <a:solidFill>
                  <a:prstClr val="black"/>
                </a:solidFill>
              </a:rPr>
              <a:t> Univ.,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Poland</a:t>
            </a:r>
            <a:endParaRPr lang="de-DE" altLang="de-DE" sz="1700" dirty="0" smtClean="0">
              <a:solidFill>
                <a:prstClr val="black"/>
              </a:solidFill>
            </a:endParaRP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Thomas Pfeifer, Max-Planck-Institute HD, Germany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Achim Schwenk, TU Darmstadt, Germany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err="1" smtClean="0">
                <a:solidFill>
                  <a:prstClr val="black"/>
                </a:solidFill>
              </a:rPr>
              <a:t>Tomohiro</a:t>
            </a:r>
            <a:r>
              <a:rPr lang="de-DE" altLang="de-DE" sz="1700" dirty="0" smtClean="0">
                <a:solidFill>
                  <a:prstClr val="black"/>
                </a:solidFill>
              </a:rPr>
              <a:t>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Uesaka</a:t>
            </a:r>
            <a:r>
              <a:rPr lang="de-DE" altLang="de-DE" sz="1700" dirty="0" smtClean="0">
                <a:solidFill>
                  <a:prstClr val="black"/>
                </a:solidFill>
              </a:rPr>
              <a:t>, RIKEN, Japan</a:t>
            </a:r>
          </a:p>
          <a:p>
            <a:pPr defTabSz="914400">
              <a:spcBef>
                <a:spcPct val="15000"/>
              </a:spcBef>
            </a:pPr>
            <a:r>
              <a:rPr lang="de-DE" altLang="de-DE" sz="1700" dirty="0" smtClean="0">
                <a:solidFill>
                  <a:prstClr val="black"/>
                </a:solidFill>
              </a:rPr>
              <a:t>Eberhard Widmann, Austrian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Acad</a:t>
            </a:r>
            <a:r>
              <a:rPr lang="de-DE" altLang="de-DE" sz="1700" dirty="0" smtClean="0">
                <a:solidFill>
                  <a:prstClr val="black"/>
                </a:solidFill>
              </a:rPr>
              <a:t>.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700" dirty="0" smtClean="0">
                <a:solidFill>
                  <a:prstClr val="black"/>
                </a:solidFill>
              </a:rPr>
              <a:t> </a:t>
            </a:r>
            <a:r>
              <a:rPr lang="de-DE" altLang="de-DE" sz="1700" dirty="0" err="1" smtClean="0">
                <a:solidFill>
                  <a:prstClr val="black"/>
                </a:solidFill>
              </a:rPr>
              <a:t>Sciences</a:t>
            </a:r>
            <a:r>
              <a:rPr lang="de-DE" altLang="de-DE" sz="1700" dirty="0" smtClean="0">
                <a:solidFill>
                  <a:prstClr val="black"/>
                </a:solidFill>
              </a:rPr>
              <a:t>, Austria</a:t>
            </a:r>
          </a:p>
        </p:txBody>
      </p:sp>
      <p:pic>
        <p:nvPicPr>
          <p:cNvPr id="12290" name="Picture 2" descr="C:\Users\gross\AppData\Local\Microsoft\Windows\Temporary Internet Files\Content.Outlook\HKTKM784\20170920_11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92" y="1406777"/>
            <a:ext cx="3656404" cy="27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796136" y="4233862"/>
            <a:ext cx="2736304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en-US" b="1" baseline="30000" dirty="0" smtClean="0">
                <a:solidFill>
                  <a:prstClr val="black"/>
                </a:solidFill>
              </a:rPr>
              <a:t>st</a:t>
            </a:r>
            <a:r>
              <a:rPr lang="en-US" b="1" dirty="0" smtClean="0">
                <a:solidFill>
                  <a:prstClr val="black"/>
                </a:solidFill>
              </a:rPr>
              <a:t> G-PAC Meeting for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FAIR Phase-0 Program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</a:rPr>
              <a:t>19-21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42420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36416" y="6538355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79512" y="116632"/>
            <a:ext cx="6192688" cy="8925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914400"/>
            <a:r>
              <a:rPr lang="en-US" sz="2600" b="1" dirty="0">
                <a:solidFill>
                  <a:prstClr val="black"/>
                </a:solidFill>
              </a:rPr>
              <a:t>Evaluation of proposals for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600" b="1" dirty="0" smtClean="0">
                <a:solidFill>
                  <a:prstClr val="black"/>
                </a:solidFill>
              </a:rPr>
              <a:t>first </a:t>
            </a:r>
            <a:r>
              <a:rPr lang="en-US" sz="2600" b="1" dirty="0">
                <a:solidFill>
                  <a:prstClr val="black"/>
                </a:solidFill>
              </a:rPr>
              <a:t>FAIR Phase-0 </a:t>
            </a:r>
            <a:r>
              <a:rPr lang="en-US" sz="2600" b="1" dirty="0" smtClean="0">
                <a:solidFill>
                  <a:prstClr val="black"/>
                </a:solidFill>
              </a:rPr>
              <a:t>Campaign 2018/19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22944" y="1299040"/>
            <a:ext cx="7128792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</a:rPr>
              <a:t>Results G-PAC (overall):  </a:t>
            </a:r>
          </a:p>
          <a:p>
            <a:pPr defTabSz="914400"/>
            <a:r>
              <a:rPr lang="en-US" sz="2400" b="1" dirty="0" err="1" smtClean="0">
                <a:solidFill>
                  <a:prstClr val="black"/>
                </a:solidFill>
              </a:rPr>
              <a:t>beamtime</a:t>
            </a:r>
            <a:r>
              <a:rPr lang="en-US" sz="2400" b="1" dirty="0" smtClean="0">
                <a:solidFill>
                  <a:prstClr val="black"/>
                </a:solidFill>
              </a:rPr>
              <a:t> recommendations in 8 h-shifts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451462"/>
              </p:ext>
            </p:extLst>
          </p:nvPr>
        </p:nvGraphicFramePr>
        <p:xfrm>
          <a:off x="654992" y="2243230"/>
          <a:ext cx="7854950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rbeitsblatt" r:id="rId3" imgW="9418351" imgH="3611911" progId="Excel.Sheet.12">
                  <p:embed/>
                </p:oleObj>
              </mc:Choice>
              <mc:Fallback>
                <p:oleObj name="Arbeitsblatt" r:id="rId3" imgW="9418351" imgH="3611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992" y="2243230"/>
                        <a:ext cx="7854950" cy="301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557591" y="5715002"/>
            <a:ext cx="128587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Total </a:t>
            </a:r>
          </a:p>
          <a:p>
            <a:pPr algn="ctr"/>
            <a:r>
              <a:rPr lang="en-US" sz="1600" b="1" dirty="0"/>
              <a:t>requested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72078" y="5724522"/>
            <a:ext cx="1851049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 smtClean="0"/>
              <a:t>Total </a:t>
            </a:r>
          </a:p>
          <a:p>
            <a:pPr algn="ctr"/>
            <a:r>
              <a:rPr lang="en-US" sz="1600" b="1" dirty="0" smtClean="0"/>
              <a:t>recommended</a:t>
            </a:r>
          </a:p>
        </p:txBody>
      </p:sp>
      <p:sp>
        <p:nvSpPr>
          <p:cNvPr id="8" name="Pfeil nach unten 7"/>
          <p:cNvSpPr/>
          <p:nvPr/>
        </p:nvSpPr>
        <p:spPr>
          <a:xfrm rot="10800000">
            <a:off x="3956519" y="5329233"/>
            <a:ext cx="420694" cy="340219"/>
          </a:xfrm>
          <a:prstGeom prst="downArrow">
            <a:avLst/>
          </a:prstGeom>
          <a:solidFill>
            <a:srgbClr val="FF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feil nach unten 8"/>
          <p:cNvSpPr/>
          <p:nvPr/>
        </p:nvSpPr>
        <p:spPr>
          <a:xfrm rot="10800000">
            <a:off x="5994935" y="5338753"/>
            <a:ext cx="420694" cy="34021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7237432" y="5705466"/>
            <a:ext cx="1966976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 smtClean="0"/>
              <a:t>Total </a:t>
            </a:r>
          </a:p>
          <a:p>
            <a:pPr algn="ctr"/>
            <a:r>
              <a:rPr lang="en-US" sz="1600" b="1" dirty="0" err="1" smtClean="0"/>
              <a:t>recomm</a:t>
            </a:r>
            <a:r>
              <a:rPr lang="en-US" sz="1600" b="1" dirty="0" smtClean="0"/>
              <a:t>. plus “flexible reserve”</a:t>
            </a:r>
          </a:p>
        </p:txBody>
      </p:sp>
      <p:sp>
        <p:nvSpPr>
          <p:cNvPr id="11" name="Pfeil nach unten 10"/>
          <p:cNvSpPr/>
          <p:nvPr/>
        </p:nvSpPr>
        <p:spPr>
          <a:xfrm rot="10800000">
            <a:off x="8019063" y="5348273"/>
            <a:ext cx="420694" cy="340219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-1793631" y="3341077"/>
            <a:ext cx="13493262" cy="31652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-1805353" y="3938951"/>
            <a:ext cx="13493262" cy="31652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3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G-PAC result: participation from FAIR partners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z="1200" smtClean="0"/>
              <a:pPr/>
              <a:t>22</a:t>
            </a:fld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4"/>
          <a:stretch/>
        </p:blipFill>
        <p:spPr>
          <a:xfrm>
            <a:off x="3817180" y="980728"/>
            <a:ext cx="5317309" cy="481966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7505" y="1125538"/>
            <a:ext cx="3600400" cy="525621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Over a thousand scientists involved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Affiliations of authors of proposals taken as input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Relative strength of  country participation evaluated individually by proposal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Average determined by  weighting each proposal with granted shifts and plotting distribution for shareholders and associate partner countries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/>
              <a:t>Non-partner countries represent an </a:t>
            </a:r>
            <a:br>
              <a:rPr lang="en-GB" sz="2000" dirty="0" smtClean="0"/>
            </a:br>
            <a:r>
              <a:rPr lang="en-GB" sz="2000" dirty="0" smtClean="0"/>
              <a:t>additional 20%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" b="100000" l="0" r="99000">
                        <a14:foregroundMark x1="38250" y1="30807" x2="38250" y2="30807"/>
                        <a14:backgroundMark x1="67000" y1="38875" x2="67000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73456"/>
            <a:ext cx="1851230" cy="189288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703494" y="5606829"/>
            <a:ext cx="2460794" cy="561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56100" y="3390562"/>
            <a:ext cx="234156" cy="205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814" y="259460"/>
            <a:ext cx="6242342" cy="787557"/>
          </a:xfrm>
        </p:spPr>
        <p:txBody>
          <a:bodyPr/>
          <a:lstStyle/>
          <a:p>
            <a:r>
              <a:rPr lang="de-DE" dirty="0" smtClean="0"/>
              <a:t> FAIR </a:t>
            </a:r>
            <a:r>
              <a:rPr lang="de-DE" dirty="0" err="1" smtClean="0"/>
              <a:t>phase</a:t>
            </a:r>
            <a:r>
              <a:rPr lang="de-DE" dirty="0" smtClean="0"/>
              <a:t> 0: beam time </a:t>
            </a:r>
            <a:r>
              <a:rPr lang="de-DE" dirty="0" err="1" smtClean="0"/>
              <a:t>schedule</a:t>
            </a:r>
            <a:r>
              <a:rPr lang="de-DE" dirty="0" smtClean="0"/>
              <a:t> 2018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56520-4C45-43AA-9CA4-022596344AC2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72" y="1041677"/>
            <a:ext cx="8779797" cy="57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7147" y="201612"/>
            <a:ext cx="8275053" cy="484188"/>
          </a:xfrm>
        </p:spPr>
        <p:txBody>
          <a:bodyPr/>
          <a:lstStyle/>
          <a:p>
            <a:r>
              <a:rPr lang="en-US" dirty="0" smtClean="0"/>
              <a:t>Start version for Phase 0 (Status 2018)</a:t>
            </a:r>
            <a:endParaRPr lang="en-US" dirty="0"/>
          </a:p>
        </p:txBody>
      </p:sp>
      <p:grpSp>
        <p:nvGrpSpPr>
          <p:cNvPr id="14" name="Gruppierung 13"/>
          <p:cNvGrpSpPr/>
          <p:nvPr/>
        </p:nvGrpSpPr>
        <p:grpSpPr>
          <a:xfrm>
            <a:off x="152776" y="1063528"/>
            <a:ext cx="8866063" cy="5438052"/>
            <a:chOff x="273088" y="1063528"/>
            <a:chExt cx="8866063" cy="5438052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152" y="1063528"/>
              <a:ext cx="7291425" cy="4507176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5759112" y="1210270"/>
              <a:ext cx="28194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NeuLAND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(Germany, Russia, Netherlands):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1/3 ready  in 2018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673688" y="3733800"/>
              <a:ext cx="346546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Tracking system (Germany):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Reduced start version in 2018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73088" y="5578250"/>
              <a:ext cx="676875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CALIFA (Sweden, Spain, Germany, Russia):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Barrel without backward part ready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in 2018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+ 80% of the endcap ready in 2019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5707" y="1756021"/>
              <a:ext cx="21602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Si tracker (UK):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ready in 2019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225711" y="4823136"/>
              <a:ext cx="39134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GLAD (France, Germany):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Commissioning in August 2018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937384" y="2690384"/>
              <a:ext cx="25227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Proton arm (Russia) 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eady in 2022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12342" cy="720080"/>
          </a:xfrm>
          <a:prstGeom prst="rect">
            <a:avLst/>
          </a:prstGeom>
        </p:spPr>
      </p:pic>
      <p:sp>
        <p:nvSpPr>
          <p:cNvPr id="13" name="Footer Placeholder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47625" y="6578600"/>
            <a:ext cx="4392613" cy="261938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Exploring the extremes with NUSTAR@FAIR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HADES - New RICH Photon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F621A02-DCFD-CE43-BD65-2E3EE79E9111}"/>
              </a:ext>
            </a:extLst>
          </p:cNvPr>
          <p:cNvSpPr txBox="1">
            <a:spLocks/>
          </p:cNvSpPr>
          <p:nvPr/>
        </p:nvSpPr>
        <p:spPr>
          <a:xfrm>
            <a:off x="337411" y="1337608"/>
            <a:ext cx="5864942" cy="37394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detector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installed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450 MAPMT (Multi-Anode PMT)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mounted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Readout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electronics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mostly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(&gt;90%)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60%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FEE in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Detector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(HV, LV, DCS,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cooling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S Reference Sans Serif" panose="020B0604030504040204" pitchFamily="34" charset="0"/>
              <a:ea typeface="+mn-ea"/>
              <a:cs typeface="Arial"/>
            </a:endParaRPr>
          </a:p>
        </p:txBody>
      </p:sp>
      <p:pic>
        <p:nvPicPr>
          <p:cNvPr id="6" name="Picture 2" descr="https://lh6.googleusercontent.com/bjgPNTDoHQrUuzTX8gD3pwzDL0tKjhge6_90UQevUWApCQriOlzJOJ7pX63QggDl3nFFimrS610VxIlBd9AaCjJFgcEhvEJI99_4XPwTW_WyFDOKhLyr5q1L1fXdET0Pn8Ev">
            <a:extLst>
              <a:ext uri="{FF2B5EF4-FFF2-40B4-BE49-F238E27FC236}">
                <a16:creationId xmlns:a16="http://schemas.microsoft.com/office/drawing/2014/main" xmlns="" id="{5C1A7B4A-AAE8-EE44-89CB-F8EFA9801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2" y="3218699"/>
            <a:ext cx="5279529" cy="27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5.googleusercontent.com/X48LwoYC9a2PpuUq_H7ZxrdI0729Oq_exqa7jJf5-KX6rqTgxOL5o6tpDHPeIensYei_Tody9FJ4kXqiOvHS9iHmefyp0qkzGfSshZPye8VQjzPT5pLMQoMNxuYrn1KBqjG0">
            <a:extLst>
              <a:ext uri="{FF2B5EF4-FFF2-40B4-BE49-F238E27FC236}">
                <a16:creationId xmlns:a16="http://schemas.microsoft.com/office/drawing/2014/main" xmlns="" id="{2FE5262F-9C56-8B49-8446-71302137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14780" y="2694578"/>
            <a:ext cx="4120817" cy="231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739B14B-288B-4245-AA3A-8C845F56A3D1}"/>
              </a:ext>
            </a:extLst>
          </p:cNvPr>
          <p:cNvSpPr/>
          <p:nvPr/>
        </p:nvSpPr>
        <p:spPr>
          <a:xfrm>
            <a:off x="7639665" y="3307190"/>
            <a:ext cx="865239" cy="1573161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xmlns="" id="{A5D41B67-EFEA-9049-A728-36F9BE3100C8}"/>
              </a:ext>
            </a:extLst>
          </p:cNvPr>
          <p:cNvCxnSpPr/>
          <p:nvPr/>
        </p:nvCxnSpPr>
        <p:spPr>
          <a:xfrm flipH="1" flipV="1">
            <a:off x="7384026" y="2619970"/>
            <a:ext cx="1120878" cy="68722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xmlns="" id="{1CB2362B-A6B6-004F-B880-DB84C0BB64E6}"/>
              </a:ext>
            </a:extLst>
          </p:cNvPr>
          <p:cNvCxnSpPr>
            <a:cxnSpLocks/>
          </p:cNvCxnSpPr>
          <p:nvPr/>
        </p:nvCxnSpPr>
        <p:spPr>
          <a:xfrm flipH="1">
            <a:off x="7384026" y="4874168"/>
            <a:ext cx="1116974" cy="1039799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xmlns="" id="{521B6EBC-7E84-0F42-ADE1-E7A74E27D8FB}"/>
              </a:ext>
            </a:extLst>
          </p:cNvPr>
          <p:cNvCxnSpPr>
            <a:cxnSpLocks/>
          </p:cNvCxnSpPr>
          <p:nvPr/>
        </p:nvCxnSpPr>
        <p:spPr>
          <a:xfrm flipH="1" flipV="1">
            <a:off x="5432026" y="2637871"/>
            <a:ext cx="2203735" cy="669319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xmlns="" id="{A8095811-394E-5A4C-ACAA-7A479E23E483}"/>
              </a:ext>
            </a:extLst>
          </p:cNvPr>
          <p:cNvCxnSpPr>
            <a:cxnSpLocks/>
          </p:cNvCxnSpPr>
          <p:nvPr/>
        </p:nvCxnSpPr>
        <p:spPr>
          <a:xfrm flipH="1">
            <a:off x="5467308" y="4881424"/>
            <a:ext cx="2171048" cy="105044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https://lh5.googleusercontent.com/X48LwoYC9a2PpuUq_H7ZxrdI0729Oq_exqa7jJf5-KX6rqTgxOL5o6tpDHPeIensYei_Tody9FJ4kXqiOvHS9iHmefyp0qkzGfSshZPye8VQjzPT5pLMQoMNxuYrn1KBqjG0">
            <a:extLst>
              <a:ext uri="{FF2B5EF4-FFF2-40B4-BE49-F238E27FC236}">
                <a16:creationId xmlns:a16="http://schemas.microsoft.com/office/drawing/2014/main" xmlns="" id="{817FFEFA-CB15-D74C-8C2E-19BF709CA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61028" y="3290969"/>
            <a:ext cx="3293996" cy="19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21ECDC2B-574C-9543-ADF3-C5D65D3F60D8}"/>
              </a:ext>
            </a:extLst>
          </p:cNvPr>
          <p:cNvSpPr/>
          <p:nvPr/>
        </p:nvSpPr>
        <p:spPr>
          <a:xfrm>
            <a:off x="5424559" y="2619970"/>
            <a:ext cx="1955563" cy="33005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2" descr="https://lh4.googleusercontent.com/FxXyoLbztUwI88A-7oEDPNNWcACkumpgdpFJUu8w29QXZqAFTpZATgBHQR0adaJMYB2BfzV4P2X-A5A5Lt75DVXEjSLZgE8y3THTSO9vKKVDuqtvk26yGKCPZgk9YpRZmxZi">
            <a:extLst>
              <a:ext uri="{FF2B5EF4-FFF2-40B4-BE49-F238E27FC236}">
                <a16:creationId xmlns:a16="http://schemas.microsoft.com/office/drawing/2014/main" xmlns="" id="{C09025E1-CB68-B343-A808-4758CFBB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3" y="1241821"/>
            <a:ext cx="1170516" cy="3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HADES – Start Veto </a:t>
            </a:r>
            <a:r>
              <a:rPr lang="de-DE" dirty="0" err="1" smtClean="0"/>
              <a:t>system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https://lh4.googleusercontent.com/FxXyoLbztUwI88A-7oEDPNNWcACkumpgdpFJUu8w29QXZqAFTpZATgBHQR0adaJMYB2BfzV4P2X-A5A5Lt75DVXEjSLZgE8y3THTSO9vKKVDuqtvk26yGKCPZgk9YpRZmxZi">
            <a:extLst>
              <a:ext uri="{FF2B5EF4-FFF2-40B4-BE49-F238E27FC236}">
                <a16:creationId xmlns:a16="http://schemas.microsoft.com/office/drawing/2014/main" xmlns="" id="{C6267FEB-64D4-0D4A-9023-42F6F3E2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3" y="1216142"/>
            <a:ext cx="1170516" cy="3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644D408-5A2E-FF44-9AC3-FAF480E4C15B}"/>
              </a:ext>
            </a:extLst>
          </p:cNvPr>
          <p:cNvSpPr txBox="1">
            <a:spLocks/>
          </p:cNvSpPr>
          <p:nvPr/>
        </p:nvSpPr>
        <p:spPr>
          <a:xfrm>
            <a:off x="202348" y="2077027"/>
            <a:ext cx="8229600" cy="12774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 segmented diamond detectors ready and operational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„Start“ detector tested, waiting for installation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„Veto“ detector installed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precision well below 100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(σ)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capability: up to 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ions/s/channel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2" descr="https://lh3.googleusercontent.com/lL0XtbjCCNZFmSSfdQUI-_Cl44vu2mlYju8No14Twjpj7QZJ5YZuBUiqn3zmOsbzxDaB_65vMCj6YqzIUJyEEjboLzkvmSpsNKOIHzrguUH_mbDHjsZruG4Sr6XqlRn8VkOW">
            <a:extLst>
              <a:ext uri="{FF2B5EF4-FFF2-40B4-BE49-F238E27FC236}">
                <a16:creationId xmlns:a16="http://schemas.microsoft.com/office/drawing/2014/main" xmlns="" id="{27615756-0C17-EE46-9FF9-96E61CA3E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4386" y="2514899"/>
            <a:ext cx="2859280" cy="18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3.googleusercontent.com/58pc5PzwWOowB57j88IGqaDGCqnTaUM5BmlQqPMhqVKeuNkBskCOMGvvLdhY3nGimWGusNzUlZeu-iwYC3OxFXHocImuFrN1vutkZmoJaKlAOzUVDjy75KB35CrUSQ9zwZVN">
            <a:extLst>
              <a:ext uri="{FF2B5EF4-FFF2-40B4-BE49-F238E27FC236}">
                <a16:creationId xmlns:a16="http://schemas.microsoft.com/office/drawing/2014/main" xmlns="" id="{78A2CA74-92BD-704F-9F2D-CD2A69C20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295" y="4210587"/>
            <a:ext cx="2119167" cy="21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lh5.googleusercontent.com/LfNPfBfsZCbDkqlcx5bljl9UcLcAAfluOovM_Gon6KpgMYkg0y2VfF4CrY6aK7ynJMITkjoOY8aJGE1gcIkrylWholUY6YNozYSRiJ6fezylKIz15w3N1YrKg_HKXYNI_d9g">
            <a:extLst>
              <a:ext uri="{FF2B5EF4-FFF2-40B4-BE49-F238E27FC236}">
                <a16:creationId xmlns:a16="http://schemas.microsoft.com/office/drawing/2014/main" xmlns="" id="{D948F715-FF00-CF46-928F-5256EB566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3231" y="4204571"/>
            <a:ext cx="1655179" cy="16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s://lh5.googleusercontent.com/0I1LlX3vTP_7LK_W1RBrDTrLne7EkXjIc0m8xqkyLBE3ltIusleAwakiwuF82ifgoUU2Z9u_ItwrRf7vn3iBi5zK-h5tBLNS2gZcNddtRfQyVkFPiQ8ilK4PhkH7XC43EtkJ">
            <a:extLst>
              <a:ext uri="{FF2B5EF4-FFF2-40B4-BE49-F238E27FC236}">
                <a16:creationId xmlns:a16="http://schemas.microsoft.com/office/drawing/2014/main" xmlns="" id="{CB6EC406-7599-1547-A87E-AF306FCA4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380" y="3951611"/>
            <a:ext cx="2660426" cy="235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CAA78E3C-8576-2B47-8559-17A0C4A1EB24}"/>
              </a:ext>
            </a:extLst>
          </p:cNvPr>
          <p:cNvSpPr txBox="1"/>
          <p:nvPr/>
        </p:nvSpPr>
        <p:spPr>
          <a:xfrm>
            <a:off x="1150122" y="6033954"/>
            <a:ext cx="184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HADES Veto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Detector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Reference Sans Serif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B0639C-76FA-DD45-94B8-31FDDBD14335}"/>
              </a:ext>
            </a:extLst>
          </p:cNvPr>
          <p:cNvSpPr txBox="1"/>
          <p:nvPr/>
        </p:nvSpPr>
        <p:spPr>
          <a:xfrm>
            <a:off x="6018974" y="2502590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HADES Start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Detector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 (t0)</a:t>
            </a:r>
          </a:p>
        </p:txBody>
      </p: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xmlns="" id="{789C87AA-46A8-7E43-9CA0-D21D23EAF47A}"/>
              </a:ext>
            </a:extLst>
          </p:cNvPr>
          <p:cNvCxnSpPr/>
          <p:nvPr/>
        </p:nvCxnSpPr>
        <p:spPr>
          <a:xfrm flipH="1" flipV="1">
            <a:off x="7315202" y="3446368"/>
            <a:ext cx="1471234" cy="758203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751F97A6-31A9-D245-884C-54826640CB63}"/>
              </a:ext>
            </a:extLst>
          </p:cNvPr>
          <p:cNvCxnSpPr>
            <a:cxnSpLocks/>
          </p:cNvCxnSpPr>
          <p:nvPr/>
        </p:nvCxnSpPr>
        <p:spPr>
          <a:xfrm flipH="1">
            <a:off x="6673295" y="3442155"/>
            <a:ext cx="422640" cy="795397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33E18EC6-F147-0445-9D4F-E33FB07D17B7}"/>
              </a:ext>
            </a:extLst>
          </p:cNvPr>
          <p:cNvSpPr/>
          <p:nvPr/>
        </p:nvSpPr>
        <p:spPr>
          <a:xfrm>
            <a:off x="6661237" y="4242268"/>
            <a:ext cx="2119167" cy="206868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1566854C-FADC-F74D-8A48-7ECAC8EC8DDB}"/>
              </a:ext>
            </a:extLst>
          </p:cNvPr>
          <p:cNvSpPr/>
          <p:nvPr/>
        </p:nvSpPr>
        <p:spPr>
          <a:xfrm>
            <a:off x="7109989" y="3442155"/>
            <a:ext cx="205212" cy="132831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7E92F4E8-4C46-8041-90F0-D8280483791C}"/>
              </a:ext>
            </a:extLst>
          </p:cNvPr>
          <p:cNvSpPr/>
          <p:nvPr/>
        </p:nvSpPr>
        <p:spPr>
          <a:xfrm>
            <a:off x="1417325" y="5216803"/>
            <a:ext cx="149257" cy="131529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xmlns="" id="{3134BD21-688D-0544-A80F-31C35D0C9E03}"/>
              </a:ext>
            </a:extLst>
          </p:cNvPr>
          <p:cNvCxnSpPr>
            <a:cxnSpLocks/>
          </p:cNvCxnSpPr>
          <p:nvPr/>
        </p:nvCxnSpPr>
        <p:spPr>
          <a:xfrm flipH="1" flipV="1">
            <a:off x="1430402" y="5331212"/>
            <a:ext cx="1856883" cy="55080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6">
            <a:extLst>
              <a:ext uri="{FF2B5EF4-FFF2-40B4-BE49-F238E27FC236}">
                <a16:creationId xmlns:a16="http://schemas.microsoft.com/office/drawing/2014/main" xmlns="" id="{072CB904-26A5-8E42-9F47-A58BC5468632}"/>
              </a:ext>
            </a:extLst>
          </p:cNvPr>
          <p:cNvCxnSpPr>
            <a:cxnSpLocks/>
          </p:cNvCxnSpPr>
          <p:nvPr/>
        </p:nvCxnSpPr>
        <p:spPr>
          <a:xfrm flipH="1">
            <a:off x="1434939" y="4237552"/>
            <a:ext cx="1852346" cy="97901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B4D07297-BA66-BC48-8850-CB7201897ABF}"/>
              </a:ext>
            </a:extLst>
          </p:cNvPr>
          <p:cNvSpPr/>
          <p:nvPr/>
        </p:nvSpPr>
        <p:spPr>
          <a:xfrm>
            <a:off x="3287285" y="4210426"/>
            <a:ext cx="1677420" cy="16776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Arrow Connector 28">
            <a:extLst>
              <a:ext uri="{FF2B5EF4-FFF2-40B4-BE49-F238E27FC236}">
                <a16:creationId xmlns:a16="http://schemas.microsoft.com/office/drawing/2014/main" xmlns="" id="{1EAB7458-7D58-9C47-AB15-829DE278F4EA}"/>
              </a:ext>
            </a:extLst>
          </p:cNvPr>
          <p:cNvCxnSpPr/>
          <p:nvPr/>
        </p:nvCxnSpPr>
        <p:spPr>
          <a:xfrm>
            <a:off x="3295752" y="6033954"/>
            <a:ext cx="167742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0">
            <a:extLst>
              <a:ext uri="{FF2B5EF4-FFF2-40B4-BE49-F238E27FC236}">
                <a16:creationId xmlns:a16="http://schemas.microsoft.com/office/drawing/2014/main" xmlns="" id="{DCEA2E45-4629-FD40-9706-27B0C5974DCD}"/>
              </a:ext>
            </a:extLst>
          </p:cNvPr>
          <p:cNvSpPr txBox="1"/>
          <p:nvPr/>
        </p:nvSpPr>
        <p:spPr>
          <a:xfrm>
            <a:off x="3759746" y="5895454"/>
            <a:ext cx="73289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10 mm</a:t>
            </a:r>
          </a:p>
        </p:txBody>
      </p:sp>
      <p:cxnSp>
        <p:nvCxnSpPr>
          <p:cNvPr id="23" name="Straight Arrow Connector 33">
            <a:extLst>
              <a:ext uri="{FF2B5EF4-FFF2-40B4-BE49-F238E27FC236}">
                <a16:creationId xmlns:a16="http://schemas.microsoft.com/office/drawing/2014/main" xmlns="" id="{7536217D-A764-154F-BC5C-C39A23BB7A7E}"/>
              </a:ext>
            </a:extLst>
          </p:cNvPr>
          <p:cNvCxnSpPr/>
          <p:nvPr/>
        </p:nvCxnSpPr>
        <p:spPr>
          <a:xfrm>
            <a:off x="6673301" y="6110153"/>
            <a:ext cx="210142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4">
            <a:extLst>
              <a:ext uri="{FF2B5EF4-FFF2-40B4-BE49-F238E27FC236}">
                <a16:creationId xmlns:a16="http://schemas.microsoft.com/office/drawing/2014/main" xmlns="" id="{C4E7DF67-3A9D-6040-9088-8F13B44DA61B}"/>
              </a:ext>
            </a:extLst>
          </p:cNvPr>
          <p:cNvSpPr txBox="1"/>
          <p:nvPr/>
        </p:nvSpPr>
        <p:spPr>
          <a:xfrm>
            <a:off x="7349626" y="5971653"/>
            <a:ext cx="7889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4.5 mm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xmlns="" id="{0366119E-6F6D-DE42-BED7-9C9CA3C859F8}"/>
              </a:ext>
            </a:extLst>
          </p:cNvPr>
          <p:cNvSpPr txBox="1"/>
          <p:nvPr/>
        </p:nvSpPr>
        <p:spPr>
          <a:xfrm rot="16200000">
            <a:off x="5467551" y="5169840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16-fold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segmented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90°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stereo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angle</a:t>
            </a:r>
          </a:p>
        </p:txBody>
      </p:sp>
      <p:sp>
        <p:nvSpPr>
          <p:cNvPr id="26" name="Rechteck 25"/>
          <p:cNvSpPr/>
          <p:nvPr/>
        </p:nvSpPr>
        <p:spPr>
          <a:xfrm>
            <a:off x="202348" y="1463960"/>
            <a:ext cx="8111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used to examine the micro spill structure during the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SIS18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h6.googleusercontent.com/9TFGgC8hEZKIndnbJgEuwbOYc8THGr3wj6ikNj5YJ1wmTmZv1g8R1SWxRz-Vsxnydcqm78_nP7nIBet8AZeh7HkT_nTjL_IfO9XHKfZlhBpg11uo6uyX-MS_EunTdZe25PMj">
            <a:extLst>
              <a:ext uri="{FF2B5EF4-FFF2-40B4-BE49-F238E27FC236}">
                <a16:creationId xmlns:a16="http://schemas.microsoft.com/office/drawing/2014/main" xmlns="" id="{0B9CF6A1-E0BA-784E-836F-4A89CC275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1885" y="2191691"/>
            <a:ext cx="5760000" cy="37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HADES – New ECAL </a:t>
            </a:r>
            <a:r>
              <a:rPr lang="de-DE" dirty="0" err="1" smtClean="0"/>
              <a:t>position</a:t>
            </a:r>
            <a:endParaRPr lang="de-DE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xmlns="" id="{AFDD4309-3E4C-9E4B-9284-52B1694CF8B5}"/>
              </a:ext>
            </a:extLst>
          </p:cNvPr>
          <p:cNvSpPr txBox="1">
            <a:spLocks/>
          </p:cNvSpPr>
          <p:nvPr/>
        </p:nvSpPr>
        <p:spPr>
          <a:xfrm>
            <a:off x="247731" y="1333734"/>
            <a:ext cx="4014553" cy="460250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MS Reference Sans Serif" charset="0"/>
                <a:cs typeface="MS Reference Sans Serif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MS Reference Sans Serif" charset="0"/>
                <a:cs typeface="MS Reference Sans Serif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MS Reference Sans Serif" charset="0"/>
                <a:cs typeface="MS Reference Sans Serif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050" b="0" i="0" kern="1200">
                <a:solidFill>
                  <a:schemeClr val="tx1"/>
                </a:solidFill>
                <a:latin typeface="+mn-lt"/>
                <a:ea typeface="MS Reference Sans Serif" charset="0"/>
                <a:cs typeface="MS Reference Sans Serif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900" b="0" i="0" kern="1200" baseline="0">
                <a:solidFill>
                  <a:schemeClr val="tx1"/>
                </a:solidFill>
                <a:latin typeface="+mn-lt"/>
                <a:ea typeface="MS Reference Sans Serif" charset="0"/>
                <a:cs typeface="MS Reference Sans Serif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marR="0" lvl="0" indent="-137160" algn="l" defTabSz="6858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Mainframe assembled, aligned and integrated in HADES</a:t>
            </a:r>
          </a:p>
          <a:p>
            <a:pPr marL="137160" marR="0" lvl="0" indent="-13716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Four sectors of ECAL modules installed</a:t>
            </a:r>
          </a:p>
          <a:p>
            <a:pPr marL="342900" marR="0" lvl="1" indent="-137160" algn="l" defTabSz="6858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Lead glass / PMT - Modules</a:t>
            </a:r>
          </a:p>
          <a:p>
            <a:pPr marL="342900" marR="0" lvl="1" indent="-137160" algn="l" defTabSz="6858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Readout electronics, laser calibration system and DCS complete</a:t>
            </a:r>
          </a:p>
          <a:p>
            <a:pPr marL="342900" marR="0" lvl="1" indent="-137160" algn="l" defTabSz="6858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HV modules missing for two sectors (delivery in June)</a:t>
            </a:r>
          </a:p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Cosmics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</a:rPr>
              <a:t> runs started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https://lh4.googleusercontent.com/FxXyoLbztUwI88A-7oEDPNNWcACkumpgdpFJUu8w29QXZqAFTpZATgBHQR0adaJMYB2BfzV4P2X-A5A5Lt75DVXEjSLZgE8y3THTSO9vKKVDuqtvk26yGKCPZgk9YpRZmxZi">
            <a:extLst>
              <a:ext uri="{FF2B5EF4-FFF2-40B4-BE49-F238E27FC236}">
                <a16:creationId xmlns:a16="http://schemas.microsoft.com/office/drawing/2014/main" xmlns="" id="{22C10438-BB1D-C641-ACB7-430972DF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3" y="1212760"/>
            <a:ext cx="1170516" cy="3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8472273C-38D7-4D44-89DF-CE4E91643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65" y="4125823"/>
            <a:ext cx="3145332" cy="1809135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22290EFE-30E7-1642-AD70-1F841C67DC9C}"/>
              </a:ext>
            </a:extLst>
          </p:cNvPr>
          <p:cNvSpPr txBox="1"/>
          <p:nvPr/>
        </p:nvSpPr>
        <p:spPr>
          <a:xfrm>
            <a:off x="447333" y="5635089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During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module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installation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Reference Sans Serif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HADES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509" y="2530788"/>
            <a:ext cx="3352212" cy="337722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8">
            <a:extLst>
              <a:ext uri="{FF2B5EF4-FFF2-40B4-BE49-F238E27FC236}">
                <a16:creationId xmlns:a16="http://schemas.microsoft.com/office/drawing/2014/main" xmlns="" id="{0573260F-9803-5340-91E9-A503B8621A8E}"/>
              </a:ext>
            </a:extLst>
          </p:cNvPr>
          <p:cNvGrpSpPr/>
          <p:nvPr/>
        </p:nvGrpSpPr>
        <p:grpSpPr>
          <a:xfrm>
            <a:off x="6226085" y="2530788"/>
            <a:ext cx="2696260" cy="3602890"/>
            <a:chOff x="6226085" y="1319822"/>
            <a:chExt cx="2696260" cy="3602890"/>
          </a:xfrm>
        </p:grpSpPr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xmlns="" id="{B74AB73D-46F6-FE41-BFA5-F38B91B0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6085" y="3263892"/>
              <a:ext cx="2635553" cy="1658820"/>
            </a:xfrm>
            <a:prstGeom prst="rect">
              <a:avLst/>
            </a:prstGeom>
            <a:effectLst/>
          </p:spPr>
        </p:pic>
        <p:sp>
          <p:nvSpPr>
            <p:cNvPr id="8" name="Rectangle 34">
              <a:extLst>
                <a:ext uri="{FF2B5EF4-FFF2-40B4-BE49-F238E27FC236}">
                  <a16:creationId xmlns:a16="http://schemas.microsoft.com/office/drawing/2014/main" xmlns="" id="{BDDC353F-6D47-4049-993E-1BBF07D72E1F}"/>
                </a:ext>
              </a:extLst>
            </p:cNvPr>
            <p:cNvSpPr/>
            <p:nvPr/>
          </p:nvSpPr>
          <p:spPr>
            <a:xfrm>
              <a:off x="6257379" y="1319822"/>
              <a:ext cx="2664966" cy="358205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xmlns="" id="{A36F5B6B-D2DA-924C-A301-136D081B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6085" y="1429267"/>
              <a:ext cx="2635554" cy="1695938"/>
            </a:xfrm>
            <a:prstGeom prst="rect">
              <a:avLst/>
            </a:prstGeom>
            <a:effectLst/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308678" y="1362299"/>
            <a:ext cx="8088790" cy="10948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Ag+Ag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at 1.65</a:t>
            </a:r>
            <a:r>
              <a:rPr kumimoji="0" lang="en-US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GeV / Sep. 8 – Oct. 9 2018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venir Roman" charset="0"/>
                <a:cs typeface="Avenir Roman" charset="0"/>
              </a:rPr>
              <a:t>Goal: 5 Billion recorded most central events (0 – 40%)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11" name="Group 37">
            <a:extLst>
              <a:ext uri="{FF2B5EF4-FFF2-40B4-BE49-F238E27FC236}">
                <a16:creationId xmlns:a16="http://schemas.microsoft.com/office/drawing/2014/main" xmlns="" id="{ABCE9E43-E52B-E747-A808-4D8F70F76D44}"/>
              </a:ext>
            </a:extLst>
          </p:cNvPr>
          <p:cNvGrpSpPr/>
          <p:nvPr/>
        </p:nvGrpSpPr>
        <p:grpSpPr>
          <a:xfrm>
            <a:off x="3651042" y="4474858"/>
            <a:ext cx="2366265" cy="1092295"/>
            <a:chOff x="3778859" y="3414341"/>
            <a:chExt cx="2366265" cy="1092295"/>
          </a:xfrm>
        </p:grpSpPr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xmlns="" id="{00FE09CC-AB21-9143-B55D-F854531DDD60}"/>
                </a:ext>
              </a:extLst>
            </p:cNvPr>
            <p:cNvSpPr/>
            <p:nvPr/>
          </p:nvSpPr>
          <p:spPr>
            <a:xfrm rot="5400000" flipH="1">
              <a:off x="4615627" y="2973809"/>
              <a:ext cx="1075574" cy="198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riangle 27">
              <a:extLst>
                <a:ext uri="{FF2B5EF4-FFF2-40B4-BE49-F238E27FC236}">
                  <a16:creationId xmlns:a16="http://schemas.microsoft.com/office/drawing/2014/main" xmlns="" id="{2D15973A-88B4-5E42-9CEC-60156D8EC0E3}"/>
                </a:ext>
              </a:extLst>
            </p:cNvPr>
            <p:cNvSpPr/>
            <p:nvPr/>
          </p:nvSpPr>
          <p:spPr>
            <a:xfrm rot="5400000" flipH="1" flipV="1">
              <a:off x="3422805" y="3770395"/>
              <a:ext cx="1092295" cy="380188"/>
            </a:xfrm>
            <a:prstGeom prst="triangle">
              <a:avLst>
                <a:gd name="adj" fmla="val 5214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xmlns="" id="{9A14A7F7-6709-A242-A2A9-DA56D3AA275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61704" y="3442780"/>
                  <a:ext cx="1907080" cy="104139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13716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Arial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1pPr>
                  <a:lvl2pPr marL="34290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Arial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2pPr>
                  <a:lvl3pPr marL="54864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90000"/>
                    <a:buFont typeface="Arial" pitchFamily="34" charset="0"/>
                    <a:buChar char="•"/>
                    <a:defRPr sz="135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3pPr>
                  <a:lvl4pPr marL="75438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12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4pPr>
                  <a:lvl5pPr marL="891540" indent="-10287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Font typeface="Arial" pitchFamily="34" charset="0"/>
                    <a:buChar char="•"/>
                    <a:defRPr sz="1050" b="0" i="0" kern="1200" baseline="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5pPr>
                  <a:lvl6pPr marL="102870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6586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0302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4018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4F81BD"/>
                    </a:buClr>
                    <a:buSzPct val="100000"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Measure thermal radiation out to beyond the low-mass vector meson pole region. Access to chiral </a:t>
                  </a:r>
                  <a14:m>
                    <m:oMath xmlns:m="http://schemas.openxmlformats.org/officeDocument/2006/math">
                      <m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0" lang="en-US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 mixing.</a:t>
                  </a:r>
                </a:p>
              </p:txBody>
            </p:sp>
          </mc:Choice>
          <mc:Fallback xmlns="">
            <p:sp>
              <p:nvSpPr>
                <p:cNvPr id="33" name="Content Placeholder 2">
                  <a:extLst>
                    <a:ext uri="{FF2B5EF4-FFF2-40B4-BE49-F238E27FC236}">
                      <a16:creationId xmlns:a16="http://schemas.microsoft.com/office/drawing/2014/main" id="{9A14A7F7-6709-A242-A2A9-DA56D3AA2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704" y="3442780"/>
                  <a:ext cx="1907080" cy="10413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36">
            <a:extLst>
              <a:ext uri="{FF2B5EF4-FFF2-40B4-BE49-F238E27FC236}">
                <a16:creationId xmlns:a16="http://schemas.microsoft.com/office/drawing/2014/main" xmlns="" id="{9171E361-E01D-AD46-84FE-F8D9D9400585}"/>
              </a:ext>
            </a:extLst>
          </p:cNvPr>
          <p:cNvGrpSpPr/>
          <p:nvPr/>
        </p:nvGrpSpPr>
        <p:grpSpPr>
          <a:xfrm>
            <a:off x="3857794" y="2787720"/>
            <a:ext cx="2356435" cy="1165865"/>
            <a:chOff x="3857795" y="1727203"/>
            <a:chExt cx="2356435" cy="1165865"/>
          </a:xfrm>
        </p:grpSpPr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xmlns="" id="{4452477B-44E2-0449-8A9E-EE832F0F2234}"/>
                </a:ext>
              </a:extLst>
            </p:cNvPr>
            <p:cNvSpPr/>
            <p:nvPr/>
          </p:nvSpPr>
          <p:spPr>
            <a:xfrm rot="16200000">
              <a:off x="4275496" y="1323795"/>
              <a:ext cx="1148018" cy="198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riangle 31">
              <a:extLst>
                <a:ext uri="{FF2B5EF4-FFF2-40B4-BE49-F238E27FC236}">
                  <a16:creationId xmlns:a16="http://schemas.microsoft.com/office/drawing/2014/main" xmlns="" id="{1BBA220A-93D8-C846-9021-D0550659182D}"/>
                </a:ext>
              </a:extLst>
            </p:cNvPr>
            <p:cNvSpPr/>
            <p:nvPr/>
          </p:nvSpPr>
          <p:spPr>
            <a:xfrm rot="16200000" flipV="1">
              <a:off x="5445503" y="2124342"/>
              <a:ext cx="1165865" cy="371588"/>
            </a:xfrm>
            <a:prstGeom prst="triangle">
              <a:avLst>
                <a:gd name="adj" fmla="val 5214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xmlns="" id="{09D5E2D1-C476-2441-BE58-455AFF882A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87289" y="1838632"/>
                  <a:ext cx="1972126" cy="97339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3716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Arial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1pPr>
                  <a:lvl2pPr marL="34290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Arial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2pPr>
                  <a:lvl3pPr marL="54864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90000"/>
                    <a:buFont typeface="Arial" pitchFamily="34" charset="0"/>
                    <a:buChar char="•"/>
                    <a:defRPr sz="135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3pPr>
                  <a:lvl4pPr marL="75438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1200" b="0" i="0" kern="120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4pPr>
                  <a:lvl5pPr marL="891540" indent="-10287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Font typeface="Arial" pitchFamily="34" charset="0"/>
                    <a:buChar char="•"/>
                    <a:defRPr sz="1050" b="0" i="0" kern="1200" baseline="0">
                      <a:solidFill>
                        <a:schemeClr val="tx1"/>
                      </a:solidFill>
                      <a:latin typeface="MS Reference Sans Serif" charset="0"/>
                      <a:ea typeface="MS Reference Sans Serif" charset="0"/>
                      <a:cs typeface="MS Reference Sans Serif" charset="0"/>
                    </a:defRPr>
                  </a:lvl5pPr>
                  <a:lvl6pPr marL="102870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16586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30302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440180" indent="-137160" algn="l" defTabSz="685800" rtl="0" eaLnBrk="1" latinLnBrk="0" hangingPunct="1">
                    <a:spcBef>
                      <a:spcPct val="20000"/>
                    </a:spcBef>
                    <a:buClr>
                      <a:schemeClr val="accent1"/>
                    </a:buClr>
                    <a:buFont typeface="Arial" pitchFamily="34" charset="0"/>
                    <a:buChar char="•"/>
                    <a:defRPr sz="9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just" defTabSz="6858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4F81BD"/>
                    </a:buClr>
                    <a:buSzPct val="100000"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Differential measurement of multi-strange baryons. Unravel the mystery of enhanced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de-DE" sz="1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de-DE" sz="11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kumimoji="0" lang="de-DE" sz="1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 production observed in </a:t>
                  </a:r>
                  <a:r>
                    <a:rPr kumimoji="0" lang="en-US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Ar+KCl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 / </a:t>
                  </a:r>
                  <a:r>
                    <a:rPr kumimoji="0" lang="en-US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p+Nb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09D5E2D1-C476-2441-BE58-455AFF882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7289" y="1838632"/>
                  <a:ext cx="1972126" cy="97339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2" descr="https://lh4.googleusercontent.com/FxXyoLbztUwI88A-7oEDPNNWcACkumpgdpFJUu8w29QXZqAFTpZATgBHQR0adaJMYB2BfzV4P2X-A5A5Lt75DVXEjSLZgE8y3THTSO9vKKVDuqtvk26yGKCPZgk9YpRZmxZi">
            <a:extLst>
              <a:ext uri="{FF2B5EF4-FFF2-40B4-BE49-F238E27FC236}">
                <a16:creationId xmlns:a16="http://schemas.microsoft.com/office/drawing/2014/main" xmlns="" id="{8A748479-42B3-3F42-B79C-AC78EE84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3" y="1207954"/>
            <a:ext cx="1170516" cy="3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HADES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https://lh4.googleusercontent.com/FxXyoLbztUwI88A-7oEDPNNWcACkumpgdpFJUu8w29QXZqAFTpZATgBHQR0adaJMYB2BfzV4P2X-A5A5Lt75DVXEjSLZgE8y3THTSO9vKKVDuqtvk26yGKCPZgk9YpRZmxZi">
            <a:extLst>
              <a:ext uri="{FF2B5EF4-FFF2-40B4-BE49-F238E27FC236}">
                <a16:creationId xmlns:a16="http://schemas.microsoft.com/office/drawing/2014/main" xmlns="" id="{8A748479-42B3-3F42-B79C-AC78EE84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3" y="1207954"/>
            <a:ext cx="1170516" cy="3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xmlns="" id="{1471EC65-049F-AA49-9E56-FC0E02221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50289"/>
                <a:ext cx="8229600" cy="797864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7500"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b="1" kern="1200">
                    <a:solidFill>
                      <a:srgbClr val="333333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de-DE" sz="2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kumimoji="0" lang="de-DE" sz="2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kumimoji="0" lang="de-DE" sz="2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de-DE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+ p / 2019 (50% </a:t>
                </a:r>
                <a:r>
                  <a:rPr kumimoji="0" lang="de-DE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of</a:t>
                </a:r>
                <a:r>
                  <a:rPr kumimoji="0" lang="de-DE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beam time </a:t>
                </a:r>
                <a:r>
                  <a:rPr kumimoji="0" lang="de-DE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granted</a:t>
                </a:r>
                <a:r>
                  <a:rPr kumimoji="0" lang="de-DE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)</a:t>
                </a:r>
                <a:r>
                  <a:rPr kumimoji="0" lang="de-D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/>
                </a:r>
                <a:br>
                  <a:rPr kumimoji="0" lang="de-D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</a:b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Goal: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energy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scan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in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the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second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resonance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region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1471EC65-049F-AA49-9E56-FC0E02221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0289"/>
                <a:ext cx="8229600" cy="797864"/>
              </a:xfrm>
              <a:prstGeom prst="rect">
                <a:avLst/>
              </a:prstGeom>
              <a:blipFill>
                <a:blip r:embed="rId4"/>
                <a:stretch>
                  <a:fillRect l="-741" t="-6107" b="-145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3B23FE6-6B49-1A4D-B86B-192C9A676719}"/>
              </a:ext>
            </a:extLst>
          </p:cNvPr>
          <p:cNvSpPr txBox="1">
            <a:spLocks/>
          </p:cNvSpPr>
          <p:nvPr/>
        </p:nvSpPr>
        <p:spPr>
          <a:xfrm>
            <a:off x="4989326" y="2549452"/>
            <a:ext cx="3850214" cy="3392031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50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35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b="0" i="0" kern="120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050" b="0" i="0" kern="1200" baseline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Very first precise information on time-like electromagnetic baryon transitions in the third resonance region.</a:t>
            </a:r>
          </a:p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√s = 1.74 GeV: 20 MeV above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 production threshold</a:t>
            </a:r>
          </a:p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strong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cs typeface="Symbol" charset="2"/>
              </a:rPr>
              <a:t>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 interference effect predicted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(2)</a:t>
            </a:r>
          </a:p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SDME very sensitive to quantum numbers of intermediate baryonic resonance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(1)</a:t>
            </a:r>
          </a:p>
          <a:p>
            <a:pPr marL="137160" marR="0" lvl="0" indent="-13716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 Baryon-meson couplings: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cs typeface="Symbol" charset="2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 beam energy scan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√s = 1.68 – 1.71 –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781E"/>
                </a:solidFill>
                <a:effectLst/>
                <a:uLnTx/>
                <a:uFillTx/>
                <a:latin typeface="MS Reference Sans Serif" charset="0"/>
              </a:rPr>
              <a:t>1.74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 - 1.77 – 1.8 GeV,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 charset="0"/>
              </a:rPr>
              <a:t>i.e. two below and two above the main energy</a:t>
            </a:r>
          </a:p>
          <a:p>
            <a:pPr marL="342900" marR="0" lvl="1" indent="-13716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Reference Sans Serif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D97C2A4-A931-8940-AACD-023E720BF7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29" y="2447439"/>
            <a:ext cx="4534999" cy="285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B93B5176-C758-9C41-93BE-6A50A574BB13}"/>
              </a:ext>
            </a:extLst>
          </p:cNvPr>
          <p:cNvSpPr/>
          <p:nvPr/>
        </p:nvSpPr>
        <p:spPr>
          <a:xfrm>
            <a:off x="213052" y="5420838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482F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Expected statistics after 49 (PE target) + 34 (C-target) shifts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482F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Full Monte-Carlo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D6332444-9CA8-DD4C-AEAC-5A4393881C6A}"/>
              </a:ext>
            </a:extLst>
          </p:cNvPr>
          <p:cNvSpPr txBox="1"/>
          <p:nvPr/>
        </p:nvSpPr>
        <p:spPr>
          <a:xfrm>
            <a:off x="6310131" y="5156205"/>
            <a:ext cx="2814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Speranza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Zetenyi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Friman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Phys. Lett. B 764 (2017) 282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Friman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Soyeur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e.g.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nucl-th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/0202049,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nucl-th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/0003013 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E1987231-A179-2643-B81B-56D6E48295E7}"/>
              </a:ext>
            </a:extLst>
          </p:cNvPr>
          <p:cNvSpPr txBox="1"/>
          <p:nvPr/>
        </p:nvSpPr>
        <p:spPr>
          <a:xfrm>
            <a:off x="1398344" y="2178318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 Density Matrix Elements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0159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690" y="271335"/>
            <a:ext cx="6648086" cy="787557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Calibri"/>
                <a:cs typeface="Calibri"/>
              </a:rPr>
              <a:t>FAIR: International </a:t>
            </a:r>
            <a:r>
              <a:rPr lang="de-DE" dirty="0" err="1" smtClean="0">
                <a:latin typeface="Calibri"/>
                <a:cs typeface="Calibri"/>
              </a:rPr>
              <a:t>Cooperation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62" y="1430487"/>
            <a:ext cx="9050338" cy="370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47374" y="5273040"/>
            <a:ext cx="8114026" cy="1181100"/>
          </a:xfrm>
        </p:spPr>
        <p:txBody>
          <a:bodyPr>
            <a:normAutofit/>
          </a:bodyPr>
          <a:lstStyle/>
          <a:p>
            <a:r>
              <a:rPr lang="de-DE" sz="2000" dirty="0" err="1" smtClean="0">
                <a:latin typeface="Calibri"/>
                <a:cs typeface="Calibri"/>
              </a:rPr>
              <a:t>Realization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and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operation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of</a:t>
            </a:r>
            <a:r>
              <a:rPr lang="de-DE" sz="2000" dirty="0" smtClean="0">
                <a:latin typeface="Calibri"/>
                <a:cs typeface="Calibri"/>
              </a:rPr>
              <a:t> FAIR in </a:t>
            </a:r>
            <a:r>
              <a:rPr lang="de-DE" sz="2000" b="1" dirty="0" smtClean="0">
                <a:latin typeface="Calibri"/>
                <a:cs typeface="Calibri"/>
              </a:rPr>
              <a:t>international </a:t>
            </a:r>
            <a:r>
              <a:rPr lang="de-DE" sz="2000" b="1" dirty="0" err="1" smtClean="0">
                <a:latin typeface="Calibri"/>
                <a:cs typeface="Calibri"/>
              </a:rPr>
              <a:t>cooperation</a:t>
            </a:r>
            <a:endParaRPr lang="de-DE" sz="2000" b="1" dirty="0" smtClean="0">
              <a:latin typeface="Calibri"/>
              <a:cs typeface="Calibri"/>
            </a:endParaRPr>
          </a:p>
          <a:p>
            <a:r>
              <a:rPr lang="de-DE" sz="2000" b="1" dirty="0" err="1" smtClean="0">
                <a:latin typeface="Calibri"/>
                <a:cs typeface="Calibri"/>
              </a:rPr>
              <a:t>Nine</a:t>
            </a:r>
            <a:r>
              <a:rPr lang="de-DE" sz="2000" b="1" dirty="0" smtClean="0">
                <a:latin typeface="Calibri"/>
                <a:cs typeface="Calibri"/>
              </a:rPr>
              <a:t> international FAIR </a:t>
            </a:r>
            <a:r>
              <a:rPr lang="de-DE" sz="2000" b="1" dirty="0" err="1" smtClean="0">
                <a:latin typeface="Calibri"/>
                <a:cs typeface="Calibri"/>
              </a:rPr>
              <a:t>shareholders</a:t>
            </a:r>
            <a:endParaRPr lang="de-DE" sz="2000" b="1" dirty="0" smtClean="0">
              <a:latin typeface="Calibri"/>
              <a:cs typeface="Calibri"/>
            </a:endParaRPr>
          </a:p>
          <a:p>
            <a:r>
              <a:rPr lang="de-DE" sz="2000" dirty="0" err="1" smtClean="0">
                <a:latin typeface="Calibri"/>
                <a:cs typeface="Calibri"/>
              </a:rPr>
              <a:t>Participation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of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b="1" dirty="0" smtClean="0">
                <a:latin typeface="Calibri"/>
                <a:cs typeface="Calibri"/>
              </a:rPr>
              <a:t>3.000 </a:t>
            </a:r>
            <a:r>
              <a:rPr lang="de-DE" sz="2000" b="1" dirty="0" err="1" smtClean="0">
                <a:latin typeface="Calibri"/>
                <a:cs typeface="Calibri"/>
              </a:rPr>
              <a:t>scientists</a:t>
            </a:r>
            <a:r>
              <a:rPr lang="de-DE" sz="2000" b="1" dirty="0" smtClean="0">
                <a:latin typeface="Calibri"/>
                <a:cs typeface="Calibri"/>
              </a:rPr>
              <a:t> </a:t>
            </a:r>
            <a:r>
              <a:rPr lang="de-DE" sz="2000" b="1" dirty="0" err="1" smtClean="0">
                <a:latin typeface="Calibri"/>
                <a:cs typeface="Calibri"/>
              </a:rPr>
              <a:t>from</a:t>
            </a:r>
            <a:r>
              <a:rPr lang="de-DE" sz="2000" b="1" dirty="0" smtClean="0">
                <a:latin typeface="Calibri"/>
                <a:cs typeface="Calibri"/>
              </a:rPr>
              <a:t> all </a:t>
            </a:r>
            <a:r>
              <a:rPr lang="de-DE" sz="2000" b="1" dirty="0" err="1" smtClean="0">
                <a:latin typeface="Calibri"/>
                <a:cs typeface="Calibri"/>
              </a:rPr>
              <a:t>continents</a:t>
            </a:r>
            <a:endParaRPr lang="de-DE" sz="2000" b="1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de-DE" sz="2000" dirty="0" smtClean="0">
              <a:latin typeface="Calibri"/>
              <a:cs typeface="Calibri"/>
            </a:endParaRPr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302"/>
          <a:stretch/>
        </p:blipFill>
        <p:spPr>
          <a:xfrm>
            <a:off x="5950689" y="4614112"/>
            <a:ext cx="2617714" cy="19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CBM - 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mCBM</a:t>
            </a:r>
            <a:r>
              <a:rPr lang="de-DE" dirty="0" smtClean="0"/>
              <a:t> in R</a:t>
            </a:r>
            <a:r>
              <a:rPr lang="de-DE" baseline="30000" dirty="0" smtClean="0"/>
              <a:t>3</a:t>
            </a:r>
            <a:r>
              <a:rPr lang="de-DE" dirty="0" smtClean="0"/>
              <a:t>B cave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9BC79-3CC7-459D-9EFE-58FFD3B24C2B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7" y="4616239"/>
            <a:ext cx="2617714" cy="19811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" b="-7161"/>
          <a:stretch/>
        </p:blipFill>
        <p:spPr>
          <a:xfrm>
            <a:off x="3124670" y="4616292"/>
            <a:ext cx="2795837" cy="209414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32903" y="4566007"/>
            <a:ext cx="1407102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8037" y="4559841"/>
            <a:ext cx="171072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dump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prepared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concrete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pouring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45856" y="6270928"/>
            <a:ext cx="241992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dump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04117" y="4287815"/>
            <a:ext cx="770942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CBM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collision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shielding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required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73" y="1564055"/>
            <a:ext cx="3980532" cy="2239049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73" y="1553560"/>
            <a:ext cx="4017215" cy="2260037"/>
          </a:xfrm>
          <a:prstGeom prst="rect">
            <a:avLst/>
          </a:prstGeom>
        </p:spPr>
      </p:pic>
      <p:graphicFrame>
        <p:nvGraphicFramePr>
          <p:cNvPr id="60" name="Tabelle 59"/>
          <p:cNvGraphicFramePr>
            <a:graphicFrameLocks noGrp="1"/>
          </p:cNvGraphicFramePr>
          <p:nvPr>
            <p:extLst/>
          </p:nvPr>
        </p:nvGraphicFramePr>
        <p:xfrm>
          <a:off x="108862" y="1178687"/>
          <a:ext cx="4849690" cy="29916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9647">
                  <a:extLst>
                    <a:ext uri="{9D8B030D-6E8A-4147-A177-3AD203B41FA5}">
                      <a16:colId xmlns:a16="http://schemas.microsoft.com/office/drawing/2014/main" xmlns="" val="132089289"/>
                    </a:ext>
                  </a:extLst>
                </a:gridCol>
                <a:gridCol w="3800043">
                  <a:extLst>
                    <a:ext uri="{9D8B030D-6E8A-4147-A177-3AD203B41FA5}">
                      <a16:colId xmlns:a16="http://schemas.microsoft.com/office/drawing/2014/main" xmlns="" val="2921040222"/>
                    </a:ext>
                  </a:extLst>
                </a:gridCol>
              </a:tblGrid>
              <a:tr h="301135">
                <a:tc gridSpan="2"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4170623"/>
                  </a:ext>
                </a:extLst>
              </a:tr>
              <a:tr h="47089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10/2017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cave &amp; beam line: reconstruction started, procurement started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2343453274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12/2017</a:t>
                      </a:r>
                      <a:endParaRPr lang="en-US" sz="1400" b="1" dirty="0" smtClean="0">
                        <a:solidFill>
                          <a:srgbClr val="009900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mDAQ</a:t>
                      </a:r>
                      <a:r>
                        <a:rPr lang="en-US" sz="1400" dirty="0" smtClean="0"/>
                        <a:t> test stand @ Heidelberg</a:t>
                      </a:r>
                      <a:r>
                        <a:rPr lang="en-US" sz="1400" baseline="0" dirty="0" smtClean="0"/>
                        <a:t> operational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2445991031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12/2017</a:t>
                      </a:r>
                      <a:endParaRPr lang="en-US" sz="1400" b="1" dirty="0" smtClean="0">
                        <a:solidFill>
                          <a:srgbClr val="009900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beam dump constructed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856014116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04/2018</a:t>
                      </a:r>
                      <a:endParaRPr lang="en-US" sz="1400" b="1" dirty="0" smtClean="0">
                        <a:solidFill>
                          <a:srgbClr val="009900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cave reconstruction completed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3546664209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05/2018</a:t>
                      </a:r>
                      <a:endParaRPr lang="en-US" sz="1400" b="1" dirty="0" smtClean="0">
                        <a:solidFill>
                          <a:srgbClr val="009900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mFLES</a:t>
                      </a:r>
                      <a:r>
                        <a:rPr lang="en-US" sz="1400" dirty="0" smtClean="0"/>
                        <a:t> cluster @ Green IT Cube installed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193242611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06/2018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line and infrastructure installed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1288123693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07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en-US" sz="1400" dirty="0" smtClean="0"/>
                        <a:t>2018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installation of detector stations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1293787480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08/2018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start commissioning w/o beam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1630793411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09/2018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start commissioning with beam (Sept. 7)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0" marB="0" anchor="ctr"/>
                </a:tc>
                <a:extLst>
                  <a:ext uri="{0D108BD9-81ED-4DB2-BD59-A6C34878D82A}">
                    <a16:rowId xmlns:a16="http://schemas.microsoft.com/office/drawing/2014/main" xmlns="" val="1856220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3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el 1"/>
          <p:cNvSpPr>
            <a:spLocks noGrp="1"/>
          </p:cNvSpPr>
          <p:nvPr>
            <p:ph type="title"/>
          </p:nvPr>
        </p:nvSpPr>
        <p:spPr>
          <a:xfrm>
            <a:off x="205277" y="155087"/>
            <a:ext cx="8605837" cy="490538"/>
          </a:xfrm>
        </p:spPr>
        <p:txBody>
          <a:bodyPr/>
          <a:lstStyle/>
          <a:p>
            <a:r>
              <a:rPr lang="de-DE" altLang="x-none" sz="2400" dirty="0" smtClean="0">
                <a:ea typeface="MS PGothic" charset="-128"/>
              </a:rPr>
              <a:t>New </a:t>
            </a:r>
            <a:r>
              <a:rPr lang="de-DE" altLang="x-none" sz="2400" dirty="0" err="1" smtClean="0">
                <a:ea typeface="MS PGothic" charset="-128"/>
              </a:rPr>
              <a:t>proposal</a:t>
            </a:r>
            <a:r>
              <a:rPr lang="de-DE" altLang="x-none" sz="2400" dirty="0" smtClean="0">
                <a:ea typeface="MS PGothic" charset="-128"/>
              </a:rPr>
              <a:t>: Studies </a:t>
            </a:r>
            <a:r>
              <a:rPr lang="de-DE" altLang="x-none" sz="2400" dirty="0" err="1" smtClean="0">
                <a:ea typeface="MS PGothic" charset="-128"/>
              </a:rPr>
              <a:t>of</a:t>
            </a:r>
            <a:r>
              <a:rPr lang="de-DE" altLang="x-none" sz="2400" dirty="0" smtClean="0">
                <a:ea typeface="MS PGothic" charset="-128"/>
              </a:rPr>
              <a:t> </a:t>
            </a:r>
            <a:r>
              <a:rPr lang="de-DE" altLang="x-none" sz="2400" dirty="0" err="1" smtClean="0">
                <a:ea typeface="MS PGothic" charset="-128"/>
              </a:rPr>
              <a:t>exotic</a:t>
            </a:r>
            <a:r>
              <a:rPr lang="de-DE" altLang="x-none" sz="2400" dirty="0" smtClean="0">
                <a:ea typeface="MS PGothic" charset="-128"/>
              </a:rPr>
              <a:t> </a:t>
            </a:r>
            <a:r>
              <a:rPr lang="de-DE" altLang="x-none" sz="2400" dirty="0" err="1" smtClean="0">
                <a:ea typeface="MS PGothic" charset="-128"/>
              </a:rPr>
              <a:t>hadronic</a:t>
            </a:r>
            <a:r>
              <a:rPr lang="de-DE" altLang="x-none" sz="2400" dirty="0" smtClean="0">
                <a:ea typeface="MS PGothic" charset="-128"/>
              </a:rPr>
              <a:t> </a:t>
            </a:r>
            <a:r>
              <a:rPr lang="de-DE" altLang="x-none" sz="2400" dirty="0" err="1" smtClean="0">
                <a:ea typeface="MS PGothic" charset="-128"/>
              </a:rPr>
              <a:t>systems</a:t>
            </a:r>
            <a:r>
              <a:rPr lang="de-DE" altLang="x-none" sz="2400" dirty="0" smtClean="0">
                <a:ea typeface="MS PGothic" charset="-128"/>
              </a:rPr>
              <a:t> </a:t>
            </a:r>
            <a:br>
              <a:rPr lang="de-DE" altLang="x-none" sz="2400" dirty="0" smtClean="0">
                <a:ea typeface="MS PGothic" charset="-128"/>
              </a:rPr>
            </a:br>
            <a:r>
              <a:rPr lang="de-DE" altLang="x-none" sz="2400" dirty="0" err="1" smtClean="0">
                <a:ea typeface="MS PGothic" charset="-128"/>
              </a:rPr>
              <a:t>using</a:t>
            </a:r>
            <a:r>
              <a:rPr lang="de-DE" altLang="x-none" sz="2400" dirty="0" smtClean="0">
                <a:ea typeface="MS PGothic" charset="-128"/>
              </a:rPr>
              <a:t> </a:t>
            </a:r>
            <a:r>
              <a:rPr lang="de-DE" altLang="x-none" sz="2400" dirty="0" err="1" smtClean="0">
                <a:ea typeface="MS PGothic" charset="-128"/>
              </a:rPr>
              <a:t>the</a:t>
            </a:r>
            <a:r>
              <a:rPr lang="de-DE" altLang="x-none" sz="2400" dirty="0" smtClean="0">
                <a:ea typeface="MS PGothic" charset="-128"/>
              </a:rPr>
              <a:t> FRS </a:t>
            </a:r>
            <a:r>
              <a:rPr lang="de-DE" altLang="x-none" sz="2400" dirty="0" err="1" smtClean="0">
                <a:ea typeface="MS PGothic" charset="-128"/>
              </a:rPr>
              <a:t>and</a:t>
            </a:r>
            <a:r>
              <a:rPr lang="de-DE" altLang="x-none" sz="2400" dirty="0" smtClean="0">
                <a:ea typeface="MS PGothic" charset="-128"/>
              </a:rPr>
              <a:t> </a:t>
            </a:r>
            <a:r>
              <a:rPr lang="de-DE" altLang="x-none" sz="2400" dirty="0" err="1" smtClean="0">
                <a:ea typeface="MS PGothic" charset="-128"/>
              </a:rPr>
              <a:t>the</a:t>
            </a:r>
            <a:r>
              <a:rPr lang="de-DE" altLang="x-none" sz="2400" dirty="0" smtClean="0">
                <a:ea typeface="MS PGothic" charset="-128"/>
              </a:rPr>
              <a:t> WASA </a:t>
            </a:r>
            <a:r>
              <a:rPr lang="de-DE" altLang="x-none" sz="2400" dirty="0" err="1" smtClean="0">
                <a:ea typeface="MS PGothic" charset="-128"/>
              </a:rPr>
              <a:t>detector</a:t>
            </a:r>
            <a:r>
              <a:rPr lang="de-DE" altLang="x-none" sz="2400" dirty="0" smtClean="0">
                <a:ea typeface="MS PGothic" charset="-128"/>
              </a:rPr>
              <a:t>, e.g.:</a:t>
            </a:r>
            <a:endParaRPr lang="de-DE" altLang="x-none" sz="2400" dirty="0">
              <a:ea typeface="MS PGothic" charset="-128"/>
            </a:endParaRPr>
          </a:p>
        </p:txBody>
      </p:sp>
      <p:sp>
        <p:nvSpPr>
          <p:cNvPr id="8601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F568C-F78C-6049-9AE2-3CDFE23ED3C4}" type="slidenum">
              <a:rPr kumimoji="0" lang="de-DE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altLang="x-none" sz="1200" b="0" i="0" u="none" strike="noStrike" kern="1200" cap="none" spc="0" normalizeH="0" baseline="0" noProof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86020" name="Title 1"/>
          <p:cNvSpPr txBox="1">
            <a:spLocks/>
          </p:cNvSpPr>
          <p:nvPr/>
        </p:nvSpPr>
        <p:spPr bwMode="auto">
          <a:xfrm>
            <a:off x="398463" y="1376484"/>
            <a:ext cx="80930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- Production 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and study of (exotic)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hypernuclei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- Exotic 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atoms, e.g. 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+mn-cs"/>
              </a:rPr>
              <a:t>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’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-mesic nuclei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/>
            </a:r>
            <a:b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</a:b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/>
            </a:r>
            <a:b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</a:br>
            <a:r>
              <a:rPr kumimoji="0" lang="en-US" alt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- </a:t>
            </a:r>
            <a:r>
              <a:rPr kumimoji="0" lang="en-US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Baryon 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+mn-cs"/>
              </a:rPr>
              <a:t>resonances in asymmetric nuclear matter</a:t>
            </a:r>
          </a:p>
        </p:txBody>
      </p:sp>
      <p:grpSp>
        <p:nvGrpSpPr>
          <p:cNvPr id="86021" name="グループ"/>
          <p:cNvGrpSpPr>
            <a:grpSpLocks noChangeAspect="1"/>
          </p:cNvGrpSpPr>
          <p:nvPr/>
        </p:nvGrpSpPr>
        <p:grpSpPr bwMode="auto">
          <a:xfrm>
            <a:off x="5208588" y="3902075"/>
            <a:ext cx="1662112" cy="1311275"/>
            <a:chOff x="0" y="0"/>
            <a:chExt cx="2645871" cy="2178361"/>
          </a:xfrm>
        </p:grpSpPr>
        <p:grpSp>
          <p:nvGrpSpPr>
            <p:cNvPr id="86037" name="グループ"/>
            <p:cNvGrpSpPr>
              <a:grpSpLocks/>
            </p:cNvGrpSpPr>
            <p:nvPr/>
          </p:nvGrpSpPr>
          <p:grpSpPr bwMode="auto">
            <a:xfrm>
              <a:off x="0" y="0"/>
              <a:ext cx="2178361" cy="2178361"/>
              <a:chOff x="0" y="0"/>
              <a:chExt cx="2178360" cy="2178360"/>
            </a:xfrm>
          </p:grpSpPr>
          <p:pic>
            <p:nvPicPr>
              <p:cNvPr id="86040" name="droppedImage.png" descr="droppedImage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78361" cy="2178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86041" name="droppedImage.png" descr="droppedImag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2740" y="629033"/>
                <a:ext cx="557670" cy="555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11C"/>
            <p:cNvSpPr txBox="1"/>
            <p:nvPr/>
          </p:nvSpPr>
          <p:spPr>
            <a:xfrm>
              <a:off x="85921" y="746340"/>
              <a:ext cx="1003257" cy="511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lIns="26789" tIns="26789" rIns="26789" bIns="26789" anchor="ctr"/>
            <a:lstStyle/>
            <a:p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700">
                  <a:uFillTx/>
                </a:defRPr>
              </a:pPr>
              <a:r>
                <a:rPr kumimoji="0" sz="1898" b="0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11</a:t>
              </a:r>
              <a:r>
                <a:rPr kumimoji="0" sz="189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C</a:t>
              </a:r>
            </a:p>
          </p:txBody>
        </p:sp>
        <p:sp>
          <p:nvSpPr>
            <p:cNvPr id="86039" name="η′"/>
            <p:cNvSpPr txBox="1">
              <a:spLocks noChangeArrowheads="1"/>
            </p:cNvSpPr>
            <p:nvPr/>
          </p:nvSpPr>
          <p:spPr bwMode="auto">
            <a:xfrm>
              <a:off x="1149055" y="535361"/>
              <a:ext cx="1496816" cy="81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6789" tIns="26789" rIns="26789" bIns="26789" anchor="ctr"/>
            <a:lstStyle>
              <a:lvl1pPr defTabSz="5842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5842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5842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5842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5842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ＭＳ Ｐゴシック" charset="-128"/>
                  <a:cs typeface="+mn-cs"/>
                  <a:sym typeface="Gill Sans" charset="0"/>
                </a:rPr>
                <a:t>η′</a:t>
              </a:r>
            </a:p>
          </p:txBody>
        </p:sp>
      </p:grpSp>
      <p:grpSp>
        <p:nvGrpSpPr>
          <p:cNvPr id="86022" name="4 Grupo"/>
          <p:cNvGrpSpPr>
            <a:grpSpLocks/>
          </p:cNvGrpSpPr>
          <p:nvPr/>
        </p:nvGrpSpPr>
        <p:grpSpPr bwMode="auto">
          <a:xfrm>
            <a:off x="7558088" y="5187950"/>
            <a:ext cx="1400175" cy="1350963"/>
            <a:chOff x="3424238" y="4437112"/>
            <a:chExt cx="1400175" cy="1352550"/>
          </a:xfrm>
        </p:grpSpPr>
        <p:pic>
          <p:nvPicPr>
            <p:cNvPr id="86035" name="2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38" y="4437112"/>
              <a:ext cx="1400175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36" name="3 CuadroTexto"/>
            <p:cNvSpPr txBox="1">
              <a:spLocks noChangeArrowheads="1"/>
            </p:cNvSpPr>
            <p:nvPr/>
          </p:nvSpPr>
          <p:spPr bwMode="auto">
            <a:xfrm>
              <a:off x="4177214" y="4942909"/>
              <a:ext cx="4667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x-none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MS PGothic" charset="-128"/>
                  <a:cs typeface="+mn-cs"/>
                </a:rPr>
                <a:t>D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806700" y="1525588"/>
            <a:ext cx="5684838" cy="1807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024" name="Group 4"/>
          <p:cNvGrpSpPr>
            <a:grpSpLocks/>
          </p:cNvGrpSpPr>
          <p:nvPr/>
        </p:nvGrpSpPr>
        <p:grpSpPr bwMode="auto">
          <a:xfrm>
            <a:off x="2949575" y="1513865"/>
            <a:ext cx="5762625" cy="1822449"/>
            <a:chOff x="722" y="480"/>
            <a:chExt cx="4566" cy="1728"/>
          </a:xfrm>
        </p:grpSpPr>
        <p:pic>
          <p:nvPicPr>
            <p:cNvPr id="86029" name="Picture 5" descr="fragmentatio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" y="681"/>
              <a:ext cx="4558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30" name="Text Box 6"/>
            <p:cNvSpPr txBox="1">
              <a:spLocks noChangeArrowheads="1"/>
            </p:cNvSpPr>
            <p:nvPr/>
          </p:nvSpPr>
          <p:spPr bwMode="auto">
            <a:xfrm>
              <a:off x="788" y="1612"/>
              <a:ext cx="708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projectile</a:t>
              </a:r>
            </a:p>
          </p:txBody>
        </p:sp>
        <p:sp>
          <p:nvSpPr>
            <p:cNvPr id="86031" name="Text Box 7"/>
            <p:cNvSpPr txBox="1">
              <a:spLocks noChangeArrowheads="1"/>
            </p:cNvSpPr>
            <p:nvPr/>
          </p:nvSpPr>
          <p:spPr bwMode="auto">
            <a:xfrm>
              <a:off x="1584" y="1824"/>
              <a:ext cx="506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target</a:t>
              </a:r>
            </a:p>
          </p:txBody>
        </p:sp>
        <p:sp>
          <p:nvSpPr>
            <p:cNvPr id="86032" name="Text Box 8"/>
            <p:cNvSpPr txBox="1">
              <a:spLocks noChangeArrowheads="1"/>
            </p:cNvSpPr>
            <p:nvPr/>
          </p:nvSpPr>
          <p:spPr bwMode="auto">
            <a:xfrm>
              <a:off x="2330" y="960"/>
              <a:ext cx="1567" cy="2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Hot participant zone</a:t>
              </a:r>
            </a:p>
          </p:txBody>
        </p:sp>
        <p:sp>
          <p:nvSpPr>
            <p:cNvPr id="86033" name="Text Box 9"/>
            <p:cNvSpPr txBox="1">
              <a:spLocks noChangeArrowheads="1"/>
            </p:cNvSpPr>
            <p:nvPr/>
          </p:nvSpPr>
          <p:spPr bwMode="auto">
            <a:xfrm>
              <a:off x="3792" y="480"/>
              <a:ext cx="1496" cy="2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Projectile fragment</a:t>
              </a:r>
            </a:p>
          </p:txBody>
        </p:sp>
        <p:sp>
          <p:nvSpPr>
            <p:cNvPr id="86034" name="Rectangle 10"/>
            <p:cNvSpPr>
              <a:spLocks noChangeArrowheads="1"/>
            </p:cNvSpPr>
            <p:nvPr/>
          </p:nvSpPr>
          <p:spPr bwMode="auto">
            <a:xfrm>
              <a:off x="3792" y="1248"/>
              <a:ext cx="1392" cy="1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6025" name="Line 11"/>
          <p:cNvSpPr>
            <a:spLocks noChangeShapeType="1"/>
          </p:cNvSpPr>
          <p:nvPr/>
        </p:nvSpPr>
        <p:spPr bwMode="auto">
          <a:xfrm flipV="1">
            <a:off x="6086475" y="2149475"/>
            <a:ext cx="1727200" cy="604838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6" name="Oval 12"/>
          <p:cNvSpPr>
            <a:spLocks noChangeArrowheads="1"/>
          </p:cNvSpPr>
          <p:nvPr/>
        </p:nvSpPr>
        <p:spPr bwMode="auto">
          <a:xfrm>
            <a:off x="7831138" y="2025650"/>
            <a:ext cx="231775" cy="217488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7" name="Text Box 13"/>
          <p:cNvSpPr txBox="1">
            <a:spLocks noChangeArrowheads="1"/>
          </p:cNvSpPr>
          <p:nvPr/>
        </p:nvSpPr>
        <p:spPr bwMode="auto">
          <a:xfrm>
            <a:off x="7800975" y="223996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+mn-cs"/>
              </a:rPr>
              <a:t>L</a:t>
            </a:r>
          </a:p>
        </p:txBody>
      </p:sp>
      <p:sp>
        <p:nvSpPr>
          <p:cNvPr id="86028" name="Text Box 14"/>
          <p:cNvSpPr txBox="1">
            <a:spLocks noChangeArrowheads="1"/>
          </p:cNvSpPr>
          <p:nvPr/>
        </p:nvSpPr>
        <p:spPr bwMode="auto">
          <a:xfrm>
            <a:off x="6999288" y="2498725"/>
            <a:ext cx="1712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Hypernuclei</a:t>
            </a:r>
          </a:p>
        </p:txBody>
      </p:sp>
    </p:spTree>
    <p:extLst>
      <p:ext uri="{BB962C8B-B14F-4D97-AF65-F5344CB8AC3E}">
        <p14:creationId xmlns:p14="http://schemas.microsoft.com/office/powerpoint/2010/main" val="14701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j-lt"/>
              </a:rPr>
              <a:t>Summary</a:t>
            </a:r>
            <a:endParaRPr lang="en-GB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3" y="1293268"/>
            <a:ext cx="9022912" cy="518457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Civil construction of FAIR buildings and procurement of accelerator components progresses well.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Construction and preparation of the FAIR experiments for APPA, CBM, NUSTAR and PANDA advances well.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The intermediate FAIR Phase-0 program, starting in June 2018, allows the FAIR science to commence and become visible.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Start harvesting exploiting the upgraded GSI accelerators and novel instrumentation developed for FAIR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Build momentum for the FAIR scientific program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Strengthen the Collaborations </a:t>
            </a:r>
          </a:p>
          <a:p>
            <a:pPr marL="676275" lvl="1" indent="-342900">
              <a:buFont typeface="Arial" charset="0"/>
              <a:buChar char="•"/>
            </a:pPr>
            <a:r>
              <a:rPr lang="en-GB" dirty="0" smtClean="0">
                <a:latin typeface="+mj-lt"/>
              </a:rPr>
              <a:t>Important </a:t>
            </a:r>
            <a:r>
              <a:rPr lang="en-GB" dirty="0">
                <a:latin typeface="+mj-lt"/>
              </a:rPr>
              <a:t>step in the process to finalise and commission the FAIR accelerators and </a:t>
            </a:r>
            <a:r>
              <a:rPr lang="en-GB" dirty="0" smtClean="0">
                <a:latin typeface="+mj-lt"/>
              </a:rPr>
              <a:t>detectors</a:t>
            </a:r>
          </a:p>
          <a:p>
            <a:pPr marL="676275" lvl="1" indent="-342900">
              <a:buFont typeface="Arial" charset="0"/>
              <a:buChar char="•"/>
            </a:pPr>
            <a:endParaRPr lang="en-GB" sz="1700" dirty="0">
              <a:latin typeface="+mj-lt"/>
            </a:endParaRPr>
          </a:p>
          <a:p>
            <a:pPr marL="276225">
              <a:buFont typeface="Arial" charset="0"/>
              <a:buChar char="•"/>
            </a:pPr>
            <a:r>
              <a:rPr lang="en-GB" sz="26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Proper time to return to limited, yet regular </a:t>
            </a:r>
            <a:br>
              <a:rPr lang="en-GB" sz="26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</a:br>
            <a:r>
              <a:rPr lang="en-GB" sz="26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					user operation for the community!</a:t>
            </a:r>
            <a:endParaRPr lang="en-GB" sz="2600" dirty="0"/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E67DB-3F5A-400D-8115-4A6680BE68C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67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33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539364" y="262199"/>
            <a:ext cx="5584535" cy="787557"/>
          </a:xfrm>
        </p:spPr>
        <p:txBody>
          <a:bodyPr>
            <a:normAutofit/>
          </a:bodyPr>
          <a:lstStyle/>
          <a:p>
            <a:r>
              <a:rPr lang="de-DE" sz="2800" dirty="0" smtClean="0"/>
              <a:t>FAIR 2025 </a:t>
            </a:r>
            <a:endParaRPr lang="de-DE" sz="2800" dirty="0"/>
          </a:p>
        </p:txBody>
      </p:sp>
      <p:pic>
        <p:nvPicPr>
          <p:cNvPr id="2" name="Bild 1" descr="FAIR_Fotomontage_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8" b="-8739"/>
          <a:stretch/>
        </p:blipFill>
        <p:spPr>
          <a:xfrm>
            <a:off x="0" y="1165860"/>
            <a:ext cx="9144000" cy="600954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026047" y="5628621"/>
            <a:ext cx="298126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77028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840" y="271335"/>
            <a:ext cx="5584535" cy="787557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FAIR </a:t>
            </a:r>
            <a:r>
              <a:rPr lang="mr-IN" dirty="0" smtClean="0">
                <a:latin typeface="Calibri" panose="020F0502020204030204" pitchFamily="34" charset="0"/>
              </a:rPr>
              <a:t>–</a:t>
            </a:r>
            <a:r>
              <a:rPr lang="de-DE" dirty="0" smtClean="0">
                <a:latin typeface="Calibri" panose="020F0502020204030204" pitchFamily="34" charset="0"/>
              </a:rPr>
              <a:t> The </a:t>
            </a:r>
            <a:r>
              <a:rPr lang="de-DE" dirty="0" err="1" smtClean="0">
                <a:latin typeface="Calibri" panose="020F0502020204030204" pitchFamily="34" charset="0"/>
              </a:rPr>
              <a:t>Facility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35" name="Gruppierung 34"/>
          <p:cNvGrpSpPr/>
          <p:nvPr/>
        </p:nvGrpSpPr>
        <p:grpSpPr>
          <a:xfrm>
            <a:off x="1095240" y="1181030"/>
            <a:ext cx="7614650" cy="5083980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exotic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760414" y="6053964"/>
              <a:ext cx="1498600" cy="45140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 err="1" smtClean="0">
                  <a:solidFill>
                    <a:prstClr val="black"/>
                  </a:solidFill>
                </a:rPr>
                <a:t>Collector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smtClean="0">
                  <a:solidFill>
                    <a:prstClr val="black"/>
                  </a:solidFill>
                </a:rPr>
                <a:t/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ring CR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65601" y="3835568"/>
              <a:ext cx="1498600" cy="62874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 smtClean="0">
                  <a:solidFill>
                    <a:prstClr val="black"/>
                  </a:solidFill>
                </a:rPr>
                <a:t>Antiproton </a:t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ring</a:t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HESR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46500" y="2142900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SIS18</a:t>
              </a: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948055" y="4468657"/>
              <a:ext cx="982637" cy="348876"/>
              <a:chOff x="939426" y="4613032"/>
              <a:chExt cx="1202836" cy="355956"/>
            </a:xfrm>
          </p:grpSpPr>
          <p:sp>
            <p:nvSpPr>
              <p:cNvPr id="17" name="Textfeld 22"/>
              <p:cNvSpPr txBox="1">
                <a:spLocks noChangeArrowheads="1"/>
              </p:cNvSpPr>
              <p:nvPr/>
            </p:nvSpPr>
            <p:spPr bwMode="auto">
              <a:xfrm>
                <a:off x="939426" y="4689360"/>
                <a:ext cx="1202836" cy="27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defTabSz="457200"/>
                <a:r>
                  <a:rPr lang="en-US" sz="1100" u="none" dirty="0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18" name="Gruppierung 23"/>
              <p:cNvGrpSpPr>
                <a:grpSpLocks/>
              </p:cNvGrpSpPr>
              <p:nvPr/>
            </p:nvGrpSpPr>
            <p:grpSpPr bwMode="auto">
              <a:xfrm>
                <a:off x="985700" y="4613032"/>
                <a:ext cx="1056135" cy="147394"/>
                <a:chOff x="985700" y="4613032"/>
                <a:chExt cx="1056135" cy="147394"/>
              </a:xfrm>
            </p:grpSpPr>
            <p:cxnSp>
              <p:nvCxnSpPr>
                <p:cNvPr id="19" name="Gerade Verbindung 18"/>
                <p:cNvCxnSpPr/>
                <p:nvPr/>
              </p:nvCxnSpPr>
              <p:spPr>
                <a:xfrm>
                  <a:off x="991502" y="4685919"/>
                  <a:ext cx="1048388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19"/>
                <p:cNvCxnSpPr/>
                <p:nvPr/>
              </p:nvCxnSpPr>
              <p:spPr>
                <a:xfrm>
                  <a:off x="985700" y="46130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/>
                <p:nvPr/>
              </p:nvCxnSpPr>
              <p:spPr>
                <a:xfrm>
                  <a:off x="2041835" y="46130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27" name="Rechteck 26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pPr defTabSz="457200"/>
                <a:endParaRPr lang="de-DE" sz="1200" dirty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3301894" y="3461921"/>
            <a:ext cx="522788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50" dirty="0" smtClean="0">
                <a:solidFill>
                  <a:prstClr val="black"/>
                </a:solidFill>
              </a:rPr>
              <a:t>ESR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131840" y="4293096"/>
            <a:ext cx="72008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</a:rPr>
              <a:t>CRYRING</a:t>
            </a:r>
          </a:p>
        </p:txBody>
      </p:sp>
      <p:sp>
        <p:nvSpPr>
          <p:cNvPr id="33" name="Textfeld 32"/>
          <p:cNvSpPr txBox="1"/>
          <p:nvPr/>
        </p:nvSpPr>
        <p:spPr>
          <a:xfrm rot="717329">
            <a:off x="2295597" y="3121914"/>
            <a:ext cx="72008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UNILAC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05560" y="4913683"/>
            <a:ext cx="3360394" cy="1477328"/>
          </a:xfrm>
          <a:prstGeom prst="rect">
            <a:avLst/>
          </a:prstGeom>
          <a:solidFill>
            <a:srgbClr val="FDBB63">
              <a:alpha val="52000"/>
            </a:srgbClr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“Gain factors” rel. to GSI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100 – 1000 x intensity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10 x energy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antiproton beams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system of storage cooler rings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2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56376" y="668686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/>
          </a:p>
        </p:txBody>
      </p:sp>
      <p:grpSp>
        <p:nvGrpSpPr>
          <p:cNvPr id="35" name="Gruppierung 34"/>
          <p:cNvGrpSpPr/>
          <p:nvPr/>
        </p:nvGrpSpPr>
        <p:grpSpPr>
          <a:xfrm>
            <a:off x="772011" y="1515891"/>
            <a:ext cx="7614650" cy="5083980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2901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SIS100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1185069" y="4681537"/>
              <a:ext cx="725487" cy="542925"/>
              <a:chOff x="1229557" y="4830232"/>
              <a:chExt cx="888064" cy="553943"/>
            </a:xfrm>
          </p:grpSpPr>
          <p:sp>
            <p:nvSpPr>
              <p:cNvPr id="17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5"/>
                <a:ext cx="888064" cy="4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defTabSz="457200"/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18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19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>
              <a:off x="7297934" y="5222901"/>
              <a:ext cx="1498600" cy="125748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Existing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facility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Planned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facility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Experiments</a:t>
              </a: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6049511" y="1147332"/>
            <a:ext cx="2914977" cy="2413137"/>
            <a:chOff x="8063267" y="206447"/>
            <a:chExt cx="2848520" cy="2624555"/>
          </a:xfrm>
        </p:grpSpPr>
        <p:sp>
          <p:nvSpPr>
            <p:cNvPr id="30" name="Rounded Rectangular Callout 21"/>
            <p:cNvSpPr/>
            <p:nvPr/>
          </p:nvSpPr>
          <p:spPr>
            <a:xfrm>
              <a:off x="8063267" y="206447"/>
              <a:ext cx="2848520" cy="2624555"/>
            </a:xfrm>
            <a:prstGeom prst="wedgeRoundRectCallout">
              <a:avLst>
                <a:gd name="adj1" fmla="val -36938"/>
                <a:gd name="adj2" fmla="val 8038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grpSp>
          <p:nvGrpSpPr>
            <p:cNvPr id="33" name="Group 6"/>
            <p:cNvGrpSpPr>
              <a:grpSpLocks/>
            </p:cNvGrpSpPr>
            <p:nvPr/>
          </p:nvGrpSpPr>
          <p:grpSpPr bwMode="auto">
            <a:xfrm>
              <a:off x="8263415" y="292504"/>
              <a:ext cx="2459454" cy="2378132"/>
              <a:chOff x="8263415" y="292504"/>
              <a:chExt cx="2459454" cy="2378132"/>
            </a:xfrm>
          </p:grpSpPr>
          <p:pic>
            <p:nvPicPr>
              <p:cNvPr id="34" name="Picture 16" descr="HadesCBM_wo_2008.jpg"/>
              <p:cNvPicPr>
                <a:picLocks noChangeAspect="1"/>
              </p:cNvPicPr>
              <p:nvPr/>
            </p:nvPicPr>
            <p:blipFill>
              <a:blip r:embed="rId3" cstate="print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9" t="980" r="1109" b="1201"/>
              <a:stretch>
                <a:fillRect/>
              </a:stretch>
            </p:blipFill>
            <p:spPr bwMode="auto">
              <a:xfrm>
                <a:off x="8263415" y="292504"/>
                <a:ext cx="2459454" cy="2378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9793208" y="2242301"/>
                <a:ext cx="744680" cy="369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b="1" dirty="0">
                    <a:solidFill>
                      <a:srgbClr val="8064A2"/>
                    </a:solidFill>
                    <a:ea typeface="ＭＳ Ｐゴシック" charset="-128"/>
                    <a:cs typeface="Arial" charset="0"/>
                  </a:rPr>
                  <a:t>CBM</a:t>
                </a:r>
                <a:endParaRPr lang="de-DE" sz="1600" b="1" dirty="0">
                  <a:solidFill>
                    <a:srgbClr val="8064A2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</p:grpSp>
      <p:sp>
        <p:nvSpPr>
          <p:cNvPr id="37" name="Rounded Rectangular Callout 1"/>
          <p:cNvSpPr/>
          <p:nvPr/>
        </p:nvSpPr>
        <p:spPr bwMode="auto">
          <a:xfrm>
            <a:off x="35496" y="4365309"/>
            <a:ext cx="3477407" cy="2061021"/>
          </a:xfrm>
          <a:prstGeom prst="wedgeRoundRectCallout">
            <a:avLst>
              <a:gd name="adj1" fmla="val 77826"/>
              <a:gd name="adj2" fmla="val -3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pic>
        <p:nvPicPr>
          <p:cNvPr id="38" name="Picture 18" descr="Panda_v9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4" y="4507219"/>
            <a:ext cx="2947565" cy="173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ounded Rectangular Callout 29"/>
          <p:cNvSpPr/>
          <p:nvPr/>
        </p:nvSpPr>
        <p:spPr bwMode="auto">
          <a:xfrm>
            <a:off x="6871508" y="3811628"/>
            <a:ext cx="2236996" cy="3024336"/>
          </a:xfrm>
          <a:prstGeom prst="wedgeRoundRectCallout">
            <a:avLst>
              <a:gd name="adj1" fmla="val -66850"/>
              <a:gd name="adj2" fmla="val -3249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9734" r="1561" b="16251"/>
          <a:stretch>
            <a:fillRect/>
          </a:stretch>
        </p:blipFill>
        <p:spPr bwMode="auto">
          <a:xfrm rot="5400000">
            <a:off x="6781095" y="4756877"/>
            <a:ext cx="2933487" cy="11906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 bwMode="auto">
          <a:xfrm>
            <a:off x="7910219" y="5055576"/>
            <a:ext cx="105426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solidFill>
                  <a:srgbClr val="8064A2"/>
                </a:solidFill>
                <a:cs typeface="Arial" charset="0"/>
              </a:rPr>
              <a:t>Super-FRS</a:t>
            </a:r>
          </a:p>
        </p:txBody>
      </p:sp>
      <p:sp>
        <p:nvSpPr>
          <p:cNvPr id="42" name="Rounded Rectangular Callout 19"/>
          <p:cNvSpPr/>
          <p:nvPr/>
        </p:nvSpPr>
        <p:spPr bwMode="auto">
          <a:xfrm>
            <a:off x="293094" y="1066031"/>
            <a:ext cx="3190765" cy="1997625"/>
          </a:xfrm>
          <a:prstGeom prst="wedgeRoundRectCallout">
            <a:avLst>
              <a:gd name="adj1" fmla="val 62929"/>
              <a:gd name="adj2" fmla="val 1173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4" name="TextBox 18"/>
          <p:cNvSpPr txBox="1"/>
          <p:nvPr/>
        </p:nvSpPr>
        <p:spPr>
          <a:xfrm>
            <a:off x="2339752" y="2659500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604878"/>
                </a:solidFill>
                <a:latin typeface="Verdana"/>
                <a:cs typeface="Arial" charset="0"/>
              </a:rPr>
              <a:t>APPA</a:t>
            </a:r>
            <a:endParaRPr lang="en-GB" b="1" dirty="0">
              <a:solidFill>
                <a:srgbClr val="604878"/>
              </a:solidFill>
              <a:latin typeface="Verdana"/>
              <a:cs typeface="Arial" charset="0"/>
            </a:endParaRPr>
          </a:p>
        </p:txBody>
      </p:sp>
      <p:sp>
        <p:nvSpPr>
          <p:cNvPr id="45" name="TextBox 18"/>
          <p:cNvSpPr txBox="1"/>
          <p:nvPr/>
        </p:nvSpPr>
        <p:spPr>
          <a:xfrm>
            <a:off x="1952899" y="6012201"/>
            <a:ext cx="12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4E8542"/>
                </a:solidFill>
                <a:latin typeface="Verdana"/>
                <a:cs typeface="Arial" charset="0"/>
              </a:rPr>
              <a:t>PANDA</a:t>
            </a:r>
            <a:endParaRPr lang="en-GB" b="1" dirty="0">
              <a:solidFill>
                <a:srgbClr val="4E8542"/>
              </a:solidFill>
              <a:latin typeface="Verdana"/>
              <a:cs typeface="Arial" charset="0"/>
            </a:endParaRPr>
          </a:p>
        </p:txBody>
      </p:sp>
      <p:sp>
        <p:nvSpPr>
          <p:cNvPr id="46" name="TextBox 18"/>
          <p:cNvSpPr txBox="1"/>
          <p:nvPr/>
        </p:nvSpPr>
        <p:spPr>
          <a:xfrm>
            <a:off x="6588224" y="4459700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F07F09"/>
                </a:solidFill>
                <a:latin typeface="Verdana"/>
                <a:cs typeface="Arial" charset="0"/>
              </a:rPr>
              <a:t>NUSTAR</a:t>
            </a:r>
            <a:endParaRPr lang="en-GB" b="1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47" name="Titel 1"/>
          <p:cNvSpPr>
            <a:spLocks noGrp="1"/>
          </p:cNvSpPr>
          <p:nvPr>
            <p:ph type="title"/>
          </p:nvPr>
        </p:nvSpPr>
        <p:spPr>
          <a:xfrm>
            <a:off x="342019" y="211882"/>
            <a:ext cx="8349295" cy="7875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FAIR – four research pillars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0" y="1066031"/>
            <a:ext cx="2830514" cy="195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feld 47"/>
          <p:cNvSpPr txBox="1"/>
          <p:nvPr/>
        </p:nvSpPr>
        <p:spPr>
          <a:xfrm>
            <a:off x="3563888" y="4254709"/>
            <a:ext cx="143159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z="1200" dirty="0" smtClean="0">
                <a:solidFill>
                  <a:prstClr val="black"/>
                </a:solidFill>
                <a:latin typeface="Calibri"/>
                <a:cs typeface="Calibri"/>
              </a:rPr>
              <a:t>HESR</a:t>
            </a:r>
          </a:p>
        </p:txBody>
      </p:sp>
    </p:spTree>
    <p:extLst>
      <p:ext uri="{BB962C8B-B14F-4D97-AF65-F5344CB8AC3E}">
        <p14:creationId xmlns:p14="http://schemas.microsoft.com/office/powerpoint/2010/main" val="22597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349" y="271335"/>
            <a:ext cx="6637049" cy="787557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FAIR Research Pillars: </a:t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</a:rPr>
              <a:t>- </a:t>
            </a:r>
            <a:r>
              <a:rPr lang="de-DE" sz="2200" dirty="0" smtClean="0">
                <a:latin typeface="Calibri" panose="020F0502020204030204" pitchFamily="34" charset="0"/>
              </a:rPr>
              <a:t>a </a:t>
            </a:r>
            <a:r>
              <a:rPr lang="de-DE" sz="2200" dirty="0" err="1" smtClean="0">
                <a:latin typeface="Calibri" panose="020F0502020204030204" pitchFamily="34" charset="0"/>
              </a:rPr>
              <a:t>fore</a:t>
            </a:r>
            <a:r>
              <a:rPr lang="de-DE" sz="2200" dirty="0" smtClean="0">
                <a:latin typeface="Calibri" panose="020F0502020204030204" pitchFamily="34" charset="0"/>
              </a:rPr>
              <a:t>-front </a:t>
            </a:r>
            <a:r>
              <a:rPr lang="de-DE" sz="2200" dirty="0" err="1" smtClean="0">
                <a:latin typeface="Calibri" panose="020F0502020204030204" pitchFamily="34" charset="0"/>
              </a:rPr>
              <a:t>scientific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program</a:t>
            </a:r>
            <a:r>
              <a:rPr lang="de-DE" sz="2200" dirty="0" smtClean="0">
                <a:latin typeface="Calibri" panose="020F0502020204030204" pitchFamily="34" charset="0"/>
              </a:rPr>
              <a:t> in </a:t>
            </a:r>
            <a:r>
              <a:rPr lang="de-DE" sz="2200" dirty="0" err="1" smtClean="0">
                <a:latin typeface="Calibri" panose="020F0502020204030204" pitchFamily="34" charset="0"/>
              </a:rPr>
              <a:t>many</a:t>
            </a:r>
            <a:r>
              <a:rPr lang="de-DE" sz="2200" dirty="0" smtClean="0"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latin typeface="Calibri" panose="020F0502020204030204" pitchFamily="34" charset="0"/>
              </a:rPr>
              <a:t>areas</a:t>
            </a:r>
            <a:endParaRPr lang="de-DE" sz="2200" dirty="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2375" y="1235894"/>
            <a:ext cx="8624450" cy="53199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Atomic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Fundamental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Symmetries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Plasma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Materials Research,</a:t>
            </a:r>
            <a:endParaRPr lang="de-DE" altLang="de-DE" sz="2200" dirty="0">
              <a:solidFill>
                <a:prstClr val="black"/>
              </a:solidFill>
              <a:latin typeface="Calibri"/>
              <a:ea typeface="Arial Unicode MS" pitchFamily="34" charset="-128"/>
              <a:cs typeface="Calibri"/>
            </a:endParaRP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Radiation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Biology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, 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Cancer 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Therapy with Ion 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Beams / Space Research</a:t>
            </a:r>
            <a:endParaRPr lang="de-DE" altLang="de-DE" sz="2200" b="1" dirty="0" smtClean="0">
              <a:solidFill>
                <a:prstClr val="black"/>
              </a:solidFill>
              <a:latin typeface="Calibri"/>
              <a:ea typeface="Arial Unicode MS" pitchFamily="34" charset="-128"/>
              <a:cs typeface="Calibri"/>
            </a:endParaRPr>
          </a:p>
          <a:p>
            <a:pPr marL="2144713" indent="-166688" defTabSz="4572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Dense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Hot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Nuclear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Matter</a:t>
            </a:r>
          </a:p>
          <a:p>
            <a:pPr marL="2144713" indent="-166688" defTabSz="457200">
              <a:lnSpc>
                <a:spcPct val="110000"/>
              </a:lnSpc>
              <a:spcBef>
                <a:spcPts val="18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Nuclear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Structure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and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Reaction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Studies </a:t>
            </a:r>
            <a:b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</a:b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with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nuclei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far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off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stability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Physics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of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Explosive 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Nucleosynthesis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(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r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-</a:t>
            </a: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process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)</a:t>
            </a:r>
          </a:p>
          <a:p>
            <a:pPr marL="2144713" indent="-166688" defTabSz="457200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Hadron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Structure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&amp; Dynamics 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/>
            </a:r>
            <a:b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</a:br>
            <a:r>
              <a:rPr lang="de-DE" altLang="de-DE" sz="2200" dirty="0" err="1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with</a:t>
            </a:r>
            <a:r>
              <a:rPr lang="de-DE" altLang="de-DE" sz="2200" dirty="0" smtClean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cooled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antiproton</a:t>
            </a:r>
            <a:r>
              <a:rPr lang="de-DE" altLang="de-DE" sz="2200" dirty="0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Calibri"/>
                <a:ea typeface="Arial Unicode MS" pitchFamily="34" charset="-128"/>
                <a:cs typeface="Calibri"/>
              </a:rPr>
              <a:t>beams</a:t>
            </a:r>
            <a:endParaRPr lang="de-DE" altLang="de-DE" sz="2200" dirty="0">
              <a:solidFill>
                <a:prstClr val="black"/>
              </a:solidFill>
              <a:latin typeface="Calibri"/>
              <a:ea typeface="Arial Unicode MS" pitchFamily="34" charset="-128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79644" y="2119629"/>
            <a:ext cx="115212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cs typeface="Calibri"/>
              </a:rPr>
              <a:t>APPA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55581" y="3429000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cs typeface="Calibri"/>
              </a:rPr>
              <a:t>CBM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55581" y="4417948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libri"/>
                <a:cs typeface="Calibri"/>
              </a:rPr>
              <a:t>NUSTAR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55581" y="5607942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cs typeface="Calibri"/>
              </a:rPr>
              <a:t>PANDA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DU Mit Beschriftung _engl.jpg"/>
          <p:cNvPicPr>
            <a:picLocks noChangeAspect="1"/>
          </p:cNvPicPr>
          <p:nvPr/>
        </p:nvPicPr>
        <p:blipFill rotWithShape="1"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"/>
          <a:stretch/>
        </p:blipFill>
        <p:spPr>
          <a:xfrm>
            <a:off x="9863748" y="1088740"/>
            <a:ext cx="4378766" cy="5400600"/>
          </a:xfrm>
          <a:prstGeom prst="rect">
            <a:avLst/>
          </a:prstGeom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14103" y="265179"/>
            <a:ext cx="7939652" cy="787557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Further push of FAIR science motivation</a:t>
            </a:r>
            <a:br>
              <a: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dirty="0" smtClean="0">
                <a:latin typeface="Calibri" panose="020F0502020204030204" pitchFamily="34" charset="0"/>
              </a:rPr>
              <a:t>… </a:t>
            </a:r>
            <a:r>
              <a:rPr lang="de-DE" sz="2000" dirty="0" err="1" smtClean="0">
                <a:latin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</a:rPr>
              <a:t> multimessenger </a:t>
            </a:r>
            <a:r>
              <a:rPr lang="de-DE" sz="2000" dirty="0" err="1" smtClean="0">
                <a:latin typeface="Calibri" panose="020F0502020204030204" pitchFamily="34" charset="0"/>
              </a:rPr>
              <a:t>study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</a:rPr>
              <a:t> a </a:t>
            </a:r>
            <a:r>
              <a:rPr lang="de-DE" sz="2000" dirty="0" err="1" smtClean="0">
                <a:latin typeface="Calibri" panose="020F0502020204030204" pitchFamily="34" charset="0"/>
              </a:rPr>
              <a:t>neutron</a:t>
            </a:r>
            <a:r>
              <a:rPr lang="de-DE" sz="2000" dirty="0" smtClean="0">
                <a:latin typeface="Calibri" panose="020F0502020204030204" pitchFamily="34" charset="0"/>
              </a:rPr>
              <a:t>-star </a:t>
            </a:r>
            <a:r>
              <a:rPr lang="de-DE" sz="2000" dirty="0" err="1" smtClean="0">
                <a:latin typeface="Calibri" panose="020F0502020204030204" pitchFamily="34" charset="0"/>
              </a:rPr>
              <a:t>merger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br>
              <a:rPr lang="de-DE" sz="2000" dirty="0" smtClean="0">
                <a:latin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</a:rPr>
              <a:t>    last </a:t>
            </a:r>
            <a:r>
              <a:rPr lang="de-DE" sz="2000" dirty="0" err="1" smtClean="0">
                <a:latin typeface="Calibri" panose="020F0502020204030204" pitchFamily="34" charset="0"/>
              </a:rPr>
              <a:t>summer</a:t>
            </a:r>
            <a:endParaRPr lang="de-DE" sz="2000" i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C8DDF-7ABC-9A4A-977E-E3234F04E4D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Rechteck 5"/>
          <p:cNvSpPr/>
          <p:nvPr/>
        </p:nvSpPr>
        <p:spPr>
          <a:xfrm>
            <a:off x="-132346" y="3880205"/>
            <a:ext cx="3821194" cy="2977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148423" y="3952213"/>
            <a:ext cx="3482291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30"/>
          <p:cNvSpPr txBox="1"/>
          <p:nvPr/>
        </p:nvSpPr>
        <p:spPr>
          <a:xfrm>
            <a:off x="169999" y="6309949"/>
            <a:ext cx="347274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Electromagnetic “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Kilonova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” Signal</a:t>
            </a:r>
          </a:p>
        </p:txBody>
      </p:sp>
      <p:sp>
        <p:nvSpPr>
          <p:cNvPr id="23" name="object 8"/>
          <p:cNvSpPr txBox="1"/>
          <p:nvPr/>
        </p:nvSpPr>
        <p:spPr>
          <a:xfrm>
            <a:off x="796451" y="4799938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2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r>
              <a:rPr kumimoji="0" lang="de-DE" sz="12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200" b="0" i="0" u="none" strike="noStrike" kern="1200" cap="none" spc="5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200" b="0" i="0" u="none" strike="noStrike" kern="1200" cap="none" spc="15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200" b="0" i="0" u="sng" strike="noStrike" kern="1200" cap="none" spc="-3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Martinez-Pinedo, Arcones</a:t>
            </a:r>
            <a:r>
              <a:rPr kumimoji="0" lang="de-DE" sz="12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</a:t>
            </a:r>
            <a:r>
              <a:rPr kumimoji="0" sz="12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(</a:t>
            </a:r>
            <a:r>
              <a:rPr kumimoji="0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5" name="Gerade Verbindung mit Pfeil 8"/>
          <p:cNvCxnSpPr/>
          <p:nvPr/>
        </p:nvCxnSpPr>
        <p:spPr>
          <a:xfrm flipV="1">
            <a:off x="1322031" y="4406033"/>
            <a:ext cx="180020" cy="320986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bject 8"/>
          <p:cNvSpPr txBox="1"/>
          <p:nvPr/>
        </p:nvSpPr>
        <p:spPr>
          <a:xfrm>
            <a:off x="964129" y="5588723"/>
            <a:ext cx="324036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457200" rtl="0" eaLnBrk="1" fontAlgn="auto" latinLnBrk="0" hangingPunct="1">
              <a:lnSpc>
                <a:spcPts val="143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fr-FR" sz="1200" b="0" i="0" u="none" strike="noStrike" kern="1200" cap="none" spc="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fr-FR" sz="1200" b="0" i="0" u="none" strike="noStrike" kern="1200" cap="none" spc="-4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fr-FR" sz="1200" b="0" i="0" u="none" strike="noStrike" kern="1200" cap="none" spc="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</a:t>
            </a:r>
            <a:r>
              <a:rPr kumimoji="0" lang="fr-FR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fr-FR" sz="1200" b="0" i="0" u="none" strike="noStrike" kern="1200" cap="none" spc="-3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fr-FR" sz="1200" b="0" i="0" u="none" strike="noStrike" kern="1200" cap="none" spc="-7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fr-FR" sz="1200" b="0" i="0" u="none" strike="noStrike" kern="1200" cap="none" spc="-4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fr-FR" sz="1200" b="0" i="0" u="none" strike="noStrike" kern="1200" cap="none" spc="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fr-FR" sz="1200" b="0" i="0" u="none" strike="noStrike" kern="1200" cap="none" spc="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fr-FR" sz="1200" b="0" i="0" u="none" strike="noStrike" kern="1200" cap="none" spc="-3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fr-FR" sz="1200" b="0" i="0" u="none" strike="noStrike" kern="1200" cap="none" spc="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fr-FR" sz="1200" b="0" i="0" u="none" strike="noStrike" kern="1200" cap="none" spc="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2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fr-FR" sz="12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l.</a:t>
            </a:r>
            <a:r>
              <a:rPr kumimoji="0" lang="fr-FR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fr-FR" sz="1200" b="0" i="0" u="none" strike="noStrike" kern="1200" cap="none" spc="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7)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763" marR="0" lvl="0" indent="0" algn="ctr" defTabSz="4572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lang="fr-FR" sz="1200" b="0" i="0" u="none" strike="noStrike" kern="1200" cap="none" spc="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fr-FR" sz="1200" b="0" i="0" u="none" strike="noStrike" kern="1200" cap="none" spc="-4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fr-FR" sz="1200" b="0" i="0" u="none" strike="noStrike" kern="1200" cap="none" spc="-7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fr-FR" sz="1200" b="0" i="0" u="none" strike="noStrike" kern="1200" cap="none" spc="-8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fr-FR" sz="1200" b="0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</a:t>
            </a:r>
            <a:r>
              <a:rPr kumimoji="0" lang="fr-FR" sz="12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fr-FR" sz="12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fr-FR" sz="120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fr-FR" sz="1200" b="0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fr-FR" sz="12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7" name="Gerade Verbindung mit Pfeil 38"/>
          <p:cNvCxnSpPr/>
          <p:nvPr/>
        </p:nvCxnSpPr>
        <p:spPr>
          <a:xfrm flipV="1">
            <a:off x="2618175" y="4870125"/>
            <a:ext cx="252028" cy="5440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-132347" y="1188744"/>
            <a:ext cx="3818957" cy="2737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bject 9"/>
          <p:cNvSpPr/>
          <p:nvPr/>
        </p:nvSpPr>
        <p:spPr>
          <a:xfrm>
            <a:off x="264703" y="1216215"/>
            <a:ext cx="3296643" cy="23377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85975" y="3532349"/>
            <a:ext cx="323092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Gravitational Wave Signal</a:t>
            </a:r>
          </a:p>
        </p:txBody>
      </p:sp>
      <p:sp>
        <p:nvSpPr>
          <p:cNvPr id="37" name="Textfeld 4"/>
          <p:cNvSpPr txBox="1"/>
          <p:nvPr/>
        </p:nvSpPr>
        <p:spPr>
          <a:xfrm>
            <a:off x="3676410" y="1052736"/>
            <a:ext cx="5467590" cy="5755422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Theoretical  prediction by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GSI researchers (2010):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star mergers are the astrophysical site of the r-process producing the very heavy elements like Pt, Au and beyond,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thereby exhibiting a characteristic electromagnetic “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Kilonova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signal.</a:t>
            </a:r>
            <a:b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Confirmation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by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Ligo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, Virgo and other astronomer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groups (2017)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9207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via detection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207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gravitational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electromagnetic waves emerging from such an event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92075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207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 designed to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study the properties neutron star matter and to trace back the production paths of the heavy elements!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323528" y="1732221"/>
            <a:ext cx="4104456" cy="3879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1732221"/>
            <a:ext cx="4104456" cy="3879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504" y="1362889"/>
            <a:ext cx="432048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Star Mergers</a:t>
            </a:r>
          </a:p>
        </p:txBody>
      </p:sp>
      <p:sp>
        <p:nvSpPr>
          <p:cNvPr id="27" name="object 2"/>
          <p:cNvSpPr txBox="1"/>
          <p:nvPr/>
        </p:nvSpPr>
        <p:spPr>
          <a:xfrm>
            <a:off x="4644008" y="1938953"/>
            <a:ext cx="3512185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356235" algn="l"/>
              </a:tabLst>
              <a:defRPr/>
            </a:pP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700" b="0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700" b="0" i="0" u="none" strike="noStrike" kern="1200" cap="none" spc="-5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6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700" b="1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700" b="1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700" b="1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700" b="1" i="0" u="none" strike="noStrike" kern="1200" cap="none" spc="-204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CB</a:t>
            </a:r>
            <a:r>
              <a:rPr kumimoji="0" sz="1700" b="1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3"/>
          <p:cNvSpPr txBox="1"/>
          <p:nvPr/>
        </p:nvSpPr>
        <p:spPr>
          <a:xfrm>
            <a:off x="5101526" y="2191347"/>
            <a:ext cx="241046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299085" algn="l"/>
              </a:tabLst>
              <a:defRPr/>
            </a:pPr>
            <a:r>
              <a:rPr kumimoji="0" sz="1500" b="0" i="0" u="none" strike="noStrike" kern="1200" cap="none" spc="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5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500" b="0" i="0" u="none" strike="noStrike" kern="1200" cap="none" spc="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500" b="0" i="0" u="none" strike="noStrike" kern="120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500" b="0" i="0" u="none" strike="noStrike" kern="1200" cap="none" spc="1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5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500" b="0" i="0" u="none" strike="noStrike" kern="1200" cap="none" spc="-8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84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299085" algn="l"/>
              </a:tabLst>
              <a:defRPr/>
            </a:pPr>
            <a:r>
              <a:rPr kumimoji="0" sz="1500" b="0" i="0" u="none" strike="noStrike" kern="1200" cap="none" spc="-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500" b="0" i="0" u="none" strike="noStrike" kern="120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sz="1500" b="0" i="0" u="none" strike="noStrike" kern="1200" cap="none" spc="-204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de-DE" sz="1500" b="0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5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5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5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lang="de-DE" sz="15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84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299085" algn="l"/>
              </a:tabLst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4"/>
          <p:cNvSpPr txBox="1"/>
          <p:nvPr/>
        </p:nvSpPr>
        <p:spPr>
          <a:xfrm>
            <a:off x="4644008" y="2897920"/>
            <a:ext cx="4248472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356235" algn="l"/>
              </a:tabLst>
              <a:defRPr/>
            </a:pPr>
            <a:r>
              <a:rPr kumimoji="0" lang="de-DE" sz="1700" b="0" i="0" u="none" strike="noStrike" kern="1200" cap="none" spc="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Baryon-Baryon interaction</a:t>
            </a:r>
            <a:r>
              <a:rPr kumimoji="0" sz="1700" b="0" i="0" u="none" strike="noStrike" kern="1200" cap="none" spc="-6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7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de-DE" sz="17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ANDA</a:t>
            </a:r>
            <a:r>
              <a:rPr kumimoji="0" sz="1700" b="0" i="0" u="none" strike="noStrike" kern="1200" cap="none" spc="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4644008" y="3592678"/>
            <a:ext cx="389382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356235" algn="l"/>
              </a:tabLst>
              <a:defRPr/>
            </a:pP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700" b="0" i="0" u="none" strike="noStrike" kern="1200" cap="none" spc="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700" b="0" i="0" u="none" strike="noStrike" kern="1200" cap="none" spc="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5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17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700" b="0" i="0" u="none" strike="noStrike" kern="120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7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de-DE" sz="1700" b="1" i="0" u="none" strike="noStrike" kern="1200" cap="none" spc="7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7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7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4644008" y="3854276"/>
            <a:ext cx="4104456" cy="1438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marR="0" lvl="0" indent="-286385" algn="l" defTabSz="457200" rtl="0" eaLnBrk="1" fontAlgn="auto" latinLnBrk="0" hangingPunct="1">
              <a:lnSpc>
                <a:spcPts val="1775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756285" algn="l"/>
              </a:tabLst>
              <a:defRPr/>
            </a:pPr>
            <a:r>
              <a:rPr kumimoji="0" lang="de-DE" sz="15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500" b="0" i="0" u="none" strike="noStrike" kern="1200" cap="none" spc="2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5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5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5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5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1500" b="0" i="0" u="none" strike="noStrike" kern="1200" cap="none" spc="2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5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5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eo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</a:t>
            </a:r>
            <a:r>
              <a:rPr kumimoji="0" sz="15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5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5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5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abundancies of the heaviest elements gold, platinum and beyond </a:t>
            </a:r>
          </a:p>
          <a:p>
            <a:pPr marL="756285" marR="0" lvl="0" indent="-286385" algn="l" defTabSz="457200" rtl="0" eaLnBrk="1" fontAlgn="auto" latinLnBrk="0" hangingPunct="1">
              <a:lnSpc>
                <a:spcPts val="1775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756285" algn="l"/>
              </a:tabLst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457200" rtl="0" eaLnBrk="1" fontAlgn="auto" latinLnBrk="0" hangingPunct="1">
              <a:lnSpc>
                <a:spcPts val="2014"/>
              </a:lnSpc>
              <a:spcBef>
                <a:spcPts val="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356235" algn="l"/>
              </a:tabLst>
              <a:defRPr/>
            </a:pP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700" b="0" i="0" u="none" strike="noStrike" kern="120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700" b="0" i="0" u="none" strike="noStrike" kern="120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700" b="0" i="0" u="none" strike="noStrike" kern="1200" cap="none" spc="-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-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700" b="0" i="0" u="none" strike="noStrike" kern="1200" cap="none" spc="-6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700" b="1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700" b="1" i="0" u="none" strike="noStrike" kern="1200" cap="none" spc="-17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7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1" indent="-286385" algn="l" defTabSz="4572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FCBA62"/>
              </a:buClr>
              <a:buSzTx/>
              <a:buFont typeface="Wingdings"/>
              <a:buChar char=""/>
              <a:tabLst>
                <a:tab pos="756285" algn="l"/>
              </a:tabLst>
              <a:defRPr/>
            </a:pPr>
            <a:r>
              <a:rPr kumimoji="0" sz="1600" b="0" i="0" u="none" strike="noStrike" kern="1200" cap="none" spc="-15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600" b="0" i="0" u="none" strike="noStrike" kern="1200" cap="none" spc="2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0" u="none" strike="noStrike" kern="1200" cap="none" spc="-55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ono</a:t>
            </a:r>
            <a:r>
              <a:rPr kumimoji="0" sz="1600" b="0" i="0" u="none" strike="noStrike" kern="1200" cap="none" spc="-105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600" b="0" i="0" u="none" strike="noStrike" kern="1200" cap="none" spc="1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2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0" i="0" u="none" strike="noStrike" kern="1200" cap="none" spc="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gn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2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</a:t>
            </a:r>
            <a:r>
              <a:rPr kumimoji="0" sz="16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1600" b="0" i="0" u="none" strike="noStrike" kern="1200" cap="none" spc="5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4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r="-14637"/>
          <a:stretch/>
        </p:blipFill>
        <p:spPr bwMode="auto">
          <a:xfrm>
            <a:off x="467544" y="1938953"/>
            <a:ext cx="4492985" cy="349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475656" y="1866945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Copyright: Dana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Berry,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SkyWorks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Digital,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283968" y="1362889"/>
            <a:ext cx="432048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FAIR Research Pillars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9512" y="5755377"/>
            <a:ext cx="87129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FAIR offers unique opportunities for studying these fundamental questions!</a:t>
            </a:r>
          </a:p>
        </p:txBody>
      </p:sp>
      <p:sp>
        <p:nvSpPr>
          <p:cNvPr id="15" name="Foliennummernplatzhalter 1"/>
          <p:cNvSpPr txBox="1">
            <a:spLocks/>
          </p:cNvSpPr>
          <p:nvPr/>
        </p:nvSpPr>
        <p:spPr>
          <a:xfrm>
            <a:off x="7840000" y="6603149"/>
            <a:ext cx="1587801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C8DDF-7ABC-9A4A-977E-E3234F04E4D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7504" y="354885"/>
            <a:ext cx="6942137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Neutron Star Mergers and FAIR research …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652" y="303563"/>
            <a:ext cx="7042331" cy="97888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dirty="0">
                <a:latin typeface="+mj-lt"/>
              </a:rPr>
              <a:t>FAIR Civil Construction </a:t>
            </a:r>
            <a:r>
              <a:rPr lang="de-DE" sz="2000" dirty="0">
                <a:latin typeface="+mj-lt"/>
              </a:rPr>
              <a:t/>
            </a:r>
            <a:br>
              <a:rPr lang="de-DE" sz="2000" dirty="0">
                <a:latin typeface="+mj-lt"/>
              </a:rPr>
            </a:br>
            <a:r>
              <a:rPr lang="de-DE" sz="1800" dirty="0">
                <a:latin typeface="+mj-lt"/>
              </a:rPr>
              <a:t>rapid progress since </a:t>
            </a:r>
            <a:r>
              <a:rPr lang="de-DE" sz="1800" dirty="0" err="1">
                <a:latin typeface="+mj-lt"/>
              </a:rPr>
              <a:t>official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start</a:t>
            </a:r>
            <a:r>
              <a:rPr lang="de-DE" sz="1800" dirty="0">
                <a:latin typeface="+mj-lt"/>
              </a:rPr>
              <a:t> on 4th of July 2017 </a:t>
            </a:r>
          </a:p>
        </p:txBody>
      </p:sp>
      <p:pic>
        <p:nvPicPr>
          <p:cNvPr id="20" name="Picture 2" descr="\\winfilesvl\bilder\FAIR\Spatenstich\66_040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5095902" cy="33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ent-Up Arrow 6"/>
          <p:cNvSpPr/>
          <p:nvPr/>
        </p:nvSpPr>
        <p:spPr>
          <a:xfrm rot="5400000">
            <a:off x="2898064" y="4664574"/>
            <a:ext cx="1172501" cy="1374654"/>
          </a:xfrm>
          <a:prstGeom prst="bent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E67DB-3F5A-400D-8115-4A6680BE68C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150" y="4170987"/>
            <a:ext cx="4647713" cy="237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3710F0-BCAD-B743-988B-F5221ECB1C9F}"/>
              </a:ext>
            </a:extLst>
          </p:cNvPr>
          <p:cNvSpPr txBox="1"/>
          <p:nvPr/>
        </p:nvSpPr>
        <p:spPr>
          <a:xfrm>
            <a:off x="5799551" y="2041742"/>
            <a:ext cx="18473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3F7BB4-33C8-E949-853D-B7527EC71E11}"/>
              </a:ext>
            </a:extLst>
          </p:cNvPr>
          <p:cNvSpPr txBox="1"/>
          <p:nvPr/>
        </p:nvSpPr>
        <p:spPr>
          <a:xfrm>
            <a:off x="179652" y="4864633"/>
            <a:ext cx="2230064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concrete shell buildings for the Area North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contracted on schedule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fair-gsi-folienmaster_2017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1465</Words>
  <Application>Microsoft Office PowerPoint</Application>
  <PresentationFormat>On-screen Show (4:3)</PresentationFormat>
  <Paragraphs>382</Paragraphs>
  <Slides>33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62" baseType="lpstr">
      <vt:lpstr>Arial Unicode MS</vt:lpstr>
      <vt:lpstr>MS PGothic</vt:lpstr>
      <vt:lpstr>MS PGothic</vt:lpstr>
      <vt:lpstr>Arial</vt:lpstr>
      <vt:lpstr>Arial Narrow</vt:lpstr>
      <vt:lpstr>Avenir Book</vt:lpstr>
      <vt:lpstr>Avenir Roman</vt:lpstr>
      <vt:lpstr>Calibri</vt:lpstr>
      <vt:lpstr>Calibri Light</vt:lpstr>
      <vt:lpstr>Cambria Math</vt:lpstr>
      <vt:lpstr>Courier New</vt:lpstr>
      <vt:lpstr>Gill Sans</vt:lpstr>
      <vt:lpstr>Monotype Corsiva</vt:lpstr>
      <vt:lpstr>MS Reference Sans Serif</vt:lpstr>
      <vt:lpstr>Symbol</vt:lpstr>
      <vt:lpstr>Times New Roman</vt:lpstr>
      <vt:lpstr>Verdana</vt:lpstr>
      <vt:lpstr>Wingdings</vt:lpstr>
      <vt:lpstr>fair-gsi-folienmaster_2016</vt:lpstr>
      <vt:lpstr>2_fair-gsi-folienmaster_2016</vt:lpstr>
      <vt:lpstr>2_gsi-folienmaster</vt:lpstr>
      <vt:lpstr>Template_FAIR_Power_Point</vt:lpstr>
      <vt:lpstr>4_fair-gsi-folienmaster_2016</vt:lpstr>
      <vt:lpstr>fair-gsi-folienmaster_2017</vt:lpstr>
      <vt:lpstr>1_fair-gsi-folienmaster_2016</vt:lpstr>
      <vt:lpstr>gsi-folienmaster-2014</vt:lpstr>
      <vt:lpstr>Benutzerdefiniertes Design</vt:lpstr>
      <vt:lpstr>Photo Editor Photo</vt:lpstr>
      <vt:lpstr>Arbeitsblatt</vt:lpstr>
      <vt:lpstr>PowerPoint Presentation</vt:lpstr>
      <vt:lpstr>PowerPoint Presentation</vt:lpstr>
      <vt:lpstr>FAIR: International Cooperation</vt:lpstr>
      <vt:lpstr>FAIR – The Facility</vt:lpstr>
      <vt:lpstr>FAIR – four research pillars</vt:lpstr>
      <vt:lpstr>FAIR Research Pillars:  - a fore-front scientific program in many areas</vt:lpstr>
      <vt:lpstr>Further push of FAIR science motivation … by multimessenger study of a neutron-star merger      last summer</vt:lpstr>
      <vt:lpstr>PowerPoint Presentation</vt:lpstr>
      <vt:lpstr>FAIR Civil Construction  rapid progress since official start on 4th of July 2017 </vt:lpstr>
      <vt:lpstr>PowerPoint Presentation</vt:lpstr>
      <vt:lpstr> Procurement of FAIR accelerators  progresses well …</vt:lpstr>
      <vt:lpstr> First of Series of SIS100 Quadrupole Magnets successfully cold-tested at JINR…</vt:lpstr>
      <vt:lpstr> 20 SIS100 (of 120 )dipole magnets have been  delivered and are being cold-tested …</vt:lpstr>
      <vt:lpstr> New CRYRING@GSI/FAIR</vt:lpstr>
      <vt:lpstr>CRYRING@GSI/FAIR</vt:lpstr>
      <vt:lpstr> Detector Instrumentation for FAIR well on track …</vt:lpstr>
      <vt:lpstr> Schedule for Realizing FAIR</vt:lpstr>
      <vt:lpstr> FAIR Phase-0 user program</vt:lpstr>
      <vt:lpstr>Recent Steps towards  realizing FAIR Phase-0</vt:lpstr>
      <vt:lpstr>International PACs for FAIR Phase-0</vt:lpstr>
      <vt:lpstr>PowerPoint Presentation</vt:lpstr>
      <vt:lpstr>G-PAC result: participation from FAIR partners</vt:lpstr>
      <vt:lpstr> FAIR phase 0: beam time schedule 2018</vt:lpstr>
      <vt:lpstr>Start version for Phase 0 (Status 2018)</vt:lpstr>
      <vt:lpstr>HADES - New RICH Photon detector installed</vt:lpstr>
      <vt:lpstr>HADES – Start Veto system  </vt:lpstr>
      <vt:lpstr>HADES – New ECAL position</vt:lpstr>
      <vt:lpstr>HADES </vt:lpstr>
      <vt:lpstr>HADES</vt:lpstr>
      <vt:lpstr>CBM - Installation of mCBM in R3B cave </vt:lpstr>
      <vt:lpstr>New proposal: Studies of exotic hadronic systems  using the FRS and the WASA detector, e.g.:</vt:lpstr>
      <vt:lpstr>Summary</vt:lpstr>
      <vt:lpstr>FAIR 2025 </vt:lpstr>
    </vt:vector>
  </TitlesOfParts>
  <Company>GSI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Paolo Giubellino</cp:lastModifiedBy>
  <cp:revision>309</cp:revision>
  <dcterms:created xsi:type="dcterms:W3CDTF">2012-12-14T15:20:39Z</dcterms:created>
  <dcterms:modified xsi:type="dcterms:W3CDTF">2018-06-06T23:05:36Z</dcterms:modified>
</cp:coreProperties>
</file>