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7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8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41.jpg" ContentType="image/jp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65" r:id="rId3"/>
    <p:sldMasterId id="2147483671" r:id="rId4"/>
    <p:sldMasterId id="2147483684" r:id="rId5"/>
    <p:sldMasterId id="2147483690" r:id="rId6"/>
    <p:sldMasterId id="2147483695" r:id="rId7"/>
    <p:sldMasterId id="2147483701" r:id="rId8"/>
    <p:sldMasterId id="2147483713" r:id="rId9"/>
  </p:sldMasterIdLst>
  <p:notesMasterIdLst>
    <p:notesMasterId r:id="rId43"/>
  </p:notesMasterIdLst>
  <p:handoutMasterIdLst>
    <p:handoutMasterId r:id="rId44"/>
  </p:handoutMasterIdLst>
  <p:sldIdLst>
    <p:sldId id="302" r:id="rId10"/>
    <p:sldId id="373" r:id="rId11"/>
    <p:sldId id="343" r:id="rId12"/>
    <p:sldId id="344" r:id="rId13"/>
    <p:sldId id="345" r:id="rId14"/>
    <p:sldId id="346" r:id="rId15"/>
    <p:sldId id="374" r:id="rId16"/>
    <p:sldId id="375" r:id="rId17"/>
    <p:sldId id="376" r:id="rId18"/>
    <p:sldId id="408" r:id="rId19"/>
    <p:sldId id="377" r:id="rId20"/>
    <p:sldId id="379" r:id="rId21"/>
    <p:sldId id="378" r:id="rId22"/>
    <p:sldId id="380" r:id="rId23"/>
    <p:sldId id="381" r:id="rId24"/>
    <p:sldId id="369" r:id="rId25"/>
    <p:sldId id="382" r:id="rId26"/>
    <p:sldId id="362" r:id="rId27"/>
    <p:sldId id="363" r:id="rId28"/>
    <p:sldId id="365" r:id="rId29"/>
    <p:sldId id="366" r:id="rId30"/>
    <p:sldId id="367" r:id="rId31"/>
    <p:sldId id="383" r:id="rId32"/>
    <p:sldId id="409" r:id="rId33"/>
    <p:sldId id="397" r:id="rId34"/>
    <p:sldId id="398" r:id="rId35"/>
    <p:sldId id="399" r:id="rId36"/>
    <p:sldId id="400" r:id="rId37"/>
    <p:sldId id="401" r:id="rId38"/>
    <p:sldId id="402" r:id="rId39"/>
    <p:sldId id="405" r:id="rId40"/>
    <p:sldId id="407" r:id="rId41"/>
    <p:sldId id="286" r:id="rId42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A34F"/>
    <a:srgbClr val="ECADC4"/>
    <a:srgbClr val="FDBB63"/>
    <a:srgbClr val="B43723"/>
    <a:srgbClr val="333333"/>
    <a:srgbClr val="666666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91" autoAdjust="0"/>
  </p:normalViewPr>
  <p:slideViewPr>
    <p:cSldViewPr snapToGrid="0" snapToObjects="1">
      <p:cViewPr varScale="1">
        <p:scale>
          <a:sx n="64" d="100"/>
          <a:sy n="64" d="100"/>
        </p:scale>
        <p:origin x="59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51660-0934-124D-A4B3-496C7F320307}" type="datetimeFigureOut">
              <a:rPr lang="de-DE" smtClean="0"/>
              <a:t>07.06.2018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A3EDE-7EBB-0F4A-80C2-34DB9D2E2ED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821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828EF-C252-394A-93BF-1C478CFA0896}" type="datetimeFigureOut">
              <a:rPr lang="de-DE" smtClean="0"/>
              <a:t>07.06.2018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02386-BEE7-5D4D-B4E7-4BB579C4788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90198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02386-BEE7-5D4D-B4E7-4BB579C4788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9627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02386-BEE7-5D4D-B4E7-4BB579C47884}" type="slidenum">
              <a:rPr lang="de-DE" smtClean="0">
                <a:solidFill>
                  <a:prstClr val="black"/>
                </a:solidFill>
              </a:rPr>
              <a:pPr/>
              <a:t>3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225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02386-BEE7-5D4D-B4E7-4BB579C4788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778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02386-BEE7-5D4D-B4E7-4BB579C4788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6462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C432C-058A-4D9F-AB5F-607534BDFFE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211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E1AD13-3F06-4ED6-98A6-691020A22C36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60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02386-BEE7-5D4D-B4E7-4BB579C47884}" type="slidenum">
              <a:rPr kumimoji="0" lang="de-D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7496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76350" y="749300"/>
            <a:ext cx="4791075" cy="3594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Lola: 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We try to find the optimal detector configuration with the resources </a:t>
            </a:r>
            <a:r>
              <a:rPr lang="en-GB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availables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ＭＳ Ｐゴシック" charset="0"/>
              </a:rPr>
              <a:t>, there is a huge amount of work in front but  do not see today any limitation that could be a showstopper.</a:t>
            </a:r>
          </a:p>
          <a:p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937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52660C-485C-C346-B33B-465DAF557547}" type="slidenum">
              <a:rPr kumimoji="0" lang="de-DE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otype Corsiva" charset="0"/>
                <a:ea typeface="ＭＳ Ｐゴシック" charset="-128"/>
                <a:cs typeface="+mn-cs"/>
              </a:rPr>
              <a:pPr marL="0" marR="0" lvl="0" indent="0" algn="r" defTabSz="8937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de-DE" altLang="x-non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otype Corsiva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617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02386-BEE7-5D4D-B4E7-4BB579C47884}" type="slidenum">
              <a:rPr kumimoji="0" lang="de-D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e-D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5130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02386-BEE7-5D4D-B4E7-4BB579C47884}" type="slidenum">
              <a:rPr kumimoji="0" lang="de-D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de-D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6976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02386-BEE7-5D4D-B4E7-4BB579C47884}" type="slidenum">
              <a:rPr kumimoji="0" lang="de-D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de-D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00721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02386-BEE7-5D4D-B4E7-4BB579C47884}" type="slidenum">
              <a:rPr kumimoji="0" lang="de-D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de-D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1656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02386-BEE7-5D4D-B4E7-4BB579C47884}" type="slidenum">
              <a:rPr kumimoji="0" lang="de-D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de-D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4315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02386-BEE7-5D4D-B4E7-4BB579C47884}" type="slidenum">
              <a:rPr kumimoji="0" lang="de-D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de-D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1360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oleObject" Target="../embeddings/oleObject1.bin"/><Relationship Id="rId3" Type="http://schemas.openxmlformats.org/officeDocument/2006/relationships/image" Target="../media/image8.jpe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28.png"/><Relationship Id="rId2" Type="http://schemas.openxmlformats.org/officeDocument/2006/relationships/slideMaster" Target="../slideMasters/slideMaster9.xml"/><Relationship Id="rId16" Type="http://schemas.openxmlformats.org/officeDocument/2006/relationships/image" Target="../media/image27.jpe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jpeg"/><Relationship Id="rId11" Type="http://schemas.openxmlformats.org/officeDocument/2006/relationships/image" Target="../media/image24.png"/><Relationship Id="rId5" Type="http://schemas.openxmlformats.org/officeDocument/2006/relationships/image" Target="../media/image19.jpeg"/><Relationship Id="rId15" Type="http://schemas.openxmlformats.org/officeDocument/2006/relationships/image" Target="../media/image26.png"/><Relationship Id="rId10" Type="http://schemas.openxmlformats.org/officeDocument/2006/relationships/image" Target="../media/image23.png"/><Relationship Id="rId4" Type="http://schemas.openxmlformats.org/officeDocument/2006/relationships/image" Target="../media/image7.jpeg"/><Relationship Id="rId9" Type="http://schemas.openxmlformats.org/officeDocument/2006/relationships/image" Target="../media/image22.png"/><Relationship Id="rId14" Type="http://schemas.openxmlformats.org/officeDocument/2006/relationships/image" Target="../media/image18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fair-mesh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" t="11489" r="5373" b="5511"/>
          <a:stretch/>
        </p:blipFill>
        <p:spPr>
          <a:xfrm>
            <a:off x="110437" y="1417154"/>
            <a:ext cx="8926586" cy="50562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51563" y="3244364"/>
            <a:ext cx="6607516" cy="779866"/>
          </a:xfrm>
        </p:spPr>
        <p:txBody>
          <a:bodyPr anchor="b" anchorCtr="0">
            <a:noAutofit/>
          </a:bodyPr>
          <a:lstStyle>
            <a:lvl1pPr algn="ctr">
              <a:defRPr sz="3600">
                <a:solidFill>
                  <a:srgbClr val="333333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024230"/>
            <a:ext cx="6400800" cy="58466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666666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Master-Untertitelformat bearbeiten</a:t>
            </a:r>
            <a:endParaRPr lang="de-DE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404091" y="6650182"/>
            <a:ext cx="3371273" cy="207818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9936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2565" y="271335"/>
            <a:ext cx="5584535" cy="787557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‹#›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6769100" y="6552643"/>
            <a:ext cx="1179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3 March 2017</a:t>
            </a:r>
            <a:endParaRPr lang="de-DE" dirty="0"/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273300" y="6560611"/>
            <a:ext cx="48256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 smtClean="0"/>
              <a:t>The Universe in the Laboratory | Prof. Dr. Paolo Giubellino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7664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‹#›</a:t>
            </a:fld>
            <a:endParaRPr lang="de-DE"/>
          </a:p>
        </p:txBody>
      </p:sp>
      <p:sp>
        <p:nvSpPr>
          <p:cNvPr id="6" name="Datumsplatzhalter 4"/>
          <p:cNvSpPr>
            <a:spLocks noGrp="1"/>
          </p:cNvSpPr>
          <p:nvPr>
            <p:ph type="dt" sz="half" idx="13"/>
          </p:nvPr>
        </p:nvSpPr>
        <p:spPr>
          <a:xfrm>
            <a:off x="6604000" y="6552643"/>
            <a:ext cx="13448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3 March 2017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273300" y="6560611"/>
            <a:ext cx="48256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 smtClean="0"/>
              <a:t>The Universe in the Laboratory | Prof. Dr. Paolo Giubellino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6025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‹#›</a:t>
            </a:fld>
            <a:endParaRPr lang="de-DE"/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2"/>
          </p:nvPr>
        </p:nvSpPr>
        <p:spPr>
          <a:xfrm>
            <a:off x="6502400" y="6552643"/>
            <a:ext cx="14464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3 March 2017</a:t>
            </a:r>
            <a:endParaRPr lang="de-DE" dirty="0"/>
          </a:p>
        </p:txBody>
      </p:sp>
      <p:sp>
        <p:nvSpPr>
          <p:cNvPr id="6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260600" y="6560611"/>
            <a:ext cx="48383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 smtClean="0"/>
              <a:t>The Universe in the Laboratory | Prof. Dr. Paolo Giubellino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9792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fair-mesh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" t="11489" r="5373" b="5511"/>
          <a:stretch/>
        </p:blipFill>
        <p:spPr>
          <a:xfrm>
            <a:off x="110437" y="1417154"/>
            <a:ext cx="8926586" cy="50562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51563" y="3244364"/>
            <a:ext cx="6607516" cy="779866"/>
          </a:xfrm>
        </p:spPr>
        <p:txBody>
          <a:bodyPr anchor="b" anchorCtr="0">
            <a:noAutofit/>
          </a:bodyPr>
          <a:lstStyle>
            <a:lvl1pPr algn="ctr">
              <a:defRPr sz="3600">
                <a:solidFill>
                  <a:srgbClr val="333333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024230"/>
            <a:ext cx="6400800" cy="58466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666666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Master-Untertitelformat bearbeiten</a:t>
            </a:r>
            <a:endParaRPr lang="de-DE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404091" y="6650182"/>
            <a:ext cx="3371273" cy="207818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250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2565" y="271335"/>
            <a:ext cx="5584535" cy="787557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6769100" y="6552643"/>
            <a:ext cx="1179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smtClean="0">
                <a:solidFill>
                  <a:prstClr val="black"/>
                </a:solidFill>
              </a:rPr>
              <a:t>3 March 2017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273300" y="6560611"/>
            <a:ext cx="48256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 smtClean="0">
                <a:solidFill>
                  <a:prstClr val="black"/>
                </a:solidFill>
              </a:rPr>
              <a:t>The Universe in the Laboratory | Prof. Dr. Paolo Giubellino</a:t>
            </a:r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823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Datumsplatzhalter 4"/>
          <p:cNvSpPr>
            <a:spLocks noGrp="1"/>
          </p:cNvSpPr>
          <p:nvPr>
            <p:ph type="dt" sz="half" idx="13"/>
          </p:nvPr>
        </p:nvSpPr>
        <p:spPr>
          <a:xfrm>
            <a:off x="6604000" y="6552643"/>
            <a:ext cx="13448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smtClean="0">
                <a:solidFill>
                  <a:prstClr val="black"/>
                </a:solidFill>
              </a:rPr>
              <a:t>3 March 2017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273300" y="6560611"/>
            <a:ext cx="48256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 smtClean="0">
                <a:solidFill>
                  <a:prstClr val="black"/>
                </a:solidFill>
              </a:rPr>
              <a:t>The Universe in the Laboratory | Prof. Dr. Paolo Giubellino</a:t>
            </a:r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675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2"/>
          </p:nvPr>
        </p:nvSpPr>
        <p:spPr>
          <a:xfrm>
            <a:off x="6502400" y="6552643"/>
            <a:ext cx="14464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 smtClean="0">
                <a:solidFill>
                  <a:prstClr val="black"/>
                </a:solidFill>
              </a:rPr>
              <a:t>3 March 2017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260600" y="6560611"/>
            <a:ext cx="48383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 smtClean="0">
                <a:solidFill>
                  <a:prstClr val="black"/>
                </a:solidFill>
              </a:rPr>
              <a:t>The Universe in the Laboratory | Prof. Dr. Paolo Giubellino</a:t>
            </a:r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441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7385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 descr="fair-mesh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" t="11489" r="5373" b="5511"/>
          <a:stretch/>
        </p:blipFill>
        <p:spPr>
          <a:xfrm>
            <a:off x="110437" y="1417154"/>
            <a:ext cx="8926586" cy="50562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51563" y="3244364"/>
            <a:ext cx="6607516" cy="779866"/>
          </a:xfrm>
        </p:spPr>
        <p:txBody>
          <a:bodyPr anchor="b" anchorCtr="0">
            <a:noAutofit/>
          </a:bodyPr>
          <a:lstStyle>
            <a:lvl1pPr algn="ctr">
              <a:defRPr sz="3600">
                <a:solidFill>
                  <a:srgbClr val="333333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024230"/>
            <a:ext cx="6400800" cy="58466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grpSp>
        <p:nvGrpSpPr>
          <p:cNvPr id="12" name="Gruppierung 11"/>
          <p:cNvGrpSpPr/>
          <p:nvPr userDrawn="1"/>
        </p:nvGrpSpPr>
        <p:grpSpPr>
          <a:xfrm>
            <a:off x="7031182" y="150090"/>
            <a:ext cx="1778000" cy="560549"/>
            <a:chOff x="7031182" y="150090"/>
            <a:chExt cx="1778000" cy="560549"/>
          </a:xfrm>
        </p:grpSpPr>
        <p:sp>
          <p:nvSpPr>
            <p:cNvPr id="9" name="Rechteck 8"/>
            <p:cNvSpPr/>
            <p:nvPr userDrawn="1"/>
          </p:nvSpPr>
          <p:spPr>
            <a:xfrm>
              <a:off x="7031182" y="150090"/>
              <a:ext cx="1778000" cy="5605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de-DE">
                <a:solidFill>
                  <a:prstClr val="white"/>
                </a:solidFill>
              </a:endParaRPr>
            </a:p>
          </p:txBody>
        </p:sp>
        <p:pic>
          <p:nvPicPr>
            <p:cNvPr id="10" name="Bild 9" descr="GSI_Logo_rgb.png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7965" y="178975"/>
              <a:ext cx="1349516" cy="449839"/>
            </a:xfrm>
            <a:prstGeom prst="rect">
              <a:avLst/>
            </a:prstGeom>
          </p:spPr>
        </p:pic>
      </p:grpSp>
      <p:sp>
        <p:nvSpPr>
          <p:cNvPr id="13" name="Rechteck 12"/>
          <p:cNvSpPr/>
          <p:nvPr userDrawn="1"/>
        </p:nvSpPr>
        <p:spPr>
          <a:xfrm>
            <a:off x="404091" y="6650182"/>
            <a:ext cx="3371273" cy="207818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de-D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0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3458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Datumsplatzhalter 4"/>
          <p:cNvSpPr>
            <a:spLocks noGrp="1"/>
          </p:cNvSpPr>
          <p:nvPr>
            <p:ph type="dt" sz="half" idx="13"/>
          </p:nvPr>
        </p:nvSpPr>
        <p:spPr>
          <a:xfrm>
            <a:off x="7098998" y="6552643"/>
            <a:ext cx="849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smtClean="0">
                <a:solidFill>
                  <a:prstClr val="black"/>
                </a:solidFill>
              </a:rPr>
              <a:t>10.03.2015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203399" y="6560611"/>
            <a:ext cx="2895600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 smtClean="0">
                <a:solidFill>
                  <a:prstClr val="black"/>
                </a:solidFill>
              </a:rPr>
              <a:t>Ursula Weyrich</a:t>
            </a:r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267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2"/>
          </p:nvPr>
        </p:nvSpPr>
        <p:spPr>
          <a:xfrm>
            <a:off x="7098998" y="6552643"/>
            <a:ext cx="849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smtClean="0">
                <a:solidFill>
                  <a:prstClr val="black"/>
                </a:solidFill>
              </a:rPr>
              <a:t>10.03.2015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203399" y="6560611"/>
            <a:ext cx="2895600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 smtClean="0">
                <a:solidFill>
                  <a:prstClr val="black"/>
                </a:solidFill>
              </a:rPr>
              <a:t>Ursula Weyrich</a:t>
            </a:r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544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82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0" descr="image007"/>
          <p:cNvPicPr>
            <a:picLocks noChangeAspect="1" noChangeArrowheads="1"/>
          </p:cNvPicPr>
          <p:nvPr/>
        </p:nvPicPr>
        <p:blipFill>
          <a:blip r:embed="rId2"/>
          <a:srcRect t="10201" b="9200"/>
          <a:stretch>
            <a:fillRect/>
          </a:stretch>
        </p:blipFill>
        <p:spPr bwMode="auto">
          <a:xfrm>
            <a:off x="6048375" y="0"/>
            <a:ext cx="3163888" cy="191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 descr="FCAR3________L____4___ Kopie"/>
          <p:cNvPicPr>
            <a:picLocks noChangeAspect="1" noChangeArrowheads="1"/>
          </p:cNvPicPr>
          <p:nvPr/>
        </p:nvPicPr>
        <p:blipFill>
          <a:blip r:embed="rId3"/>
          <a:srcRect t="17075"/>
          <a:stretch>
            <a:fillRect/>
          </a:stretch>
        </p:blipFill>
        <p:spPr bwMode="auto">
          <a:xfrm>
            <a:off x="0" y="0"/>
            <a:ext cx="3082925" cy="209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1"/>
          <p:cNvPicPr>
            <a:picLocks noChangeAspect="1" noChangeArrowheads="1"/>
          </p:cNvPicPr>
          <p:nvPr/>
        </p:nvPicPr>
        <p:blipFill>
          <a:blip r:embed="rId4"/>
          <a:srcRect l="33714" r="33855"/>
          <a:stretch>
            <a:fillRect/>
          </a:stretch>
        </p:blipFill>
        <p:spPr bwMode="auto">
          <a:xfrm>
            <a:off x="3082925" y="0"/>
            <a:ext cx="2965450" cy="193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76"/>
          <p:cNvSpPr>
            <a:spLocks noChangeShapeType="1"/>
          </p:cNvSpPr>
          <p:nvPr/>
        </p:nvSpPr>
        <p:spPr bwMode="auto">
          <a:xfrm>
            <a:off x="6048375" y="0"/>
            <a:ext cx="0" cy="193833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Line 75"/>
          <p:cNvSpPr>
            <a:spLocks noChangeShapeType="1"/>
          </p:cNvSpPr>
          <p:nvPr/>
        </p:nvSpPr>
        <p:spPr bwMode="auto">
          <a:xfrm>
            <a:off x="3082925" y="0"/>
            <a:ext cx="0" cy="193198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9"/>
          <p:cNvSpPr>
            <a:spLocks noChangeArrowheads="1"/>
          </p:cNvSpPr>
          <p:nvPr/>
        </p:nvSpPr>
        <p:spPr bwMode="auto">
          <a:xfrm>
            <a:off x="0" y="6035675"/>
            <a:ext cx="9144000" cy="84138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" name="Rectangle 78"/>
          <p:cNvSpPr>
            <a:spLocks noChangeArrowheads="1"/>
          </p:cNvSpPr>
          <p:nvPr/>
        </p:nvSpPr>
        <p:spPr bwMode="auto">
          <a:xfrm>
            <a:off x="0" y="0"/>
            <a:ext cx="9144000" cy="1958975"/>
          </a:xfrm>
          <a:prstGeom prst="rect">
            <a:avLst/>
          </a:prstGeom>
          <a:solidFill>
            <a:schemeClr val="bg1">
              <a:alpha val="35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1" name="Rectangle 62"/>
          <p:cNvSpPr>
            <a:spLocks noChangeArrowheads="1"/>
          </p:cNvSpPr>
          <p:nvPr/>
        </p:nvSpPr>
        <p:spPr bwMode="auto">
          <a:xfrm>
            <a:off x="0" y="1919288"/>
            <a:ext cx="9144000" cy="4116387"/>
          </a:xfrm>
          <a:prstGeom prst="rect">
            <a:avLst/>
          </a:prstGeom>
          <a:solidFill>
            <a:srgbClr val="00599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2" name="Line 82"/>
          <p:cNvSpPr>
            <a:spLocks noChangeShapeType="1"/>
          </p:cNvSpPr>
          <p:nvPr/>
        </p:nvSpPr>
        <p:spPr bwMode="auto">
          <a:xfrm rot="16200000">
            <a:off x="4572000" y="-2633662"/>
            <a:ext cx="0" cy="91440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pic>
        <p:nvPicPr>
          <p:cNvPr id="13" name="Picture 87" descr="FAIR_farb_RGB_3c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35938" y="6142038"/>
            <a:ext cx="8985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3238" y="2419350"/>
            <a:ext cx="8064500" cy="1441450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3238" y="4124325"/>
            <a:ext cx="6127750" cy="1465263"/>
          </a:xfrm>
        </p:spPr>
        <p:txBody>
          <a:bodyPr anchor="b"/>
          <a:lstStyle>
            <a:lvl1pPr marL="0" indent="0">
              <a:defRPr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de-DE" smtClean="0"/>
              <a:t>Formatvorlage des Untertitelmasters durch Klicken bearbeiten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463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3E67DB-3F5A-400D-8115-4A6680BE68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-36513" y="6607175"/>
            <a:ext cx="439261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599D"/>
                </a:solidFill>
              </a:defRPr>
            </a:lvl1pPr>
          </a:lstStyle>
          <a:p>
            <a:pPr>
              <a:defRPr/>
            </a:pPr>
            <a:r>
              <a:rPr lang="it-IT"/>
              <a:t>Paolo Giubellino, FAIR GmbH,      Berlin 08.05.2017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39446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2"/>
          </p:nvPr>
        </p:nvSpPr>
        <p:spPr>
          <a:xfrm>
            <a:off x="7098998" y="6552643"/>
            <a:ext cx="849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914400"/>
            <a:r>
              <a:rPr lang="en-US" smtClean="0">
                <a:solidFill>
                  <a:prstClr val="black"/>
                </a:solidFill>
              </a:rPr>
              <a:t>10.03.2015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203399" y="6560611"/>
            <a:ext cx="2895600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 smtClean="0">
                <a:solidFill>
                  <a:prstClr val="black"/>
                </a:solidFill>
              </a:rPr>
              <a:t>Ursula Weyrich</a:t>
            </a:r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759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fair-mesh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" t="11489" r="5373" b="5511"/>
          <a:stretch/>
        </p:blipFill>
        <p:spPr>
          <a:xfrm>
            <a:off x="110437" y="1417154"/>
            <a:ext cx="8926586" cy="50562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51563" y="3244364"/>
            <a:ext cx="6607516" cy="779866"/>
          </a:xfrm>
        </p:spPr>
        <p:txBody>
          <a:bodyPr anchor="b" anchorCtr="0">
            <a:noAutofit/>
          </a:bodyPr>
          <a:lstStyle>
            <a:lvl1pPr algn="ctr">
              <a:defRPr sz="3600">
                <a:solidFill>
                  <a:srgbClr val="333333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024230"/>
            <a:ext cx="6400800" cy="58466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666666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Master-Untertitelformat bearbeiten</a:t>
            </a:r>
            <a:endParaRPr lang="de-DE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404091" y="6650182"/>
            <a:ext cx="3371273" cy="207818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28195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2565" y="271335"/>
            <a:ext cx="5584535" cy="787557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‹#›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6769100" y="6552643"/>
            <a:ext cx="1179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3 March 2017</a:t>
            </a:r>
            <a:endParaRPr lang="de-DE" dirty="0"/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273300" y="6560611"/>
            <a:ext cx="48256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 smtClean="0"/>
              <a:t>The Universe in the Laboratory | Prof. Dr. Paolo Giubellino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64967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‹#›</a:t>
            </a:fld>
            <a:endParaRPr lang="de-DE"/>
          </a:p>
        </p:txBody>
      </p:sp>
      <p:sp>
        <p:nvSpPr>
          <p:cNvPr id="6" name="Datumsplatzhalter 4"/>
          <p:cNvSpPr>
            <a:spLocks noGrp="1"/>
          </p:cNvSpPr>
          <p:nvPr>
            <p:ph type="dt" sz="half" idx="13"/>
          </p:nvPr>
        </p:nvSpPr>
        <p:spPr>
          <a:xfrm>
            <a:off x="6604000" y="6552643"/>
            <a:ext cx="13448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3 March 2017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273300" y="6560611"/>
            <a:ext cx="48256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 smtClean="0"/>
              <a:t>The Universe in the Laboratory | Prof. Dr. Paolo Giubellino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7169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‹#›</a:t>
            </a:fld>
            <a:endParaRPr lang="de-DE"/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2"/>
          </p:nvPr>
        </p:nvSpPr>
        <p:spPr>
          <a:xfrm>
            <a:off x="6502400" y="6552643"/>
            <a:ext cx="14464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3 March 2017</a:t>
            </a:r>
            <a:endParaRPr lang="de-DE" dirty="0"/>
          </a:p>
        </p:txBody>
      </p:sp>
      <p:sp>
        <p:nvSpPr>
          <p:cNvPr id="6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260600" y="6560611"/>
            <a:ext cx="48383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 smtClean="0"/>
              <a:t>The Universe in the Laboratory | Prof. Dr. Paolo Giubellino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702800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4" y="6492875"/>
            <a:ext cx="2133600" cy="365125"/>
          </a:xfrm>
        </p:spPr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ea typeface="+mn-ea"/>
              </a:defRPr>
            </a:lvl1pPr>
          </a:lstStyle>
          <a:p>
            <a:pPr algn="l">
              <a:defRPr/>
            </a:pPr>
            <a:fld id="{334DC73F-F4EF-4D96-B37D-BA66626C7D7F}" type="slidenum">
              <a:rPr lang="en-US" smtClean="0">
                <a:solidFill>
                  <a:srgbClr val="FFFFFF"/>
                </a:solidFill>
              </a:rPr>
              <a:pPr algn="l"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7950" y="6639358"/>
            <a:ext cx="19050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39979" y="6639357"/>
            <a:ext cx="5040313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200" b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Paolo Giubellino, C23, 11, Phase-0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 txBox="1">
            <a:spLocks noChangeArrowheads="1"/>
          </p:cNvSpPr>
          <p:nvPr userDrawn="1"/>
        </p:nvSpPr>
        <p:spPr bwMode="auto">
          <a:xfrm>
            <a:off x="7815263" y="6618404"/>
            <a:ext cx="11493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r" defTabSz="457200" rtl="0" eaLnBrk="0" latinLnBrk="0" hangingPunct="0">
              <a:defRPr sz="1200" b="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479576DC-B884-5846-8608-696B9D4DA3A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8" name="Gerader Verbinder 7"/>
          <p:cNvCxnSpPr/>
          <p:nvPr userDrawn="1"/>
        </p:nvCxnSpPr>
        <p:spPr bwMode="auto">
          <a:xfrm flipV="1">
            <a:off x="0" y="6618404"/>
            <a:ext cx="9144000" cy="2095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56778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FAIR_mesh_einRing_2017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0" b="3602"/>
          <a:stretch/>
        </p:blipFill>
        <p:spPr>
          <a:xfrm>
            <a:off x="472796" y="1244600"/>
            <a:ext cx="8518804" cy="534208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51563" y="3650764"/>
            <a:ext cx="6607516" cy="779866"/>
          </a:xfrm>
        </p:spPr>
        <p:txBody>
          <a:bodyPr anchor="b" anchorCtr="0">
            <a:noAutofit/>
          </a:bodyPr>
          <a:lstStyle>
            <a:lvl1pPr algn="ctr">
              <a:defRPr sz="3600">
                <a:solidFill>
                  <a:srgbClr val="333333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430630"/>
            <a:ext cx="6400800" cy="58466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404091" y="6650182"/>
            <a:ext cx="3371273" cy="207818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5159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2565" y="271335"/>
            <a:ext cx="5584535" cy="78755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7123544" y="6552643"/>
            <a:ext cx="8252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273300" y="6560611"/>
            <a:ext cx="48256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 smtClean="0">
                <a:solidFill>
                  <a:prstClr val="black"/>
                </a:solidFill>
              </a:rPr>
              <a:t>F. Herfurth ”Commissioning of CRYRING@ESR"</a:t>
            </a:r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133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Datumsplatzhalter 4"/>
          <p:cNvSpPr>
            <a:spLocks noGrp="1"/>
          </p:cNvSpPr>
          <p:nvPr>
            <p:ph type="dt" sz="half" idx="13"/>
          </p:nvPr>
        </p:nvSpPr>
        <p:spPr>
          <a:xfrm>
            <a:off x="7098998" y="6552643"/>
            <a:ext cx="849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273300" y="6560611"/>
            <a:ext cx="48256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 smtClean="0">
                <a:solidFill>
                  <a:prstClr val="black"/>
                </a:solidFill>
              </a:rPr>
              <a:t>F. Herfurth ”Commissioning of CRYRING@ESR"</a:t>
            </a:r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013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2"/>
          </p:nvPr>
        </p:nvSpPr>
        <p:spPr>
          <a:xfrm>
            <a:off x="7098998" y="6552643"/>
            <a:ext cx="849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260600" y="6560611"/>
            <a:ext cx="48383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 smtClean="0">
                <a:solidFill>
                  <a:prstClr val="black"/>
                </a:solidFill>
              </a:rPr>
              <a:t>F. Herfurth ”Commissioning of CRYRING@ESR"</a:t>
            </a:r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243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fair-mesh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" t="11489" r="5373" b="5511"/>
          <a:stretch/>
        </p:blipFill>
        <p:spPr>
          <a:xfrm>
            <a:off x="110437" y="1417154"/>
            <a:ext cx="8926586" cy="50562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51563" y="3244364"/>
            <a:ext cx="6607516" cy="779866"/>
          </a:xfrm>
        </p:spPr>
        <p:txBody>
          <a:bodyPr anchor="b" anchorCtr="0">
            <a:noAutofit/>
          </a:bodyPr>
          <a:lstStyle>
            <a:lvl1pPr algn="ctr">
              <a:defRPr sz="3600">
                <a:solidFill>
                  <a:srgbClr val="333333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024230"/>
            <a:ext cx="6400800" cy="58466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666666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Master-Untertitelformat bearbeiten</a:t>
            </a:r>
            <a:endParaRPr lang="de-DE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404091" y="6650182"/>
            <a:ext cx="3371273" cy="207818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4734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2565" y="271335"/>
            <a:ext cx="5584535" cy="787557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6769100" y="6552643"/>
            <a:ext cx="1179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smtClean="0">
                <a:solidFill>
                  <a:prstClr val="black"/>
                </a:solidFill>
              </a:rPr>
              <a:t>3 March 2017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273300" y="6560611"/>
            <a:ext cx="48256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 smtClean="0">
                <a:solidFill>
                  <a:prstClr val="black"/>
                </a:solidFill>
              </a:rPr>
              <a:t>The Universe in the Laboratory | Prof. Dr. Paolo Giubellino</a:t>
            </a:r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4666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Datumsplatzhalter 4"/>
          <p:cNvSpPr>
            <a:spLocks noGrp="1"/>
          </p:cNvSpPr>
          <p:nvPr>
            <p:ph type="dt" sz="half" idx="13"/>
          </p:nvPr>
        </p:nvSpPr>
        <p:spPr>
          <a:xfrm>
            <a:off x="6604000" y="6552643"/>
            <a:ext cx="13448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smtClean="0">
                <a:solidFill>
                  <a:prstClr val="black"/>
                </a:solidFill>
              </a:rPr>
              <a:t>3 March 2017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273300" y="6560611"/>
            <a:ext cx="48256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 smtClean="0">
                <a:solidFill>
                  <a:prstClr val="black"/>
                </a:solidFill>
              </a:rPr>
              <a:t>The Universe in the Laboratory | Prof. Dr. Paolo Giubellino</a:t>
            </a:r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6348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2"/>
          </p:nvPr>
        </p:nvSpPr>
        <p:spPr>
          <a:xfrm>
            <a:off x="6502400" y="6552643"/>
            <a:ext cx="14464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 smtClean="0">
                <a:solidFill>
                  <a:prstClr val="black"/>
                </a:solidFill>
              </a:rPr>
              <a:t>3 March 2017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6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260600" y="6560611"/>
            <a:ext cx="48383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de-DE" smtClean="0">
                <a:solidFill>
                  <a:prstClr val="black"/>
                </a:solidFill>
              </a:rPr>
              <a:t>The Universe in the Laboratory | Prof. Dr. Paolo Giubellino</a:t>
            </a:r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2216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429375"/>
            <a:ext cx="1905000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Times New Roman" pitchFamily="18" charset="0"/>
              </a:defRPr>
            </a:lvl1pPr>
          </a:lstStyle>
          <a:p>
            <a:pPr>
              <a:defRPr/>
            </a:pPr>
            <a:fld id="{B5FAFD90-0F9B-48F1-B41A-84F609A0E8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480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 descr="fair-mesh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" t="11489" r="5373" b="5511"/>
          <a:stretch/>
        </p:blipFill>
        <p:spPr>
          <a:xfrm>
            <a:off x="110437" y="1417154"/>
            <a:ext cx="8926586" cy="50562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51563" y="3244364"/>
            <a:ext cx="6607516" cy="779866"/>
          </a:xfrm>
        </p:spPr>
        <p:txBody>
          <a:bodyPr anchor="b" anchorCtr="0">
            <a:noAutofit/>
          </a:bodyPr>
          <a:lstStyle>
            <a:lvl1pPr algn="ctr">
              <a:defRPr sz="3600">
                <a:solidFill>
                  <a:srgbClr val="333333"/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024230"/>
            <a:ext cx="6400800" cy="58466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404091" y="6650182"/>
            <a:ext cx="3371273" cy="207818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4071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13190" y="259460"/>
            <a:ext cx="6242342" cy="787557"/>
          </a:xfrm>
        </p:spPr>
        <p:txBody>
          <a:bodyPr/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7123544" y="6552643"/>
            <a:ext cx="8252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D956520-4C45-43AA-9CA4-022596344AC2}" type="datetime1">
              <a:rPr lang="de-DE" smtClean="0"/>
              <a:t>07.06.2018</a:t>
            </a:fld>
            <a:endParaRPr lang="de-DE" dirty="0"/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203399" y="6560611"/>
            <a:ext cx="2895600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059814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Datumsplatzhalter 4"/>
          <p:cNvSpPr>
            <a:spLocks noGrp="1"/>
          </p:cNvSpPr>
          <p:nvPr>
            <p:ph type="dt" sz="half" idx="13"/>
          </p:nvPr>
        </p:nvSpPr>
        <p:spPr>
          <a:xfrm>
            <a:off x="7098998" y="6552643"/>
            <a:ext cx="849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39933CD-3FA8-4B85-9724-81E59ED72155}" type="datetime1">
              <a:rPr lang="de-DE" smtClean="0"/>
              <a:t>07.06.2018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203399" y="6560611"/>
            <a:ext cx="2895600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3147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2"/>
          </p:nvPr>
        </p:nvSpPr>
        <p:spPr>
          <a:xfrm>
            <a:off x="7098998" y="6552643"/>
            <a:ext cx="849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6D9BC79-3CC7-459D-9EFE-58FFD3B24C2B}" type="datetime1">
              <a:rPr lang="de-DE" smtClean="0"/>
              <a:t>07.06.2018</a:t>
            </a:fld>
            <a:endParaRPr lang="de-DE" dirty="0"/>
          </a:p>
        </p:txBody>
      </p:sp>
      <p:sp>
        <p:nvSpPr>
          <p:cNvPr id="6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203399" y="6560611"/>
            <a:ext cx="2895600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3900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64413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0"/>
          </p:nvPr>
        </p:nvSpPr>
        <p:spPr>
          <a:xfrm>
            <a:off x="456481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en-US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en-US" alt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idx="12"/>
          </p:nvPr>
        </p:nvSpPr>
        <p:spPr>
          <a:xfrm>
            <a:off x="6556321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28FB1F3C-C3BD-47A0-ABB6-35C5460CC377}" type="slidenum">
              <a:rPr lang="en-US" altLang="de-DE"/>
              <a:pPr/>
              <a:t>‹#›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945366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FCAR3________L____4___ Kop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75"/>
          <a:stretch>
            <a:fillRect/>
          </a:stretch>
        </p:blipFill>
        <p:spPr bwMode="auto">
          <a:xfrm>
            <a:off x="0" y="0"/>
            <a:ext cx="3082925" cy="209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0" descr="image0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1" b="9200"/>
          <a:stretch>
            <a:fillRect/>
          </a:stretch>
        </p:blipFill>
        <p:spPr bwMode="auto">
          <a:xfrm>
            <a:off x="6048375" y="0"/>
            <a:ext cx="3163888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4" r="33855"/>
          <a:stretch>
            <a:fillRect/>
          </a:stretch>
        </p:blipFill>
        <p:spPr bwMode="auto">
          <a:xfrm>
            <a:off x="3082925" y="0"/>
            <a:ext cx="2965450" cy="193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ine 76"/>
          <p:cNvSpPr>
            <a:spLocks noChangeShapeType="1"/>
          </p:cNvSpPr>
          <p:nvPr/>
        </p:nvSpPr>
        <p:spPr bwMode="auto">
          <a:xfrm>
            <a:off x="6048375" y="0"/>
            <a:ext cx="0" cy="193833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" name="Line 75"/>
          <p:cNvSpPr>
            <a:spLocks noChangeShapeType="1"/>
          </p:cNvSpPr>
          <p:nvPr/>
        </p:nvSpPr>
        <p:spPr bwMode="auto">
          <a:xfrm>
            <a:off x="3082925" y="0"/>
            <a:ext cx="0" cy="193198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" name="Rectangle 69"/>
          <p:cNvSpPr>
            <a:spLocks noChangeArrowheads="1"/>
          </p:cNvSpPr>
          <p:nvPr/>
        </p:nvSpPr>
        <p:spPr bwMode="auto">
          <a:xfrm>
            <a:off x="0" y="6035675"/>
            <a:ext cx="9144000" cy="84138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x-none" sz="1800">
              <a:solidFill>
                <a:srgbClr val="000000"/>
              </a:solidFill>
              <a:ea typeface="MS PGothic" charset="-128"/>
            </a:endParaRPr>
          </a:p>
        </p:txBody>
      </p:sp>
      <p:sp>
        <p:nvSpPr>
          <p:cNvPr id="10" name="Rectangle 78"/>
          <p:cNvSpPr>
            <a:spLocks noChangeArrowheads="1"/>
          </p:cNvSpPr>
          <p:nvPr/>
        </p:nvSpPr>
        <p:spPr bwMode="auto">
          <a:xfrm>
            <a:off x="0" y="0"/>
            <a:ext cx="9144000" cy="1958975"/>
          </a:xfrm>
          <a:prstGeom prst="rect">
            <a:avLst/>
          </a:prstGeom>
          <a:solidFill>
            <a:schemeClr val="bg1">
              <a:alpha val="3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x-none" sz="1800">
              <a:solidFill>
                <a:srgbClr val="000000"/>
              </a:solidFill>
              <a:ea typeface="MS PGothic" charset="-128"/>
            </a:endParaRPr>
          </a:p>
        </p:txBody>
      </p:sp>
      <p:sp>
        <p:nvSpPr>
          <p:cNvPr id="11" name="Rectangle 62"/>
          <p:cNvSpPr>
            <a:spLocks noChangeArrowheads="1"/>
          </p:cNvSpPr>
          <p:nvPr/>
        </p:nvSpPr>
        <p:spPr bwMode="auto">
          <a:xfrm>
            <a:off x="0" y="1919288"/>
            <a:ext cx="9144000" cy="4116387"/>
          </a:xfrm>
          <a:prstGeom prst="rect">
            <a:avLst/>
          </a:prstGeom>
          <a:solidFill>
            <a:srgbClr val="0059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GB" altLang="x-none" sz="1800">
              <a:solidFill>
                <a:srgbClr val="000000"/>
              </a:solidFill>
              <a:ea typeface="MS PGothic" charset="-128"/>
            </a:endParaRPr>
          </a:p>
        </p:txBody>
      </p:sp>
      <p:sp>
        <p:nvSpPr>
          <p:cNvPr id="12" name="Line 82"/>
          <p:cNvSpPr>
            <a:spLocks noChangeShapeType="1"/>
          </p:cNvSpPr>
          <p:nvPr/>
        </p:nvSpPr>
        <p:spPr bwMode="auto">
          <a:xfrm rot="16200000">
            <a:off x="4572000" y="-2633662"/>
            <a:ext cx="0" cy="91440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3" name="Picture 87" descr="FAIR_farb_RGB_3c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38" y="6142038"/>
            <a:ext cx="8985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uppieren 2"/>
          <p:cNvGrpSpPr>
            <a:grpSpLocks/>
          </p:cNvGrpSpPr>
          <p:nvPr userDrawn="1"/>
        </p:nvGrpSpPr>
        <p:grpSpPr bwMode="auto">
          <a:xfrm>
            <a:off x="152400" y="6248400"/>
            <a:ext cx="7391400" cy="685800"/>
            <a:chOff x="-152400" y="6337300"/>
            <a:chExt cx="5057775" cy="473076"/>
          </a:xfrm>
        </p:grpSpPr>
        <p:sp>
          <p:nvSpPr>
            <p:cNvPr id="15" name="Text Box 20"/>
            <p:cNvSpPr txBox="1">
              <a:spLocks noChangeAspect="1" noChangeArrowheads="1"/>
            </p:cNvSpPr>
            <p:nvPr/>
          </p:nvSpPr>
          <p:spPr bwMode="auto">
            <a:xfrm>
              <a:off x="367934" y="6578218"/>
              <a:ext cx="539887" cy="228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sz="900" dirty="0">
                  <a:solidFill>
                    <a:srgbClr val="000000"/>
                  </a:solidFill>
                  <a:ea typeface="ＭＳ Ｐゴシック" charset="0"/>
                </a:rPr>
                <a:t>France</a:t>
              </a:r>
            </a:p>
          </p:txBody>
        </p:sp>
        <p:pic>
          <p:nvPicPr>
            <p:cNvPr id="16" name="Picture 10"/>
            <p:cNvPicPr preferRelativeResize="0"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3076" y="6340475"/>
              <a:ext cx="358775" cy="242888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 Box 11"/>
            <p:cNvSpPr txBox="1">
              <a:spLocks noChangeAspect="1" noChangeArrowheads="1"/>
            </p:cNvSpPr>
            <p:nvPr/>
          </p:nvSpPr>
          <p:spPr bwMode="auto">
            <a:xfrm>
              <a:off x="1486815" y="6583694"/>
              <a:ext cx="431258" cy="226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sz="900">
                  <a:solidFill>
                    <a:srgbClr val="000000"/>
                  </a:solidFill>
                  <a:ea typeface="ＭＳ Ｐゴシック" charset="0"/>
                </a:rPr>
                <a:t>India</a:t>
              </a:r>
            </a:p>
          </p:txBody>
        </p:sp>
        <p:pic>
          <p:nvPicPr>
            <p:cNvPr id="18" name="Picture 16"/>
            <p:cNvPicPr preferRelativeResize="0"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362700"/>
              <a:ext cx="330200" cy="242888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 Box 17"/>
            <p:cNvSpPr txBox="1">
              <a:spLocks noChangeAspect="1" noChangeArrowheads="1"/>
            </p:cNvSpPr>
            <p:nvPr/>
          </p:nvSpPr>
          <p:spPr bwMode="auto">
            <a:xfrm>
              <a:off x="-152400" y="6581504"/>
              <a:ext cx="558354" cy="228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sz="900" dirty="0">
                  <a:solidFill>
                    <a:srgbClr val="000000"/>
                  </a:solidFill>
                  <a:ea typeface="ＭＳ Ｐゴシック" charset="0"/>
                </a:rPr>
                <a:t>Finland</a:t>
              </a:r>
            </a:p>
          </p:txBody>
        </p:sp>
        <p:pic>
          <p:nvPicPr>
            <p:cNvPr id="20" name="Picture 28"/>
            <p:cNvPicPr preferRelativeResize="0"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500" y="6350000"/>
              <a:ext cx="423034" cy="250825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2"/>
            <p:cNvPicPr preferRelativeResize="0"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2213" y="6340475"/>
              <a:ext cx="400050" cy="242888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 Box 23"/>
            <p:cNvSpPr txBox="1">
              <a:spLocks noChangeAspect="1" noChangeArrowheads="1"/>
            </p:cNvSpPr>
            <p:nvPr/>
          </p:nvSpPr>
          <p:spPr bwMode="auto">
            <a:xfrm>
              <a:off x="843730" y="6583694"/>
              <a:ext cx="653948" cy="226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sz="900">
                  <a:solidFill>
                    <a:srgbClr val="000000"/>
                  </a:solidFill>
                  <a:ea typeface="ＭＳ Ｐゴシック" charset="0"/>
                </a:rPr>
                <a:t>Germany</a:t>
              </a:r>
            </a:p>
          </p:txBody>
        </p:sp>
        <p:pic>
          <p:nvPicPr>
            <p:cNvPr id="23" name="Picture 34"/>
            <p:cNvPicPr preferRelativeResize="0"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1551" y="6340475"/>
              <a:ext cx="384175" cy="242888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 Box 35"/>
            <p:cNvSpPr txBox="1">
              <a:spLocks noChangeAspect="1" noChangeArrowheads="1"/>
            </p:cNvSpPr>
            <p:nvPr/>
          </p:nvSpPr>
          <p:spPr bwMode="auto">
            <a:xfrm>
              <a:off x="1927849" y="6583694"/>
              <a:ext cx="539887" cy="226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sz="900" dirty="0">
                  <a:solidFill>
                    <a:srgbClr val="000000"/>
                  </a:solidFill>
                  <a:ea typeface="ＭＳ Ｐゴシック" charset="0"/>
                </a:rPr>
                <a:t>Poland</a:t>
              </a:r>
            </a:p>
          </p:txBody>
        </p:sp>
        <p:pic>
          <p:nvPicPr>
            <p:cNvPr id="25" name="Picture 46"/>
            <p:cNvPicPr preferRelativeResize="0"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9508" y="6337300"/>
              <a:ext cx="384175" cy="242888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 Box 47"/>
            <p:cNvSpPr txBox="1">
              <a:spLocks noChangeAspect="1" noChangeArrowheads="1"/>
            </p:cNvSpPr>
            <p:nvPr/>
          </p:nvSpPr>
          <p:spPr bwMode="auto">
            <a:xfrm>
              <a:off x="3939662" y="6580408"/>
              <a:ext cx="597461" cy="226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sz="900">
                  <a:solidFill>
                    <a:srgbClr val="000000"/>
                  </a:solidFill>
                  <a:ea typeface="ＭＳ Ｐゴシック" charset="0"/>
                </a:rPr>
                <a:t>Sweden</a:t>
              </a:r>
            </a:p>
          </p:txBody>
        </p:sp>
        <p:graphicFrame>
          <p:nvGraphicFramePr>
            <p:cNvPr id="27" name="Object 49"/>
            <p:cNvGraphicFramePr>
              <a:graphicFrameLocks noChangeAspect="1"/>
            </p:cNvGraphicFramePr>
            <p:nvPr/>
          </p:nvGraphicFramePr>
          <p:xfrm>
            <a:off x="2556538" y="6340475"/>
            <a:ext cx="360363" cy="242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name="Photo Editor Photo" r:id="rId13" imgW="2723810" imgH="1695687" progId="MSPhotoEd.3">
                    <p:embed/>
                  </p:oleObj>
                </mc:Choice>
                <mc:Fallback>
                  <p:oleObj name="Photo Editor Photo" r:id="rId13" imgW="2723810" imgH="1695687" progId="MSPhotoEd.3">
                    <p:embed/>
                    <p:pic>
                      <p:nvPicPr>
                        <p:cNvPr id="27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6538" y="6340475"/>
                          <a:ext cx="360363" cy="242888"/>
                        </a:xfrm>
                        <a:prstGeom prst="rect">
                          <a:avLst/>
                        </a:prstGeom>
                        <a:noFill/>
                        <a:ln w="9525" cap="rnd">
                          <a:solidFill>
                            <a:srgbClr val="000000"/>
                          </a:solidFill>
                          <a:prstDash val="sysDot"/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" name="Text Box 50"/>
            <p:cNvSpPr txBox="1">
              <a:spLocks noChangeAspect="1" noChangeArrowheads="1"/>
            </p:cNvSpPr>
            <p:nvPr/>
          </p:nvSpPr>
          <p:spPr bwMode="auto">
            <a:xfrm>
              <a:off x="2415594" y="6583694"/>
              <a:ext cx="640912" cy="226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sz="900">
                  <a:solidFill>
                    <a:srgbClr val="000000"/>
                  </a:solidFill>
                  <a:ea typeface="ＭＳ Ｐゴシック" charset="0"/>
                </a:rPr>
                <a:t>Romania</a:t>
              </a:r>
            </a:p>
          </p:txBody>
        </p:sp>
        <p:pic>
          <p:nvPicPr>
            <p:cNvPr id="29" name="Picture 52"/>
            <p:cNvPicPr preferRelativeResize="0"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1838" y="6338888"/>
              <a:ext cx="358775" cy="242888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 Box 53"/>
            <p:cNvSpPr txBox="1">
              <a:spLocks noChangeAspect="1" noChangeArrowheads="1"/>
            </p:cNvSpPr>
            <p:nvPr/>
          </p:nvSpPr>
          <p:spPr bwMode="auto">
            <a:xfrm>
              <a:off x="2959827" y="6581504"/>
              <a:ext cx="533369" cy="22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sz="900">
                  <a:solidFill>
                    <a:srgbClr val="000000"/>
                  </a:solidFill>
                  <a:ea typeface="ＭＳ Ｐゴシック" charset="0"/>
                </a:rPr>
                <a:t>Russia</a:t>
              </a:r>
            </a:p>
          </p:txBody>
        </p:sp>
        <p:sp>
          <p:nvSpPr>
            <p:cNvPr id="31" name="Text Box 41"/>
            <p:cNvSpPr txBox="1">
              <a:spLocks noChangeAspect="1" noChangeArrowheads="1"/>
            </p:cNvSpPr>
            <p:nvPr/>
          </p:nvSpPr>
          <p:spPr bwMode="auto">
            <a:xfrm>
              <a:off x="3421500" y="6578218"/>
              <a:ext cx="622446" cy="22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sz="900">
                  <a:solidFill>
                    <a:srgbClr val="000000"/>
                  </a:solidFill>
                  <a:ea typeface="ＭＳ Ｐゴシック" charset="0"/>
                </a:rPr>
                <a:t>Slovenia</a:t>
              </a:r>
            </a:p>
          </p:txBody>
        </p:sp>
        <p:pic>
          <p:nvPicPr>
            <p:cNvPr id="32" name="Picture 62" descr="slowenien-fahne-slowenia-flagge_0_g_60px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1901" y="6340475"/>
              <a:ext cx="363538" cy="241300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 Box 20"/>
            <p:cNvSpPr txBox="1">
              <a:spLocks noChangeAspect="1" noChangeArrowheads="1"/>
            </p:cNvSpPr>
            <p:nvPr/>
          </p:nvSpPr>
          <p:spPr bwMode="auto">
            <a:xfrm>
              <a:off x="4533863" y="6576028"/>
              <a:ext cx="345441" cy="231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900" dirty="0" smtClean="0">
                  <a:solidFill>
                    <a:srgbClr val="000000"/>
                  </a:solidFill>
                  <a:ea typeface="ＭＳ Ｐゴシック" charset="0"/>
                </a:rPr>
                <a:t>UK</a:t>
              </a:r>
              <a:endParaRPr lang="en-US" sz="900" dirty="0">
                <a:solidFill>
                  <a:srgbClr val="000000"/>
                </a:solidFill>
                <a:ea typeface="ＭＳ Ｐゴシック" charset="0"/>
              </a:endParaRPr>
            </a:p>
          </p:txBody>
        </p:sp>
        <p:pic>
          <p:nvPicPr>
            <p:cNvPr id="34" name="Grafik 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6600" y="6351587"/>
              <a:ext cx="358775" cy="242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3238" y="2419350"/>
            <a:ext cx="8064500" cy="1441450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Titelmasterformat durch Klicken bearbeiten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3238" y="4124325"/>
            <a:ext cx="6127750" cy="1465263"/>
          </a:xfrm>
        </p:spPr>
        <p:txBody>
          <a:bodyPr anchor="b"/>
          <a:lstStyle>
            <a:lvl1pPr marL="0" indent="0">
              <a:defRPr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n-GB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7047821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EBDC030-E886-A34C-9577-BC6C2F7B230D}" type="slidenum">
              <a:rPr lang="de-DE" altLang="x-none"/>
              <a:pPr/>
              <a:t>‹#›</a:t>
            </a:fld>
            <a:endParaRPr lang="de-DE" altLang="x-none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7625" y="6578600"/>
            <a:ext cx="4392613" cy="261938"/>
          </a:xfrm>
          <a:prstGeom prst="rect">
            <a:avLst/>
          </a:prstGeom>
        </p:spPr>
        <p:txBody>
          <a:bodyPr/>
          <a:lstStyle>
            <a:lvl1pPr>
              <a:defRPr sz="1400" i="0">
                <a:solidFill>
                  <a:srgbClr val="00599D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Exploring the extremes with NUSTAR@FAIR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78660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16DA6CF-9C7D-184F-A74B-83C08E89AC13}" type="slidenum">
              <a:rPr lang="de-DE" altLang="x-none"/>
              <a:pPr/>
              <a:t>‹#›</a:t>
            </a:fld>
            <a:endParaRPr lang="de-DE" altLang="x-none"/>
          </a:p>
        </p:txBody>
      </p:sp>
      <p:sp>
        <p:nvSpPr>
          <p:cNvPr id="5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7625" y="6578600"/>
            <a:ext cx="4392613" cy="261938"/>
          </a:xfrm>
          <a:prstGeom prst="rect">
            <a:avLst/>
          </a:prstGeom>
        </p:spPr>
        <p:txBody>
          <a:bodyPr/>
          <a:lstStyle>
            <a:lvl1pPr>
              <a:defRPr sz="1400" i="0">
                <a:solidFill>
                  <a:srgbClr val="00599D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Exploring the extremes with NUSTAR@FAIR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7166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87338" y="1125538"/>
            <a:ext cx="4225925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5663" y="1125538"/>
            <a:ext cx="4227512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46BE40-4907-1241-9BCB-6DF1658E281C}" type="slidenum">
              <a:rPr lang="de-DE" altLang="x-none"/>
              <a:pPr/>
              <a:t>‹#›</a:t>
            </a:fld>
            <a:endParaRPr lang="de-DE" altLang="x-none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7625" y="6578600"/>
            <a:ext cx="4392613" cy="261938"/>
          </a:xfrm>
          <a:prstGeom prst="rect">
            <a:avLst/>
          </a:prstGeom>
        </p:spPr>
        <p:txBody>
          <a:bodyPr/>
          <a:lstStyle>
            <a:lvl1pPr>
              <a:defRPr sz="1400" i="0">
                <a:solidFill>
                  <a:srgbClr val="00599D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Exploring the extremes with NUSTAR@FAIR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18897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93A1A56-B3D2-4D4B-9572-AD129C84C83E}" type="slidenum">
              <a:rPr lang="de-DE" altLang="x-none"/>
              <a:pPr/>
              <a:t>‹#›</a:t>
            </a:fld>
            <a:endParaRPr lang="de-DE" altLang="x-none"/>
          </a:p>
        </p:txBody>
      </p:sp>
      <p:sp>
        <p:nvSpPr>
          <p:cNvPr id="8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7625" y="6578600"/>
            <a:ext cx="4392613" cy="261938"/>
          </a:xfrm>
          <a:prstGeom prst="rect">
            <a:avLst/>
          </a:prstGeom>
        </p:spPr>
        <p:txBody>
          <a:bodyPr/>
          <a:lstStyle>
            <a:lvl1pPr>
              <a:defRPr sz="1400" i="0">
                <a:solidFill>
                  <a:srgbClr val="00599D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Exploring the extremes with NUSTAR@FAIR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7060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BF7A422-0EE1-E044-A97B-27EA8298F000}" type="slidenum">
              <a:rPr lang="de-DE" altLang="x-none"/>
              <a:pPr/>
              <a:t>‹#›</a:t>
            </a:fld>
            <a:endParaRPr lang="de-DE" altLang="x-none"/>
          </a:p>
        </p:txBody>
      </p:sp>
      <p:sp>
        <p:nvSpPr>
          <p:cNvPr id="4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7625" y="6578600"/>
            <a:ext cx="4392613" cy="261938"/>
          </a:xfrm>
          <a:prstGeom prst="rect">
            <a:avLst/>
          </a:prstGeom>
        </p:spPr>
        <p:txBody>
          <a:bodyPr/>
          <a:lstStyle>
            <a:lvl1pPr>
              <a:defRPr sz="1400" i="0">
                <a:solidFill>
                  <a:srgbClr val="00599D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Exploring the extremes with NUSTAR@FAIR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94236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D2F6CA0-5762-5945-B3D6-5BB46C206C8A}" type="slidenum">
              <a:rPr lang="de-DE" altLang="x-none"/>
              <a:pPr/>
              <a:t>‹#›</a:t>
            </a:fld>
            <a:endParaRPr lang="de-DE" altLang="x-none"/>
          </a:p>
        </p:txBody>
      </p:sp>
      <p:sp>
        <p:nvSpPr>
          <p:cNvPr id="3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7625" y="6578600"/>
            <a:ext cx="4392613" cy="261938"/>
          </a:xfrm>
          <a:prstGeom prst="rect">
            <a:avLst/>
          </a:prstGeom>
        </p:spPr>
        <p:txBody>
          <a:bodyPr/>
          <a:lstStyle>
            <a:lvl1pPr>
              <a:defRPr sz="1400" i="0">
                <a:solidFill>
                  <a:srgbClr val="00599D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Exploring the extremes with NUSTAR@FAIR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63880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F87BDAA-C4C7-7C47-AAED-71CF9956590F}" type="slidenum">
              <a:rPr lang="de-DE" altLang="x-none"/>
              <a:pPr/>
              <a:t>‹#›</a:t>
            </a:fld>
            <a:endParaRPr lang="de-DE" altLang="x-none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7625" y="6578600"/>
            <a:ext cx="4392613" cy="261938"/>
          </a:xfrm>
          <a:prstGeom prst="rect">
            <a:avLst/>
          </a:prstGeom>
        </p:spPr>
        <p:txBody>
          <a:bodyPr/>
          <a:lstStyle>
            <a:lvl1pPr>
              <a:defRPr sz="1400" i="0">
                <a:solidFill>
                  <a:srgbClr val="00599D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Exploring the extremes with NUSTAR@FAIR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95009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6511867-62AE-604E-9013-252F2B9D396B}" type="slidenum">
              <a:rPr lang="de-DE" altLang="x-none"/>
              <a:pPr/>
              <a:t>‹#›</a:t>
            </a:fld>
            <a:endParaRPr lang="de-DE" altLang="x-none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7625" y="6578600"/>
            <a:ext cx="4392613" cy="261938"/>
          </a:xfrm>
          <a:prstGeom prst="rect">
            <a:avLst/>
          </a:prstGeom>
        </p:spPr>
        <p:txBody>
          <a:bodyPr/>
          <a:lstStyle>
            <a:lvl1pPr>
              <a:defRPr sz="1400" i="0">
                <a:solidFill>
                  <a:srgbClr val="00599D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Exploring the extremes with NUSTAR@FAIR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91985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6DC77D-658A-B24A-AB6E-47FFF6A539F2}" type="slidenum">
              <a:rPr lang="de-DE" altLang="x-none"/>
              <a:pPr/>
              <a:t>‹#›</a:t>
            </a:fld>
            <a:endParaRPr lang="de-DE" altLang="x-none"/>
          </a:p>
        </p:txBody>
      </p:sp>
      <p:sp>
        <p:nvSpPr>
          <p:cNvPr id="5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7625" y="6578600"/>
            <a:ext cx="4392613" cy="261938"/>
          </a:xfrm>
          <a:prstGeom prst="rect">
            <a:avLst/>
          </a:prstGeom>
        </p:spPr>
        <p:txBody>
          <a:bodyPr/>
          <a:lstStyle>
            <a:lvl1pPr>
              <a:defRPr sz="1400" i="0">
                <a:solidFill>
                  <a:srgbClr val="00599D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Exploring the extremes with NUSTAR@FAIR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17923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42113" y="225425"/>
            <a:ext cx="2151062" cy="61563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87338" y="225425"/>
            <a:ext cx="6302375" cy="61563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2038001-3C51-D342-9D73-6D522B3701AE}" type="slidenum">
              <a:rPr lang="de-DE" altLang="x-none"/>
              <a:pPr/>
              <a:t>‹#›</a:t>
            </a:fld>
            <a:endParaRPr lang="de-DE" altLang="x-none"/>
          </a:p>
        </p:txBody>
      </p:sp>
      <p:sp>
        <p:nvSpPr>
          <p:cNvPr id="5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7625" y="6578600"/>
            <a:ext cx="4392613" cy="261938"/>
          </a:xfrm>
          <a:prstGeom prst="rect">
            <a:avLst/>
          </a:prstGeom>
        </p:spPr>
        <p:txBody>
          <a:bodyPr/>
          <a:lstStyle>
            <a:lvl1pPr>
              <a:defRPr sz="1400" i="0">
                <a:solidFill>
                  <a:srgbClr val="00599D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Exploring the extremes with NUSTAR@FAIR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42961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7338" y="225425"/>
            <a:ext cx="8605837" cy="4905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87338" y="1125538"/>
            <a:ext cx="4225925" cy="5256212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5663" y="1125538"/>
            <a:ext cx="4227512" cy="5256212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45F4D6-82D5-1541-ABE8-C4BF4E3FC3DC}" type="slidenum">
              <a:rPr lang="de-DE" altLang="x-none"/>
              <a:pPr/>
              <a:t>‹#›</a:t>
            </a:fld>
            <a:endParaRPr lang="de-DE" altLang="x-none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7625" y="6578600"/>
            <a:ext cx="4392613" cy="261938"/>
          </a:xfrm>
          <a:prstGeom prst="rect">
            <a:avLst/>
          </a:prstGeom>
        </p:spPr>
        <p:txBody>
          <a:bodyPr/>
          <a:lstStyle>
            <a:lvl1pPr>
              <a:defRPr sz="1400" i="0">
                <a:solidFill>
                  <a:srgbClr val="00599D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Exploring the extremes with NUSTAR@FAIR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20203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7338" y="225425"/>
            <a:ext cx="8605837" cy="4905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287338" y="1125538"/>
            <a:ext cx="8605837" cy="5256212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EAF152D-3180-384E-A444-2CE3793C9402}" type="slidenum">
              <a:rPr lang="de-DE" altLang="x-none"/>
              <a:pPr/>
              <a:t>‹#›</a:t>
            </a:fld>
            <a:endParaRPr lang="de-DE" altLang="x-none"/>
          </a:p>
        </p:txBody>
      </p:sp>
      <p:sp>
        <p:nvSpPr>
          <p:cNvPr id="5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7625" y="6578600"/>
            <a:ext cx="4392613" cy="261938"/>
          </a:xfrm>
          <a:prstGeom prst="rect">
            <a:avLst/>
          </a:prstGeom>
        </p:spPr>
        <p:txBody>
          <a:bodyPr/>
          <a:lstStyle>
            <a:lvl1pPr>
              <a:defRPr sz="1400" i="0">
                <a:solidFill>
                  <a:srgbClr val="00599D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Exploring the extremes with NUSTAR@FAIR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23215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"/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6A05030-AFD0-9245-8035-31FF25B1FA6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0454300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4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7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0" y="6612411"/>
            <a:ext cx="9144000" cy="2556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2565" y="1450685"/>
            <a:ext cx="8211834" cy="4903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964992" y="6552643"/>
            <a:ext cx="744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Calibri"/>
                <a:cs typeface="Calibri"/>
              </a:defRPr>
            </a:lvl1pPr>
          </a:lstStyle>
          <a:p>
            <a:fld id="{125CBDDA-5CCF-8748-8988-9DC6C8981774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7" name="Bild 6" descr="GSI_Logo_rgb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399" y="583587"/>
            <a:ext cx="1129081" cy="376361"/>
          </a:xfrm>
          <a:prstGeom prst="rect">
            <a:avLst/>
          </a:prstGeom>
        </p:spPr>
      </p:pic>
      <p:cxnSp>
        <p:nvCxnSpPr>
          <p:cNvPr id="9" name="Gerade Verbindung 8"/>
          <p:cNvCxnSpPr/>
          <p:nvPr/>
        </p:nvCxnSpPr>
        <p:spPr>
          <a:xfrm>
            <a:off x="0" y="1068273"/>
            <a:ext cx="9144000" cy="0"/>
          </a:xfrm>
          <a:prstGeom prst="line">
            <a:avLst/>
          </a:prstGeom>
          <a:ln w="2540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435267" y="6616075"/>
            <a:ext cx="2028533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 smtClean="0">
                <a:solidFill>
                  <a:srgbClr val="333333"/>
                </a:solidFill>
                <a:latin typeface="Calibri"/>
                <a:cs typeface="Calibri"/>
              </a:rPr>
              <a:t>FAIR GmbH | GSI GmbH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22565" y="270000"/>
            <a:ext cx="5584535" cy="7875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4" name="Rechteck 3"/>
          <p:cNvSpPr>
            <a:spLocks/>
          </p:cNvSpPr>
          <p:nvPr/>
        </p:nvSpPr>
        <p:spPr>
          <a:xfrm>
            <a:off x="-1" y="939485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>
            <a:spLocks/>
          </p:cNvSpPr>
          <p:nvPr/>
        </p:nvSpPr>
        <p:spPr>
          <a:xfrm>
            <a:off x="-1" y="6609871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6426201" y="6552643"/>
            <a:ext cx="15226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Calibri"/>
                <a:cs typeface="Calibri"/>
              </a:defRPr>
            </a:lvl1pPr>
          </a:lstStyle>
          <a:p>
            <a:r>
              <a:rPr lang="de-DE" dirty="0" smtClean="0"/>
              <a:t>3 March 2017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463801" y="6560611"/>
            <a:ext cx="3962400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  <a:latin typeface="Calibri"/>
                <a:cs typeface="Calibri"/>
              </a:defRPr>
            </a:lvl1pPr>
          </a:lstStyle>
          <a:p>
            <a:pPr algn="l"/>
            <a:r>
              <a:rPr lang="de-DE" dirty="0" smtClean="0"/>
              <a:t>The </a:t>
            </a:r>
            <a:r>
              <a:rPr lang="de-DE" dirty="0" err="1" smtClean="0"/>
              <a:t>Universe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Laboratory | Prof. Dr. Paolo </a:t>
            </a:r>
            <a:r>
              <a:rPr lang="de-DE" dirty="0" err="1" smtClean="0"/>
              <a:t>Giubellino</a:t>
            </a:r>
            <a:endParaRPr lang="de-DE" dirty="0"/>
          </a:p>
        </p:txBody>
      </p:sp>
      <p:pic>
        <p:nvPicPr>
          <p:cNvPr id="13" name="Bild 12" descr="FAIR_Logo_rgb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249" y="430944"/>
            <a:ext cx="775055" cy="64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86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rgbClr val="333333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400" kern="1200">
          <a:solidFill>
            <a:srgbClr val="333333"/>
          </a:solidFill>
          <a:latin typeface="Calibri"/>
          <a:ea typeface="+mn-ea"/>
          <a:cs typeface="Calibri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000" kern="1200">
          <a:solidFill>
            <a:srgbClr val="333333"/>
          </a:solidFill>
          <a:latin typeface="Calibri"/>
          <a:ea typeface="+mn-ea"/>
          <a:cs typeface="Calibri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800" kern="1200">
          <a:solidFill>
            <a:srgbClr val="333333"/>
          </a:solidFill>
          <a:latin typeface="Calibri"/>
          <a:ea typeface="+mn-ea"/>
          <a:cs typeface="Calibri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600" kern="1200">
          <a:solidFill>
            <a:srgbClr val="333333"/>
          </a:solidFill>
          <a:latin typeface="Calibri"/>
          <a:ea typeface="+mn-ea"/>
          <a:cs typeface="Calibri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400" kern="1200">
          <a:solidFill>
            <a:srgbClr val="333333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0" y="6612411"/>
            <a:ext cx="9144000" cy="2556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2565" y="1450685"/>
            <a:ext cx="8211834" cy="4903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964992" y="6552643"/>
            <a:ext cx="744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Calibri"/>
                <a:cs typeface="Calibri"/>
              </a:defRPr>
            </a:lvl1pPr>
          </a:lstStyle>
          <a:p>
            <a:fld id="{125CBDDA-5CCF-8748-8988-9DC6C8981774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7" name="Bild 6" descr="GSI_Logo_rgb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399" y="583587"/>
            <a:ext cx="1129081" cy="376361"/>
          </a:xfrm>
          <a:prstGeom prst="rect">
            <a:avLst/>
          </a:prstGeom>
        </p:spPr>
      </p:pic>
      <p:cxnSp>
        <p:nvCxnSpPr>
          <p:cNvPr id="9" name="Gerade Verbindung 8"/>
          <p:cNvCxnSpPr/>
          <p:nvPr/>
        </p:nvCxnSpPr>
        <p:spPr>
          <a:xfrm>
            <a:off x="0" y="1068273"/>
            <a:ext cx="9144000" cy="0"/>
          </a:xfrm>
          <a:prstGeom prst="line">
            <a:avLst/>
          </a:prstGeom>
          <a:ln w="2540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435267" y="6616075"/>
            <a:ext cx="2028533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de-DE" sz="1000" dirty="0" smtClean="0">
                <a:solidFill>
                  <a:srgbClr val="333333"/>
                </a:solidFill>
                <a:latin typeface="Calibri"/>
                <a:cs typeface="Calibri"/>
              </a:rPr>
              <a:t>FAIR GmbH | GSI GmbH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22565" y="270000"/>
            <a:ext cx="5584535" cy="7875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4" name="Rechteck 3"/>
          <p:cNvSpPr>
            <a:spLocks/>
          </p:cNvSpPr>
          <p:nvPr/>
        </p:nvSpPr>
        <p:spPr>
          <a:xfrm>
            <a:off x="-1" y="939485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12" name="Rechteck 11"/>
          <p:cNvSpPr>
            <a:spLocks/>
          </p:cNvSpPr>
          <p:nvPr/>
        </p:nvSpPr>
        <p:spPr>
          <a:xfrm>
            <a:off x="-1" y="6609871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6426201" y="6552643"/>
            <a:ext cx="15226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Calibri"/>
                <a:cs typeface="Calibri"/>
              </a:defRPr>
            </a:lvl1pPr>
          </a:lstStyle>
          <a:p>
            <a:r>
              <a:rPr lang="de-DE" dirty="0" smtClean="0"/>
              <a:t>3 March 2017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463801" y="6560611"/>
            <a:ext cx="3962400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  <a:latin typeface="Calibri"/>
                <a:cs typeface="Calibri"/>
              </a:defRPr>
            </a:lvl1pPr>
          </a:lstStyle>
          <a:p>
            <a:pPr algn="l"/>
            <a:r>
              <a:rPr lang="de-DE" dirty="0" smtClean="0"/>
              <a:t>The </a:t>
            </a:r>
            <a:r>
              <a:rPr lang="de-DE" dirty="0" err="1" smtClean="0"/>
              <a:t>Universe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Laboratory | Prof. Dr. Paolo </a:t>
            </a:r>
            <a:r>
              <a:rPr lang="de-DE" dirty="0" err="1" smtClean="0"/>
              <a:t>Giubellino</a:t>
            </a:r>
            <a:endParaRPr lang="de-DE" dirty="0"/>
          </a:p>
        </p:txBody>
      </p:sp>
      <p:pic>
        <p:nvPicPr>
          <p:cNvPr id="13" name="Bild 12" descr="FAIR_Logo_rgb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249" y="430944"/>
            <a:ext cx="775055" cy="64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30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8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rgbClr val="333333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400" kern="1200">
          <a:solidFill>
            <a:srgbClr val="333333"/>
          </a:solidFill>
          <a:latin typeface="Calibri"/>
          <a:ea typeface="+mn-ea"/>
          <a:cs typeface="Calibri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000" kern="1200">
          <a:solidFill>
            <a:srgbClr val="333333"/>
          </a:solidFill>
          <a:latin typeface="Calibri"/>
          <a:ea typeface="+mn-ea"/>
          <a:cs typeface="Calibri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800" kern="1200">
          <a:solidFill>
            <a:srgbClr val="333333"/>
          </a:solidFill>
          <a:latin typeface="Calibri"/>
          <a:ea typeface="+mn-ea"/>
          <a:cs typeface="Calibri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600" kern="1200">
          <a:solidFill>
            <a:srgbClr val="333333"/>
          </a:solidFill>
          <a:latin typeface="Calibri"/>
          <a:ea typeface="+mn-ea"/>
          <a:cs typeface="Calibri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400" kern="1200">
          <a:solidFill>
            <a:srgbClr val="333333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0" y="6612411"/>
            <a:ext cx="9144000" cy="2556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de-DE">
              <a:solidFill>
                <a:prstClr val="white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2565" y="1450685"/>
            <a:ext cx="8211834" cy="4903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964992" y="6552643"/>
            <a:ext cx="744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 defTabSz="914400"/>
            <a:fld id="{125CBDDA-5CCF-8748-8988-9DC6C8981774}" type="slidenum">
              <a:rPr lang="de-DE" smtClean="0"/>
              <a:pPr defTabSz="914400"/>
              <a:t>‹#›</a:t>
            </a:fld>
            <a:endParaRPr lang="de-DE" dirty="0"/>
          </a:p>
        </p:txBody>
      </p:sp>
      <p:pic>
        <p:nvPicPr>
          <p:cNvPr id="7" name="Bild 6" descr="GSI_Logo_rgb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965" y="259790"/>
            <a:ext cx="1349516" cy="449839"/>
          </a:xfrm>
          <a:prstGeom prst="rect">
            <a:avLst/>
          </a:prstGeom>
        </p:spPr>
      </p:pic>
      <p:cxnSp>
        <p:nvCxnSpPr>
          <p:cNvPr id="9" name="Gerade Verbindung 8"/>
          <p:cNvCxnSpPr/>
          <p:nvPr/>
        </p:nvCxnSpPr>
        <p:spPr>
          <a:xfrm>
            <a:off x="0" y="1068273"/>
            <a:ext cx="9144000" cy="0"/>
          </a:xfrm>
          <a:prstGeom prst="line">
            <a:avLst/>
          </a:prstGeom>
          <a:ln w="2540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435267" y="6620368"/>
            <a:ext cx="378083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de-DE" sz="1000" dirty="0" smtClean="0">
                <a:solidFill>
                  <a:srgbClr val="333333"/>
                </a:solidFill>
                <a:cs typeface="Arial"/>
              </a:rPr>
              <a:t>GSI </a:t>
            </a:r>
            <a:r>
              <a:rPr lang="de-DE" sz="1000" dirty="0" err="1" smtClean="0">
                <a:solidFill>
                  <a:srgbClr val="333333"/>
                </a:solidFill>
                <a:cs typeface="Arial"/>
              </a:rPr>
              <a:t>Helmholtzzentrum</a:t>
            </a:r>
            <a:r>
              <a:rPr lang="de-DE" sz="1000" dirty="0" smtClean="0">
                <a:solidFill>
                  <a:srgbClr val="333333"/>
                </a:solidFill>
                <a:cs typeface="Arial"/>
              </a:rPr>
              <a:t> für Schwerionenforschung GmbH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22565" y="259790"/>
            <a:ext cx="6242342" cy="7875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4" name="Rechteck 3"/>
          <p:cNvSpPr>
            <a:spLocks/>
          </p:cNvSpPr>
          <p:nvPr/>
        </p:nvSpPr>
        <p:spPr>
          <a:xfrm>
            <a:off x="-1" y="939485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de-DE">
              <a:solidFill>
                <a:prstClr val="white"/>
              </a:solidFill>
            </a:endParaRPr>
          </a:p>
        </p:txBody>
      </p:sp>
      <p:sp>
        <p:nvSpPr>
          <p:cNvPr id="12" name="Rechteck 11"/>
          <p:cNvSpPr>
            <a:spLocks/>
          </p:cNvSpPr>
          <p:nvPr/>
        </p:nvSpPr>
        <p:spPr>
          <a:xfrm>
            <a:off x="-1" y="6609871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203399" y="6560611"/>
            <a:ext cx="2895600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 defTabSz="914400"/>
            <a:r>
              <a:rPr lang="de-DE" smtClean="0"/>
              <a:t>Ursula Weyrich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7100456" y="6552643"/>
            <a:ext cx="848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pPr defTabSz="914400"/>
            <a:r>
              <a:rPr lang="en-US" smtClean="0"/>
              <a:t>10.03.2015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6567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rgbClr val="333333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400" kern="1200">
          <a:solidFill>
            <a:srgbClr val="333333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000" kern="1200">
          <a:solidFill>
            <a:srgbClr val="333333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800" kern="1200">
          <a:solidFill>
            <a:srgbClr val="333333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600" kern="1200">
          <a:solidFill>
            <a:srgbClr val="333333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400" kern="1200">
          <a:solidFill>
            <a:srgbClr val="333333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7338" y="225425"/>
            <a:ext cx="8605837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1125538"/>
            <a:ext cx="8605837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Textmasterformate</a:t>
            </a:r>
            <a:r>
              <a:rPr lang="en-GB" dirty="0" smtClean="0"/>
              <a:t> </a:t>
            </a:r>
            <a:r>
              <a:rPr lang="en-GB" dirty="0" err="1" smtClean="0"/>
              <a:t>durch</a:t>
            </a:r>
            <a:r>
              <a:rPr lang="en-GB" dirty="0" smtClean="0"/>
              <a:t> </a:t>
            </a:r>
            <a:r>
              <a:rPr lang="en-GB" dirty="0" err="1" smtClean="0"/>
              <a:t>Klicken</a:t>
            </a:r>
            <a:r>
              <a:rPr lang="en-GB" dirty="0" smtClean="0"/>
              <a:t> </a:t>
            </a:r>
            <a:r>
              <a:rPr lang="en-GB" dirty="0" err="1" smtClean="0"/>
              <a:t>bearbeiten</a:t>
            </a:r>
            <a:endParaRPr lang="en-GB" dirty="0" smtClean="0"/>
          </a:p>
          <a:p>
            <a:pPr lvl="1"/>
            <a:r>
              <a:rPr lang="en-GB" dirty="0" err="1" smtClean="0"/>
              <a:t>Zweite</a:t>
            </a:r>
            <a:r>
              <a:rPr lang="en-GB" dirty="0" smtClean="0"/>
              <a:t> </a:t>
            </a:r>
            <a:r>
              <a:rPr lang="en-GB" dirty="0" err="1" smtClean="0"/>
              <a:t>Ebene</a:t>
            </a:r>
            <a:endParaRPr lang="en-GB" dirty="0" smtClean="0"/>
          </a:p>
          <a:p>
            <a:pPr lvl="2"/>
            <a:r>
              <a:rPr lang="en-GB" dirty="0" err="1" smtClean="0"/>
              <a:t>Dritte</a:t>
            </a:r>
            <a:r>
              <a:rPr lang="en-GB" dirty="0" smtClean="0"/>
              <a:t> </a:t>
            </a:r>
            <a:r>
              <a:rPr lang="en-GB" dirty="0" err="1" smtClean="0"/>
              <a:t>Ebene</a:t>
            </a:r>
            <a:endParaRPr lang="en-GB" dirty="0" smtClean="0"/>
          </a:p>
          <a:p>
            <a:pPr lvl="3"/>
            <a:r>
              <a:rPr lang="en-GB" dirty="0" err="1" smtClean="0"/>
              <a:t>Vierte</a:t>
            </a:r>
            <a:r>
              <a:rPr lang="en-GB" dirty="0" smtClean="0"/>
              <a:t> </a:t>
            </a:r>
            <a:r>
              <a:rPr lang="en-GB" dirty="0" err="1" smtClean="0"/>
              <a:t>Ebene</a:t>
            </a:r>
            <a:endParaRPr lang="en-GB" dirty="0" smtClean="0"/>
          </a:p>
          <a:p>
            <a:pPr lvl="4"/>
            <a:r>
              <a:rPr lang="en-GB" dirty="0" err="1" smtClean="0"/>
              <a:t>Fünfte</a:t>
            </a:r>
            <a:r>
              <a:rPr lang="en-GB" dirty="0" smtClean="0"/>
              <a:t> </a:t>
            </a:r>
            <a:r>
              <a:rPr lang="en-GB" dirty="0" err="1" smtClean="0"/>
              <a:t>Ebene</a:t>
            </a:r>
            <a:endParaRPr lang="en-GB" dirty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-36513" y="6607175"/>
            <a:ext cx="439261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599D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/>
              <a:t>Paolo Giubellino, FAIR GmbH,      Berlin 08.05.2017</a:t>
            </a:r>
            <a:endParaRPr lang="de-DE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16913" y="6607175"/>
            <a:ext cx="72866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599D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1837C9B-6D25-44C5-9880-48640EF0EB05}" type="slidenum">
              <a:rPr lang="de-DE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 dirty="0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4356100" y="6607175"/>
            <a:ext cx="1404938" cy="84138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5757863" y="6607175"/>
            <a:ext cx="1404937" cy="8413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7162800" y="6607175"/>
            <a:ext cx="1404938" cy="84138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0" y="6524625"/>
            <a:ext cx="9144000" cy="82550"/>
          </a:xfrm>
          <a:prstGeom prst="rect">
            <a:avLst/>
          </a:prstGeom>
          <a:solidFill>
            <a:srgbClr val="00599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5757863" y="6691313"/>
            <a:ext cx="2809875" cy="82550"/>
          </a:xfrm>
          <a:prstGeom prst="rect">
            <a:avLst/>
          </a:prstGeom>
          <a:solidFill>
            <a:srgbClr val="00599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4356100" y="6775450"/>
            <a:ext cx="1404938" cy="82550"/>
          </a:xfrm>
          <a:prstGeom prst="rect">
            <a:avLst/>
          </a:prstGeom>
          <a:solidFill>
            <a:srgbClr val="00599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0" y="873125"/>
            <a:ext cx="9144000" cy="82550"/>
          </a:xfrm>
          <a:prstGeom prst="rect">
            <a:avLst/>
          </a:prstGeom>
          <a:solidFill>
            <a:srgbClr val="00599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pic>
        <p:nvPicPr>
          <p:cNvPr id="1037" name="Picture 13" descr="FAIR_Logo_rgb_fre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00988" y="38100"/>
            <a:ext cx="992187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41896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599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599D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599D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599D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599D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599D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599D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599D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599D"/>
          </a:solidFill>
          <a:latin typeface="Arial" charset="0"/>
        </a:defRPr>
      </a:lvl9pPr>
    </p:titleStyle>
    <p:bodyStyle>
      <a:lvl1pPr marL="85725" indent="-85725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buFont typeface="Wingdings" pitchFamily="2" charset="2"/>
        <a:defRPr sz="2400">
          <a:solidFill>
            <a:srgbClr val="00599D"/>
          </a:solidFill>
          <a:latin typeface="+mn-lt"/>
          <a:ea typeface="+mn-ea"/>
          <a:cs typeface="+mn-cs"/>
        </a:defRPr>
      </a:lvl1pPr>
      <a:lvl2pPr marL="419100" indent="-266700" algn="l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SzPct val="14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514350" indent="40005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714375" indent="-20638" algn="l" rtl="0" eaLnBrk="0" fontAlgn="base" hangingPunct="0">
        <a:spcBef>
          <a:spcPct val="20000"/>
        </a:spcBef>
        <a:spcAft>
          <a:spcPct val="0"/>
        </a:spcAft>
        <a:defRPr sz="1600" i="1">
          <a:solidFill>
            <a:srgbClr val="990000"/>
          </a:solidFill>
          <a:latin typeface="+mn-lt"/>
        </a:defRPr>
      </a:lvl4pPr>
      <a:lvl5pPr marL="2143125" indent="-1247775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0066CC"/>
          </a:solidFill>
          <a:latin typeface="+mn-lt"/>
        </a:defRPr>
      </a:lvl5pPr>
      <a:lvl6pPr marL="2600325" indent="-1247775" algn="l" rtl="0" eaLnBrk="1" fontAlgn="base" hangingPunct="1">
        <a:spcBef>
          <a:spcPct val="20000"/>
        </a:spcBef>
        <a:spcAft>
          <a:spcPct val="0"/>
        </a:spcAft>
        <a:defRPr sz="1600">
          <a:solidFill>
            <a:srgbClr val="0066CC"/>
          </a:solidFill>
          <a:latin typeface="+mn-lt"/>
        </a:defRPr>
      </a:lvl6pPr>
      <a:lvl7pPr marL="3057525" indent="-1247775" algn="l" rtl="0" eaLnBrk="1" fontAlgn="base" hangingPunct="1">
        <a:spcBef>
          <a:spcPct val="20000"/>
        </a:spcBef>
        <a:spcAft>
          <a:spcPct val="0"/>
        </a:spcAft>
        <a:defRPr sz="1600">
          <a:solidFill>
            <a:srgbClr val="0066CC"/>
          </a:solidFill>
          <a:latin typeface="+mn-lt"/>
        </a:defRPr>
      </a:lvl7pPr>
      <a:lvl8pPr marL="3514725" indent="-1247775" algn="l" rtl="0" eaLnBrk="1" fontAlgn="base" hangingPunct="1">
        <a:spcBef>
          <a:spcPct val="20000"/>
        </a:spcBef>
        <a:spcAft>
          <a:spcPct val="0"/>
        </a:spcAft>
        <a:defRPr sz="1600">
          <a:solidFill>
            <a:srgbClr val="0066CC"/>
          </a:solidFill>
          <a:latin typeface="+mn-lt"/>
        </a:defRPr>
      </a:lvl8pPr>
      <a:lvl9pPr marL="3971925" indent="-1247775" algn="l" rtl="0" eaLnBrk="1" fontAlgn="base" hangingPunct="1">
        <a:spcBef>
          <a:spcPct val="20000"/>
        </a:spcBef>
        <a:spcAft>
          <a:spcPct val="0"/>
        </a:spcAft>
        <a:defRPr sz="1600">
          <a:solidFill>
            <a:srgbClr val="0066CC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0" y="6612411"/>
            <a:ext cx="9144000" cy="2556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2565" y="1450685"/>
            <a:ext cx="8211834" cy="4903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964992" y="6552643"/>
            <a:ext cx="744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Calibri"/>
                <a:cs typeface="Calibri"/>
              </a:defRPr>
            </a:lvl1pPr>
          </a:lstStyle>
          <a:p>
            <a:fld id="{125CBDDA-5CCF-8748-8988-9DC6C8981774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7" name="Bild 6" descr="GSI_Logo_rgb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399" y="583587"/>
            <a:ext cx="1129081" cy="376361"/>
          </a:xfrm>
          <a:prstGeom prst="rect">
            <a:avLst/>
          </a:prstGeom>
        </p:spPr>
      </p:pic>
      <p:cxnSp>
        <p:nvCxnSpPr>
          <p:cNvPr id="9" name="Gerade Verbindung 8"/>
          <p:cNvCxnSpPr/>
          <p:nvPr/>
        </p:nvCxnSpPr>
        <p:spPr>
          <a:xfrm>
            <a:off x="0" y="1068273"/>
            <a:ext cx="9144000" cy="0"/>
          </a:xfrm>
          <a:prstGeom prst="line">
            <a:avLst/>
          </a:prstGeom>
          <a:ln w="2540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435267" y="6616075"/>
            <a:ext cx="2028533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 smtClean="0">
                <a:solidFill>
                  <a:srgbClr val="333333"/>
                </a:solidFill>
                <a:latin typeface="Calibri"/>
                <a:cs typeface="Calibri"/>
              </a:rPr>
              <a:t>FAIR GmbH | GSI GmbH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22565" y="270000"/>
            <a:ext cx="5584535" cy="7875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4" name="Rechteck 3"/>
          <p:cNvSpPr>
            <a:spLocks/>
          </p:cNvSpPr>
          <p:nvPr/>
        </p:nvSpPr>
        <p:spPr>
          <a:xfrm>
            <a:off x="-1" y="939485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>
            <a:spLocks/>
          </p:cNvSpPr>
          <p:nvPr/>
        </p:nvSpPr>
        <p:spPr>
          <a:xfrm>
            <a:off x="-1" y="6609871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6426201" y="6552643"/>
            <a:ext cx="15226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Calibri"/>
                <a:cs typeface="Calibri"/>
              </a:defRPr>
            </a:lvl1pPr>
          </a:lstStyle>
          <a:p>
            <a:r>
              <a:rPr lang="de-DE" dirty="0" smtClean="0"/>
              <a:t>3 March 2017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463801" y="6560611"/>
            <a:ext cx="3962400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  <a:latin typeface="Calibri"/>
                <a:cs typeface="Calibri"/>
              </a:defRPr>
            </a:lvl1pPr>
          </a:lstStyle>
          <a:p>
            <a:pPr algn="l"/>
            <a:r>
              <a:rPr lang="de-DE" dirty="0" smtClean="0"/>
              <a:t>The </a:t>
            </a:r>
            <a:r>
              <a:rPr lang="de-DE" dirty="0" err="1" smtClean="0"/>
              <a:t>Universe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Laboratory | Prof. Dr. Paolo </a:t>
            </a:r>
            <a:r>
              <a:rPr lang="de-DE" dirty="0" err="1" smtClean="0"/>
              <a:t>Giubellino</a:t>
            </a:r>
            <a:endParaRPr lang="de-DE" dirty="0"/>
          </a:p>
        </p:txBody>
      </p:sp>
      <p:pic>
        <p:nvPicPr>
          <p:cNvPr id="13" name="Bild 12" descr="FAIR_Logo_rgb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249" y="430944"/>
            <a:ext cx="775055" cy="64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881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rgbClr val="333333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400" kern="1200">
          <a:solidFill>
            <a:srgbClr val="333333"/>
          </a:solidFill>
          <a:latin typeface="Calibri"/>
          <a:ea typeface="+mn-ea"/>
          <a:cs typeface="Calibri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000" kern="1200">
          <a:solidFill>
            <a:srgbClr val="333333"/>
          </a:solidFill>
          <a:latin typeface="Calibri"/>
          <a:ea typeface="+mn-ea"/>
          <a:cs typeface="Calibri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800" kern="1200">
          <a:solidFill>
            <a:srgbClr val="333333"/>
          </a:solidFill>
          <a:latin typeface="Calibri"/>
          <a:ea typeface="+mn-ea"/>
          <a:cs typeface="Calibri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600" kern="1200">
          <a:solidFill>
            <a:srgbClr val="333333"/>
          </a:solidFill>
          <a:latin typeface="Calibri"/>
          <a:ea typeface="+mn-ea"/>
          <a:cs typeface="Calibri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400" kern="1200">
          <a:solidFill>
            <a:srgbClr val="333333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0" y="6612411"/>
            <a:ext cx="9144000" cy="2556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2565" y="1450685"/>
            <a:ext cx="8211834" cy="4903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964992" y="6552643"/>
            <a:ext cx="744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 defTabSz="457200"/>
            <a:fld id="{125CBDDA-5CCF-8748-8988-9DC6C8981774}" type="slidenum">
              <a:rPr lang="de-DE" smtClean="0"/>
              <a:pPr defTabSz="457200"/>
              <a:t>‹#›</a:t>
            </a:fld>
            <a:endParaRPr lang="de-DE" dirty="0"/>
          </a:p>
        </p:txBody>
      </p:sp>
      <p:pic>
        <p:nvPicPr>
          <p:cNvPr id="7" name="Bild 6" descr="GSI_Logo_rgb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399" y="583587"/>
            <a:ext cx="1129081" cy="376361"/>
          </a:xfrm>
          <a:prstGeom prst="rect">
            <a:avLst/>
          </a:prstGeom>
        </p:spPr>
      </p:pic>
      <p:cxnSp>
        <p:nvCxnSpPr>
          <p:cNvPr id="9" name="Gerade Verbindung 8"/>
          <p:cNvCxnSpPr/>
          <p:nvPr/>
        </p:nvCxnSpPr>
        <p:spPr>
          <a:xfrm>
            <a:off x="0" y="1068273"/>
            <a:ext cx="9144000" cy="0"/>
          </a:xfrm>
          <a:prstGeom prst="line">
            <a:avLst/>
          </a:prstGeom>
          <a:ln w="2540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435267" y="6616075"/>
            <a:ext cx="2028533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457200">
              <a:defRPr/>
            </a:pPr>
            <a:r>
              <a:rPr lang="de-DE" sz="1000" dirty="0" smtClean="0">
                <a:solidFill>
                  <a:srgbClr val="333333"/>
                </a:solidFill>
                <a:cs typeface="Arial"/>
              </a:rPr>
              <a:t>FAIR GmbH | GSI GmbH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22565" y="270000"/>
            <a:ext cx="5584535" cy="7875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4" name="Rechteck 3"/>
          <p:cNvSpPr>
            <a:spLocks/>
          </p:cNvSpPr>
          <p:nvPr/>
        </p:nvSpPr>
        <p:spPr>
          <a:xfrm>
            <a:off x="-1" y="939485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12" name="Rechteck 11"/>
          <p:cNvSpPr>
            <a:spLocks/>
          </p:cNvSpPr>
          <p:nvPr/>
        </p:nvSpPr>
        <p:spPr>
          <a:xfrm>
            <a:off x="-1" y="6609871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7100456" y="6552643"/>
            <a:ext cx="848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pPr defTabSz="457200"/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273300" y="6560611"/>
            <a:ext cx="48256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 defTabSz="457200"/>
            <a:r>
              <a:rPr lang="de-DE" smtClean="0"/>
              <a:t>F. Herfurth ”Commissioning of CRYRING@ESR"</a:t>
            </a:r>
            <a:endParaRPr lang="de-DE" dirty="0"/>
          </a:p>
        </p:txBody>
      </p:sp>
      <p:pic>
        <p:nvPicPr>
          <p:cNvPr id="13" name="Bild 12" descr="FAIR_Logo_rgb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249" y="430944"/>
            <a:ext cx="775055" cy="64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504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rgbClr val="333333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400" kern="1200">
          <a:solidFill>
            <a:srgbClr val="333333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000" kern="1200">
          <a:solidFill>
            <a:srgbClr val="333333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800" kern="1200">
          <a:solidFill>
            <a:srgbClr val="333333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600" kern="1200">
          <a:solidFill>
            <a:srgbClr val="333333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400" kern="1200">
          <a:solidFill>
            <a:srgbClr val="333333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0" y="6612411"/>
            <a:ext cx="9144000" cy="2556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2565" y="1450685"/>
            <a:ext cx="8211834" cy="4903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964992" y="6552643"/>
            <a:ext cx="744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Calibri"/>
                <a:cs typeface="Calibri"/>
              </a:defRPr>
            </a:lvl1pPr>
          </a:lstStyle>
          <a:p>
            <a:pPr defTabSz="457200"/>
            <a:fld id="{125CBDDA-5CCF-8748-8988-9DC6C8981774}" type="slidenum">
              <a:rPr lang="de-DE" smtClean="0"/>
              <a:pPr defTabSz="457200"/>
              <a:t>‹#›</a:t>
            </a:fld>
            <a:endParaRPr lang="de-DE" dirty="0"/>
          </a:p>
        </p:txBody>
      </p:sp>
      <p:pic>
        <p:nvPicPr>
          <p:cNvPr id="7" name="Bild 6" descr="GSI_Logo_rgb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399" y="583587"/>
            <a:ext cx="1129081" cy="376361"/>
          </a:xfrm>
          <a:prstGeom prst="rect">
            <a:avLst/>
          </a:prstGeom>
        </p:spPr>
      </p:pic>
      <p:cxnSp>
        <p:nvCxnSpPr>
          <p:cNvPr id="9" name="Gerade Verbindung 8"/>
          <p:cNvCxnSpPr/>
          <p:nvPr/>
        </p:nvCxnSpPr>
        <p:spPr>
          <a:xfrm>
            <a:off x="0" y="1068273"/>
            <a:ext cx="9144000" cy="0"/>
          </a:xfrm>
          <a:prstGeom prst="line">
            <a:avLst/>
          </a:prstGeom>
          <a:ln w="2540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435267" y="6616075"/>
            <a:ext cx="2028533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457200">
              <a:defRPr/>
            </a:pPr>
            <a:r>
              <a:rPr lang="de-DE" sz="1000" dirty="0" smtClean="0">
                <a:solidFill>
                  <a:srgbClr val="333333"/>
                </a:solidFill>
                <a:latin typeface="Calibri"/>
                <a:cs typeface="Calibri"/>
              </a:rPr>
              <a:t>FAIR GmbH | GSI GmbH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22565" y="270000"/>
            <a:ext cx="5584535" cy="7875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4" name="Rechteck 3"/>
          <p:cNvSpPr>
            <a:spLocks/>
          </p:cNvSpPr>
          <p:nvPr/>
        </p:nvSpPr>
        <p:spPr>
          <a:xfrm>
            <a:off x="-1" y="939485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12" name="Rechteck 11"/>
          <p:cNvSpPr>
            <a:spLocks/>
          </p:cNvSpPr>
          <p:nvPr/>
        </p:nvSpPr>
        <p:spPr>
          <a:xfrm>
            <a:off x="-1" y="6609871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6426201" y="6552643"/>
            <a:ext cx="15226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Calibri"/>
                <a:cs typeface="Calibri"/>
              </a:defRPr>
            </a:lvl1pPr>
          </a:lstStyle>
          <a:p>
            <a:pPr defTabSz="457200"/>
            <a:r>
              <a:rPr lang="de-DE" dirty="0" smtClean="0"/>
              <a:t>3 March 2017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2463801" y="6560611"/>
            <a:ext cx="3962400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  <a:latin typeface="Calibri"/>
                <a:cs typeface="Calibri"/>
              </a:defRPr>
            </a:lvl1pPr>
          </a:lstStyle>
          <a:p>
            <a:pPr algn="l" defTabSz="457200"/>
            <a:r>
              <a:rPr lang="de-DE" dirty="0" smtClean="0"/>
              <a:t>The </a:t>
            </a:r>
            <a:r>
              <a:rPr lang="de-DE" dirty="0" err="1" smtClean="0"/>
              <a:t>Universe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Laboratory | Prof. Dr. Paolo </a:t>
            </a:r>
            <a:r>
              <a:rPr lang="de-DE" dirty="0" err="1" smtClean="0"/>
              <a:t>Giubellino</a:t>
            </a:r>
            <a:endParaRPr lang="de-DE" dirty="0"/>
          </a:p>
        </p:txBody>
      </p:sp>
      <p:pic>
        <p:nvPicPr>
          <p:cNvPr id="13" name="Bild 12" descr="FAIR_Logo_rgb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249" y="430944"/>
            <a:ext cx="775055" cy="64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91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rgbClr val="333333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400" kern="1200">
          <a:solidFill>
            <a:srgbClr val="333333"/>
          </a:solidFill>
          <a:latin typeface="Calibri"/>
          <a:ea typeface="+mn-ea"/>
          <a:cs typeface="Calibri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000" kern="1200">
          <a:solidFill>
            <a:srgbClr val="333333"/>
          </a:solidFill>
          <a:latin typeface="Calibri"/>
          <a:ea typeface="+mn-ea"/>
          <a:cs typeface="Calibri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800" kern="1200">
          <a:solidFill>
            <a:srgbClr val="333333"/>
          </a:solidFill>
          <a:latin typeface="Calibri"/>
          <a:ea typeface="+mn-ea"/>
          <a:cs typeface="Calibri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600" kern="1200">
          <a:solidFill>
            <a:srgbClr val="333333"/>
          </a:solidFill>
          <a:latin typeface="Calibri"/>
          <a:ea typeface="+mn-ea"/>
          <a:cs typeface="Calibri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400" kern="1200">
          <a:solidFill>
            <a:srgbClr val="333333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0" y="6612411"/>
            <a:ext cx="9144000" cy="2556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2565" y="1450685"/>
            <a:ext cx="8211834" cy="4903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964992" y="6552643"/>
            <a:ext cx="744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fld id="{125CBDDA-5CCF-8748-8988-9DC6C8981774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7" name="Bild 6" descr="GSI_Logo_rgb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221" y="295415"/>
            <a:ext cx="1349516" cy="449839"/>
          </a:xfrm>
          <a:prstGeom prst="rect">
            <a:avLst/>
          </a:prstGeom>
        </p:spPr>
      </p:pic>
      <p:cxnSp>
        <p:nvCxnSpPr>
          <p:cNvPr id="9" name="Gerade Verbindung 8"/>
          <p:cNvCxnSpPr/>
          <p:nvPr/>
        </p:nvCxnSpPr>
        <p:spPr>
          <a:xfrm>
            <a:off x="0" y="1068273"/>
            <a:ext cx="9144000" cy="0"/>
          </a:xfrm>
          <a:prstGeom prst="line">
            <a:avLst/>
          </a:prstGeom>
          <a:ln w="2540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308678" y="259790"/>
            <a:ext cx="6242342" cy="7875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4" name="Rechteck 3"/>
          <p:cNvSpPr>
            <a:spLocks/>
          </p:cNvSpPr>
          <p:nvPr/>
        </p:nvSpPr>
        <p:spPr>
          <a:xfrm>
            <a:off x="-1" y="939485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>
            <a:spLocks/>
          </p:cNvSpPr>
          <p:nvPr/>
        </p:nvSpPr>
        <p:spPr>
          <a:xfrm>
            <a:off x="-1" y="6609871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6991350" y="6552643"/>
            <a:ext cx="957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fld id="{CF3D5EB8-044C-40F2-B8B5-36AB8AF1AC57}" type="datetime1">
              <a:rPr lang="de-DE" smtClean="0"/>
              <a:t>07.06.2018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203399" y="6560611"/>
            <a:ext cx="2895600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/>
            <a:endParaRPr lang="de-DE" dirty="0"/>
          </a:p>
        </p:txBody>
      </p:sp>
      <p:pic>
        <p:nvPicPr>
          <p:cNvPr id="1026" name="Picture 2" descr="https://www.gsi.de/fileadmin/oeffentlichkeitsarbeit/logos/FAIR_Logo_rgb_72dpi.jp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3666"/>
            <a:ext cx="11430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68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rgbClr val="333333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400" kern="1200">
          <a:solidFill>
            <a:srgbClr val="333333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000" kern="1200">
          <a:solidFill>
            <a:srgbClr val="333333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800" kern="1200">
          <a:solidFill>
            <a:srgbClr val="333333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600" kern="1200">
          <a:solidFill>
            <a:srgbClr val="333333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400" kern="1200">
          <a:solidFill>
            <a:srgbClr val="333333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7338" y="225425"/>
            <a:ext cx="8605837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x-none"/>
              <a:t>Titelmasterformat durch Klicken bearbeiten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1125538"/>
            <a:ext cx="860583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x-none"/>
              <a:t>Textmasterformate durch Klicken bearbeiten</a:t>
            </a:r>
          </a:p>
          <a:p>
            <a:pPr lvl="1"/>
            <a:r>
              <a:rPr lang="en-GB" altLang="x-none"/>
              <a:t>Zweite Ebene</a:t>
            </a:r>
          </a:p>
          <a:p>
            <a:pPr lvl="2"/>
            <a:r>
              <a:rPr lang="en-GB" altLang="x-none"/>
              <a:t>Dritte Ebene</a:t>
            </a:r>
          </a:p>
          <a:p>
            <a:pPr lvl="3"/>
            <a:r>
              <a:rPr lang="en-GB" altLang="x-none"/>
              <a:t>Vierte Ebene</a:t>
            </a:r>
          </a:p>
          <a:p>
            <a:pPr lvl="4"/>
            <a:r>
              <a:rPr lang="en-GB" altLang="x-none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16913" y="6607175"/>
            <a:ext cx="72866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00599D"/>
                </a:solidFill>
                <a:ea typeface="MS PGothic" charset="-128"/>
              </a:defRPr>
            </a:lvl1pPr>
          </a:lstStyle>
          <a:p>
            <a:fld id="{FFB88528-8BCD-9443-805F-2B750444A9D9}" type="slidenum">
              <a:rPr lang="de-DE" altLang="x-none"/>
              <a:pPr/>
              <a:t>‹#›</a:t>
            </a:fld>
            <a:endParaRPr lang="de-DE" altLang="x-none"/>
          </a:p>
        </p:txBody>
      </p:sp>
      <p:sp>
        <p:nvSpPr>
          <p:cNvPr id="34822" name="Rectangle 8"/>
          <p:cNvSpPr>
            <a:spLocks noChangeArrowheads="1"/>
          </p:cNvSpPr>
          <p:nvPr/>
        </p:nvSpPr>
        <p:spPr bwMode="auto">
          <a:xfrm>
            <a:off x="4356100" y="6607175"/>
            <a:ext cx="1404938" cy="84138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x-none" sz="1800">
              <a:solidFill>
                <a:srgbClr val="000000"/>
              </a:solidFill>
              <a:ea typeface="MS PGothic" charset="-128"/>
            </a:endParaRPr>
          </a:p>
        </p:txBody>
      </p:sp>
      <p:sp>
        <p:nvSpPr>
          <p:cNvPr id="34823" name="Rectangle 9"/>
          <p:cNvSpPr>
            <a:spLocks noChangeArrowheads="1"/>
          </p:cNvSpPr>
          <p:nvPr/>
        </p:nvSpPr>
        <p:spPr bwMode="auto">
          <a:xfrm>
            <a:off x="5757863" y="6607175"/>
            <a:ext cx="1404937" cy="84138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x-none" sz="1800">
              <a:solidFill>
                <a:srgbClr val="000000"/>
              </a:solidFill>
              <a:ea typeface="MS PGothic" charset="-128"/>
            </a:endParaRPr>
          </a:p>
        </p:txBody>
      </p:sp>
      <p:sp>
        <p:nvSpPr>
          <p:cNvPr id="34824" name="Rectangle 10"/>
          <p:cNvSpPr>
            <a:spLocks noChangeArrowheads="1"/>
          </p:cNvSpPr>
          <p:nvPr/>
        </p:nvSpPr>
        <p:spPr bwMode="auto">
          <a:xfrm>
            <a:off x="7162800" y="6607175"/>
            <a:ext cx="1404938" cy="84138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x-none" sz="1800">
              <a:solidFill>
                <a:srgbClr val="000000"/>
              </a:solidFill>
              <a:ea typeface="MS PGothic" charset="-128"/>
            </a:endParaRPr>
          </a:p>
        </p:txBody>
      </p:sp>
      <p:sp>
        <p:nvSpPr>
          <p:cNvPr id="34825" name="Rectangle 11"/>
          <p:cNvSpPr>
            <a:spLocks noChangeArrowheads="1"/>
          </p:cNvSpPr>
          <p:nvPr/>
        </p:nvSpPr>
        <p:spPr bwMode="auto">
          <a:xfrm>
            <a:off x="0" y="6524625"/>
            <a:ext cx="9144000" cy="82550"/>
          </a:xfrm>
          <a:prstGeom prst="rect">
            <a:avLst/>
          </a:prstGeom>
          <a:solidFill>
            <a:srgbClr val="0059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x-none" sz="1800">
              <a:solidFill>
                <a:srgbClr val="000000"/>
              </a:solidFill>
              <a:ea typeface="MS PGothic" charset="-128"/>
            </a:endParaRPr>
          </a:p>
        </p:txBody>
      </p:sp>
      <p:sp>
        <p:nvSpPr>
          <p:cNvPr id="34826" name="Rectangle 12"/>
          <p:cNvSpPr>
            <a:spLocks noChangeArrowheads="1"/>
          </p:cNvSpPr>
          <p:nvPr/>
        </p:nvSpPr>
        <p:spPr bwMode="auto">
          <a:xfrm>
            <a:off x="5757863" y="6691313"/>
            <a:ext cx="2809875" cy="82550"/>
          </a:xfrm>
          <a:prstGeom prst="rect">
            <a:avLst/>
          </a:prstGeom>
          <a:solidFill>
            <a:srgbClr val="0059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x-none" sz="1800">
              <a:solidFill>
                <a:srgbClr val="000000"/>
              </a:solidFill>
              <a:ea typeface="MS PGothic" charset="-128"/>
            </a:endParaRPr>
          </a:p>
        </p:txBody>
      </p:sp>
      <p:sp>
        <p:nvSpPr>
          <p:cNvPr id="34827" name="Rectangle 13"/>
          <p:cNvSpPr>
            <a:spLocks noChangeArrowheads="1"/>
          </p:cNvSpPr>
          <p:nvPr/>
        </p:nvSpPr>
        <p:spPr bwMode="auto">
          <a:xfrm>
            <a:off x="4356100" y="6775450"/>
            <a:ext cx="1404938" cy="82550"/>
          </a:xfrm>
          <a:prstGeom prst="rect">
            <a:avLst/>
          </a:prstGeom>
          <a:solidFill>
            <a:srgbClr val="0059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x-none" sz="1800">
              <a:solidFill>
                <a:srgbClr val="000000"/>
              </a:solidFill>
              <a:ea typeface="MS PGothic" charset="-128"/>
            </a:endParaRPr>
          </a:p>
        </p:txBody>
      </p:sp>
      <p:sp>
        <p:nvSpPr>
          <p:cNvPr id="34828" name="Rectangle 14"/>
          <p:cNvSpPr>
            <a:spLocks noChangeArrowheads="1"/>
          </p:cNvSpPr>
          <p:nvPr/>
        </p:nvSpPr>
        <p:spPr bwMode="auto">
          <a:xfrm>
            <a:off x="0" y="873125"/>
            <a:ext cx="9144000" cy="82550"/>
          </a:xfrm>
          <a:prstGeom prst="rect">
            <a:avLst/>
          </a:prstGeom>
          <a:solidFill>
            <a:srgbClr val="0059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x-none" sz="1800">
              <a:solidFill>
                <a:srgbClr val="000000"/>
              </a:solidFill>
              <a:ea typeface="MS PGothic" charset="-128"/>
            </a:endParaRPr>
          </a:p>
        </p:txBody>
      </p:sp>
      <p:sp>
        <p:nvSpPr>
          <p:cNvPr id="13" name="Footer Placeholder 5"/>
          <p:cNvSpPr>
            <a:spLocks noGrp="1" noChangeArrowheads="1"/>
          </p:cNvSpPr>
          <p:nvPr>
            <p:ph type="ftr" sz="quarter" idx="3"/>
          </p:nvPr>
        </p:nvSpPr>
        <p:spPr>
          <a:xfrm>
            <a:off x="47625" y="6578600"/>
            <a:ext cx="4392613" cy="261938"/>
          </a:xfrm>
          <a:prstGeom prst="rect">
            <a:avLst/>
          </a:prstGeom>
        </p:spPr>
        <p:txBody>
          <a:bodyPr/>
          <a:lstStyle>
            <a:lvl1pPr>
              <a:defRPr sz="1400" i="0">
                <a:solidFill>
                  <a:srgbClr val="00599D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Exploring the extremes with NUSTAR@FAIR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533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599D"/>
          </a:solidFill>
          <a:latin typeface="+mj-lt"/>
          <a:ea typeface="MS PGothic" charset="0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599D"/>
          </a:solidFill>
          <a:latin typeface="Arial" charset="0"/>
          <a:ea typeface="MS PGothic" charset="0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599D"/>
          </a:solidFill>
          <a:latin typeface="Arial" charset="0"/>
          <a:ea typeface="MS PGothic" charset="0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599D"/>
          </a:solidFill>
          <a:latin typeface="Arial" charset="0"/>
          <a:ea typeface="MS PGothic" charset="0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599D"/>
          </a:solidFill>
          <a:latin typeface="Arial" charset="0"/>
          <a:ea typeface="MS PGothic" charset="0"/>
          <a:cs typeface="MS PGothic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599D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599D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599D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599D"/>
          </a:solidFill>
          <a:latin typeface="Arial" charset="0"/>
        </a:defRPr>
      </a:lvl9pPr>
    </p:titleStyle>
    <p:bodyStyle>
      <a:lvl1pPr marL="85725" indent="-85725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buFont typeface="Wingdings" charset="2"/>
        <a:defRPr sz="2400">
          <a:solidFill>
            <a:srgbClr val="00599D"/>
          </a:solidFill>
          <a:latin typeface="+mn-lt"/>
          <a:ea typeface="MS PGothic" charset="0"/>
          <a:cs typeface="MS PGothic" charset="0"/>
        </a:defRPr>
      </a:lvl1pPr>
      <a:lvl2pPr marL="419100" indent="-266700" algn="l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SzPct val="140000"/>
        <a:buFont typeface="Wingdings" charset="2"/>
        <a:buChar char="§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514350" indent="40005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714375" indent="-20638" algn="l" rtl="0" eaLnBrk="0" fontAlgn="base" hangingPunct="0">
        <a:spcBef>
          <a:spcPct val="20000"/>
        </a:spcBef>
        <a:spcAft>
          <a:spcPct val="0"/>
        </a:spcAft>
        <a:defRPr sz="1600" i="1">
          <a:solidFill>
            <a:srgbClr val="990000"/>
          </a:solidFill>
          <a:latin typeface="+mn-lt"/>
          <a:ea typeface="MS PGothic" charset="0"/>
          <a:cs typeface="MS PGothic" charset="0"/>
        </a:defRPr>
      </a:lvl4pPr>
      <a:lvl5pPr marL="2143125" indent="-1247775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0066CC"/>
          </a:solidFill>
          <a:latin typeface="+mn-lt"/>
          <a:ea typeface="MS PGothic" charset="0"/>
          <a:cs typeface="MS PGothic" charset="0"/>
        </a:defRPr>
      </a:lvl5pPr>
      <a:lvl6pPr marL="2600325" indent="-1247775" algn="l" rtl="0" fontAlgn="base">
        <a:spcBef>
          <a:spcPct val="20000"/>
        </a:spcBef>
        <a:spcAft>
          <a:spcPct val="0"/>
        </a:spcAft>
        <a:defRPr sz="1600">
          <a:solidFill>
            <a:srgbClr val="0066CC"/>
          </a:solidFill>
          <a:latin typeface="+mn-lt"/>
        </a:defRPr>
      </a:lvl6pPr>
      <a:lvl7pPr marL="3057525" indent="-1247775" algn="l" rtl="0" fontAlgn="base">
        <a:spcBef>
          <a:spcPct val="20000"/>
        </a:spcBef>
        <a:spcAft>
          <a:spcPct val="0"/>
        </a:spcAft>
        <a:defRPr sz="1600">
          <a:solidFill>
            <a:srgbClr val="0066CC"/>
          </a:solidFill>
          <a:latin typeface="+mn-lt"/>
        </a:defRPr>
      </a:lvl7pPr>
      <a:lvl8pPr marL="3514725" indent="-1247775" algn="l" rtl="0" fontAlgn="base">
        <a:spcBef>
          <a:spcPct val="20000"/>
        </a:spcBef>
        <a:spcAft>
          <a:spcPct val="0"/>
        </a:spcAft>
        <a:defRPr sz="1600">
          <a:solidFill>
            <a:srgbClr val="0066CC"/>
          </a:solidFill>
          <a:latin typeface="+mn-lt"/>
        </a:defRPr>
      </a:lvl8pPr>
      <a:lvl9pPr marL="3971925" indent="-1247775" algn="l" rtl="0" fontAlgn="base">
        <a:spcBef>
          <a:spcPct val="20000"/>
        </a:spcBef>
        <a:spcAft>
          <a:spcPct val="0"/>
        </a:spcAft>
        <a:defRPr sz="1600">
          <a:solidFill>
            <a:srgbClr val="0066CC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33.png"/><Relationship Id="rId3" Type="http://schemas.openxmlformats.org/officeDocument/2006/relationships/image" Target="../media/image30.jpeg"/><Relationship Id="rId7" Type="http://schemas.openxmlformats.org/officeDocument/2006/relationships/image" Target="../media/image23.png"/><Relationship Id="rId12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31.jpe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emf"/><Relationship Id="rId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2.png"/><Relationship Id="rId4" Type="http://schemas.openxmlformats.org/officeDocument/2006/relationships/image" Target="../media/image4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8.jpeg"/><Relationship Id="rId7" Type="http://schemas.openxmlformats.org/officeDocument/2006/relationships/image" Target="../media/image51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8.pn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84.jpeg"/><Relationship Id="rId4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85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20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88.png"/><Relationship Id="rId4" Type="http://schemas.openxmlformats.org/officeDocument/2006/relationships/image" Target="../media/image3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840523" y="6645920"/>
            <a:ext cx="6124469" cy="22495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100" dirty="0"/>
              <a:t>15</a:t>
            </a:r>
            <a:r>
              <a:rPr lang="en-US" sz="1100" baseline="30000" dirty="0"/>
              <a:t>th</a:t>
            </a:r>
            <a:r>
              <a:rPr lang="en-US" sz="1100" dirty="0"/>
              <a:t> International Workshop on Meson </a:t>
            </a:r>
            <a:r>
              <a:rPr lang="en-US" sz="1100" dirty="0" smtClean="0"/>
              <a:t>Physics, KRAKÓW</a:t>
            </a:r>
            <a:r>
              <a:rPr lang="en-US" sz="1100" dirty="0"/>
              <a:t>, </a:t>
            </a:r>
            <a:r>
              <a:rPr lang="en-US" sz="1100" dirty="0" smtClean="0"/>
              <a:t>POLAND, 7</a:t>
            </a:r>
            <a:r>
              <a:rPr lang="en-US" sz="1100" baseline="30000" dirty="0" smtClean="0"/>
              <a:t>th</a:t>
            </a:r>
            <a:r>
              <a:rPr lang="en-US" sz="1100" dirty="0" smtClean="0"/>
              <a:t> </a:t>
            </a:r>
            <a:r>
              <a:rPr lang="en-US" sz="1100" dirty="0"/>
              <a:t>- 12</a:t>
            </a:r>
            <a:r>
              <a:rPr lang="en-US" sz="1100" baseline="30000" dirty="0"/>
              <a:t>th</a:t>
            </a:r>
            <a:r>
              <a:rPr lang="en-US" sz="1100" dirty="0"/>
              <a:t> June 2018</a:t>
            </a:r>
          </a:p>
        </p:txBody>
      </p:sp>
      <p:pic>
        <p:nvPicPr>
          <p:cNvPr id="6" name="445E678C-6062-48BC-89B8-8E33F22B830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87" y="1250898"/>
            <a:ext cx="8814816" cy="5138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526094" y="2453744"/>
            <a:ext cx="7991606" cy="2669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333333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de-DE" sz="3200" dirty="0" smtClean="0"/>
              <a:t>FAIR </a:t>
            </a:r>
            <a:br>
              <a:rPr lang="de-DE" sz="3200" dirty="0" smtClean="0"/>
            </a:br>
            <a:r>
              <a:rPr lang="de-DE" sz="3200" dirty="0" smtClean="0"/>
              <a:t>The </a:t>
            </a:r>
            <a:r>
              <a:rPr lang="de-DE" sz="3200" dirty="0" err="1" smtClean="0"/>
              <a:t>Universe</a:t>
            </a:r>
            <a:r>
              <a:rPr lang="de-DE" sz="3200" dirty="0" smtClean="0"/>
              <a:t> in </a:t>
            </a:r>
            <a:r>
              <a:rPr lang="de-DE" sz="3200" dirty="0" err="1" smtClean="0"/>
              <a:t>the</a:t>
            </a:r>
            <a:r>
              <a:rPr lang="de-DE" sz="3200" dirty="0" smtClean="0"/>
              <a:t> Laboratory</a:t>
            </a:r>
          </a:p>
          <a:p>
            <a:pPr algn="ctr"/>
            <a:endParaRPr lang="de-DE" sz="2000" dirty="0" smtClean="0"/>
          </a:p>
          <a:p>
            <a:pPr algn="ctr"/>
            <a:endParaRPr lang="de-DE" sz="2000" dirty="0" smtClean="0"/>
          </a:p>
          <a:p>
            <a:pPr algn="ctr">
              <a:spcAft>
                <a:spcPts val="600"/>
              </a:spcAft>
            </a:pPr>
            <a:r>
              <a:rPr lang="en-US" sz="1800" dirty="0"/>
              <a:t>15</a:t>
            </a:r>
            <a:r>
              <a:rPr lang="en-US" sz="1800" baseline="30000" dirty="0"/>
              <a:t>th</a:t>
            </a:r>
            <a:r>
              <a:rPr lang="en-US" sz="1800" dirty="0"/>
              <a:t> International Workshop on Meson Physics</a:t>
            </a:r>
            <a:br>
              <a:rPr lang="en-US" sz="1800" dirty="0"/>
            </a:br>
            <a:r>
              <a:rPr lang="en-US" sz="1800" dirty="0"/>
              <a:t>KRAKÓW, </a:t>
            </a:r>
            <a:r>
              <a:rPr lang="en-US" sz="1800" dirty="0" smtClean="0"/>
              <a:t>POLAND, 7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</a:t>
            </a:r>
            <a:r>
              <a:rPr lang="en-US" sz="1800" dirty="0"/>
              <a:t>- 12</a:t>
            </a:r>
            <a:r>
              <a:rPr lang="en-US" sz="1800" baseline="30000" dirty="0"/>
              <a:t>th</a:t>
            </a:r>
            <a:r>
              <a:rPr lang="en-US" sz="1800" dirty="0"/>
              <a:t> June 2018</a:t>
            </a:r>
          </a:p>
        </p:txBody>
      </p:sp>
      <p:sp>
        <p:nvSpPr>
          <p:cNvPr id="8" name="Untertitel 2"/>
          <p:cNvSpPr txBox="1">
            <a:spLocks/>
          </p:cNvSpPr>
          <p:nvPr/>
        </p:nvSpPr>
        <p:spPr>
          <a:xfrm>
            <a:off x="1371600" y="5944586"/>
            <a:ext cx="6400800" cy="58466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2400" kern="1200">
                <a:solidFill>
                  <a:srgbClr val="333333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2000" kern="1200">
                <a:solidFill>
                  <a:srgbClr val="333333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800" kern="1200">
                <a:solidFill>
                  <a:srgbClr val="333333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600" kern="1200">
                <a:solidFill>
                  <a:srgbClr val="333333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400" kern="1200">
                <a:solidFill>
                  <a:srgbClr val="333333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2000" dirty="0" smtClean="0"/>
              <a:t>Paolo Giubellino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57968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1" descr="image04.jpe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41" b="367"/>
          <a:stretch/>
        </p:blipFill>
        <p:spPr bwMode="auto">
          <a:xfrm>
            <a:off x="1" y="1180233"/>
            <a:ext cx="9164638" cy="588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6853765" y="6417179"/>
            <a:ext cx="1179729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3 March 2017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8049657" y="6417179"/>
            <a:ext cx="744898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BDDA-5CCF-8748-8988-9DC6C8981774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697376" y="5226390"/>
            <a:ext cx="3304203" cy="167122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DBB63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+mn-ea"/>
                <a:cs typeface="Arial"/>
              </a:rPr>
              <a:t>ESFRI Landmark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DBB63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+mn-ea"/>
                <a:cs typeface="Arial"/>
              </a:rPr>
              <a:t>Top priority for European </a:t>
            </a:r>
            <a:b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+mn-ea"/>
                <a:cs typeface="Arial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+mn-ea"/>
                <a:cs typeface="Arial"/>
              </a:rPr>
              <a:t>Nuclear Physics </a:t>
            </a: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+mn-ea"/>
                <a:cs typeface="Arial"/>
              </a:rPr>
              <a:t>Community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DBB63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+mn-ea"/>
                <a:cs typeface="Arial"/>
              </a:rPr>
              <a:t>Driver for Innovation in Science and Technology</a:t>
            </a:r>
            <a:endParaRPr kumimoji="0" lang="en-US" sz="1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charset="0"/>
              <a:ea typeface="+mn-ea"/>
              <a:cs typeface="Arial"/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375435" y="168813"/>
            <a:ext cx="6092535" cy="89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333333"/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FAIR: </a:t>
            </a:r>
            <a:r>
              <a:rPr kumimoji="0" lang="de-DE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Facility </a:t>
            </a:r>
            <a:r>
              <a:rPr kumimoji="0" lang="de-DE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for</a:t>
            </a:r>
            <a:r>
              <a:rPr kumimoji="0" lang="de-DE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Antiproton </a:t>
            </a:r>
            <a:r>
              <a:rPr kumimoji="0" lang="de-DE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and</a:t>
            </a:r>
            <a:r>
              <a:rPr kumimoji="0" lang="de-DE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Ion Research  </a:t>
            </a:r>
            <a:br>
              <a:rPr kumimoji="0" lang="de-DE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</a:br>
            <a:r>
              <a:rPr kumimoji="0" lang="mr-IN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–</a:t>
            </a:r>
            <a:r>
              <a:rPr kumimoji="0" lang="de-DE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A World-Wide Unique </a:t>
            </a:r>
            <a:r>
              <a:rPr kumimoji="0" lang="de-DE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Accelerator</a:t>
            </a:r>
            <a:r>
              <a:rPr kumimoji="0" lang="de-DE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Facility</a:t>
            </a:r>
            <a:endParaRPr kumimoji="0" lang="de-DE" sz="30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58453" y="6451567"/>
            <a:ext cx="5434378" cy="402999"/>
            <a:chOff x="175683" y="6455734"/>
            <a:chExt cx="5434378" cy="402999"/>
          </a:xfrm>
        </p:grpSpPr>
        <p:sp>
          <p:nvSpPr>
            <p:cNvPr id="9" name="Rectangle 13"/>
            <p:cNvSpPr>
              <a:spLocks/>
            </p:cNvSpPr>
            <p:nvPr/>
          </p:nvSpPr>
          <p:spPr bwMode="auto">
            <a:xfrm>
              <a:off x="4582427" y="6700436"/>
              <a:ext cx="49483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39200" bIns="0">
              <a:spAutoFit/>
            </a:bodyPr>
            <a:lstStyle>
              <a:lvl1pPr marL="381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1pPr>
              <a:lvl2pPr marL="742950" indent="-28575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2pPr>
              <a:lvl3pPr marL="11430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3pPr>
              <a:lvl4pPr marL="16002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4pPr>
              <a:lvl5pPr marL="20574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9pPr>
            </a:lstStyle>
            <a:p>
              <a:pPr marL="3810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563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/>
              </a:pPr>
              <a:r>
                <a:rPr kumimoji="0" lang="en-US" altLang="ru-RU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+mn-cs"/>
                  <a:sym typeface="Arial" pitchFamily="34" charset="0"/>
                </a:rPr>
                <a:t>Sweden</a:t>
              </a:r>
            </a:p>
          </p:txBody>
        </p:sp>
        <p:sp>
          <p:nvSpPr>
            <p:cNvPr id="11" name="Rectangle 14"/>
            <p:cNvSpPr>
              <a:spLocks/>
            </p:cNvSpPr>
            <p:nvPr/>
          </p:nvSpPr>
          <p:spPr bwMode="auto">
            <a:xfrm>
              <a:off x="707442" y="6703611"/>
              <a:ext cx="43712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39200" bIns="0">
              <a:spAutoFit/>
            </a:bodyPr>
            <a:lstStyle>
              <a:lvl1pPr marL="381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1pPr>
              <a:lvl2pPr marL="742950" indent="-28575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2pPr>
              <a:lvl3pPr marL="11430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3pPr>
              <a:lvl4pPr marL="16002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4pPr>
              <a:lvl5pPr marL="20574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9pPr>
            </a:lstStyle>
            <a:p>
              <a:pPr marL="3810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563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/>
              </a:pPr>
              <a:r>
                <a:rPr kumimoji="0" lang="en-US" altLang="ru-RU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+mn-cs"/>
                  <a:sym typeface="Arial" pitchFamily="34" charset="0"/>
                </a:rPr>
                <a:t>France</a:t>
              </a:r>
            </a:p>
          </p:txBody>
        </p:sp>
        <p:pic>
          <p:nvPicPr>
            <p:cNvPr id="12" name="Picture 15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0596" y="6460723"/>
              <a:ext cx="358775" cy="242888"/>
            </a:xfrm>
            <a:prstGeom prst="rect">
              <a:avLst/>
            </a:prstGeom>
            <a:noFill/>
            <a:ln w="9360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angle 16"/>
            <p:cNvSpPr>
              <a:spLocks/>
            </p:cNvSpPr>
            <p:nvPr/>
          </p:nvSpPr>
          <p:spPr bwMode="auto">
            <a:xfrm>
              <a:off x="1909215" y="6703611"/>
              <a:ext cx="328123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39200" bIns="0">
              <a:spAutoFit/>
            </a:bodyPr>
            <a:lstStyle>
              <a:lvl1pPr marL="381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1pPr>
              <a:lvl2pPr marL="742950" indent="-28575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2pPr>
              <a:lvl3pPr marL="11430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3pPr>
              <a:lvl4pPr marL="16002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4pPr>
              <a:lvl5pPr marL="20574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9pPr>
            </a:lstStyle>
            <a:p>
              <a:pPr marL="3810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563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/>
              </a:pPr>
              <a:r>
                <a:rPr kumimoji="0" lang="en-US" altLang="ru-RU" sz="9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+mn-cs"/>
                  <a:sym typeface="Arial" pitchFamily="34" charset="0"/>
                </a:rPr>
                <a:t>India</a:t>
              </a:r>
            </a:p>
          </p:txBody>
        </p:sp>
        <p:pic>
          <p:nvPicPr>
            <p:cNvPr id="14" name="Picture 17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191" y="6460723"/>
              <a:ext cx="330200" cy="242888"/>
            </a:xfrm>
            <a:prstGeom prst="rect">
              <a:avLst/>
            </a:prstGeom>
            <a:noFill/>
            <a:ln w="9360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8"/>
            <p:cNvSpPr>
              <a:spLocks/>
            </p:cNvSpPr>
            <p:nvPr/>
          </p:nvSpPr>
          <p:spPr bwMode="auto">
            <a:xfrm>
              <a:off x="175683" y="6702023"/>
              <a:ext cx="45636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39200" bIns="0">
              <a:spAutoFit/>
            </a:bodyPr>
            <a:lstStyle>
              <a:lvl1pPr marL="381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1pPr>
              <a:lvl2pPr marL="742950" indent="-28575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2pPr>
              <a:lvl3pPr marL="11430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3pPr>
              <a:lvl4pPr marL="16002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4pPr>
              <a:lvl5pPr marL="20574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9pPr>
            </a:lstStyle>
            <a:p>
              <a:pPr marL="3810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563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/>
              </a:pPr>
              <a:r>
                <a:rPr kumimoji="0" lang="en-US" altLang="ru-RU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+mn-cs"/>
                  <a:sym typeface="Arial" pitchFamily="34" charset="0"/>
                </a:rPr>
                <a:t>Finland</a:t>
              </a:r>
            </a:p>
          </p:txBody>
        </p:sp>
        <p:pic>
          <p:nvPicPr>
            <p:cNvPr id="16" name="Picture 19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158" y="6460723"/>
              <a:ext cx="358775" cy="242888"/>
            </a:xfrm>
            <a:prstGeom prst="rect">
              <a:avLst/>
            </a:prstGeom>
            <a:noFill/>
            <a:ln w="9360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0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4564" y="6460723"/>
              <a:ext cx="400050" cy="242888"/>
            </a:xfrm>
            <a:prstGeom prst="rect">
              <a:avLst/>
            </a:prstGeom>
            <a:noFill/>
            <a:ln w="9360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21"/>
            <p:cNvSpPr>
              <a:spLocks/>
            </p:cNvSpPr>
            <p:nvPr/>
          </p:nvSpPr>
          <p:spPr bwMode="auto">
            <a:xfrm>
              <a:off x="1231108" y="6703611"/>
              <a:ext cx="55254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39200" bIns="0">
              <a:spAutoFit/>
            </a:bodyPr>
            <a:lstStyle>
              <a:lvl1pPr marL="381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1pPr>
              <a:lvl2pPr marL="742950" indent="-28575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2pPr>
              <a:lvl3pPr marL="11430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3pPr>
              <a:lvl4pPr marL="16002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4pPr>
              <a:lvl5pPr marL="20574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9pPr>
            </a:lstStyle>
            <a:p>
              <a:pPr marL="3810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563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/>
              </a:pPr>
              <a:r>
                <a:rPr kumimoji="0" lang="en-US" altLang="ru-RU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+mn-cs"/>
                  <a:sym typeface="Arial" pitchFamily="34" charset="0"/>
                </a:rPr>
                <a:t>Germany</a:t>
              </a:r>
            </a:p>
          </p:txBody>
        </p:sp>
        <p:pic>
          <p:nvPicPr>
            <p:cNvPr id="19" name="Picture 22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9409" y="6460723"/>
              <a:ext cx="384175" cy="242888"/>
            </a:xfrm>
            <a:prstGeom prst="rect">
              <a:avLst/>
            </a:prstGeom>
            <a:noFill/>
            <a:ln w="9360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angle 23"/>
            <p:cNvSpPr>
              <a:spLocks/>
            </p:cNvSpPr>
            <p:nvPr/>
          </p:nvSpPr>
          <p:spPr bwMode="auto">
            <a:xfrm>
              <a:off x="2420878" y="6703611"/>
              <a:ext cx="437128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39200" bIns="0">
              <a:spAutoFit/>
            </a:bodyPr>
            <a:lstStyle>
              <a:lvl1pPr marL="381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1pPr>
              <a:lvl2pPr marL="742950" indent="-28575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2pPr>
              <a:lvl3pPr marL="11430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3pPr>
              <a:lvl4pPr marL="16002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4pPr>
              <a:lvl5pPr marL="20574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9pPr>
            </a:lstStyle>
            <a:p>
              <a:pPr marL="3810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563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/>
              </a:pPr>
              <a:r>
                <a:rPr kumimoji="0" lang="en-US" altLang="ru-RU" sz="9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+mn-cs"/>
                  <a:sym typeface="Arial" pitchFamily="34" charset="0"/>
                </a:rPr>
                <a:t>Poland</a:t>
              </a:r>
            </a:p>
          </p:txBody>
        </p:sp>
        <p:pic>
          <p:nvPicPr>
            <p:cNvPr id="23" name="Picture 26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5996" y="6457548"/>
              <a:ext cx="384175" cy="242888"/>
            </a:xfrm>
            <a:prstGeom prst="rect">
              <a:avLst/>
            </a:prstGeom>
            <a:noFill/>
            <a:ln w="9360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27"/>
            <p:cNvSpPr>
              <a:spLocks/>
            </p:cNvSpPr>
            <p:nvPr/>
          </p:nvSpPr>
          <p:spPr bwMode="auto">
            <a:xfrm>
              <a:off x="2966855" y="6703611"/>
              <a:ext cx="539720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39200" bIns="0">
              <a:spAutoFit/>
            </a:bodyPr>
            <a:lstStyle>
              <a:lvl1pPr marL="381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1pPr>
              <a:lvl2pPr marL="742950" indent="-28575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2pPr>
              <a:lvl3pPr marL="11430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3pPr>
              <a:lvl4pPr marL="16002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4pPr>
              <a:lvl5pPr marL="20574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9pPr>
            </a:lstStyle>
            <a:p>
              <a:pPr marL="3810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563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/>
              </a:pPr>
              <a:r>
                <a:rPr kumimoji="0" lang="en-US" altLang="ru-RU" sz="9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+mn-cs"/>
                  <a:sym typeface="Arial" pitchFamily="34" charset="0"/>
                </a:rPr>
                <a:t>Romania</a:t>
              </a:r>
            </a:p>
          </p:txBody>
        </p:sp>
        <p:pic>
          <p:nvPicPr>
            <p:cNvPr id="25" name="Picture 28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1757" y="6459136"/>
              <a:ext cx="358775" cy="242887"/>
            </a:xfrm>
            <a:prstGeom prst="rect">
              <a:avLst/>
            </a:prstGeom>
            <a:noFill/>
            <a:ln w="9360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9"/>
            <p:cNvSpPr>
              <a:spLocks/>
            </p:cNvSpPr>
            <p:nvPr/>
          </p:nvSpPr>
          <p:spPr bwMode="auto">
            <a:xfrm>
              <a:off x="3534814" y="6702023"/>
              <a:ext cx="430716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39200" bIns="0">
              <a:spAutoFit/>
            </a:bodyPr>
            <a:lstStyle>
              <a:lvl1pPr marL="381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1pPr>
              <a:lvl2pPr marL="742950" indent="-28575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2pPr>
              <a:lvl3pPr marL="11430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3pPr>
              <a:lvl4pPr marL="16002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4pPr>
              <a:lvl5pPr marL="20574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9pPr>
            </a:lstStyle>
            <a:p>
              <a:pPr marL="3810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563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/>
              </a:pPr>
              <a:r>
                <a:rPr kumimoji="0" lang="en-US" altLang="ru-RU" sz="9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+mn-cs"/>
                  <a:sym typeface="Arial" pitchFamily="34" charset="0"/>
                </a:rPr>
                <a:t>Russia</a:t>
              </a:r>
            </a:p>
          </p:txBody>
        </p:sp>
        <p:sp>
          <p:nvSpPr>
            <p:cNvPr id="27" name="Rectangle 30"/>
            <p:cNvSpPr>
              <a:spLocks/>
            </p:cNvSpPr>
            <p:nvPr/>
          </p:nvSpPr>
          <p:spPr bwMode="auto">
            <a:xfrm>
              <a:off x="4055391" y="6698848"/>
              <a:ext cx="52048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39200" bIns="0">
              <a:spAutoFit/>
            </a:bodyPr>
            <a:lstStyle>
              <a:lvl1pPr marL="381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1pPr>
              <a:lvl2pPr marL="742950" indent="-28575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2pPr>
              <a:lvl3pPr marL="11430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3pPr>
              <a:lvl4pPr marL="16002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4pPr>
              <a:lvl5pPr marL="20574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9pPr>
            </a:lstStyle>
            <a:p>
              <a:pPr marL="3810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563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/>
              </a:pPr>
              <a:r>
                <a:rPr kumimoji="0" lang="en-US" altLang="ru-RU" sz="9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+mn-cs"/>
                  <a:sym typeface="Arial" pitchFamily="34" charset="0"/>
                </a:rPr>
                <a:t>Slovenia</a:t>
              </a:r>
            </a:p>
          </p:txBody>
        </p:sp>
        <p:pic>
          <p:nvPicPr>
            <p:cNvPr id="28" name="Picture 31"/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0435" y="6460723"/>
              <a:ext cx="363537" cy="241300"/>
            </a:xfrm>
            <a:prstGeom prst="rect">
              <a:avLst/>
            </a:prstGeom>
            <a:noFill/>
            <a:ln w="9360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32"/>
            <p:cNvPicPr>
              <a:picLocks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1899" y="6459136"/>
              <a:ext cx="363537" cy="242887"/>
            </a:xfrm>
            <a:prstGeom prst="rect">
              <a:avLst/>
            </a:prstGeom>
            <a:noFill/>
            <a:ln w="9360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34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5561" y="6455734"/>
              <a:ext cx="444500" cy="2794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ectangle 35"/>
            <p:cNvSpPr>
              <a:spLocks/>
            </p:cNvSpPr>
            <p:nvPr/>
          </p:nvSpPr>
          <p:spPr bwMode="auto">
            <a:xfrm>
              <a:off x="5258318" y="6720620"/>
              <a:ext cx="238125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39200" bIns="0">
              <a:spAutoFit/>
            </a:bodyPr>
            <a:lstStyle>
              <a:lvl1pPr marL="381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1pPr>
              <a:lvl2pPr marL="742950" indent="-28575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2pPr>
              <a:lvl3pPr marL="11430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3pPr>
              <a:lvl4pPr marL="16002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4pPr>
              <a:lvl5pPr marL="2057400" indent="-228600" eaLnBrk="0" hangingPunct="0"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 sz="2400">
                  <a:solidFill>
                    <a:srgbClr val="000000"/>
                  </a:solidFill>
                  <a:latin typeface="Arial" pitchFamily="34" charset="0"/>
                  <a:ea typeface="Heiti SC Light" charset="-122"/>
                  <a:sym typeface="Arial" pitchFamily="34" charset="0"/>
                </a:defRPr>
              </a:lvl9pPr>
            </a:lstStyle>
            <a:p>
              <a:pPr marL="3810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563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8100" algn="l"/>
                  <a:tab pos="952500" algn="l"/>
                  <a:tab pos="1866900" algn="l"/>
                  <a:tab pos="2781300" algn="l"/>
                  <a:tab pos="3695700" algn="l"/>
                  <a:tab pos="4610100" algn="l"/>
                  <a:tab pos="5524500" algn="l"/>
                  <a:tab pos="6438900" algn="l"/>
                  <a:tab pos="7353300" algn="l"/>
                  <a:tab pos="8267700" algn="l"/>
                  <a:tab pos="9182100" algn="l"/>
                  <a:tab pos="10096500" algn="l"/>
                  <a:tab pos="10375900" algn="l"/>
                </a:tabLst>
                <a:defRPr/>
              </a:pPr>
              <a:r>
                <a:rPr kumimoji="0" lang="en-US" altLang="ru-RU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+mn-cs"/>
                  <a:sym typeface="Arial" pitchFamily="34" charset="0"/>
                </a:rPr>
                <a:t>UK</a:t>
              </a:r>
            </a:p>
          </p:txBody>
        </p:sp>
      </p:grpSp>
      <p:sp>
        <p:nvSpPr>
          <p:cNvPr id="30" name="Foliennummernplatzhalter 2"/>
          <p:cNvSpPr txBox="1">
            <a:spLocks/>
          </p:cNvSpPr>
          <p:nvPr/>
        </p:nvSpPr>
        <p:spPr>
          <a:xfrm>
            <a:off x="7964992" y="6781251"/>
            <a:ext cx="744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457200" rtl="0" eaLnBrk="1" latinLnBrk="0" hangingPunct="1">
              <a:defRPr sz="10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BDDA-5CCF-8748-8988-9DC6C8981774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248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9690" y="271335"/>
            <a:ext cx="6648086" cy="787557"/>
          </a:xfrm>
        </p:spPr>
        <p:txBody>
          <a:bodyPr>
            <a:noAutofit/>
          </a:bodyPr>
          <a:lstStyle/>
          <a:p>
            <a:r>
              <a:rPr lang="de-DE" dirty="0" smtClean="0">
                <a:latin typeface="Calibri"/>
                <a:cs typeface="Calibri"/>
              </a:rPr>
              <a:t>FAIR: International </a:t>
            </a:r>
            <a:r>
              <a:rPr lang="de-DE" dirty="0" err="1" smtClean="0">
                <a:latin typeface="Calibri"/>
                <a:cs typeface="Calibri"/>
              </a:rPr>
              <a:t>Cooperation</a:t>
            </a:r>
            <a:endParaRPr lang="de-DE" dirty="0">
              <a:latin typeface="Calibri"/>
              <a:cs typeface="Calibri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62" y="1430487"/>
            <a:ext cx="9050338" cy="370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47374" y="5273040"/>
            <a:ext cx="8114026" cy="1181100"/>
          </a:xfrm>
        </p:spPr>
        <p:txBody>
          <a:bodyPr>
            <a:normAutofit/>
          </a:bodyPr>
          <a:lstStyle/>
          <a:p>
            <a:r>
              <a:rPr lang="de-DE" sz="2000" dirty="0" err="1" smtClean="0">
                <a:latin typeface="Calibri"/>
                <a:cs typeface="Calibri"/>
              </a:rPr>
              <a:t>Realization</a:t>
            </a:r>
            <a:r>
              <a:rPr lang="de-DE" sz="2000" dirty="0" smtClean="0">
                <a:latin typeface="Calibri"/>
                <a:cs typeface="Calibri"/>
              </a:rPr>
              <a:t> </a:t>
            </a:r>
            <a:r>
              <a:rPr lang="de-DE" sz="2000" dirty="0" err="1" smtClean="0">
                <a:latin typeface="Calibri"/>
                <a:cs typeface="Calibri"/>
              </a:rPr>
              <a:t>and</a:t>
            </a:r>
            <a:r>
              <a:rPr lang="de-DE" sz="2000" dirty="0" smtClean="0">
                <a:latin typeface="Calibri"/>
                <a:cs typeface="Calibri"/>
              </a:rPr>
              <a:t> </a:t>
            </a:r>
            <a:r>
              <a:rPr lang="de-DE" sz="2000" dirty="0" err="1" smtClean="0">
                <a:latin typeface="Calibri"/>
                <a:cs typeface="Calibri"/>
              </a:rPr>
              <a:t>operation</a:t>
            </a:r>
            <a:r>
              <a:rPr lang="de-DE" sz="2000" dirty="0" smtClean="0">
                <a:latin typeface="Calibri"/>
                <a:cs typeface="Calibri"/>
              </a:rPr>
              <a:t> </a:t>
            </a:r>
            <a:r>
              <a:rPr lang="de-DE" sz="2000" dirty="0" err="1" smtClean="0">
                <a:latin typeface="Calibri"/>
                <a:cs typeface="Calibri"/>
              </a:rPr>
              <a:t>of</a:t>
            </a:r>
            <a:r>
              <a:rPr lang="de-DE" sz="2000" dirty="0" smtClean="0">
                <a:latin typeface="Calibri"/>
                <a:cs typeface="Calibri"/>
              </a:rPr>
              <a:t> FAIR in </a:t>
            </a:r>
            <a:r>
              <a:rPr lang="de-DE" sz="2000" b="1" dirty="0" smtClean="0">
                <a:latin typeface="Calibri"/>
                <a:cs typeface="Calibri"/>
              </a:rPr>
              <a:t>international </a:t>
            </a:r>
            <a:r>
              <a:rPr lang="de-DE" sz="2000" b="1" dirty="0" err="1" smtClean="0">
                <a:latin typeface="Calibri"/>
                <a:cs typeface="Calibri"/>
              </a:rPr>
              <a:t>cooperation</a:t>
            </a:r>
            <a:endParaRPr lang="de-DE" sz="2000" b="1" dirty="0" smtClean="0">
              <a:latin typeface="Calibri"/>
              <a:cs typeface="Calibri"/>
            </a:endParaRPr>
          </a:p>
          <a:p>
            <a:r>
              <a:rPr lang="de-DE" sz="2000" b="1" dirty="0" err="1" smtClean="0">
                <a:latin typeface="Calibri"/>
                <a:cs typeface="Calibri"/>
              </a:rPr>
              <a:t>Nine</a:t>
            </a:r>
            <a:r>
              <a:rPr lang="de-DE" sz="2000" b="1" dirty="0" smtClean="0">
                <a:latin typeface="Calibri"/>
                <a:cs typeface="Calibri"/>
              </a:rPr>
              <a:t> international FAIR </a:t>
            </a:r>
            <a:r>
              <a:rPr lang="de-DE" sz="2000" b="1" dirty="0" err="1" smtClean="0">
                <a:latin typeface="Calibri"/>
                <a:cs typeface="Calibri"/>
              </a:rPr>
              <a:t>shareholders</a:t>
            </a:r>
            <a:endParaRPr lang="de-DE" sz="2000" b="1" dirty="0" smtClean="0">
              <a:latin typeface="Calibri"/>
              <a:cs typeface="Calibri"/>
            </a:endParaRPr>
          </a:p>
          <a:p>
            <a:r>
              <a:rPr lang="de-DE" sz="2000" dirty="0" err="1" smtClean="0">
                <a:latin typeface="Calibri"/>
                <a:cs typeface="Calibri"/>
              </a:rPr>
              <a:t>Participation</a:t>
            </a:r>
            <a:r>
              <a:rPr lang="de-DE" sz="2000" dirty="0" smtClean="0">
                <a:latin typeface="Calibri"/>
                <a:cs typeface="Calibri"/>
              </a:rPr>
              <a:t> </a:t>
            </a:r>
            <a:r>
              <a:rPr lang="de-DE" sz="2000" dirty="0" err="1" smtClean="0">
                <a:latin typeface="Calibri"/>
                <a:cs typeface="Calibri"/>
              </a:rPr>
              <a:t>of</a:t>
            </a:r>
            <a:r>
              <a:rPr lang="de-DE" sz="2000" dirty="0" smtClean="0">
                <a:latin typeface="Calibri"/>
                <a:cs typeface="Calibri"/>
              </a:rPr>
              <a:t> </a:t>
            </a:r>
            <a:r>
              <a:rPr lang="de-DE" sz="2000" b="1" dirty="0" smtClean="0">
                <a:latin typeface="Calibri"/>
                <a:cs typeface="Calibri"/>
              </a:rPr>
              <a:t>3.000 </a:t>
            </a:r>
            <a:r>
              <a:rPr lang="de-DE" sz="2000" b="1" dirty="0" err="1" smtClean="0">
                <a:latin typeface="Calibri"/>
                <a:cs typeface="Calibri"/>
              </a:rPr>
              <a:t>scientists</a:t>
            </a:r>
            <a:r>
              <a:rPr lang="de-DE" sz="2000" b="1" dirty="0" smtClean="0">
                <a:latin typeface="Calibri"/>
                <a:cs typeface="Calibri"/>
              </a:rPr>
              <a:t> </a:t>
            </a:r>
            <a:r>
              <a:rPr lang="de-DE" sz="2000" b="1" dirty="0" err="1" smtClean="0">
                <a:latin typeface="Calibri"/>
                <a:cs typeface="Calibri"/>
              </a:rPr>
              <a:t>from</a:t>
            </a:r>
            <a:r>
              <a:rPr lang="de-DE" sz="2000" b="1" dirty="0" smtClean="0">
                <a:latin typeface="Calibri"/>
                <a:cs typeface="Calibri"/>
              </a:rPr>
              <a:t> all </a:t>
            </a:r>
            <a:r>
              <a:rPr lang="de-DE" sz="2000" b="1" dirty="0" err="1" smtClean="0">
                <a:latin typeface="Calibri"/>
                <a:cs typeface="Calibri"/>
              </a:rPr>
              <a:t>continents</a:t>
            </a:r>
            <a:endParaRPr lang="de-DE" sz="2000" b="1" dirty="0" smtClean="0">
              <a:latin typeface="Calibri"/>
              <a:cs typeface="Calibri"/>
            </a:endParaRPr>
          </a:p>
          <a:p>
            <a:pPr marL="0" indent="0">
              <a:buNone/>
            </a:pPr>
            <a:endParaRPr lang="de-DE" sz="2000" dirty="0" smtClean="0">
              <a:latin typeface="Calibri"/>
              <a:cs typeface="Calibri"/>
            </a:endParaRPr>
          </a:p>
          <a:p>
            <a:pPr lvl="1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7098998" y="6555851"/>
            <a:ext cx="1587801" cy="365125"/>
          </a:xfrm>
          <a:prstGeom prst="rect">
            <a:avLst/>
          </a:prstGeom>
        </p:spPr>
        <p:txBody>
          <a:bodyPr/>
          <a:lstStyle/>
          <a:p>
            <a:fld id="{0DCC8DDF-7ABC-9A4A-977E-E3234F04E4D4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0236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6840" y="271335"/>
            <a:ext cx="5584535" cy="787557"/>
          </a:xfrm>
        </p:spPr>
        <p:txBody>
          <a:bodyPr/>
          <a:lstStyle/>
          <a:p>
            <a:r>
              <a:rPr lang="de-DE" dirty="0" smtClean="0">
                <a:latin typeface="Calibri" panose="020F0502020204030204" pitchFamily="34" charset="0"/>
              </a:rPr>
              <a:t>FAIR </a:t>
            </a:r>
            <a:r>
              <a:rPr lang="mr-IN" dirty="0" smtClean="0">
                <a:latin typeface="Calibri" panose="020F0502020204030204" pitchFamily="34" charset="0"/>
              </a:rPr>
              <a:t>–</a:t>
            </a:r>
            <a:r>
              <a:rPr lang="de-DE" dirty="0" smtClean="0">
                <a:latin typeface="Calibri" panose="020F0502020204030204" pitchFamily="34" charset="0"/>
              </a:rPr>
              <a:t> The </a:t>
            </a:r>
            <a:r>
              <a:rPr lang="de-DE" dirty="0" err="1" smtClean="0">
                <a:latin typeface="Calibri" panose="020F0502020204030204" pitchFamily="34" charset="0"/>
              </a:rPr>
              <a:t>Facility</a:t>
            </a:r>
            <a:endParaRPr lang="de-DE" dirty="0">
              <a:latin typeface="Calibri" panose="020F0502020204030204" pitchFamily="34" charset="0"/>
            </a:endParaRPr>
          </a:p>
        </p:txBody>
      </p:sp>
      <p:grpSp>
        <p:nvGrpSpPr>
          <p:cNvPr id="35" name="Gruppierung 34"/>
          <p:cNvGrpSpPr/>
          <p:nvPr/>
        </p:nvGrpSpPr>
        <p:grpSpPr>
          <a:xfrm>
            <a:off x="1095240" y="1181030"/>
            <a:ext cx="7614650" cy="5083980"/>
            <a:chOff x="825500" y="1247434"/>
            <a:chExt cx="7971034" cy="5326044"/>
          </a:xfrm>
        </p:grpSpPr>
        <p:pic>
          <p:nvPicPr>
            <p:cNvPr id="8" name="Bild 7" descr="FAIR-MSV_300dpi.jp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00" y="1247434"/>
              <a:ext cx="7493000" cy="5326044"/>
            </a:xfrm>
            <a:prstGeom prst="rect">
              <a:avLst/>
            </a:prstGeom>
          </p:spPr>
        </p:pic>
        <p:sp>
          <p:nvSpPr>
            <p:cNvPr id="9" name="Textfeld 8"/>
            <p:cNvSpPr txBox="1"/>
            <p:nvPr/>
          </p:nvSpPr>
          <p:spPr>
            <a:xfrm>
              <a:off x="5816601" y="2146300"/>
              <a:ext cx="1498600" cy="483646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ctr" defTabSz="457200"/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>Ring </a:t>
              </a:r>
              <a:r>
                <a:rPr lang="de-DE" sz="1200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accelerator</a:t>
              </a:r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> SIS100</a:t>
              </a:r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7135090" y="3610272"/>
              <a:ext cx="1498600" cy="483646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defTabSz="457200"/>
              <a:r>
                <a:rPr lang="de-DE" sz="1200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Production</a:t>
              </a:r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> </a:t>
              </a:r>
              <a:r>
                <a:rPr lang="de-DE" sz="1200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of</a:t>
              </a:r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> </a:t>
              </a:r>
              <a:r>
                <a:rPr lang="de-DE" sz="1200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new</a:t>
              </a:r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> </a:t>
              </a:r>
              <a:r>
                <a:rPr lang="de-DE" sz="1200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exotic</a:t>
              </a:r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> </a:t>
              </a:r>
              <a:r>
                <a:rPr lang="de-DE" sz="1200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nuclei</a:t>
              </a:r>
              <a:endParaRPr lang="de-DE" sz="1200" dirty="0" smtClean="0">
                <a:solidFill>
                  <a:prstClr val="black"/>
                </a:solidFill>
                <a:latin typeface="Calibri"/>
                <a:cs typeface="Calibri"/>
              </a:endParaRPr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7135090" y="4245272"/>
              <a:ext cx="1498600" cy="483646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defTabSz="457200"/>
              <a:r>
                <a:rPr lang="de-DE" sz="1200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Production</a:t>
              </a:r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> </a:t>
              </a:r>
              <a:r>
                <a:rPr lang="de-DE" sz="1200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of</a:t>
              </a:r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> </a:t>
              </a:r>
              <a:r>
                <a:rPr lang="de-DE" sz="1200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antiprotons</a:t>
              </a:r>
              <a:endParaRPr lang="de-DE" sz="1200" dirty="0" smtClean="0">
                <a:solidFill>
                  <a:prstClr val="black"/>
                </a:solidFill>
                <a:latin typeface="Calibri"/>
                <a:cs typeface="Calibri"/>
              </a:endParaRPr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4760414" y="6053964"/>
              <a:ext cx="1498600" cy="451403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defTabSz="457200"/>
              <a:r>
                <a:rPr lang="de-DE" sz="1100" dirty="0" err="1" smtClean="0">
                  <a:solidFill>
                    <a:prstClr val="black"/>
                  </a:solidFill>
                </a:rPr>
                <a:t>Collector</a:t>
              </a:r>
              <a:r>
                <a:rPr lang="de-DE" sz="1100" dirty="0">
                  <a:solidFill>
                    <a:prstClr val="black"/>
                  </a:solidFill>
                </a:rPr>
                <a:t> </a:t>
              </a:r>
              <a:r>
                <a:rPr lang="de-DE" sz="1100" dirty="0" smtClean="0">
                  <a:solidFill>
                    <a:prstClr val="black"/>
                  </a:solidFill>
                </a:rPr>
                <a:t/>
              </a:r>
              <a:br>
                <a:rPr lang="de-DE" sz="1100" dirty="0" smtClean="0">
                  <a:solidFill>
                    <a:prstClr val="black"/>
                  </a:solidFill>
                </a:rPr>
              </a:br>
              <a:r>
                <a:rPr lang="de-DE" sz="1100" dirty="0" smtClean="0">
                  <a:solidFill>
                    <a:prstClr val="black"/>
                  </a:solidFill>
                </a:rPr>
                <a:t>ring CR</a:t>
              </a: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4165601" y="3835568"/>
              <a:ext cx="1498600" cy="628740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defTabSz="457200"/>
              <a:r>
                <a:rPr lang="de-DE" sz="1100" dirty="0" smtClean="0">
                  <a:solidFill>
                    <a:prstClr val="black"/>
                  </a:solidFill>
                </a:rPr>
                <a:t>Antiproton </a:t>
              </a:r>
              <a:br>
                <a:rPr lang="de-DE" sz="1100" dirty="0" smtClean="0">
                  <a:solidFill>
                    <a:prstClr val="black"/>
                  </a:solidFill>
                </a:rPr>
              </a:br>
              <a:r>
                <a:rPr lang="de-DE" sz="1100" dirty="0" smtClean="0">
                  <a:solidFill>
                    <a:prstClr val="black"/>
                  </a:solidFill>
                </a:rPr>
                <a:t>ring</a:t>
              </a:r>
              <a:br>
                <a:rPr lang="de-DE" sz="1100" dirty="0" smtClean="0">
                  <a:solidFill>
                    <a:prstClr val="black"/>
                  </a:solidFill>
                </a:rPr>
              </a:br>
              <a:r>
                <a:rPr lang="de-DE" sz="1100" dirty="0" smtClean="0">
                  <a:solidFill>
                    <a:prstClr val="black"/>
                  </a:solidFill>
                </a:rPr>
                <a:t>HESR</a:t>
              </a:r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990600" y="2380565"/>
              <a:ext cx="1498600" cy="677105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defTabSz="457200"/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>Linear </a:t>
              </a:r>
              <a:b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</a:br>
              <a:r>
                <a:rPr lang="de-DE" sz="1200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accelerator</a:t>
              </a:r>
              <a:endParaRPr lang="de-DE" sz="1200" dirty="0" smtClean="0">
                <a:solidFill>
                  <a:prstClr val="black"/>
                </a:solidFill>
                <a:latin typeface="Calibri"/>
                <a:cs typeface="Calibri"/>
              </a:endParaRPr>
            </a:p>
            <a:p>
              <a:pPr defTabSz="457200"/>
              <a:endParaRPr lang="de-DE" sz="12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3746500" y="2142900"/>
              <a:ext cx="1498600" cy="677105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defTabSz="457200"/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>Ring </a:t>
              </a:r>
              <a:r>
                <a:rPr lang="de-DE" sz="1200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accelerator</a:t>
              </a:r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/>
              </a:r>
              <a:b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</a:br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>SIS18</a:t>
              </a:r>
            </a:p>
            <a:p>
              <a:pPr defTabSz="457200"/>
              <a:endParaRPr lang="de-DE" sz="1200" dirty="0" smtClean="0">
                <a:solidFill>
                  <a:prstClr val="black"/>
                </a:solidFill>
              </a:endParaRPr>
            </a:p>
          </p:txBody>
        </p:sp>
        <p:grpSp>
          <p:nvGrpSpPr>
            <p:cNvPr id="16" name="Gruppierung 21"/>
            <p:cNvGrpSpPr>
              <a:grpSpLocks/>
            </p:cNvGrpSpPr>
            <p:nvPr/>
          </p:nvGrpSpPr>
          <p:grpSpPr bwMode="auto">
            <a:xfrm>
              <a:off x="948055" y="4468657"/>
              <a:ext cx="982637" cy="348876"/>
              <a:chOff x="939426" y="4613032"/>
              <a:chExt cx="1202836" cy="355956"/>
            </a:xfrm>
          </p:grpSpPr>
          <p:sp>
            <p:nvSpPr>
              <p:cNvPr id="17" name="Textfeld 22"/>
              <p:cNvSpPr txBox="1">
                <a:spLocks noChangeArrowheads="1"/>
              </p:cNvSpPr>
              <p:nvPr/>
            </p:nvSpPr>
            <p:spPr bwMode="auto">
              <a:xfrm>
                <a:off x="939426" y="4689360"/>
                <a:ext cx="1202836" cy="279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u="sng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2400" u="sng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2400" u="sng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2400" u="sng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2400" u="sng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u="sng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u="sng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u="sng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u="sng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pPr defTabSz="457200"/>
                <a:r>
                  <a:rPr lang="en-US" sz="1100" u="none" dirty="0">
                    <a:solidFill>
                      <a:srgbClr val="000000"/>
                    </a:solidFill>
                    <a:cs typeface="Arial" charset="0"/>
                  </a:rPr>
                  <a:t>100 meters</a:t>
                </a:r>
              </a:p>
            </p:txBody>
          </p:sp>
          <p:grpSp>
            <p:nvGrpSpPr>
              <p:cNvPr id="18" name="Gruppierung 23"/>
              <p:cNvGrpSpPr>
                <a:grpSpLocks/>
              </p:cNvGrpSpPr>
              <p:nvPr/>
            </p:nvGrpSpPr>
            <p:grpSpPr bwMode="auto">
              <a:xfrm>
                <a:off x="985700" y="4613032"/>
                <a:ext cx="1056135" cy="147394"/>
                <a:chOff x="985700" y="4613032"/>
                <a:chExt cx="1056135" cy="147394"/>
              </a:xfrm>
            </p:grpSpPr>
            <p:cxnSp>
              <p:nvCxnSpPr>
                <p:cNvPr id="19" name="Gerade Verbindung 18"/>
                <p:cNvCxnSpPr/>
                <p:nvPr/>
              </p:nvCxnSpPr>
              <p:spPr>
                <a:xfrm>
                  <a:off x="991502" y="4685919"/>
                  <a:ext cx="1048388" cy="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Gerade Verbindung 19"/>
                <p:cNvCxnSpPr/>
                <p:nvPr/>
              </p:nvCxnSpPr>
              <p:spPr>
                <a:xfrm>
                  <a:off x="985700" y="4613032"/>
                  <a:ext cx="0" cy="14739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Gerade Verbindung 20"/>
                <p:cNvCxnSpPr/>
                <p:nvPr/>
              </p:nvCxnSpPr>
              <p:spPr>
                <a:xfrm>
                  <a:off x="2041835" y="4613032"/>
                  <a:ext cx="0" cy="14739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3" name="Gerade Verbindung 22"/>
            <p:cNvCxnSpPr/>
            <p:nvPr/>
          </p:nvCxnSpPr>
          <p:spPr>
            <a:xfrm flipH="1">
              <a:off x="6350000" y="3835568"/>
              <a:ext cx="785090" cy="35543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/>
          </p:nvCxnSpPr>
          <p:spPr>
            <a:xfrm flipH="1">
              <a:off x="5334000" y="4495800"/>
              <a:ext cx="1801090" cy="609601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uppierung 31"/>
            <p:cNvGrpSpPr/>
            <p:nvPr/>
          </p:nvGrpSpPr>
          <p:grpSpPr>
            <a:xfrm>
              <a:off x="6900064" y="5222901"/>
              <a:ext cx="1896470" cy="1257480"/>
              <a:chOff x="402230" y="5272500"/>
              <a:chExt cx="1896470" cy="1257480"/>
            </a:xfrm>
          </p:grpSpPr>
          <p:sp>
            <p:nvSpPr>
              <p:cNvPr id="27" name="Rechteck 26"/>
              <p:cNvSpPr>
                <a:spLocks/>
              </p:cNvSpPr>
              <p:nvPr/>
            </p:nvSpPr>
            <p:spPr>
              <a:xfrm>
                <a:off x="402230" y="5286865"/>
                <a:ext cx="255600" cy="255600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Rechteck 27"/>
              <p:cNvSpPr>
                <a:spLocks/>
              </p:cNvSpPr>
              <p:nvPr/>
            </p:nvSpPr>
            <p:spPr>
              <a:xfrm>
                <a:off x="402230" y="5644697"/>
                <a:ext cx="255600" cy="255600"/>
              </a:xfrm>
              <a:prstGeom prst="rect">
                <a:avLst/>
              </a:prstGeom>
              <a:solidFill>
                <a:srgbClr val="B4372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Rechteck 28"/>
              <p:cNvSpPr>
                <a:spLocks/>
              </p:cNvSpPr>
              <p:nvPr/>
            </p:nvSpPr>
            <p:spPr>
              <a:xfrm>
                <a:off x="402230" y="6002530"/>
                <a:ext cx="255600" cy="2556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Textfeld 30"/>
              <p:cNvSpPr txBox="1"/>
              <p:nvPr/>
            </p:nvSpPr>
            <p:spPr>
              <a:xfrm>
                <a:off x="800100" y="5272500"/>
                <a:ext cx="1498600" cy="1257480"/>
              </a:xfrm>
              <a:prstGeom prst="rect">
                <a:avLst/>
              </a:prstGeom>
            </p:spPr>
            <p:txBody>
              <a:bodyPr vert="horz" wrap="square" lIns="91440" tIns="45720" rIns="91440" bIns="45720" rtlCol="0" anchor="t">
                <a:spAutoFit/>
              </a:bodyPr>
              <a:lstStyle/>
              <a:p>
                <a:pPr defTabSz="457200"/>
                <a:r>
                  <a:rPr lang="de-DE" sz="1200" dirty="0" err="1" smtClean="0">
                    <a:solidFill>
                      <a:prstClr val="black"/>
                    </a:solidFill>
                    <a:latin typeface="Calibri"/>
                    <a:cs typeface="Calibri"/>
                  </a:rPr>
                  <a:t>Existing</a:t>
                </a:r>
                <a:r>
                  <a:rPr lang="de-DE" sz="1200" dirty="0" smtClean="0">
                    <a:solidFill>
                      <a:prstClr val="black"/>
                    </a:solidFill>
                    <a:latin typeface="Calibri"/>
                    <a:cs typeface="Calibri"/>
                  </a:rPr>
                  <a:t> </a:t>
                </a:r>
                <a:r>
                  <a:rPr lang="de-DE" sz="1200" dirty="0" err="1" smtClean="0">
                    <a:solidFill>
                      <a:prstClr val="black"/>
                    </a:solidFill>
                    <a:latin typeface="Calibri"/>
                    <a:cs typeface="Calibri"/>
                  </a:rPr>
                  <a:t>facility</a:t>
                </a:r>
                <a:r>
                  <a:rPr lang="de-DE" sz="1200" dirty="0" smtClean="0">
                    <a:solidFill>
                      <a:prstClr val="black"/>
                    </a:solidFill>
                    <a:latin typeface="Calibri"/>
                    <a:cs typeface="Calibri"/>
                  </a:rPr>
                  <a:t/>
                </a:r>
                <a:br>
                  <a:rPr lang="de-DE" sz="1200" dirty="0" smtClean="0">
                    <a:solidFill>
                      <a:prstClr val="black"/>
                    </a:solidFill>
                    <a:latin typeface="Calibri"/>
                    <a:cs typeface="Calibri"/>
                  </a:rPr>
                </a:br>
                <a:endParaRPr lang="de-DE" sz="1200" dirty="0" smtClean="0">
                  <a:solidFill>
                    <a:prstClr val="black"/>
                  </a:solidFill>
                  <a:latin typeface="Calibri"/>
                  <a:cs typeface="Calibri"/>
                </a:endParaRPr>
              </a:p>
              <a:p>
                <a:pPr defTabSz="457200"/>
                <a:r>
                  <a:rPr lang="de-DE" sz="1200" dirty="0" err="1" smtClean="0">
                    <a:solidFill>
                      <a:prstClr val="black"/>
                    </a:solidFill>
                    <a:latin typeface="Calibri"/>
                    <a:cs typeface="Calibri"/>
                  </a:rPr>
                  <a:t>Planned</a:t>
                </a:r>
                <a:r>
                  <a:rPr lang="de-DE" sz="1200" dirty="0" smtClean="0">
                    <a:solidFill>
                      <a:prstClr val="black"/>
                    </a:solidFill>
                    <a:latin typeface="Calibri"/>
                    <a:cs typeface="Calibri"/>
                  </a:rPr>
                  <a:t> </a:t>
                </a:r>
                <a:r>
                  <a:rPr lang="de-DE" sz="1200" dirty="0" err="1" smtClean="0">
                    <a:solidFill>
                      <a:prstClr val="black"/>
                    </a:solidFill>
                    <a:latin typeface="Calibri"/>
                    <a:cs typeface="Calibri"/>
                  </a:rPr>
                  <a:t>facility</a:t>
                </a:r>
                <a:r>
                  <a:rPr lang="de-DE" sz="1200" dirty="0" smtClean="0">
                    <a:solidFill>
                      <a:prstClr val="black"/>
                    </a:solidFill>
                    <a:latin typeface="Calibri"/>
                    <a:cs typeface="Calibri"/>
                  </a:rPr>
                  <a:t/>
                </a:r>
                <a:br>
                  <a:rPr lang="de-DE" sz="1200" dirty="0" smtClean="0">
                    <a:solidFill>
                      <a:prstClr val="black"/>
                    </a:solidFill>
                    <a:latin typeface="Calibri"/>
                    <a:cs typeface="Calibri"/>
                  </a:rPr>
                </a:br>
                <a:endParaRPr lang="de-DE" sz="1200" dirty="0" smtClean="0">
                  <a:solidFill>
                    <a:prstClr val="black"/>
                  </a:solidFill>
                  <a:latin typeface="Calibri"/>
                  <a:cs typeface="Calibri"/>
                </a:endParaRPr>
              </a:p>
              <a:p>
                <a:pPr defTabSz="457200"/>
                <a:r>
                  <a:rPr lang="de-DE" sz="1200" dirty="0" smtClean="0">
                    <a:solidFill>
                      <a:prstClr val="black"/>
                    </a:solidFill>
                    <a:latin typeface="Calibri"/>
                    <a:cs typeface="Calibri"/>
                  </a:rPr>
                  <a:t>Experiments</a:t>
                </a:r>
              </a:p>
              <a:p>
                <a:pPr defTabSz="457200"/>
                <a:endParaRPr lang="de-DE" sz="1200" dirty="0" smtClean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" name="Textfeld 2"/>
          <p:cNvSpPr txBox="1"/>
          <p:nvPr/>
        </p:nvSpPr>
        <p:spPr>
          <a:xfrm>
            <a:off x="3301894" y="3461921"/>
            <a:ext cx="522788" cy="25391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en-US" sz="1050" dirty="0" smtClean="0">
                <a:solidFill>
                  <a:prstClr val="black"/>
                </a:solidFill>
              </a:rPr>
              <a:t>ESR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3131840" y="4293096"/>
            <a:ext cx="720080" cy="23083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CRYRING</a:t>
            </a:r>
          </a:p>
        </p:txBody>
      </p:sp>
      <p:sp>
        <p:nvSpPr>
          <p:cNvPr id="33" name="Textfeld 32"/>
          <p:cNvSpPr txBox="1"/>
          <p:nvPr/>
        </p:nvSpPr>
        <p:spPr>
          <a:xfrm rot="717329">
            <a:off x="2295597" y="3121914"/>
            <a:ext cx="720080" cy="2462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en-US" sz="1000" dirty="0" smtClean="0">
                <a:solidFill>
                  <a:prstClr val="black"/>
                </a:solidFill>
              </a:rPr>
              <a:t>UNILAC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305560" y="4913683"/>
            <a:ext cx="3360394" cy="1477328"/>
          </a:xfrm>
          <a:prstGeom prst="rect">
            <a:avLst/>
          </a:prstGeom>
          <a:solidFill>
            <a:srgbClr val="FDBB63">
              <a:alpha val="52000"/>
            </a:srgbClr>
          </a:solidFill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defTabSz="457200"/>
            <a:r>
              <a:rPr lang="en-US" b="1" dirty="0" smtClean="0">
                <a:solidFill>
                  <a:prstClr val="black"/>
                </a:solidFill>
                <a:latin typeface="Calibri"/>
                <a:cs typeface="Calibri"/>
              </a:rPr>
              <a:t>“Gain factors” rel. to GSI</a:t>
            </a:r>
          </a:p>
          <a:p>
            <a:pPr marL="285750" indent="-285750" defTabSz="457200">
              <a:buClr>
                <a:srgbClr val="F79646"/>
              </a:buClr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100 – 1000 x intensity</a:t>
            </a:r>
          </a:p>
          <a:p>
            <a:pPr marL="285750" indent="-285750" defTabSz="457200">
              <a:buClr>
                <a:srgbClr val="F79646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10 x energy</a:t>
            </a:r>
          </a:p>
          <a:p>
            <a:pPr marL="285750" indent="-285750" defTabSz="457200">
              <a:buClr>
                <a:srgbClr val="F79646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antiproton beams</a:t>
            </a:r>
          </a:p>
          <a:p>
            <a:pPr marL="285750" indent="-285750" defTabSz="457200">
              <a:buClr>
                <a:srgbClr val="F79646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Calibri"/>
                <a:cs typeface="Calibri"/>
              </a:rPr>
              <a:t>system of storage cooler rings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7098998" y="6555851"/>
            <a:ext cx="1587801" cy="365125"/>
          </a:xfrm>
          <a:prstGeom prst="rect">
            <a:avLst/>
          </a:prstGeom>
        </p:spPr>
        <p:txBody>
          <a:bodyPr/>
          <a:lstStyle/>
          <a:p>
            <a:fld id="{0DCC8DDF-7ABC-9A4A-977E-E3234F04E4D4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123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294967295"/>
          </p:nvPr>
        </p:nvSpPr>
        <p:spPr>
          <a:xfrm>
            <a:off x="7956376" y="6686863"/>
            <a:ext cx="744898" cy="365125"/>
          </a:xfrm>
          <a:prstGeom prst="rect">
            <a:avLst/>
          </a:prstGeom>
        </p:spPr>
        <p:txBody>
          <a:bodyPr/>
          <a:lstStyle/>
          <a:p>
            <a:fld id="{125CBDDA-5CCF-8748-8988-9DC6C8981774}" type="slidenum">
              <a:rPr lang="de-DE" smtClean="0"/>
              <a:pPr/>
              <a:t>5</a:t>
            </a:fld>
            <a:endParaRPr lang="de-DE"/>
          </a:p>
        </p:txBody>
      </p:sp>
      <p:grpSp>
        <p:nvGrpSpPr>
          <p:cNvPr id="35" name="Gruppierung 34"/>
          <p:cNvGrpSpPr/>
          <p:nvPr/>
        </p:nvGrpSpPr>
        <p:grpSpPr>
          <a:xfrm>
            <a:off x="772011" y="1515891"/>
            <a:ext cx="7614650" cy="5083980"/>
            <a:chOff x="825500" y="1247434"/>
            <a:chExt cx="7971034" cy="5326044"/>
          </a:xfrm>
        </p:grpSpPr>
        <p:pic>
          <p:nvPicPr>
            <p:cNvPr id="8" name="Bild 7" descr="FAIR-MSV_300dpi.jp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500" y="1247434"/>
              <a:ext cx="7493000" cy="5326044"/>
            </a:xfrm>
            <a:prstGeom prst="rect">
              <a:avLst/>
            </a:prstGeom>
          </p:spPr>
        </p:pic>
        <p:sp>
          <p:nvSpPr>
            <p:cNvPr id="9" name="Textfeld 8"/>
            <p:cNvSpPr txBox="1"/>
            <p:nvPr/>
          </p:nvSpPr>
          <p:spPr>
            <a:xfrm>
              <a:off x="5816601" y="2146300"/>
              <a:ext cx="1498600" cy="290188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ctr" defTabSz="457200"/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>SIS100</a:t>
              </a:r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7135090" y="4245272"/>
              <a:ext cx="1498600" cy="483646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defTabSz="457200"/>
              <a:r>
                <a:rPr lang="de-DE" sz="1200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Production</a:t>
              </a:r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> </a:t>
              </a:r>
              <a:r>
                <a:rPr lang="de-DE" sz="1200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of</a:t>
              </a:r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> </a:t>
              </a:r>
              <a:r>
                <a:rPr lang="de-DE" sz="1200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antiprotons</a:t>
              </a:r>
              <a:endParaRPr lang="de-DE" sz="1200" dirty="0" smtClean="0">
                <a:solidFill>
                  <a:prstClr val="black"/>
                </a:solidFill>
                <a:latin typeface="Calibri"/>
                <a:cs typeface="Calibri"/>
              </a:endParaRPr>
            </a:p>
          </p:txBody>
        </p:sp>
        <p:grpSp>
          <p:nvGrpSpPr>
            <p:cNvPr id="16" name="Gruppierung 21"/>
            <p:cNvGrpSpPr>
              <a:grpSpLocks/>
            </p:cNvGrpSpPr>
            <p:nvPr/>
          </p:nvGrpSpPr>
          <p:grpSpPr bwMode="auto">
            <a:xfrm>
              <a:off x="1185069" y="4681537"/>
              <a:ext cx="725487" cy="542925"/>
              <a:chOff x="1229557" y="4830232"/>
              <a:chExt cx="888064" cy="553943"/>
            </a:xfrm>
          </p:grpSpPr>
          <p:sp>
            <p:nvSpPr>
              <p:cNvPr id="17" name="Textfeld 22"/>
              <p:cNvSpPr txBox="1">
                <a:spLocks noChangeArrowheads="1"/>
              </p:cNvSpPr>
              <p:nvPr/>
            </p:nvSpPr>
            <p:spPr bwMode="auto">
              <a:xfrm>
                <a:off x="1229557" y="4944975"/>
                <a:ext cx="888064" cy="439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u="sng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2400" u="sng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2400" u="sng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2400" u="sng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2400" u="sng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u="sng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u="sng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u="sng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u="sng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pPr defTabSz="457200"/>
                <a:r>
                  <a:rPr lang="en-US" sz="1100" u="none">
                    <a:solidFill>
                      <a:srgbClr val="000000"/>
                    </a:solidFill>
                    <a:cs typeface="Arial" charset="0"/>
                  </a:rPr>
                  <a:t>100 meters</a:t>
                </a:r>
              </a:p>
            </p:txBody>
          </p:sp>
          <p:grpSp>
            <p:nvGrpSpPr>
              <p:cNvPr id="18" name="Gruppierung 23"/>
              <p:cNvGrpSpPr>
                <a:grpSpLocks/>
              </p:cNvGrpSpPr>
              <p:nvPr/>
            </p:nvGrpSpPr>
            <p:grpSpPr bwMode="auto">
              <a:xfrm>
                <a:off x="1310629" y="4830232"/>
                <a:ext cx="732157" cy="148166"/>
                <a:chOff x="1310629" y="4830232"/>
                <a:chExt cx="732157" cy="148166"/>
              </a:xfrm>
            </p:grpSpPr>
            <p:cxnSp>
              <p:nvCxnSpPr>
                <p:cNvPr id="19" name="Gerade Verbindung 18"/>
                <p:cNvCxnSpPr/>
                <p:nvPr/>
              </p:nvCxnSpPr>
              <p:spPr>
                <a:xfrm>
                  <a:off x="1311174" y="4903119"/>
                  <a:ext cx="728717" cy="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Gerade Verbindung 19"/>
                <p:cNvCxnSpPr/>
                <p:nvPr/>
              </p:nvCxnSpPr>
              <p:spPr>
                <a:xfrm>
                  <a:off x="1311174" y="4830232"/>
                  <a:ext cx="0" cy="14739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Gerade Verbindung 20"/>
                <p:cNvCxnSpPr/>
                <p:nvPr/>
              </p:nvCxnSpPr>
              <p:spPr>
                <a:xfrm>
                  <a:off x="2041835" y="4830232"/>
                  <a:ext cx="0" cy="14739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3" name="Gerade Verbindung 22"/>
            <p:cNvCxnSpPr/>
            <p:nvPr/>
          </p:nvCxnSpPr>
          <p:spPr>
            <a:xfrm flipH="1">
              <a:off x="6350000" y="3835568"/>
              <a:ext cx="785090" cy="35543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/>
          </p:nvCxnSpPr>
          <p:spPr>
            <a:xfrm flipH="1">
              <a:off x="5334000" y="4495800"/>
              <a:ext cx="1801090" cy="609601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feld 30"/>
            <p:cNvSpPr txBox="1"/>
            <p:nvPr/>
          </p:nvSpPr>
          <p:spPr>
            <a:xfrm>
              <a:off x="7297934" y="5222901"/>
              <a:ext cx="1498600" cy="1257480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defTabSz="457200"/>
              <a:r>
                <a:rPr lang="de-DE" sz="1200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Existing</a:t>
              </a:r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> </a:t>
              </a:r>
              <a:r>
                <a:rPr lang="de-DE" sz="1200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facility</a:t>
              </a:r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/>
              </a:r>
              <a:b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</a:br>
              <a:endParaRPr lang="de-DE" sz="1200" dirty="0" smtClean="0">
                <a:solidFill>
                  <a:prstClr val="black"/>
                </a:solidFill>
                <a:latin typeface="Calibri"/>
                <a:cs typeface="Calibri"/>
              </a:endParaRPr>
            </a:p>
            <a:p>
              <a:pPr defTabSz="457200"/>
              <a:r>
                <a:rPr lang="de-DE" sz="1200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Planned</a:t>
              </a:r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> </a:t>
              </a:r>
              <a:r>
                <a:rPr lang="de-DE" sz="1200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facility</a:t>
              </a:r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/>
              </a:r>
              <a:b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</a:br>
              <a:endParaRPr lang="de-DE" sz="1200" dirty="0" smtClean="0">
                <a:solidFill>
                  <a:prstClr val="black"/>
                </a:solidFill>
                <a:latin typeface="Calibri"/>
                <a:cs typeface="Calibri"/>
              </a:endParaRPr>
            </a:p>
            <a:p>
              <a:pPr defTabSz="457200"/>
              <a:r>
                <a:rPr lang="de-DE" sz="1200" dirty="0" smtClean="0">
                  <a:solidFill>
                    <a:prstClr val="black"/>
                  </a:solidFill>
                  <a:latin typeface="Calibri"/>
                  <a:cs typeface="Calibri"/>
                </a:rPr>
                <a:t>Experiments</a:t>
              </a:r>
            </a:p>
            <a:p>
              <a:pPr defTabSz="457200"/>
              <a:endParaRPr lang="de-DE" sz="1200" dirty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6049511" y="1147332"/>
            <a:ext cx="2914977" cy="2413137"/>
            <a:chOff x="8063267" y="206447"/>
            <a:chExt cx="2848520" cy="2624555"/>
          </a:xfrm>
        </p:grpSpPr>
        <p:sp>
          <p:nvSpPr>
            <p:cNvPr id="30" name="Rounded Rectangular Callout 21"/>
            <p:cNvSpPr/>
            <p:nvPr/>
          </p:nvSpPr>
          <p:spPr>
            <a:xfrm>
              <a:off x="8063267" y="206447"/>
              <a:ext cx="2848520" cy="2624555"/>
            </a:xfrm>
            <a:prstGeom prst="wedgeRoundRectCallout">
              <a:avLst>
                <a:gd name="adj1" fmla="val -36938"/>
                <a:gd name="adj2" fmla="val 80385"/>
                <a:gd name="adj3" fmla="val 16667"/>
              </a:avLst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grpSp>
          <p:nvGrpSpPr>
            <p:cNvPr id="33" name="Group 6"/>
            <p:cNvGrpSpPr>
              <a:grpSpLocks/>
            </p:cNvGrpSpPr>
            <p:nvPr/>
          </p:nvGrpSpPr>
          <p:grpSpPr bwMode="auto">
            <a:xfrm>
              <a:off x="8263415" y="292504"/>
              <a:ext cx="2459454" cy="2378132"/>
              <a:chOff x="8263415" y="292504"/>
              <a:chExt cx="2459454" cy="2378132"/>
            </a:xfrm>
          </p:grpSpPr>
          <p:pic>
            <p:nvPicPr>
              <p:cNvPr id="34" name="Picture 16" descr="HadesCBM_wo_2008.jpg"/>
              <p:cNvPicPr>
                <a:picLocks noChangeAspect="1"/>
              </p:cNvPicPr>
              <p:nvPr/>
            </p:nvPicPr>
            <p:blipFill>
              <a:blip r:embed="rId3" cstate="print">
                <a:lum bright="1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9" t="980" r="1109" b="1201"/>
              <a:stretch>
                <a:fillRect/>
              </a:stretch>
            </p:blipFill>
            <p:spPr bwMode="auto">
              <a:xfrm>
                <a:off x="8263415" y="292504"/>
                <a:ext cx="2459454" cy="2378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" name="Text Box 13"/>
              <p:cNvSpPr txBox="1">
                <a:spLocks noChangeArrowheads="1"/>
              </p:cNvSpPr>
              <p:nvPr/>
            </p:nvSpPr>
            <p:spPr bwMode="auto">
              <a:xfrm>
                <a:off x="9793208" y="2242301"/>
                <a:ext cx="744680" cy="3697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de-DE" b="1" dirty="0">
                    <a:solidFill>
                      <a:srgbClr val="8064A2"/>
                    </a:solidFill>
                    <a:ea typeface="ＭＳ Ｐゴシック" charset="-128"/>
                    <a:cs typeface="Arial" charset="0"/>
                  </a:rPr>
                  <a:t>CBM</a:t>
                </a:r>
                <a:endParaRPr lang="de-DE" sz="1600" b="1" dirty="0">
                  <a:solidFill>
                    <a:srgbClr val="8064A2"/>
                  </a:solidFill>
                  <a:ea typeface="ＭＳ Ｐゴシック" charset="-128"/>
                  <a:cs typeface="Arial" charset="0"/>
                </a:endParaRPr>
              </a:p>
            </p:txBody>
          </p:sp>
        </p:grpSp>
      </p:grpSp>
      <p:sp>
        <p:nvSpPr>
          <p:cNvPr id="37" name="Rounded Rectangular Callout 1"/>
          <p:cNvSpPr/>
          <p:nvPr/>
        </p:nvSpPr>
        <p:spPr bwMode="auto">
          <a:xfrm>
            <a:off x="35496" y="4365309"/>
            <a:ext cx="3477407" cy="2061021"/>
          </a:xfrm>
          <a:prstGeom prst="wedgeRoundRectCallout">
            <a:avLst>
              <a:gd name="adj1" fmla="val 77826"/>
              <a:gd name="adj2" fmla="val -34978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prstClr val="black"/>
              </a:solidFill>
            </a:endParaRPr>
          </a:p>
        </p:txBody>
      </p:sp>
      <p:pic>
        <p:nvPicPr>
          <p:cNvPr id="38" name="Picture 18" descr="Panda_v91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94" y="4507219"/>
            <a:ext cx="2947565" cy="1730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ounded Rectangular Callout 29"/>
          <p:cNvSpPr/>
          <p:nvPr/>
        </p:nvSpPr>
        <p:spPr bwMode="auto">
          <a:xfrm>
            <a:off x="6871508" y="3811628"/>
            <a:ext cx="2236996" cy="3024336"/>
          </a:xfrm>
          <a:prstGeom prst="wedgeRoundRectCallout">
            <a:avLst>
              <a:gd name="adj1" fmla="val -66850"/>
              <a:gd name="adj2" fmla="val -32492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prstClr val="black"/>
              </a:solidFill>
            </a:endParaRPr>
          </a:p>
        </p:txBody>
      </p:sp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" t="9734" r="1561" b="16251"/>
          <a:stretch>
            <a:fillRect/>
          </a:stretch>
        </p:blipFill>
        <p:spPr bwMode="auto">
          <a:xfrm rot="5400000">
            <a:off x="6781095" y="4756877"/>
            <a:ext cx="2933487" cy="119066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40"/>
          <p:cNvSpPr txBox="1"/>
          <p:nvPr/>
        </p:nvSpPr>
        <p:spPr bwMode="auto">
          <a:xfrm>
            <a:off x="7910219" y="5055576"/>
            <a:ext cx="1054269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600" b="1" i="1" dirty="0">
                <a:solidFill>
                  <a:srgbClr val="8064A2"/>
                </a:solidFill>
                <a:cs typeface="Arial" charset="0"/>
              </a:rPr>
              <a:t>Super-FRS</a:t>
            </a:r>
          </a:p>
        </p:txBody>
      </p:sp>
      <p:sp>
        <p:nvSpPr>
          <p:cNvPr id="42" name="Rounded Rectangular Callout 19"/>
          <p:cNvSpPr/>
          <p:nvPr/>
        </p:nvSpPr>
        <p:spPr bwMode="auto">
          <a:xfrm>
            <a:off x="293094" y="1066031"/>
            <a:ext cx="3190765" cy="1997625"/>
          </a:xfrm>
          <a:prstGeom prst="wedgeRoundRectCallout">
            <a:avLst>
              <a:gd name="adj1" fmla="val 62929"/>
              <a:gd name="adj2" fmla="val 117345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44" name="TextBox 18"/>
          <p:cNvSpPr txBox="1"/>
          <p:nvPr/>
        </p:nvSpPr>
        <p:spPr>
          <a:xfrm>
            <a:off x="2339752" y="2659500"/>
            <a:ext cx="936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 indent="-3600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b="1" dirty="0" smtClean="0">
                <a:solidFill>
                  <a:srgbClr val="604878"/>
                </a:solidFill>
                <a:latin typeface="Verdana"/>
                <a:cs typeface="Arial" charset="0"/>
              </a:rPr>
              <a:t>APPA</a:t>
            </a:r>
            <a:endParaRPr lang="en-GB" b="1" dirty="0">
              <a:solidFill>
                <a:srgbClr val="604878"/>
              </a:solidFill>
              <a:latin typeface="Verdana"/>
              <a:cs typeface="Arial" charset="0"/>
            </a:endParaRPr>
          </a:p>
        </p:txBody>
      </p:sp>
      <p:sp>
        <p:nvSpPr>
          <p:cNvPr id="45" name="TextBox 18"/>
          <p:cNvSpPr txBox="1"/>
          <p:nvPr/>
        </p:nvSpPr>
        <p:spPr>
          <a:xfrm>
            <a:off x="1952899" y="6012201"/>
            <a:ext cx="1215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 indent="-3600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b="1" dirty="0" smtClean="0">
                <a:solidFill>
                  <a:srgbClr val="4E8542"/>
                </a:solidFill>
                <a:latin typeface="Verdana"/>
                <a:cs typeface="Arial" charset="0"/>
              </a:rPr>
              <a:t>PANDA</a:t>
            </a:r>
            <a:endParaRPr lang="en-GB" b="1" dirty="0">
              <a:solidFill>
                <a:srgbClr val="4E8542"/>
              </a:solidFill>
              <a:latin typeface="Verdana"/>
              <a:cs typeface="Arial" charset="0"/>
            </a:endParaRPr>
          </a:p>
        </p:txBody>
      </p:sp>
      <p:sp>
        <p:nvSpPr>
          <p:cNvPr id="46" name="TextBox 18"/>
          <p:cNvSpPr txBox="1"/>
          <p:nvPr/>
        </p:nvSpPr>
        <p:spPr>
          <a:xfrm>
            <a:off x="6588224" y="4459700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 indent="-3600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b="1" dirty="0" smtClean="0">
                <a:solidFill>
                  <a:srgbClr val="F07F09"/>
                </a:solidFill>
                <a:latin typeface="Verdana"/>
                <a:cs typeface="Arial" charset="0"/>
              </a:rPr>
              <a:t>NUSTAR</a:t>
            </a:r>
            <a:endParaRPr lang="en-GB" b="1" dirty="0">
              <a:solidFill>
                <a:srgbClr val="F07F09"/>
              </a:solidFill>
              <a:latin typeface="Verdana"/>
              <a:cs typeface="Arial" charset="0"/>
            </a:endParaRPr>
          </a:p>
        </p:txBody>
      </p:sp>
      <p:sp>
        <p:nvSpPr>
          <p:cNvPr id="47" name="Titel 1"/>
          <p:cNvSpPr>
            <a:spLocks noGrp="1"/>
          </p:cNvSpPr>
          <p:nvPr>
            <p:ph type="title"/>
          </p:nvPr>
        </p:nvSpPr>
        <p:spPr>
          <a:xfrm>
            <a:off x="342019" y="211882"/>
            <a:ext cx="8349295" cy="78755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</a:rPr>
              <a:t>FAIR – four research pillars</a:t>
            </a:r>
            <a:endParaRPr lang="en-US" sz="2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50" y="1066031"/>
            <a:ext cx="2830514" cy="195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Textfeld 47"/>
          <p:cNvSpPr txBox="1"/>
          <p:nvPr/>
        </p:nvSpPr>
        <p:spPr>
          <a:xfrm>
            <a:off x="3563888" y="4254709"/>
            <a:ext cx="1431598" cy="27699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ctr" defTabSz="457200"/>
            <a:r>
              <a:rPr lang="de-DE" sz="1200" dirty="0" smtClean="0">
                <a:solidFill>
                  <a:prstClr val="black"/>
                </a:solidFill>
                <a:latin typeface="Calibri"/>
                <a:cs typeface="Calibri"/>
              </a:rPr>
              <a:t>HESR</a:t>
            </a:r>
          </a:p>
        </p:txBody>
      </p:sp>
    </p:spTree>
    <p:extLst>
      <p:ext uri="{BB962C8B-B14F-4D97-AF65-F5344CB8AC3E}">
        <p14:creationId xmlns:p14="http://schemas.microsoft.com/office/powerpoint/2010/main" val="225977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3349" y="271335"/>
            <a:ext cx="6637049" cy="787557"/>
          </a:xfrm>
        </p:spPr>
        <p:txBody>
          <a:bodyPr>
            <a:noAutofit/>
          </a:bodyPr>
          <a:lstStyle/>
          <a:p>
            <a:r>
              <a:rPr lang="de-DE" dirty="0" smtClean="0">
                <a:latin typeface="Calibri" panose="020F0502020204030204" pitchFamily="34" charset="0"/>
              </a:rPr>
              <a:t>FAIR Research Pillars: </a:t>
            </a:r>
            <a:br>
              <a:rPr lang="de-DE" dirty="0" smtClean="0">
                <a:latin typeface="Calibri" panose="020F0502020204030204" pitchFamily="34" charset="0"/>
              </a:rPr>
            </a:br>
            <a:r>
              <a:rPr lang="de-DE" dirty="0" smtClean="0">
                <a:latin typeface="Calibri" panose="020F0502020204030204" pitchFamily="34" charset="0"/>
              </a:rPr>
              <a:t>- </a:t>
            </a:r>
            <a:r>
              <a:rPr lang="de-DE" sz="2200" dirty="0" smtClean="0">
                <a:latin typeface="Calibri" panose="020F0502020204030204" pitchFamily="34" charset="0"/>
              </a:rPr>
              <a:t>a </a:t>
            </a:r>
            <a:r>
              <a:rPr lang="de-DE" sz="2200" dirty="0" err="1" smtClean="0">
                <a:latin typeface="Calibri" panose="020F0502020204030204" pitchFamily="34" charset="0"/>
              </a:rPr>
              <a:t>fore</a:t>
            </a:r>
            <a:r>
              <a:rPr lang="de-DE" sz="2200" dirty="0" smtClean="0">
                <a:latin typeface="Calibri" panose="020F0502020204030204" pitchFamily="34" charset="0"/>
              </a:rPr>
              <a:t>-front </a:t>
            </a:r>
            <a:r>
              <a:rPr lang="de-DE" sz="2200" dirty="0" err="1" smtClean="0">
                <a:latin typeface="Calibri" panose="020F0502020204030204" pitchFamily="34" charset="0"/>
              </a:rPr>
              <a:t>scientific</a:t>
            </a:r>
            <a:r>
              <a:rPr lang="de-DE" sz="2200" dirty="0" smtClean="0">
                <a:latin typeface="Calibri" panose="020F0502020204030204" pitchFamily="34" charset="0"/>
              </a:rPr>
              <a:t> </a:t>
            </a:r>
            <a:r>
              <a:rPr lang="de-DE" sz="2200" dirty="0" err="1" smtClean="0">
                <a:latin typeface="Calibri" panose="020F0502020204030204" pitchFamily="34" charset="0"/>
              </a:rPr>
              <a:t>program</a:t>
            </a:r>
            <a:r>
              <a:rPr lang="de-DE" sz="2200" dirty="0" smtClean="0">
                <a:latin typeface="Calibri" panose="020F0502020204030204" pitchFamily="34" charset="0"/>
              </a:rPr>
              <a:t> in </a:t>
            </a:r>
            <a:r>
              <a:rPr lang="de-DE" sz="2200" dirty="0" err="1" smtClean="0">
                <a:latin typeface="Calibri" panose="020F0502020204030204" pitchFamily="34" charset="0"/>
              </a:rPr>
              <a:t>many</a:t>
            </a:r>
            <a:r>
              <a:rPr lang="de-DE" sz="2200" dirty="0" smtClean="0">
                <a:latin typeface="Calibri" panose="020F0502020204030204" pitchFamily="34" charset="0"/>
              </a:rPr>
              <a:t> </a:t>
            </a:r>
            <a:r>
              <a:rPr lang="de-DE" sz="2200" dirty="0" err="1" smtClean="0">
                <a:latin typeface="Calibri" panose="020F0502020204030204" pitchFamily="34" charset="0"/>
              </a:rPr>
              <a:t>areas</a:t>
            </a:r>
            <a:endParaRPr lang="de-DE" sz="2200" dirty="0">
              <a:latin typeface="Calibri" panose="020F050202020403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62375" y="1235894"/>
            <a:ext cx="8624450" cy="53199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t">
            <a:noAutofit/>
          </a:bodyPr>
          <a:lstStyle/>
          <a:p>
            <a:pPr marL="2144713" indent="-166688" defTabSz="457200"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  <a:buClr>
                <a:srgbClr val="FDBB63"/>
              </a:buClr>
              <a:buFont typeface="Wingdings" charset="2"/>
              <a:buChar char="§"/>
            </a:pPr>
            <a:r>
              <a:rPr lang="de-DE" altLang="de-DE" sz="2200" dirty="0" err="1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Atomic</a:t>
            </a:r>
            <a:r>
              <a:rPr lang="de-DE" altLang="de-DE" sz="2200" dirty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</a:t>
            </a:r>
            <a:r>
              <a:rPr lang="de-DE" altLang="de-DE" sz="2200" dirty="0" err="1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Physics</a:t>
            </a: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</a:t>
            </a:r>
            <a:r>
              <a:rPr lang="de-DE" altLang="de-DE" sz="2200" dirty="0" err="1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and</a:t>
            </a: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Fundamental </a:t>
            </a:r>
            <a:r>
              <a:rPr lang="de-DE" altLang="de-DE" sz="2200" dirty="0" err="1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Symmetries</a:t>
            </a: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,</a:t>
            </a:r>
          </a:p>
          <a:p>
            <a:pPr marL="2144713" indent="-166688" defTabSz="457200"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  <a:buClr>
                <a:srgbClr val="FDBB63"/>
              </a:buClr>
              <a:buFont typeface="Wingdings" charset="2"/>
              <a:buChar char="§"/>
            </a:pP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Plasma </a:t>
            </a:r>
            <a:r>
              <a:rPr lang="de-DE" altLang="de-DE" sz="2200" dirty="0" err="1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Physics</a:t>
            </a: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,</a:t>
            </a:r>
          </a:p>
          <a:p>
            <a:pPr marL="2144713" indent="-166688" defTabSz="457200"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  <a:buClr>
                <a:srgbClr val="FDBB63"/>
              </a:buClr>
              <a:buFont typeface="Wingdings" charset="2"/>
              <a:buChar char="§"/>
            </a:pP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Materials Research,</a:t>
            </a:r>
            <a:endParaRPr lang="de-DE" altLang="de-DE" sz="2200" dirty="0">
              <a:solidFill>
                <a:prstClr val="black"/>
              </a:solidFill>
              <a:latin typeface="Calibri"/>
              <a:ea typeface="Arial Unicode MS" pitchFamily="34" charset="-128"/>
              <a:cs typeface="Calibri"/>
            </a:endParaRPr>
          </a:p>
          <a:p>
            <a:pPr marL="2144713" indent="-166688" defTabSz="457200"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  <a:buClr>
                <a:srgbClr val="FDBB63"/>
              </a:buClr>
              <a:buFont typeface="Wingdings" charset="2"/>
              <a:buChar char="§"/>
            </a:pP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Radiation </a:t>
            </a:r>
            <a:r>
              <a:rPr lang="de-DE" altLang="de-DE" sz="2200" dirty="0" err="1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Biology</a:t>
            </a: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, </a:t>
            </a:r>
          </a:p>
          <a:p>
            <a:pPr marL="2144713" indent="-166688" defTabSz="457200"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  <a:buClr>
                <a:srgbClr val="FDBB63"/>
              </a:buClr>
              <a:buFont typeface="Wingdings" charset="2"/>
              <a:buChar char="§"/>
            </a:pP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Cancer </a:t>
            </a:r>
            <a:r>
              <a:rPr lang="de-DE" altLang="de-DE" sz="2200" dirty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Therapy with Ion </a:t>
            </a: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Beams / Space Research</a:t>
            </a:r>
            <a:endParaRPr lang="de-DE" altLang="de-DE" sz="2200" b="1" dirty="0" smtClean="0">
              <a:solidFill>
                <a:prstClr val="black"/>
              </a:solidFill>
              <a:latin typeface="Calibri"/>
              <a:ea typeface="Arial Unicode MS" pitchFamily="34" charset="-128"/>
              <a:cs typeface="Calibri"/>
            </a:endParaRPr>
          </a:p>
          <a:p>
            <a:pPr marL="2144713" indent="-166688" defTabSz="45720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rgbClr val="FDBB63"/>
              </a:buClr>
              <a:buFont typeface="Wingdings" charset="2"/>
              <a:buChar char="§"/>
            </a:pPr>
            <a:r>
              <a:rPr lang="de-DE" altLang="de-DE" sz="2200" dirty="0" err="1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Dense</a:t>
            </a: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</a:t>
            </a:r>
            <a:r>
              <a:rPr lang="de-DE" altLang="de-DE" sz="2200" dirty="0" err="1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and</a:t>
            </a: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Hot </a:t>
            </a:r>
            <a:r>
              <a:rPr lang="de-DE" altLang="de-DE" sz="2200" dirty="0" err="1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Nuclear</a:t>
            </a: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Matter</a:t>
            </a:r>
          </a:p>
          <a:p>
            <a:pPr marL="2144713" indent="-166688" defTabSz="457200">
              <a:lnSpc>
                <a:spcPct val="110000"/>
              </a:lnSpc>
              <a:spcBef>
                <a:spcPts val="1800"/>
              </a:spcBef>
              <a:buClr>
                <a:srgbClr val="FDBB63"/>
              </a:buClr>
              <a:buFont typeface="Wingdings" charset="2"/>
              <a:buChar char="§"/>
            </a:pPr>
            <a:r>
              <a:rPr lang="de-DE" altLang="de-DE" sz="2200" dirty="0" err="1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Nuclear</a:t>
            </a:r>
            <a:r>
              <a:rPr lang="de-DE" altLang="de-DE" sz="2200" dirty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</a:t>
            </a:r>
            <a:r>
              <a:rPr lang="de-DE" altLang="de-DE" sz="2200" dirty="0" err="1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Structure</a:t>
            </a:r>
            <a:r>
              <a:rPr lang="de-DE" altLang="de-DE" sz="2200" dirty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</a:t>
            </a:r>
            <a:r>
              <a:rPr lang="de-DE" altLang="de-DE" sz="2200" dirty="0" err="1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and</a:t>
            </a: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</a:t>
            </a:r>
            <a:r>
              <a:rPr lang="de-DE" altLang="de-DE" sz="2200" dirty="0" err="1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Reaction</a:t>
            </a: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Studies </a:t>
            </a:r>
            <a:b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</a:br>
            <a:r>
              <a:rPr lang="de-DE" altLang="de-DE" sz="2200" dirty="0" err="1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with</a:t>
            </a: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</a:t>
            </a:r>
            <a:r>
              <a:rPr lang="de-DE" altLang="de-DE" sz="2200" dirty="0" err="1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nuclei</a:t>
            </a: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</a:t>
            </a:r>
            <a:r>
              <a:rPr lang="de-DE" altLang="de-DE" sz="2200" dirty="0" err="1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far</a:t>
            </a: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</a:t>
            </a:r>
            <a:r>
              <a:rPr lang="de-DE" altLang="de-DE" sz="2200" dirty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off </a:t>
            </a:r>
            <a:r>
              <a:rPr lang="de-DE" altLang="de-DE" sz="2200" dirty="0" err="1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stability</a:t>
            </a: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,</a:t>
            </a:r>
          </a:p>
          <a:p>
            <a:pPr marL="2144713" indent="-166688" defTabSz="457200">
              <a:lnSpc>
                <a:spcPct val="110000"/>
              </a:lnSpc>
              <a:buClr>
                <a:srgbClr val="FDBB63"/>
              </a:buClr>
              <a:buFont typeface="Wingdings" charset="2"/>
              <a:buChar char="§"/>
            </a:pPr>
            <a:r>
              <a:rPr lang="de-DE" altLang="de-DE" sz="2200" dirty="0" err="1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Physics</a:t>
            </a: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</a:t>
            </a:r>
            <a:r>
              <a:rPr lang="de-DE" altLang="de-DE" sz="2200" dirty="0" err="1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of</a:t>
            </a:r>
            <a:r>
              <a:rPr lang="de-DE" altLang="de-DE" sz="2200" dirty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Explosive </a:t>
            </a:r>
            <a:r>
              <a:rPr lang="de-DE" altLang="de-DE" sz="2200" dirty="0" err="1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Nucleosynthesis</a:t>
            </a: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(</a:t>
            </a:r>
            <a:r>
              <a:rPr lang="de-DE" altLang="de-DE" sz="2200" dirty="0" err="1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r</a:t>
            </a:r>
            <a:r>
              <a:rPr lang="de-DE" altLang="de-DE" sz="2200" dirty="0" err="1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-</a:t>
            </a:r>
            <a:r>
              <a:rPr lang="de-DE" altLang="de-DE" sz="2200" dirty="0" err="1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process</a:t>
            </a:r>
            <a:r>
              <a:rPr lang="de-DE" altLang="de-DE" sz="2200" dirty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)</a:t>
            </a:r>
          </a:p>
          <a:p>
            <a:pPr marL="2144713" indent="-166688" defTabSz="457200">
              <a:lnSpc>
                <a:spcPct val="110000"/>
              </a:lnSpc>
              <a:spcBef>
                <a:spcPts val="1800"/>
              </a:spcBef>
              <a:spcAft>
                <a:spcPts val="1200"/>
              </a:spcAft>
              <a:buClr>
                <a:srgbClr val="FDBB63"/>
              </a:buClr>
              <a:buFont typeface="Wingdings" charset="2"/>
              <a:buChar char="§"/>
            </a:pPr>
            <a:r>
              <a:rPr lang="de-DE" altLang="de-DE" sz="2200" dirty="0" err="1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Hadron</a:t>
            </a:r>
            <a:r>
              <a:rPr lang="de-DE" altLang="de-DE" sz="2200" dirty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</a:t>
            </a:r>
            <a:r>
              <a:rPr lang="de-DE" altLang="de-DE" sz="2200" dirty="0" err="1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Structure</a:t>
            </a:r>
            <a:r>
              <a:rPr lang="de-DE" altLang="de-DE" sz="2200" dirty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&amp; Dynamics </a:t>
            </a: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/>
            </a:r>
            <a:b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</a:br>
            <a:r>
              <a:rPr lang="de-DE" altLang="de-DE" sz="2200" dirty="0" err="1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with</a:t>
            </a:r>
            <a:r>
              <a:rPr lang="de-DE" altLang="de-DE" sz="2200" dirty="0" smtClean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</a:t>
            </a:r>
            <a:r>
              <a:rPr lang="de-DE" altLang="de-DE" sz="2200" dirty="0" err="1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cooled</a:t>
            </a:r>
            <a:r>
              <a:rPr lang="de-DE" altLang="de-DE" sz="2200" dirty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</a:t>
            </a:r>
            <a:r>
              <a:rPr lang="de-DE" altLang="de-DE" sz="2200" dirty="0" err="1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antiproton</a:t>
            </a:r>
            <a:r>
              <a:rPr lang="de-DE" altLang="de-DE" sz="2200" dirty="0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 </a:t>
            </a:r>
            <a:r>
              <a:rPr lang="de-DE" altLang="de-DE" sz="2200" dirty="0" err="1">
                <a:solidFill>
                  <a:prstClr val="black"/>
                </a:solidFill>
                <a:latin typeface="Calibri"/>
                <a:ea typeface="Arial Unicode MS" pitchFamily="34" charset="-128"/>
                <a:cs typeface="Calibri"/>
              </a:rPr>
              <a:t>beams</a:t>
            </a:r>
            <a:endParaRPr lang="de-DE" altLang="de-DE" sz="2200" dirty="0">
              <a:solidFill>
                <a:prstClr val="black"/>
              </a:solidFill>
              <a:latin typeface="Calibri"/>
              <a:ea typeface="Arial Unicode MS" pitchFamily="34" charset="-128"/>
              <a:cs typeface="Calibri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579644" y="2119629"/>
            <a:ext cx="1152128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defTabSz="457200"/>
            <a:r>
              <a:rPr lang="en-US" sz="2400" b="1" dirty="0" smtClean="0">
                <a:solidFill>
                  <a:prstClr val="black"/>
                </a:solidFill>
                <a:latin typeface="Calibri"/>
                <a:cs typeface="Calibri"/>
              </a:rPr>
              <a:t>APPA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555581" y="3429000"/>
            <a:ext cx="1691680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defTabSz="457200"/>
            <a:r>
              <a:rPr lang="en-US" sz="2400" b="1" dirty="0" smtClean="0">
                <a:solidFill>
                  <a:prstClr val="black"/>
                </a:solidFill>
                <a:latin typeface="Calibri"/>
                <a:cs typeface="Calibri"/>
              </a:rPr>
              <a:t>CBM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555581" y="4417948"/>
            <a:ext cx="1691680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  <a:latin typeface="Calibri"/>
                <a:cs typeface="Calibri"/>
              </a:rPr>
              <a:t>NUSTAR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555581" y="5607942"/>
            <a:ext cx="1691680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defTabSz="457200"/>
            <a:r>
              <a:rPr lang="en-US" sz="2400" b="1" dirty="0" smtClean="0">
                <a:solidFill>
                  <a:prstClr val="black"/>
                </a:solidFill>
                <a:latin typeface="Calibri"/>
                <a:cs typeface="Calibri"/>
              </a:rPr>
              <a:t>PANDA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294967295"/>
          </p:nvPr>
        </p:nvSpPr>
        <p:spPr>
          <a:xfrm>
            <a:off x="7098998" y="6555851"/>
            <a:ext cx="1587801" cy="365125"/>
          </a:xfrm>
          <a:prstGeom prst="rect">
            <a:avLst/>
          </a:prstGeom>
        </p:spPr>
        <p:txBody>
          <a:bodyPr/>
          <a:lstStyle/>
          <a:p>
            <a:fld id="{0DCC8DDF-7ABC-9A4A-977E-E3234F04E4D4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70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EDU Mit Beschriftung _engl.jpg"/>
          <p:cNvPicPr>
            <a:picLocks noChangeAspect="1"/>
          </p:cNvPicPr>
          <p:nvPr/>
        </p:nvPicPr>
        <p:blipFill rotWithShape="1">
          <a:blip r:embed="rId3" cstate="print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3"/>
          <a:stretch/>
        </p:blipFill>
        <p:spPr>
          <a:xfrm>
            <a:off x="9863748" y="1088740"/>
            <a:ext cx="4378766" cy="5400600"/>
          </a:xfrm>
          <a:prstGeom prst="rect">
            <a:avLst/>
          </a:prstGeom>
        </p:spPr>
      </p:pic>
      <p:sp>
        <p:nvSpPr>
          <p:cNvPr id="21" name="Titel 1"/>
          <p:cNvSpPr>
            <a:spLocks noGrp="1"/>
          </p:cNvSpPr>
          <p:nvPr>
            <p:ph type="title"/>
          </p:nvPr>
        </p:nvSpPr>
        <p:spPr>
          <a:xfrm>
            <a:off x="114103" y="265179"/>
            <a:ext cx="7939652" cy="787557"/>
          </a:xfrm>
        </p:spPr>
        <p:txBody>
          <a:bodyPr>
            <a:noAutofit/>
          </a:bodyPr>
          <a:lstStyle/>
          <a:p>
            <a:r>
              <a:rPr lang="en-US" alt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Further push of FAIR science motivation</a:t>
            </a:r>
            <a:br>
              <a:rPr lang="en-US" alt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en-US" sz="2000" dirty="0" smtClean="0">
                <a:latin typeface="Calibri" panose="020F0502020204030204" pitchFamily="34" charset="0"/>
              </a:rPr>
              <a:t>… </a:t>
            </a:r>
            <a:r>
              <a:rPr lang="de-DE" sz="2000" dirty="0" err="1" smtClean="0">
                <a:latin typeface="Calibri" panose="020F0502020204030204" pitchFamily="34" charset="0"/>
              </a:rPr>
              <a:t>by</a:t>
            </a:r>
            <a:r>
              <a:rPr lang="de-DE" sz="2000" dirty="0" smtClean="0">
                <a:latin typeface="Calibri" panose="020F0502020204030204" pitchFamily="34" charset="0"/>
              </a:rPr>
              <a:t> multimessenger </a:t>
            </a:r>
            <a:r>
              <a:rPr lang="de-DE" sz="2000" dirty="0" err="1" smtClean="0">
                <a:latin typeface="Calibri" panose="020F0502020204030204" pitchFamily="34" charset="0"/>
              </a:rPr>
              <a:t>study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r>
              <a:rPr lang="de-DE" sz="2000" dirty="0" err="1" smtClean="0">
                <a:latin typeface="Calibri" panose="020F0502020204030204" pitchFamily="34" charset="0"/>
              </a:rPr>
              <a:t>of</a:t>
            </a:r>
            <a:r>
              <a:rPr lang="de-DE" sz="2000" dirty="0" smtClean="0">
                <a:latin typeface="Calibri" panose="020F0502020204030204" pitchFamily="34" charset="0"/>
              </a:rPr>
              <a:t> a </a:t>
            </a:r>
            <a:r>
              <a:rPr lang="de-DE" sz="2000" dirty="0" err="1" smtClean="0">
                <a:latin typeface="Calibri" panose="020F0502020204030204" pitchFamily="34" charset="0"/>
              </a:rPr>
              <a:t>neutron</a:t>
            </a:r>
            <a:r>
              <a:rPr lang="de-DE" sz="2000" dirty="0" smtClean="0">
                <a:latin typeface="Calibri" panose="020F0502020204030204" pitchFamily="34" charset="0"/>
              </a:rPr>
              <a:t>-star </a:t>
            </a:r>
            <a:r>
              <a:rPr lang="de-DE" sz="2000" dirty="0" err="1" smtClean="0">
                <a:latin typeface="Calibri" panose="020F0502020204030204" pitchFamily="34" charset="0"/>
              </a:rPr>
              <a:t>merger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br>
              <a:rPr lang="de-DE" sz="2000" dirty="0" smtClean="0">
                <a:latin typeface="Calibri" panose="020F0502020204030204" pitchFamily="34" charset="0"/>
              </a:rPr>
            </a:br>
            <a:r>
              <a:rPr lang="de-DE" sz="2000" dirty="0" smtClean="0">
                <a:latin typeface="Calibri" panose="020F0502020204030204" pitchFamily="34" charset="0"/>
              </a:rPr>
              <a:t>    last </a:t>
            </a:r>
            <a:r>
              <a:rPr lang="de-DE" sz="2000" dirty="0" err="1" smtClean="0">
                <a:latin typeface="Calibri" panose="020F0502020204030204" pitchFamily="34" charset="0"/>
              </a:rPr>
              <a:t>summer</a:t>
            </a:r>
            <a:endParaRPr lang="de-DE" sz="2000" i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7098998" y="6555851"/>
            <a:ext cx="1587801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CC8DDF-7ABC-9A4A-977E-E3234F04E4D4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18" name="Rechteck 5"/>
          <p:cNvSpPr/>
          <p:nvPr/>
        </p:nvSpPr>
        <p:spPr>
          <a:xfrm>
            <a:off x="-132346" y="3880205"/>
            <a:ext cx="3821194" cy="29777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object 4"/>
          <p:cNvSpPr/>
          <p:nvPr/>
        </p:nvSpPr>
        <p:spPr>
          <a:xfrm>
            <a:off x="148423" y="3952213"/>
            <a:ext cx="3482291" cy="2405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Textfeld 30"/>
          <p:cNvSpPr txBox="1"/>
          <p:nvPr/>
        </p:nvSpPr>
        <p:spPr>
          <a:xfrm>
            <a:off x="169999" y="6309949"/>
            <a:ext cx="3472747" cy="36933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Electromagnetic “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Kilonova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” Signal</a:t>
            </a:r>
          </a:p>
        </p:txBody>
      </p:sp>
      <p:sp>
        <p:nvSpPr>
          <p:cNvPr id="23" name="object 8"/>
          <p:cNvSpPr txBox="1"/>
          <p:nvPr/>
        </p:nvSpPr>
        <p:spPr>
          <a:xfrm>
            <a:off x="796451" y="4799938"/>
            <a:ext cx="2073752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3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  <a:r>
              <a:rPr kumimoji="0" sz="1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200" b="0" i="0" u="none" strike="noStrike" kern="1200" cap="none" spc="-35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200" b="0" i="0" u="none" strike="noStrike" kern="1200" cap="none" spc="-8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z</a:t>
            </a:r>
            <a:r>
              <a:rPr kumimoji="0" lang="de-DE" sz="1200" b="0" i="0" u="none" strike="noStrike" kern="1200" cap="none" spc="-8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</a:t>
            </a:r>
            <a:r>
              <a:rPr kumimoji="0" sz="1200" b="0" i="0" u="none" strike="noStrike" kern="1200" cap="none" spc="5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200" b="0" i="0" u="none" strike="noStrike" kern="1200" cap="none" spc="-10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sz="1200" b="0" i="0" u="none" strike="noStrike" kern="1200" cap="none" spc="15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de-DE" sz="1200" b="0" i="0" u="sng" strike="noStrike" kern="1200" cap="none" spc="-35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Martinez-Pinedo, Arcones</a:t>
            </a:r>
            <a:r>
              <a:rPr kumimoji="0" lang="de-DE" sz="1200" b="0" i="0" u="none" strike="noStrike" kern="1200" cap="none" spc="-35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</a:t>
            </a:r>
            <a:r>
              <a:rPr kumimoji="0" sz="1200" b="0" i="0" u="none" strike="noStrike" kern="1200" cap="none" spc="-45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</a:t>
            </a: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 (</a:t>
            </a:r>
            <a:r>
              <a:rPr kumimoji="0" sz="1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201</a:t>
            </a:r>
            <a:r>
              <a:rPr kumimoji="0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0</a:t>
            </a: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25" name="Gerade Verbindung mit Pfeil 8"/>
          <p:cNvCxnSpPr/>
          <p:nvPr/>
        </p:nvCxnSpPr>
        <p:spPr>
          <a:xfrm flipV="1">
            <a:off x="1322031" y="4406033"/>
            <a:ext cx="180020" cy="320986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bject 8"/>
          <p:cNvSpPr txBox="1"/>
          <p:nvPr/>
        </p:nvSpPr>
        <p:spPr>
          <a:xfrm>
            <a:off x="964129" y="5588723"/>
            <a:ext cx="3240360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 marR="0" lvl="0" indent="0" algn="ctr" defTabSz="457200" rtl="0" eaLnBrk="1" fontAlgn="auto" latinLnBrk="0" hangingPunct="1">
              <a:lnSpc>
                <a:spcPts val="1430"/>
              </a:lnSpc>
              <a:spcBef>
                <a:spcPts val="8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3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lang="fr-FR" sz="1200" b="0" i="0" u="none" strike="noStrike" kern="1200" cap="none" spc="5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  <a:r>
              <a:rPr kumimoji="0" lang="fr-FR" sz="1200" b="0" i="0" u="none" strike="noStrike" kern="1200" cap="none" spc="-45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</a:t>
            </a:r>
            <a:r>
              <a:rPr kumimoji="0" lang="fr-FR" sz="1200" b="0" i="0" u="none" strike="noStrike" kern="1200" cap="none" spc="5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</a:t>
            </a:r>
            <a:r>
              <a:rPr kumimoji="0" lang="fr-FR" sz="1200" b="0" i="0" u="none" strike="noStrike" kern="1200" cap="none" spc="-3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r>
              <a:rPr kumimoji="0" lang="fr-FR" sz="1200" b="0" i="0" u="none" strike="noStrike" kern="1200" cap="none" spc="-35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lang="fr-FR" sz="1200" b="0" i="0" u="none" strike="noStrike" kern="1200" cap="none" spc="-7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</a:t>
            </a:r>
            <a:r>
              <a:rPr kumimoji="0" lang="fr-FR" sz="1200" b="0" i="0" u="none" strike="noStrike" kern="1200" cap="none" spc="-45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</a:t>
            </a:r>
            <a:r>
              <a:rPr kumimoji="0" lang="fr-FR" sz="1200" b="0" i="0" u="none" strike="noStrike" kern="1200" cap="none" spc="5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lang="fr-FR" sz="1200" b="0" i="0" u="none" strike="noStrike" kern="1200" cap="none" spc="3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lang="fr-FR" sz="1200" b="0" i="0" u="none" strike="noStrike" kern="1200" cap="none" spc="-35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lang="fr-FR" sz="1200" b="0" i="0" u="none" strike="noStrike" kern="1200" cap="none" spc="5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lang="fr-FR" sz="1200" b="0" i="0" u="none" strike="noStrike" kern="1200" cap="none" spc="8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fr-FR" sz="1200" b="0" i="0" u="none" strike="noStrike" kern="1200" cap="none" spc="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lang="fr-FR" sz="1200" b="0" i="0" u="none" strike="noStrike" kern="1200" cap="none" spc="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fr-FR" sz="1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l.</a:t>
            </a:r>
            <a:r>
              <a:rPr kumimoji="0" lang="fr-FR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(</a:t>
            </a:r>
            <a:r>
              <a:rPr kumimoji="0" lang="fr-FR" sz="1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201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7)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763" marR="0" lvl="0" indent="0" algn="ctr" defTabSz="457200" rtl="0" eaLnBrk="1" fontAlgn="auto" latinLnBrk="0" hangingPunct="1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2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</a:t>
            </a:r>
            <a:r>
              <a:rPr kumimoji="0" lang="fr-FR" sz="1200" b="0" i="0" u="none" strike="noStrike" kern="1200" cap="none" spc="3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lang="fr-FR" sz="1200" b="0" i="0" u="none" strike="noStrike" kern="1200" cap="none" spc="-45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  <a:r>
              <a:rPr kumimoji="0" lang="fr-FR" sz="1200" b="0" i="0" u="none" strike="noStrike" kern="1200" cap="none" spc="-7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  <a:r>
              <a:rPr kumimoji="0" lang="fr-FR" sz="1200" b="0" i="0" u="none" strike="noStrike" kern="1200" cap="none" spc="-8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lang="fr-FR" sz="1200" b="0" i="0" u="none" strike="noStrike" kern="1200" cap="none" spc="5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obse</a:t>
            </a:r>
            <a:r>
              <a:rPr kumimoji="0" lang="fr-FR" sz="1200" b="0" i="0" u="none" strike="noStrike" kern="1200" cap="none" spc="-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r>
              <a:rPr kumimoji="0" lang="fr-FR" sz="1200" b="0" i="0" u="none" strike="noStrike" kern="1200" cap="none" spc="-8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lang="fr-FR" sz="1200" b="0" i="0" u="none" strike="noStrike" kern="1200" cap="none" spc="-3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lang="fr-FR" sz="1200" b="0" i="0" u="none" strike="noStrike" kern="1200" cap="none" spc="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  <a:r>
              <a:rPr kumimoji="0" lang="fr-FR" sz="1200" b="0" i="0" u="none" strike="noStrike" kern="1200" cap="none" spc="-7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27" name="Gerade Verbindung mit Pfeil 38"/>
          <p:cNvCxnSpPr/>
          <p:nvPr/>
        </p:nvCxnSpPr>
        <p:spPr>
          <a:xfrm flipV="1">
            <a:off x="2618175" y="4870125"/>
            <a:ext cx="252028" cy="54407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hteck 28"/>
          <p:cNvSpPr/>
          <p:nvPr/>
        </p:nvSpPr>
        <p:spPr>
          <a:xfrm>
            <a:off x="-132347" y="1188744"/>
            <a:ext cx="3818957" cy="27370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object 9"/>
          <p:cNvSpPr/>
          <p:nvPr/>
        </p:nvSpPr>
        <p:spPr>
          <a:xfrm>
            <a:off x="264703" y="1216215"/>
            <a:ext cx="3296643" cy="23377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285975" y="3532349"/>
            <a:ext cx="3230927" cy="33855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Gravitational Wave Signal</a:t>
            </a:r>
          </a:p>
        </p:txBody>
      </p:sp>
      <p:sp>
        <p:nvSpPr>
          <p:cNvPr id="37" name="Textfeld 4"/>
          <p:cNvSpPr txBox="1"/>
          <p:nvPr/>
        </p:nvSpPr>
        <p:spPr>
          <a:xfrm>
            <a:off x="3676410" y="1052736"/>
            <a:ext cx="5467590" cy="5755422"/>
          </a:xfrm>
          <a:prstGeom prst="rect">
            <a:avLst/>
          </a:prstGeom>
          <a:solidFill>
            <a:srgbClr val="FDBB63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Theoretical  prediction by</a:t>
            </a:r>
            <a:b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GSI researchers (2010):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Neutron star mergers are the astrophysical site of the r-process producing the very heavy elements like Pt, Au and beyond, 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thereby exhibiting a characteristic electromagnetic “</a:t>
            </a:r>
            <a:r>
              <a:rPr kumimoji="0" lang="en-US" sz="1800" b="1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Kilonova</a:t>
            </a:r>
            <a:r>
              <a:rPr kumimoji="0" lang="en-US" sz="1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 signal.</a:t>
            </a:r>
            <a:br>
              <a:rPr kumimoji="0" lang="en-US" sz="1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en-US" sz="1100" b="1" i="1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Confirmation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by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Ligo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, Virgo and other astronomer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groups (2017)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  <a:sym typeface="Wingdings" panose="05000000000000000000" pitchFamily="2" charset="2"/>
            </a:endParaRPr>
          </a:p>
          <a:p>
            <a:pPr marL="92075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via detection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both 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2075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gravitational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 electromagnetic waves emerging from such an event</a:t>
            </a:r>
            <a:r>
              <a:rPr kumimoji="0" lang="en-US" sz="1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r>
              <a:rPr kumimoji="0" lang="en-US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92075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1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2075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FAIR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was designed to </a:t>
            </a: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study the properties neutron star matter and to trace back the production paths of the heavy elements!</a:t>
            </a:r>
            <a:endParaRPr kumimoji="0" lang="en-US" sz="2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351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32"/>
          <p:cNvSpPr/>
          <p:nvPr/>
        </p:nvSpPr>
        <p:spPr>
          <a:xfrm>
            <a:off x="323528" y="1732221"/>
            <a:ext cx="4104456" cy="38791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4644008" y="1732221"/>
            <a:ext cx="4104456" cy="38791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07504" y="1362889"/>
            <a:ext cx="4320480" cy="40011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Neutron Star Mergers</a:t>
            </a:r>
          </a:p>
        </p:txBody>
      </p:sp>
      <p:sp>
        <p:nvSpPr>
          <p:cNvPr id="27" name="object 2"/>
          <p:cNvSpPr txBox="1"/>
          <p:nvPr/>
        </p:nvSpPr>
        <p:spPr>
          <a:xfrm>
            <a:off x="4644008" y="1938953"/>
            <a:ext cx="3512185" cy="245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A62"/>
              </a:buClr>
              <a:buSzTx/>
              <a:buFont typeface="Wingdings"/>
              <a:buChar char=""/>
              <a:tabLst>
                <a:tab pos="356235" algn="l"/>
              </a:tabLst>
              <a:defRPr/>
            </a:pPr>
            <a:r>
              <a:rPr kumimoji="0" sz="1700" b="0" i="0" u="none" strike="noStrike" kern="1200" cap="none" spc="-2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700" b="0" i="0" u="none" strike="noStrike" kern="1200" cap="none" spc="-6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qu</a:t>
            </a:r>
            <a:r>
              <a:rPr kumimoji="0" sz="1700" b="0" i="0" u="none" strike="noStrike" kern="1200" cap="none" spc="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700" b="0" i="0" u="none" strike="noStrike" kern="1200" cap="none" spc="-3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7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1700" b="0" i="0" u="none" strike="noStrike" kern="1200" cap="none" spc="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  <a:r>
              <a:rPr kumimoji="0" sz="1700" b="0" i="0" u="none" strike="noStrike" kern="1200" cap="none" spc="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</a:t>
            </a:r>
            <a:r>
              <a:rPr kumimoji="0" sz="1700" b="0" i="0" u="none" strike="noStrike" kern="1200" cap="none" spc="6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700" b="0" i="0" u="none" strike="noStrike" kern="1200" cap="none" spc="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</a:t>
            </a:r>
            <a:r>
              <a:rPr kumimoji="0" sz="1700" b="0" i="0" u="none" strike="noStrike" kern="1200" cap="none" spc="-5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700" b="0" i="0" u="none" strike="noStrike" kern="1200" cap="none" spc="-2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</a:t>
            </a:r>
            <a:r>
              <a:rPr kumimoji="0" sz="1700" b="0" i="0" u="none" strike="noStrike" kern="1200" cap="none" spc="-3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700" b="0" i="0" u="none" strike="noStrike" kern="1200" cap="none" spc="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700" b="0" i="0" u="none" strike="noStrike" kern="1200" cap="none" spc="-3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700" b="0" i="0" u="none" strike="noStrike" kern="1200" cap="none" spc="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700" b="0" i="0" u="none" strike="noStrike" kern="1200" cap="none" spc="6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700" b="0" i="0" u="none" strike="noStrike" kern="1200" cap="none" spc="6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</a:t>
            </a:r>
            <a:r>
              <a:rPr kumimoji="0" sz="1700" b="1" i="0" u="none" strike="noStrike" kern="1200" cap="none" spc="3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</a:t>
            </a:r>
            <a:r>
              <a:rPr kumimoji="0" sz="1700" b="1" i="0" u="none" strike="noStrike" kern="1200" cap="none" spc="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7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  <a:r>
              <a:rPr kumimoji="0" sz="1700" b="1" i="0" u="none" strike="noStrike" kern="1200" cap="none" spc="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es</a:t>
            </a:r>
            <a:r>
              <a:rPr kumimoji="0" sz="17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sz="1700" b="1" i="0" u="none" strike="noStrike" kern="1200" cap="none" spc="-204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700" b="1" i="0" u="none" strike="noStrike" kern="1200" cap="none" spc="3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CB</a:t>
            </a:r>
            <a:r>
              <a:rPr kumimoji="0" sz="1700" b="1" i="0" u="none" strike="noStrike" kern="1200" cap="none" spc="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  <a:r>
              <a:rPr kumimoji="0" sz="1700" b="0" i="0" u="none" strike="noStrike" kern="1200" cap="none" spc="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  <a:endParaRPr kumimoji="0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8" name="object 3"/>
          <p:cNvSpPr txBox="1"/>
          <p:nvPr/>
        </p:nvSpPr>
        <p:spPr>
          <a:xfrm>
            <a:off x="5101526" y="2191347"/>
            <a:ext cx="2410460" cy="692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A62"/>
              </a:buClr>
              <a:buSzTx/>
              <a:buFont typeface="Wingdings"/>
              <a:buChar char=""/>
              <a:tabLst>
                <a:tab pos="299085" algn="l"/>
              </a:tabLst>
              <a:defRPr/>
            </a:pPr>
            <a:r>
              <a:rPr kumimoji="0" sz="1500" b="0" i="0" u="none" strike="noStrike" kern="1200" cap="none" spc="3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</a:t>
            </a:r>
            <a:r>
              <a:rPr kumimoji="0" sz="1500" b="0" i="0" u="none" strike="noStrike" kern="1200" cap="none" spc="2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r>
              <a:rPr kumimoji="0" sz="15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500" b="0" i="0" u="none" strike="noStrike" kern="1200" cap="none" spc="-7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</a:t>
            </a:r>
            <a:r>
              <a:rPr kumimoji="0" sz="1500" b="0" i="0" u="none" strike="noStrike" kern="1200" cap="none" spc="-3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1500" b="0" i="0" u="none" strike="noStrike" kern="1200" cap="none" spc="3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5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500" b="0" i="0" u="none" strike="noStrike" kern="1200" cap="none" spc="3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500" b="0" i="0" u="none" strike="noStrike" kern="1200" cap="none" spc="-3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15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  <a:r>
              <a:rPr kumimoji="0" sz="1500" b="0" i="0" u="none" strike="noStrike" kern="1200" cap="none" spc="-8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</a:t>
            </a:r>
            <a:r>
              <a:rPr kumimoji="0" sz="15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</a:t>
            </a:r>
            <a:r>
              <a:rPr kumimoji="0" sz="1500" b="0" i="0" u="none" strike="noStrike" kern="1200" cap="none" spc="14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500" b="0" i="0" u="none" strike="noStrike" kern="1200" cap="none" spc="4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</a:t>
            </a:r>
            <a:r>
              <a:rPr kumimoji="0" sz="15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5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</a:t>
            </a:r>
            <a:r>
              <a:rPr kumimoji="0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lang="de-DE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</a:t>
            </a:r>
            <a:r>
              <a:rPr kumimoji="0" sz="1500" b="0" i="0" u="none" strike="noStrike" kern="1200" cap="none" spc="-3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15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</a:t>
            </a:r>
            <a:r>
              <a:rPr kumimoji="0" sz="1500" b="0" i="0" u="none" strike="noStrike" kern="1200" cap="none" spc="-8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</a:t>
            </a:r>
            <a:r>
              <a:rPr kumimoji="0" sz="15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984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A62"/>
              </a:buClr>
              <a:buSzTx/>
              <a:buFont typeface="Wingdings"/>
              <a:buChar char=""/>
              <a:tabLst>
                <a:tab pos="299085" algn="l"/>
              </a:tabLst>
              <a:defRPr/>
            </a:pPr>
            <a:r>
              <a:rPr kumimoji="0" sz="1500" b="0" i="0" u="none" strike="noStrike" kern="1200" cap="none" spc="-3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500" b="0" i="0" u="none" strike="noStrike" kern="1200" cap="none" spc="-5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  <a:r>
              <a:rPr kumimoji="0" sz="15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  <a:r>
              <a:rPr kumimoji="0" sz="1500" b="0" i="0" u="none" strike="noStrike" kern="1200" cap="none" spc="-8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un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 </a:t>
            </a:r>
            <a:r>
              <a:rPr kumimoji="0" sz="1500" b="0" i="0" u="none" strike="noStrike" kern="1200" cap="none" spc="-204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5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  <a:r>
              <a:rPr kumimoji="0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</a:t>
            </a:r>
            <a:r>
              <a:rPr kumimoji="0" lang="de-DE" sz="1500" b="0" i="0" u="none" strike="noStrike" kern="1200" cap="none" spc="6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5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500" b="0" i="0" u="none" strike="noStrike" kern="1200" cap="none" spc="-3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</a:t>
            </a:r>
            <a:r>
              <a:rPr kumimoji="0" sz="15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15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endParaRPr kumimoji="0" lang="de-DE" sz="1500" b="0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984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A62"/>
              </a:buClr>
              <a:buSzTx/>
              <a:buFont typeface="Wingdings"/>
              <a:buChar char=""/>
              <a:tabLst>
                <a:tab pos="299085" algn="l"/>
              </a:tabLst>
              <a:defRPr/>
            </a:pP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9" name="object 4"/>
          <p:cNvSpPr txBox="1"/>
          <p:nvPr/>
        </p:nvSpPr>
        <p:spPr>
          <a:xfrm>
            <a:off x="4644008" y="2897920"/>
            <a:ext cx="4248472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A62"/>
              </a:buClr>
              <a:buSzTx/>
              <a:buFont typeface="Wingdings"/>
              <a:buChar char=""/>
              <a:tabLst>
                <a:tab pos="356235" algn="l"/>
              </a:tabLst>
              <a:defRPr/>
            </a:pPr>
            <a:r>
              <a:rPr kumimoji="0" lang="de-DE" sz="1700" b="0" i="0" u="none" strike="noStrike" kern="1200" cap="none" spc="3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Baryon-Baryon interaction</a:t>
            </a:r>
            <a:r>
              <a:rPr kumimoji="0" sz="1700" b="0" i="0" u="none" strike="noStrike" kern="1200" cap="none" spc="-6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700" b="0" i="0" u="none" strike="noStrike" kern="1200" cap="none" spc="8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</a:t>
            </a:r>
            <a:r>
              <a:rPr kumimoji="0" sz="1700" b="1" i="0" u="none" strike="noStrike" kern="1200" cap="none" spc="-2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  <a:r>
              <a:rPr kumimoji="0" lang="de-DE" sz="1700" b="1" i="0" u="none" strike="noStrike" kern="1200" cap="none" spc="1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ANDA</a:t>
            </a:r>
            <a:r>
              <a:rPr kumimoji="0" sz="1700" b="0" i="0" u="none" strike="noStrike" kern="1200" cap="none" spc="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  <a:endParaRPr kumimoji="0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1" name="object 6"/>
          <p:cNvSpPr txBox="1"/>
          <p:nvPr/>
        </p:nvSpPr>
        <p:spPr>
          <a:xfrm>
            <a:off x="4644008" y="3592678"/>
            <a:ext cx="3893820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A62"/>
              </a:buClr>
              <a:buSzTx/>
              <a:buFont typeface="Wingdings"/>
              <a:buChar char=""/>
              <a:tabLst>
                <a:tab pos="356235" algn="l"/>
              </a:tabLst>
              <a:defRPr/>
            </a:pPr>
            <a:r>
              <a:rPr kumimoji="0" sz="1700" b="0" i="0" u="none" strike="noStrike" kern="1200" cap="none" spc="-2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700" b="0" i="0" u="none" strike="noStrike" kern="1200" cap="none" spc="-3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x</a:t>
            </a:r>
            <a:r>
              <a:rPr kumimoji="0" sz="1700" b="0" i="0" u="none" strike="noStrike" kern="1200" cap="none" spc="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  <a:r>
              <a:rPr kumimoji="0" sz="1700" b="0" i="0" u="none" strike="noStrike" kern="1200" cap="none" spc="-3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7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1700" b="0" i="0" u="none" strike="noStrike" kern="1200" cap="none" spc="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1700" b="0" i="0" u="none" strike="noStrike" kern="1200" cap="none" spc="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700" b="0" i="0" u="none" strike="noStrike" kern="1200" cap="none" spc="-6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</a:t>
            </a:r>
            <a:r>
              <a:rPr kumimoji="0" sz="1700" b="0" i="0" u="none" strike="noStrike" kern="1200" cap="none" spc="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700" b="0" i="0" u="none" strike="noStrike" kern="1200" cap="none" spc="-6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</a:t>
            </a:r>
            <a:r>
              <a:rPr kumimoji="0" sz="1700" b="0" i="0" u="none" strike="noStrike" kern="1200" cap="none" spc="-3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700" b="0" i="0" u="none" strike="noStrike" kern="1200" cap="none" spc="2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r>
              <a:rPr kumimoji="0" sz="1700" b="0" i="0" u="none" strike="noStrike" kern="1200" cap="none" spc="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  <a:r>
              <a:rPr kumimoji="0" sz="1700" b="0" i="0" u="none" strike="noStrike" kern="1200" cap="none" spc="-3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</a:t>
            </a:r>
            <a:r>
              <a:rPr kumimoji="0" sz="1700" b="0" i="0" u="none" strike="noStrike" kern="1200" cap="none" spc="2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</a:t>
            </a:r>
            <a:r>
              <a:rPr kumimoji="0" sz="1700" b="0" i="0" u="none" strike="noStrike" kern="1200" cap="none" spc="3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r>
              <a:rPr kumimoji="0" sz="17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1700" b="0" i="0" u="none" strike="noStrike" kern="1200" cap="none" spc="4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1700" b="0" i="0" u="none" strike="noStrike" kern="1200" cap="none" spc="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</a:t>
            </a:r>
            <a:r>
              <a:rPr kumimoji="0" sz="17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700" b="0" i="0" u="none" strike="noStrike" kern="1200" cap="none" spc="-5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</a:t>
            </a:r>
            <a:r>
              <a:rPr kumimoji="0" sz="1700" b="0" i="0" u="none" strike="noStrike" kern="1200" cap="none" spc="4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1700" b="0" i="0" u="none" strike="noStrike" kern="1200" cap="none" spc="-8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</a:t>
            </a:r>
            <a:r>
              <a:rPr kumimoji="0" sz="1700" b="0" i="0" u="none" strike="noStrike" kern="1200" cap="none" spc="2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1700" b="0" i="0" u="none" strike="noStrike" kern="1200" cap="none" spc="4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700" b="0" i="0" u="none" strike="noStrike" kern="1200" cap="none" spc="2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</a:t>
            </a:r>
            <a:r>
              <a:rPr kumimoji="0" sz="1700" b="1" i="0" u="none" strike="noStrike" kern="1200" cap="none" spc="3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</a:t>
            </a:r>
            <a:r>
              <a:rPr kumimoji="0" lang="de-DE" sz="1700" b="1" i="0" u="none" strike="noStrike" kern="1200" cap="none" spc="7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</a:t>
            </a:r>
            <a:r>
              <a:rPr kumimoji="0" sz="1700" b="1" i="0" u="none" strike="noStrike" kern="1200" cap="none" spc="-2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</a:t>
            </a:r>
            <a:r>
              <a:rPr kumimoji="0" sz="1700" b="1" i="0" u="none" strike="noStrike" kern="1200" cap="none" spc="-7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700" b="1" i="0" u="none" strike="noStrike" kern="1200" cap="none" spc="3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700" b="1" i="0" u="none" strike="noStrike" kern="1200" cap="none" spc="-2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r>
              <a:rPr kumimoji="0" sz="1700" b="0" i="0" u="none" strike="noStrike" kern="1200" cap="none" spc="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  <a:endParaRPr kumimoji="0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2" name="object 7"/>
          <p:cNvSpPr txBox="1"/>
          <p:nvPr/>
        </p:nvSpPr>
        <p:spPr>
          <a:xfrm>
            <a:off x="4644008" y="3854276"/>
            <a:ext cx="4104456" cy="1438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56285" marR="0" lvl="0" indent="-286385" algn="l" defTabSz="457200" rtl="0" eaLnBrk="1" fontAlgn="auto" latinLnBrk="0" hangingPunct="1">
              <a:lnSpc>
                <a:spcPts val="1775"/>
              </a:lnSpc>
              <a:spcBef>
                <a:spcPts val="0"/>
              </a:spcBef>
              <a:spcAft>
                <a:spcPts val="0"/>
              </a:spcAft>
              <a:buClr>
                <a:srgbClr val="FCBA62"/>
              </a:buClr>
              <a:buSzTx/>
              <a:buFont typeface="Wingdings"/>
              <a:buChar char=""/>
              <a:tabLst>
                <a:tab pos="756285" algn="l"/>
              </a:tabLst>
              <a:defRPr/>
            </a:pPr>
            <a:r>
              <a:rPr kumimoji="0" lang="de-DE" sz="1500" b="0" i="0" u="none" strike="noStrike" kern="1200" cap="none" spc="-3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r>
              <a:rPr kumimoji="0" sz="1500" b="0" i="0" u="none" strike="noStrike" kern="1200" cap="none" spc="2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</a:t>
            </a:r>
            <a:r>
              <a:rPr kumimoji="0" sz="1500" b="0" i="0" u="none" strike="noStrike" kern="1200" cap="none" spc="-1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  <a:r>
              <a:rPr kumimoji="0" sz="15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r>
              <a:rPr kumimoji="0" sz="1500" b="0" i="0" u="none" strike="noStrike" kern="1200" cap="none" spc="-1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  <a:r>
              <a:rPr kumimoji="0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1500" b="0" i="0" u="none" strike="noStrike" kern="1200" cap="none" spc="-1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ss</a:t>
            </a:r>
            <a:r>
              <a:rPr kumimoji="0" sz="1500" b="0" i="0" u="none" strike="noStrike" kern="1200" cap="none" spc="2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5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</a:t>
            </a:r>
            <a:r>
              <a:rPr kumimoji="0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1500" b="0" i="0" u="none" strike="noStrike" kern="1200" cap="none" spc="-3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</a:t>
            </a:r>
            <a:r>
              <a:rPr kumimoji="0" sz="1500" b="0" i="0" u="none" strike="noStrike" kern="1200" cap="none" spc="-1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eo</a:t>
            </a:r>
            <a:r>
              <a:rPr kumimoji="0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sy</a:t>
            </a:r>
            <a:r>
              <a:rPr kumimoji="0" sz="15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</a:t>
            </a:r>
            <a:r>
              <a:rPr kumimoji="0" sz="15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500" b="0" i="0" u="none" strike="noStrike" kern="1200" cap="none" spc="-9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</a:t>
            </a:r>
            <a:r>
              <a:rPr kumimoji="0" sz="1500" b="0" i="0" u="none" strike="noStrike" kern="1200" cap="none" spc="-1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</a:t>
            </a:r>
            <a:r>
              <a:rPr kumimoji="0" sz="1500" b="0" i="0" u="none" strike="noStrike" kern="1200" cap="none" spc="-3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</a:t>
            </a:r>
            <a:r>
              <a:rPr kumimoji="0" lang="de-DE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and abundancies of the heaviest elements gold, platinum and beyond </a:t>
            </a:r>
          </a:p>
          <a:p>
            <a:pPr marL="756285" marR="0" lvl="0" indent="-286385" algn="l" defTabSz="457200" rtl="0" eaLnBrk="1" fontAlgn="auto" latinLnBrk="0" hangingPunct="1">
              <a:lnSpc>
                <a:spcPts val="1775"/>
              </a:lnSpc>
              <a:spcBef>
                <a:spcPts val="0"/>
              </a:spcBef>
              <a:spcAft>
                <a:spcPts val="0"/>
              </a:spcAft>
              <a:buClr>
                <a:srgbClr val="FCBA62"/>
              </a:buClr>
              <a:buSzTx/>
              <a:buFont typeface="Wingdings"/>
              <a:buChar char=""/>
              <a:tabLst>
                <a:tab pos="756285" algn="l"/>
              </a:tabLst>
              <a:defRPr/>
            </a:pP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55600" marR="0" lvl="0" indent="-342900" algn="l" defTabSz="457200" rtl="0" eaLnBrk="1" fontAlgn="auto" latinLnBrk="0" hangingPunct="1">
              <a:lnSpc>
                <a:spcPts val="2014"/>
              </a:lnSpc>
              <a:spcBef>
                <a:spcPts val="0"/>
              </a:spcBef>
              <a:spcAft>
                <a:spcPts val="0"/>
              </a:spcAft>
              <a:buClr>
                <a:srgbClr val="FCBA62"/>
              </a:buClr>
              <a:buSzTx/>
              <a:buFont typeface="Wingdings"/>
              <a:buChar char=""/>
              <a:tabLst>
                <a:tab pos="356235" algn="l"/>
              </a:tabLst>
              <a:defRPr/>
            </a:pPr>
            <a:r>
              <a:rPr kumimoji="0" sz="1700" b="0" i="0" u="none" strike="noStrike" kern="1200" cap="none" spc="-2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  <a:r>
              <a:rPr kumimoji="0" sz="1700" b="0" i="0" u="none" strike="noStrike" kern="1200" cap="none" spc="-8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</a:t>
            </a:r>
            <a:r>
              <a:rPr kumimoji="0" sz="1700" b="0" i="0" u="none" strike="noStrike" kern="1200" cap="none" spc="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700" b="0" i="0" u="none" strike="noStrike" kern="1200" cap="none" spc="3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</a:t>
            </a:r>
            <a:r>
              <a:rPr kumimoji="0" sz="1700" b="0" i="0" u="none" strike="noStrike" kern="1200" cap="none" spc="-8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  <a:r>
              <a:rPr kumimoji="0" sz="1700" b="0" i="0" u="none" strike="noStrike" kern="1200" cap="none" spc="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700" b="0" i="0" u="none" strike="noStrike" kern="1200" cap="none" spc="6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700" b="0" i="0" u="none" strike="noStrike" kern="1200" cap="none" spc="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700" b="0" i="0" u="none" strike="noStrike" kern="1200" cap="none" spc="-6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</a:t>
            </a:r>
            <a:r>
              <a:rPr kumimoji="0" sz="1700" b="0" i="0" u="none" strike="noStrike" kern="1200" cap="none" spc="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</a:t>
            </a:r>
            <a:r>
              <a:rPr kumimoji="0" sz="17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700" b="0" i="0" u="none" strike="noStrike" kern="1200" cap="none" spc="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700" b="0" i="0" u="none" strike="noStrike" kern="1200" cap="none" spc="-3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700" b="0" i="0" u="none" strike="noStrike" kern="1200" cap="none" spc="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  <a:r>
              <a:rPr kumimoji="0" sz="1700" b="0" i="0" u="none" strike="noStrike" kern="1200" cap="none" spc="-8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  <a:r>
              <a:rPr kumimoji="0" sz="17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1700" b="0" i="0" u="none" strike="noStrike" kern="1200" cap="none" spc="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1700" b="0" i="0" u="none" strike="noStrike" kern="1200" cap="none" spc="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700" b="0" i="0" u="none" strike="noStrike" kern="1200" cap="none" spc="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  <a:r>
              <a:rPr kumimoji="0" sz="1700" b="0" i="0" u="none" strike="noStrike" kern="1200" cap="none" spc="-6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  <a:r>
              <a:rPr kumimoji="0" sz="1700" b="0" i="0" u="none" strike="noStrike" kern="1200" cap="none" spc="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700" b="0" i="0" u="none" strike="noStrike" kern="1200" cap="none" spc="3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17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1700" b="0" i="0" u="none" strike="noStrike" kern="1200" cap="none" spc="-3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7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1700" b="0" i="0" u="none" strike="noStrike" kern="1200" cap="none" spc="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700" b="0" i="0" u="none" strike="noStrike" kern="1200" cap="none" spc="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</a:t>
            </a:r>
            <a:r>
              <a:rPr kumimoji="0" sz="1700" b="0" i="0" u="none" strike="noStrike" kern="1200" cap="none" spc="-6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700" b="0" i="0" u="none" strike="noStrike" kern="1200" cap="none" spc="8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</a:t>
            </a:r>
            <a:r>
              <a:rPr kumimoji="0" sz="1700" b="1" i="0" u="none" strike="noStrike" kern="1200" cap="none" spc="3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700" b="1" i="0" u="none" strike="noStrike" kern="1200" cap="none" spc="-2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  <a:r>
              <a:rPr kumimoji="0" sz="1700" b="1" i="0" u="none" strike="noStrike" kern="1200" cap="none" spc="-17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  <a:r>
              <a:rPr kumimoji="0" sz="1700" b="1" i="0" u="none" strike="noStrike" kern="1200" cap="none" spc="4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700" b="0" i="0" u="none" strike="noStrike" kern="1200" cap="none" spc="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  <a:endParaRPr kumimoji="0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56285" marR="0" lvl="1" indent="-286385" algn="l" defTabSz="4572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FCBA62"/>
              </a:buClr>
              <a:buSzTx/>
              <a:buFont typeface="Wingdings"/>
              <a:buChar char=""/>
              <a:tabLst>
                <a:tab pos="756285" algn="l"/>
              </a:tabLst>
              <a:defRPr/>
            </a:pPr>
            <a:r>
              <a:rPr kumimoji="0" sz="1600" b="0" i="0" u="none" strike="noStrike" kern="1200" cap="none" spc="-15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</a:t>
            </a:r>
            <a:r>
              <a:rPr kumimoji="0" sz="1600" b="0" i="0" u="none" strike="noStrike" kern="1200" cap="none" spc="2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1600" b="0" i="0" u="none" strike="noStrike" kern="1200" cap="none" spc="-55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</a:t>
            </a:r>
            <a:r>
              <a:rPr kumimoji="0" sz="1600" b="0" i="0" u="none" strike="noStrike" kern="1200" cap="none" spc="-3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ono</a:t>
            </a:r>
            <a:r>
              <a:rPr kumimoji="0" sz="1600" b="0" i="0" u="none" strike="noStrike" kern="1200" cap="none" spc="-105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</a:t>
            </a:r>
            <a:r>
              <a:rPr kumimoji="0" sz="1600" b="0" i="0" u="none" strike="noStrike" kern="1200" cap="none" spc="1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-3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600" b="0" i="0" u="none" strike="noStrike" kern="1200" cap="none" spc="-5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</a:t>
            </a:r>
            <a:r>
              <a:rPr kumimoji="0" sz="1600" b="0" i="0" u="none" strike="noStrike" kern="1200" cap="none" spc="-3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600" b="0" i="0" u="none" strike="noStrike" kern="1200" cap="none" spc="4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16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600" b="0" i="0" u="none" strike="noStrike" kern="1200" cap="none" spc="2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r>
              <a:rPr kumimoji="0" sz="1600" b="0" i="0" u="none" strike="noStrike" kern="1200" cap="none" spc="-3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  <a:r>
              <a:rPr kumimoji="0" sz="1600" b="0" i="0" u="none" strike="noStrike" kern="1200" cap="none" spc="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  <a:r>
              <a:rPr kumimoji="0" sz="1600" b="0" i="0" u="none" strike="noStrike" kern="1200" cap="none" spc="-3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600" b="0" i="0" u="none" strike="noStrike" kern="1200" cap="none" spc="4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gn</a:t>
            </a:r>
            <a:r>
              <a:rPr kumimoji="0" sz="1600" b="0" i="0" u="none" strike="noStrike" kern="1200" cap="none" spc="-3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6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6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1600" b="0" i="0" u="none" strike="noStrike" kern="1200" cap="none" spc="1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lang="de-DE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600" b="0" i="0" u="none" strike="noStrike" kern="1200" cap="none" spc="2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r>
              <a:rPr kumimoji="0" sz="1600" b="0" i="0" u="none" strike="noStrike" kern="1200" cap="none" spc="-3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ans</a:t>
            </a:r>
            <a:r>
              <a:rPr kumimoji="0" sz="16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1600" b="0" i="0" u="none" strike="noStrike" kern="1200" cap="none" spc="-3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</a:t>
            </a:r>
            <a:r>
              <a:rPr kumimoji="0" sz="1600" b="0" i="0" u="none" strike="noStrike" kern="1200" cap="none" spc="5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4" name="Picture 2" descr="C:\Users\gross\AppData\Local\Microsoft\Windows\Temporary Internet Files\Content.Outlook\HKTKM784\NeutronStarCollision_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5" r="-14637"/>
          <a:stretch/>
        </p:blipFill>
        <p:spPr bwMode="auto">
          <a:xfrm>
            <a:off x="467544" y="1938953"/>
            <a:ext cx="4492985" cy="349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feld 24"/>
          <p:cNvSpPr txBox="1"/>
          <p:nvPr/>
        </p:nvSpPr>
        <p:spPr>
          <a:xfrm>
            <a:off x="1475656" y="1866945"/>
            <a:ext cx="3024336" cy="53860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Copyright: Dana 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Berry,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SkyWorks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Digital,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4283968" y="1362889"/>
            <a:ext cx="4320480" cy="40011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FAIR Research Pillars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79512" y="5755377"/>
            <a:ext cx="8712968" cy="36933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FAIR offers unique opportunities for studying these fundamental questions!</a:t>
            </a:r>
          </a:p>
        </p:txBody>
      </p:sp>
      <p:sp>
        <p:nvSpPr>
          <p:cNvPr id="15" name="Foliennummernplatzhalter 1"/>
          <p:cNvSpPr txBox="1">
            <a:spLocks/>
          </p:cNvSpPr>
          <p:nvPr/>
        </p:nvSpPr>
        <p:spPr>
          <a:xfrm>
            <a:off x="7840000" y="6603149"/>
            <a:ext cx="1587801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CC8DDF-7ABC-9A4A-977E-E3234F04E4D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el 1"/>
          <p:cNvSpPr txBox="1">
            <a:spLocks/>
          </p:cNvSpPr>
          <p:nvPr/>
        </p:nvSpPr>
        <p:spPr>
          <a:xfrm>
            <a:off x="107504" y="354885"/>
            <a:ext cx="6942137" cy="64807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333333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Neutron Star Mergers and FAIR research …</a:t>
            </a:r>
            <a:endParaRPr kumimoji="0" lang="en-US" alt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19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652" y="303563"/>
            <a:ext cx="7042331" cy="97888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de-DE" dirty="0">
                <a:latin typeface="+mj-lt"/>
              </a:rPr>
              <a:t>FAIR Civil Construction </a:t>
            </a:r>
            <a:r>
              <a:rPr lang="de-DE" sz="2000" dirty="0">
                <a:latin typeface="+mj-lt"/>
              </a:rPr>
              <a:t/>
            </a:r>
            <a:br>
              <a:rPr lang="de-DE" sz="2000" dirty="0">
                <a:latin typeface="+mj-lt"/>
              </a:rPr>
            </a:br>
            <a:r>
              <a:rPr lang="de-DE" sz="1800" dirty="0">
                <a:latin typeface="+mj-lt"/>
              </a:rPr>
              <a:t>rapid progress since </a:t>
            </a:r>
            <a:r>
              <a:rPr lang="de-DE" sz="1800" dirty="0" err="1">
                <a:latin typeface="+mj-lt"/>
              </a:rPr>
              <a:t>official</a:t>
            </a:r>
            <a:r>
              <a:rPr lang="de-DE" sz="1800" dirty="0">
                <a:latin typeface="+mj-lt"/>
              </a:rPr>
              <a:t> </a:t>
            </a:r>
            <a:r>
              <a:rPr lang="de-DE" sz="1800" dirty="0" err="1">
                <a:latin typeface="+mj-lt"/>
              </a:rPr>
              <a:t>start</a:t>
            </a:r>
            <a:r>
              <a:rPr lang="de-DE" sz="1800" dirty="0">
                <a:latin typeface="+mj-lt"/>
              </a:rPr>
              <a:t> on 4th of July 2017 </a:t>
            </a:r>
          </a:p>
        </p:txBody>
      </p:sp>
      <p:pic>
        <p:nvPicPr>
          <p:cNvPr id="20" name="Picture 2" descr="\\winfilesvl\bilder\FAIR\Spatenstich\66_0407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96" y="1268760"/>
            <a:ext cx="5095902" cy="337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ent-Up Arrow 6"/>
          <p:cNvSpPr/>
          <p:nvPr/>
        </p:nvSpPr>
        <p:spPr>
          <a:xfrm rot="5400000">
            <a:off x="2898064" y="4664574"/>
            <a:ext cx="1172501" cy="1374654"/>
          </a:xfrm>
          <a:prstGeom prst="bentUpArrow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16913" y="6607175"/>
            <a:ext cx="728662" cy="2508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3E67DB-3F5A-400D-8115-4A6680BE68C1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2150" y="4170987"/>
            <a:ext cx="4647713" cy="2375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53710F0-BCAD-B743-988B-F5221ECB1C9F}"/>
              </a:ext>
            </a:extLst>
          </p:cNvPr>
          <p:cNvSpPr txBox="1"/>
          <p:nvPr/>
        </p:nvSpPr>
        <p:spPr>
          <a:xfrm>
            <a:off x="5799551" y="2041742"/>
            <a:ext cx="184731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23F7BB4-33C8-E949-853D-B7527EC71E11}"/>
              </a:ext>
            </a:extLst>
          </p:cNvPr>
          <p:cNvSpPr txBox="1"/>
          <p:nvPr/>
        </p:nvSpPr>
        <p:spPr>
          <a:xfrm>
            <a:off x="179652" y="4864633"/>
            <a:ext cx="2230064" cy="147732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concrete shell buildings for the Area North 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contracted on schedule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38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BDDA-5CCF-8748-8988-9DC6C8981774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025537" y="2766646"/>
            <a:ext cx="6330462" cy="120032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FAIR </a:t>
            </a:r>
            <a:r>
              <a:rPr kumimoji="0" lang="de-DE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Civil</a:t>
            </a:r>
            <a:r>
              <a:rPr kumimoji="0" lang="de-DE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de-DE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Construction</a:t>
            </a:r>
            <a:r>
              <a:rPr kumimoji="0" lang="de-DE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de-DE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progresses</a:t>
            </a:r>
            <a:r>
              <a:rPr kumimoji="0" lang="de-DE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de-DE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well</a:t>
            </a:r>
            <a:r>
              <a:rPr kumimoji="0" lang="de-DE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…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804" y="2311101"/>
            <a:ext cx="2425644" cy="200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9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7964992" y="6566931"/>
            <a:ext cx="744898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BDDA-5CCF-8748-8988-9DC6C8981774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5" name="Inhaltsplatzhalter 2"/>
          <p:cNvSpPr txBox="1">
            <a:spLocks/>
          </p:cNvSpPr>
          <p:nvPr/>
        </p:nvSpPr>
        <p:spPr>
          <a:xfrm>
            <a:off x="422565" y="1268872"/>
            <a:ext cx="8391826" cy="515539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2400" kern="1200">
                <a:solidFill>
                  <a:srgbClr val="333333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2000" kern="1200">
                <a:solidFill>
                  <a:srgbClr val="333333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800" kern="1200">
                <a:solidFill>
                  <a:srgbClr val="333333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600" kern="1200">
                <a:solidFill>
                  <a:srgbClr val="333333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400" kern="1200">
                <a:solidFill>
                  <a:srgbClr val="333333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DBB63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</a:rPr>
              <a:t>Major components for SIS 100 ready for serial production </a:t>
            </a:r>
          </a:p>
        </p:txBody>
      </p:sp>
      <p:pic>
        <p:nvPicPr>
          <p:cNvPr id="6" name="Grafik 5" descr="H:\1_FAIRGSI$docu\1_Machines\2.8_SIS100\2.8.11_SIS100-Special_Installations\2.8.11.1 - Kryokollimator\Meetings\2017-03-21 - FOS2 Montagevorbereitung\Bilder\IMG_932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74" r="6794"/>
          <a:stretch/>
        </p:blipFill>
        <p:spPr bwMode="auto">
          <a:xfrm>
            <a:off x="3214500" y="1895475"/>
            <a:ext cx="2808000" cy="2161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rafik 6" descr="H:\1_FAIRGSI$docu\1_Machines\2.8_SIS100\2.8.2_SIS100-Magnets\2.8.12.14_QP-Units@JINR\06_Meetings\Steering Meetings\Steering_Meeting_20170725\IMG_20170621_090318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0018" r="20018"/>
          <a:stretch/>
        </p:blipFill>
        <p:spPr bwMode="auto">
          <a:xfrm>
            <a:off x="3420000" y="4198305"/>
            <a:ext cx="2601858" cy="2145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fik 7" descr="H:\1_FAIRGSI$docu\1_Machines\2.8_SIS100\2.8.4_SIS100-Ring_RF\2.8.4.1_Acceleration_System\Miscellaneous\Fotos\220217\P2229771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88" r="6220"/>
          <a:stretch/>
        </p:blipFill>
        <p:spPr bwMode="auto">
          <a:xfrm>
            <a:off x="6185324" y="4182031"/>
            <a:ext cx="2814675" cy="2162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fik 8" descr="H:\1_FAIRGSI$docu\1_Machines\2.8_SIS100\2.8.4_SIS100-Ring_RF\2.8.4.3_Bunch_Compressor\Miscellaneous\Fotos\130116\04_130116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087" r="3087"/>
          <a:stretch/>
        </p:blipFill>
        <p:spPr bwMode="auto">
          <a:xfrm>
            <a:off x="153525" y="4191001"/>
            <a:ext cx="3667124" cy="2152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fik 9" descr="H:\1_FAIRGSI$docu\1_Machines\2.8_SIS100\2.8.12_SIS100-Local_Cryogenics\2.8.12.5_ByPassLine&amp;EndBoxes\04_Quality_Assurance\1S4EYP\04_Delivery\FoS Arrival at GSI\1_070716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897" r="11154"/>
          <a:stretch/>
        </p:blipFill>
        <p:spPr bwMode="auto">
          <a:xfrm>
            <a:off x="5868000" y="1895475"/>
            <a:ext cx="3132000" cy="2161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Bild 9" descr="sis100-dipol-bn_sikler_03_k.jp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440" t="22807" r="33960" b="13140"/>
          <a:stretch/>
        </p:blipFill>
        <p:spPr>
          <a:xfrm>
            <a:off x="-432000" y="1895475"/>
            <a:ext cx="3636000" cy="2145345"/>
          </a:xfrm>
          <a:prstGeom prst="rect">
            <a:avLst/>
          </a:prstGeom>
        </p:spPr>
      </p:pic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251802" y="3753907"/>
            <a:ext cx="2962698" cy="323165"/>
          </a:xfrm>
          <a:prstGeom prst="rect">
            <a:avLst/>
          </a:prstGeom>
          <a:solidFill>
            <a:srgbClr val="A6A6A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SIS100 Dipole Magnets</a:t>
            </a: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3309082" y="3718540"/>
            <a:ext cx="2723917" cy="338554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Cryo</a:t>
            </a: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Catcher</a:t>
            </a: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3943691" y="6021288"/>
            <a:ext cx="2062744" cy="338554"/>
          </a:xfrm>
          <a:prstGeom prst="rect">
            <a:avLst/>
          </a:prstGeom>
          <a:solidFill>
            <a:srgbClr val="A6A6A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Quadrupole Unit</a:t>
            </a: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251803" y="6021288"/>
            <a:ext cx="3568846" cy="338554"/>
          </a:xfrm>
          <a:prstGeom prst="rect">
            <a:avLst/>
          </a:prstGeom>
          <a:solidFill>
            <a:srgbClr val="A6A6A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Bunch</a:t>
            </a: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</a:t>
            </a:r>
            <a:r>
              <a:rPr kumimoji="0" lang="de-DE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Compressor</a:t>
            </a:r>
            <a:endParaRPr kumimoji="0" lang="de-DE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6172367" y="3738518"/>
            <a:ext cx="2827632" cy="338554"/>
          </a:xfrm>
          <a:prstGeom prst="rect">
            <a:avLst/>
          </a:prstGeom>
          <a:solidFill>
            <a:srgbClr val="A6A6A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Cro</a:t>
            </a: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-Bypass Line</a:t>
            </a: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6172366" y="6005096"/>
            <a:ext cx="2827633" cy="338554"/>
          </a:xfrm>
          <a:prstGeom prst="rect">
            <a:avLst/>
          </a:prstGeom>
          <a:solidFill>
            <a:srgbClr val="A6A6A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RF </a:t>
            </a:r>
            <a:r>
              <a:rPr kumimoji="0" lang="de-DE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Cavity</a:t>
            </a: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System</a:t>
            </a:r>
          </a:p>
        </p:txBody>
      </p:sp>
      <p:sp>
        <p:nvSpPr>
          <p:cNvPr id="18" name="Foliennummernplatzhalter 3"/>
          <p:cNvSpPr txBox="1">
            <a:spLocks/>
          </p:cNvSpPr>
          <p:nvPr/>
        </p:nvSpPr>
        <p:spPr>
          <a:xfrm>
            <a:off x="7098998" y="6555851"/>
            <a:ext cx="1587801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CC8DDF-7ABC-9A4A-977E-E3234F04E4D4}" type="slidenum">
              <a:rPr kumimoji="0" lang="de-DE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284163" y="233862"/>
            <a:ext cx="6942137" cy="648072"/>
          </a:xfrm>
        </p:spPr>
        <p:txBody>
          <a:bodyPr>
            <a:noAutofit/>
          </a:bodyPr>
          <a:lstStyle/>
          <a:p>
            <a:r>
              <a:rPr lang="en-US" alt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alt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Procurement of FAIR accelerators </a:t>
            </a:r>
            <a:br>
              <a:rPr lang="en-US" alt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progresses well …</a:t>
            </a:r>
          </a:p>
        </p:txBody>
      </p:sp>
    </p:spTree>
    <p:extLst>
      <p:ext uri="{BB962C8B-B14F-4D97-AF65-F5344CB8AC3E}">
        <p14:creationId xmlns:p14="http://schemas.microsoft.com/office/powerpoint/2010/main" val="298937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203481" y="274203"/>
            <a:ext cx="7104823" cy="648072"/>
          </a:xfrm>
        </p:spPr>
        <p:txBody>
          <a:bodyPr>
            <a:noAutofit/>
          </a:bodyPr>
          <a:lstStyle/>
          <a:p>
            <a:r>
              <a:rPr lang="en-US" alt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alt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First of Series of SIS100 Quadrupole Magnets successfully cold-tested at JINR…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1340769"/>
            <a:ext cx="4608512" cy="306849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077072"/>
            <a:ext cx="6156176" cy="2345503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755577" y="5733256"/>
            <a:ext cx="1944215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Cold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-Test Facility at JINR,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Dubna</a:t>
            </a: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5076056" y="1268760"/>
            <a:ext cx="3600400" cy="92333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SIS100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quadrupole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unit mounted in the test cryostat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(blue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 at JINR,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Dubna</a:t>
            </a: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52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DCIM\104_PANA\P1040825.JPG"/>
          <p:cNvPicPr>
            <a:picLocks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0" t="-1" b="-4219"/>
          <a:stretch/>
        </p:blipFill>
        <p:spPr bwMode="auto">
          <a:xfrm>
            <a:off x="726143" y="2949787"/>
            <a:ext cx="3870009" cy="3806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W:\Projekte\GSI\SMT\STF\VorbereitungHe-Anschlüsse\P104075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7" t="9199" r="-5652"/>
          <a:stretch/>
        </p:blipFill>
        <p:spPr bwMode="auto">
          <a:xfrm>
            <a:off x="4601277" y="1197997"/>
            <a:ext cx="4034368" cy="322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:\DCIM\104_PANA\P10408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15" y="1197998"/>
            <a:ext cx="3871362" cy="279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W:\Projekte\GSI\SMT\PTF\KalteSpule_CERN\SchaftEnwicklung\Fotos\P104075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365"/>
          <a:stretch/>
        </p:blipFill>
        <p:spPr bwMode="auto">
          <a:xfrm>
            <a:off x="4596153" y="3993776"/>
            <a:ext cx="3770552" cy="276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203481" y="274203"/>
            <a:ext cx="6942137" cy="648072"/>
          </a:xfrm>
        </p:spPr>
        <p:txBody>
          <a:bodyPr>
            <a:noAutofit/>
          </a:bodyPr>
          <a:lstStyle/>
          <a:p>
            <a:r>
              <a:rPr lang="en-US" alt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alt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 SIS100 (of 120 )dipole magnets have been </a:t>
            </a:r>
            <a:br>
              <a:rPr lang="en-US" alt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delivered and are being cold-tested …</a:t>
            </a:r>
          </a:p>
        </p:txBody>
      </p:sp>
    </p:spTree>
    <p:extLst>
      <p:ext uri="{BB962C8B-B14F-4D97-AF65-F5344CB8AC3E}">
        <p14:creationId xmlns:p14="http://schemas.microsoft.com/office/powerpoint/2010/main" val="358362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565" y="271335"/>
            <a:ext cx="5589595" cy="493369"/>
          </a:xfrm>
        </p:spPr>
        <p:txBody>
          <a:bodyPr>
            <a:normAutofit fontScale="90000"/>
          </a:bodyPr>
          <a:lstStyle/>
          <a:p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600" dirty="0" smtClean="0"/>
              <a:t>New CRYRING@GSI/FAIR</a:t>
            </a:r>
            <a:endParaRPr lang="en-US" sz="2600" dirty="0"/>
          </a:p>
        </p:txBody>
      </p:sp>
      <p:pic>
        <p:nvPicPr>
          <p:cNvPr id="5" name="Picture 4" descr="Cryring3D_withStudent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14093" y="2708920"/>
            <a:ext cx="7873112" cy="4320480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5537527" y="3779748"/>
            <a:ext cx="3642985" cy="369332"/>
          </a:xfrm>
          <a:prstGeom prst="rect">
            <a:avLst/>
          </a:prstGeom>
          <a:solidFill>
            <a:schemeClr val="accent1">
              <a:alpha val="6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View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from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local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injector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ring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67544" y="1732746"/>
            <a:ext cx="4320480" cy="400110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285750" indent="-285750" defTabSz="457200">
              <a:buFont typeface="Arial"/>
              <a:buChar char="•"/>
              <a:defRPr sz="2000">
                <a:solidFill>
                  <a:prstClr val="black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ready for experiments and tests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102" y="1149105"/>
            <a:ext cx="4202410" cy="265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7964992" y="6566931"/>
            <a:ext cx="74489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BDDA-5CCF-8748-8988-9DC6C8981774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124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Nach oben gekrümmter Pfeil 39"/>
          <p:cNvSpPr/>
          <p:nvPr/>
        </p:nvSpPr>
        <p:spPr bwMode="auto">
          <a:xfrm rot="10800000">
            <a:off x="1290078" y="2499365"/>
            <a:ext cx="3314004" cy="574630"/>
          </a:xfrm>
          <a:prstGeom prst="curvedUp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0"/>
              <a:cs typeface="+mn-cs"/>
            </a:endParaRPr>
          </a:p>
        </p:txBody>
      </p:sp>
      <p:sp>
        <p:nvSpPr>
          <p:cNvPr id="61" name="Pfeil nach links und rechts 45"/>
          <p:cNvSpPr/>
          <p:nvPr/>
        </p:nvSpPr>
        <p:spPr bwMode="auto">
          <a:xfrm rot="20283037">
            <a:off x="1172848" y="3628964"/>
            <a:ext cx="3470661" cy="450728"/>
          </a:xfrm>
          <a:prstGeom prst="left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17 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0"/>
              <a:cs typeface="+mn-cs"/>
            </a:endParaRP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15" y="718387"/>
            <a:ext cx="8554684" cy="528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hteck 25"/>
          <p:cNvSpPr/>
          <p:nvPr/>
        </p:nvSpPr>
        <p:spPr>
          <a:xfrm>
            <a:off x="524103" y="1196752"/>
            <a:ext cx="4200297" cy="648072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Beam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storage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cooling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successfully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demonstrated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 descr="SchottkySpectrumWaterf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094" y="4081102"/>
            <a:ext cx="4843011" cy="1789939"/>
          </a:xfrm>
          <a:prstGeom prst="rect">
            <a:avLst/>
          </a:prstGeom>
        </p:spPr>
      </p:pic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CRYRING@GSI/FAIR</a:t>
            </a:r>
            <a:endParaRPr lang="en-US" sz="2600" dirty="0"/>
          </a:p>
        </p:txBody>
      </p:sp>
      <p:sp>
        <p:nvSpPr>
          <p:cNvPr id="18" name="TextBox 17"/>
          <p:cNvSpPr txBox="1"/>
          <p:nvPr/>
        </p:nvSpPr>
        <p:spPr>
          <a:xfrm>
            <a:off x="177800" y="6010254"/>
            <a:ext cx="9144491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… will be ready for physics with decelerated ions for upcoming beam period 2018/19</a:t>
            </a:r>
          </a:p>
        </p:txBody>
      </p:sp>
      <p:sp>
        <p:nvSpPr>
          <p:cNvPr id="62" name="Pfeil nach links 37"/>
          <p:cNvSpPr/>
          <p:nvPr/>
        </p:nvSpPr>
        <p:spPr bwMode="auto">
          <a:xfrm rot="1405329">
            <a:off x="6090620" y="2410533"/>
            <a:ext cx="1289145" cy="239566"/>
          </a:xfrm>
          <a:prstGeom prst="leftArrow">
            <a:avLst>
              <a:gd name="adj1" fmla="val 50000"/>
              <a:gd name="adj2" fmla="val 72389"/>
            </a:avLst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Textfeld 40"/>
          <p:cNvSpPr txBox="1"/>
          <p:nvPr/>
        </p:nvSpPr>
        <p:spPr>
          <a:xfrm rot="18196280">
            <a:off x="6740456" y="3114624"/>
            <a:ext cx="11304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ion</a:t>
            </a:r>
            <a:r>
              <a:rPr kumimoji="0" lang="de-DE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source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Content Placeholder 2"/>
          <p:cNvSpPr txBox="1">
            <a:spLocks/>
          </p:cNvSpPr>
          <p:nvPr/>
        </p:nvSpPr>
        <p:spPr bwMode="auto">
          <a:xfrm>
            <a:off x="2761589" y="5629957"/>
            <a:ext cx="6334526" cy="375822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</a:rPr>
              <a:t>Successful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</a:rPr>
              <a:t>testbed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</a:rPr>
              <a:t>for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</a:rPr>
              <a:t> FAIR type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</a:rPr>
              <a:t>control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</a:rPr>
              <a:t>system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</a:rPr>
              <a:t>stack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sp>
        <p:nvSpPr>
          <p:cNvPr id="12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7964992" y="6566931"/>
            <a:ext cx="74489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BDDA-5CCF-8748-8988-9DC6C8981774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134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/>
          <p:cNvSpPr/>
          <p:nvPr/>
        </p:nvSpPr>
        <p:spPr>
          <a:xfrm>
            <a:off x="0" y="1279308"/>
            <a:ext cx="9144000" cy="536603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1740" y="281338"/>
            <a:ext cx="6933116" cy="78755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2900" dirty="0" smtClean="0">
                <a:latin typeface="Calibri" panose="020F0502020204030204" pitchFamily="34" charset="0"/>
              </a:rPr>
              <a:t>Detector Instrumentation for FAIR</a:t>
            </a:r>
            <a:br>
              <a:rPr lang="en-US" sz="2900" dirty="0" smtClean="0">
                <a:latin typeface="Calibri" panose="020F0502020204030204" pitchFamily="34" charset="0"/>
              </a:rPr>
            </a:br>
            <a:r>
              <a:rPr lang="en-US" sz="2900" dirty="0" smtClean="0">
                <a:latin typeface="Calibri" panose="020F0502020204030204" pitchFamily="34" charset="0"/>
              </a:rPr>
              <a:t>well on track …</a:t>
            </a:r>
            <a:endParaRPr lang="en-US" sz="2900" dirty="0">
              <a:latin typeface="Calibri" panose="020F0502020204030204" pitchFamily="34" charset="0"/>
            </a:endParaRPr>
          </a:p>
        </p:txBody>
      </p:sp>
      <p:pic>
        <p:nvPicPr>
          <p:cNvPr id="30" name="Grafik 2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653" y="1256158"/>
            <a:ext cx="3889614" cy="2409824"/>
          </a:xfrm>
          <a:prstGeom prst="rect">
            <a:avLst/>
          </a:prstGeom>
        </p:spPr>
      </p:pic>
      <p:cxnSp>
        <p:nvCxnSpPr>
          <p:cNvPr id="5" name="Gerade Verbindung 4"/>
          <p:cNvCxnSpPr/>
          <p:nvPr/>
        </p:nvCxnSpPr>
        <p:spPr>
          <a:xfrm>
            <a:off x="4572000" y="1261638"/>
            <a:ext cx="0" cy="5069711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>
            <a:off x="208344" y="3738621"/>
            <a:ext cx="8588415" cy="11575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2"/>
          <p:cNvSpPr txBox="1"/>
          <p:nvPr/>
        </p:nvSpPr>
        <p:spPr>
          <a:xfrm>
            <a:off x="128612" y="1264088"/>
            <a:ext cx="338554" cy="22672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none" lIns="91440" tIns="45720" rIns="91440" bIns="45720" rtlCol="0" anchor="t">
            <a:spAutoFit/>
          </a:bodyPr>
          <a:lstStyle>
            <a:defPPr>
              <a:defRPr lang="de-DE"/>
            </a:defPPr>
            <a:lvl1pPr>
              <a:spcAft>
                <a:spcPts val="1200"/>
              </a:spcAft>
            </a:lvl1pPr>
          </a:lstStyle>
          <a:p>
            <a:pPr>
              <a:spcBef>
                <a:spcPts val="1800"/>
              </a:spcBef>
            </a:pPr>
            <a:endParaRPr lang="en-GB" dirty="0" smtClean="0">
              <a:solidFill>
                <a:prstClr val="black"/>
              </a:solidFill>
            </a:endParaRPr>
          </a:p>
          <a:p>
            <a:pPr>
              <a:spcAft>
                <a:spcPts val="700"/>
              </a:spcAft>
            </a:pPr>
            <a:r>
              <a:rPr lang="en-GB" dirty="0" smtClean="0">
                <a:solidFill>
                  <a:prstClr val="black"/>
                </a:solidFill>
              </a:rPr>
              <a:t>A</a:t>
            </a:r>
            <a:endParaRPr lang="en-GB" dirty="0">
              <a:solidFill>
                <a:prstClr val="black"/>
              </a:solidFill>
            </a:endParaRPr>
          </a:p>
          <a:p>
            <a:pPr>
              <a:spcAft>
                <a:spcPts val="700"/>
              </a:spcAft>
            </a:pPr>
            <a:r>
              <a:rPr lang="en-GB" dirty="0">
                <a:solidFill>
                  <a:prstClr val="black"/>
                </a:solidFill>
              </a:rPr>
              <a:t>P</a:t>
            </a:r>
          </a:p>
          <a:p>
            <a:pPr>
              <a:spcAft>
                <a:spcPts val="700"/>
              </a:spcAft>
            </a:pPr>
            <a:r>
              <a:rPr lang="en-GB" dirty="0">
                <a:solidFill>
                  <a:prstClr val="black"/>
                </a:solidFill>
              </a:rPr>
              <a:t>P</a:t>
            </a:r>
          </a:p>
          <a:p>
            <a:pPr>
              <a:spcAft>
                <a:spcPts val="700"/>
              </a:spcAft>
            </a:pPr>
            <a:r>
              <a:rPr lang="en-GB" dirty="0" smtClean="0">
                <a:solidFill>
                  <a:prstClr val="black"/>
                </a:solidFill>
              </a:rPr>
              <a:t>A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92077" y="5259866"/>
            <a:ext cx="600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600" b="1" dirty="0">
                <a:solidFill>
                  <a:srgbClr val="FFFFFF"/>
                </a:solidFill>
                <a:cs typeface="Arial" charset="0"/>
              </a:rPr>
              <a:t>TRD</a:t>
            </a:r>
            <a:endParaRPr lang="en-US" sz="16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2506464" y="4870856"/>
            <a:ext cx="7921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600" b="1" dirty="0">
                <a:solidFill>
                  <a:srgbClr val="FFFFFF"/>
                </a:solidFill>
                <a:cs typeface="Arial" charset="0"/>
              </a:rPr>
              <a:t>MUCH</a:t>
            </a:r>
            <a:endParaRPr lang="en-US" sz="16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080" y="3954721"/>
            <a:ext cx="3984473" cy="2353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"/>
          <p:cNvSpPr txBox="1"/>
          <p:nvPr/>
        </p:nvSpPr>
        <p:spPr>
          <a:xfrm>
            <a:off x="4667937" y="3905113"/>
            <a:ext cx="351378" cy="23698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none" lIns="91440" tIns="45720" rIns="91440" bIns="45720" rtlCol="0" anchor="t">
            <a:spAutoFit/>
          </a:bodyPr>
          <a:lstStyle/>
          <a:p>
            <a:pPr>
              <a:spcBef>
                <a:spcPts val="1200"/>
              </a:spcBef>
              <a:spcAft>
                <a:spcPts val="1100"/>
              </a:spcAft>
            </a:pPr>
            <a:r>
              <a:rPr lang="en-GB" dirty="0" smtClean="0">
                <a:solidFill>
                  <a:prstClr val="black"/>
                </a:solidFill>
              </a:rPr>
              <a:t>P</a:t>
            </a:r>
          </a:p>
          <a:p>
            <a:pPr>
              <a:spcAft>
                <a:spcPts val="1100"/>
              </a:spcAft>
            </a:pPr>
            <a:r>
              <a:rPr lang="en-GB" dirty="0" smtClean="0">
                <a:solidFill>
                  <a:prstClr val="black"/>
                </a:solidFill>
              </a:rPr>
              <a:t>A</a:t>
            </a:r>
          </a:p>
          <a:p>
            <a:pPr>
              <a:spcAft>
                <a:spcPts val="1200"/>
              </a:spcAft>
            </a:pPr>
            <a:r>
              <a:rPr lang="en-GB" dirty="0" smtClean="0">
                <a:solidFill>
                  <a:prstClr val="black"/>
                </a:solidFill>
              </a:rPr>
              <a:t>N</a:t>
            </a:r>
          </a:p>
          <a:p>
            <a:pPr>
              <a:spcAft>
                <a:spcPts val="1200"/>
              </a:spcAft>
            </a:pPr>
            <a:r>
              <a:rPr lang="en-GB" dirty="0" smtClean="0">
                <a:solidFill>
                  <a:prstClr val="black"/>
                </a:solidFill>
              </a:rPr>
              <a:t>D</a:t>
            </a:r>
          </a:p>
          <a:p>
            <a:r>
              <a:rPr lang="en-GB" dirty="0" smtClean="0">
                <a:solidFill>
                  <a:prstClr val="black"/>
                </a:solidFill>
              </a:rPr>
              <a:t>A</a:t>
            </a:r>
          </a:p>
          <a:p>
            <a:endParaRPr lang="en-GB" dirty="0" smtClean="0">
              <a:solidFill>
                <a:prstClr val="black"/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505" y="1267733"/>
            <a:ext cx="3926602" cy="227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"/>
          <p:cNvSpPr txBox="1"/>
          <p:nvPr/>
        </p:nvSpPr>
        <p:spPr>
          <a:xfrm>
            <a:off x="4679512" y="1266013"/>
            <a:ext cx="377026" cy="22467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none" lIns="91440" tIns="45720" rIns="91440" bIns="45720" rtlCol="0" anchor="t">
            <a:spAutoFit/>
          </a:bodyPr>
          <a:lstStyle>
            <a:defPPr>
              <a:defRPr lang="de-DE"/>
            </a:defPPr>
            <a:lvl1pPr>
              <a:spcAft>
                <a:spcPts val="1200"/>
              </a:spcAft>
            </a:lvl1pPr>
          </a:lstStyle>
          <a:p>
            <a:pPr>
              <a:spcBef>
                <a:spcPts val="1800"/>
              </a:spcBef>
            </a:pPr>
            <a:endParaRPr lang="en-GB" dirty="0" smtClean="0">
              <a:solidFill>
                <a:prstClr val="black"/>
              </a:solidFill>
            </a:endParaRPr>
          </a:p>
          <a:p>
            <a:pPr>
              <a:spcAft>
                <a:spcPts val="1800"/>
              </a:spcAft>
            </a:pPr>
            <a:r>
              <a:rPr lang="en-GB" dirty="0" smtClean="0">
                <a:solidFill>
                  <a:prstClr val="black"/>
                </a:solidFill>
              </a:rPr>
              <a:t>C</a:t>
            </a:r>
            <a:endParaRPr lang="en-GB" dirty="0">
              <a:solidFill>
                <a:prstClr val="black"/>
              </a:solidFill>
            </a:endParaRPr>
          </a:p>
          <a:p>
            <a:pPr>
              <a:spcAft>
                <a:spcPts val="1800"/>
              </a:spcAft>
            </a:pPr>
            <a:r>
              <a:rPr lang="en-GB" dirty="0" smtClean="0">
                <a:solidFill>
                  <a:prstClr val="black"/>
                </a:solidFill>
              </a:rPr>
              <a:t>B</a:t>
            </a:r>
            <a:endParaRPr lang="en-GB" dirty="0">
              <a:solidFill>
                <a:prstClr val="black"/>
              </a:solidFill>
            </a:endParaRPr>
          </a:p>
          <a:p>
            <a:r>
              <a:rPr lang="en-GB" dirty="0" smtClean="0">
                <a:solidFill>
                  <a:prstClr val="black"/>
                </a:solidFill>
              </a:rPr>
              <a:t>M</a:t>
            </a:r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53" y="3954721"/>
            <a:ext cx="3889613" cy="2297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2"/>
          <p:cNvSpPr txBox="1"/>
          <p:nvPr/>
        </p:nvSpPr>
        <p:spPr>
          <a:xfrm>
            <a:off x="120887" y="3988063"/>
            <a:ext cx="351378" cy="22672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none" lIns="91440" tIns="45720" rIns="91440" bIns="45720" rtlCol="0" anchor="t">
            <a:sp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GB" dirty="0" smtClean="0">
                <a:solidFill>
                  <a:prstClr val="black"/>
                </a:solidFill>
              </a:rPr>
              <a:t>N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GB" dirty="0" smtClean="0">
                <a:solidFill>
                  <a:prstClr val="black"/>
                </a:solidFill>
              </a:rPr>
              <a:t>U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GB" dirty="0" smtClean="0">
                <a:solidFill>
                  <a:prstClr val="black"/>
                </a:solidFill>
              </a:rPr>
              <a:t>S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GB" dirty="0" smtClean="0">
                <a:solidFill>
                  <a:prstClr val="black"/>
                </a:solidFill>
              </a:rPr>
              <a:t>T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GB" dirty="0" smtClean="0">
                <a:solidFill>
                  <a:prstClr val="black"/>
                </a:solidFill>
              </a:rPr>
              <a:t>A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GB" dirty="0" smtClean="0">
                <a:solidFill>
                  <a:prstClr val="black"/>
                </a:solidFill>
              </a:rPr>
              <a:t>R</a:t>
            </a:r>
          </a:p>
        </p:txBody>
      </p:sp>
      <p:sp>
        <p:nvSpPr>
          <p:cNvPr id="16" name="Foliennummernplatzhalter 1"/>
          <p:cNvSpPr txBox="1">
            <a:spLocks/>
          </p:cNvSpPr>
          <p:nvPr/>
        </p:nvSpPr>
        <p:spPr>
          <a:xfrm>
            <a:off x="8044958" y="6618915"/>
            <a:ext cx="1587801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DCC8DDF-7ABC-9A4A-977E-E3234F04E4D4}" type="slidenum">
              <a:rPr lang="de-DE" sz="1100" smtClean="0"/>
              <a:pPr/>
              <a:t>16</a:t>
            </a:fld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207465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294967295"/>
          </p:nvPr>
        </p:nvSpPr>
        <p:spPr>
          <a:xfrm>
            <a:off x="7964992" y="6552643"/>
            <a:ext cx="74489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636D52-6EBE-478E-A1F6-01BCE9CACF98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611560" y="1580375"/>
            <a:ext cx="8203256" cy="490903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457200" lvl="0" indent="-457200" defTabSz="9144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Completion and Commissioning of SIS100 – the work horse of </a:t>
            </a: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</a:rPr>
              <a:t>FAIR – 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by 2025</a:t>
            </a:r>
          </a:p>
          <a:p>
            <a:pPr marL="457200" lvl="0" indent="-457200" defTabSz="914400">
              <a:buClr>
                <a:srgbClr val="FFC000"/>
              </a:buClr>
              <a:buFont typeface="Wingdings" panose="05000000000000000000" pitchFamily="2" charset="2"/>
              <a:buChar char="§"/>
            </a:pPr>
            <a:endParaRPr lang="en-US" sz="2400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457200" lvl="0" indent="-457200" defTabSz="914400">
              <a:spcAft>
                <a:spcPts val="6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Major thrust is on construction of FAIR accelerators and experiments</a:t>
            </a:r>
          </a:p>
          <a:p>
            <a:pPr marL="457200" lvl="0" indent="-457200" defTabSz="914400">
              <a:spcAft>
                <a:spcPts val="6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But at the same time we will pursue a staged approach 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to FAIR science:</a:t>
            </a:r>
          </a:p>
          <a:p>
            <a:pPr marL="914400" lvl="1" indent="-457200" defTabSz="914400">
              <a:spcAft>
                <a:spcPts val="6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FAIR phase 0 (starting next week!)</a:t>
            </a:r>
          </a:p>
          <a:p>
            <a:pPr marL="914400" lvl="1" indent="-457200" defTabSz="914400">
              <a:spcAft>
                <a:spcPts val="6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</a:rPr>
              <a:t>FAIR day 1/ phase 1 (starting with SIS100 commissioning)</a:t>
            </a:r>
          </a:p>
          <a:p>
            <a:pPr marL="914400" lvl="1" indent="-457200" defTabSz="914400">
              <a:spcAft>
                <a:spcPts val="6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Full FAIR operation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395536" y="6597352"/>
            <a:ext cx="3528392" cy="26064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291740" y="281338"/>
            <a:ext cx="6933116" cy="78755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2900" dirty="0" smtClean="0">
                <a:latin typeface="Calibri" panose="020F0502020204030204" pitchFamily="34" charset="0"/>
              </a:rPr>
              <a:t>Schedule for Realizing FAIR</a:t>
            </a:r>
            <a:endParaRPr lang="en-US" sz="2900" dirty="0">
              <a:latin typeface="Calibri" panose="020F0502020204030204" pitchFamily="34" charset="0"/>
            </a:endParaRPr>
          </a:p>
        </p:txBody>
      </p:sp>
      <p:sp>
        <p:nvSpPr>
          <p:cNvPr id="3" name="Pfeil nach rechts 2"/>
          <p:cNvSpPr/>
          <p:nvPr/>
        </p:nvSpPr>
        <p:spPr>
          <a:xfrm>
            <a:off x="611560" y="2767584"/>
            <a:ext cx="412568" cy="243840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8" name="Pfeil nach rechts 7"/>
          <p:cNvSpPr/>
          <p:nvPr/>
        </p:nvSpPr>
        <p:spPr>
          <a:xfrm>
            <a:off x="605464" y="3590544"/>
            <a:ext cx="412568" cy="243840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445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366167" y="271463"/>
            <a:ext cx="6942137" cy="787400"/>
          </a:xfrm>
        </p:spPr>
        <p:txBody>
          <a:bodyPr>
            <a:noAutofit/>
          </a:bodyPr>
          <a:lstStyle/>
          <a:p>
            <a:r>
              <a:rPr lang="en-US" altLang="en-US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/>
            </a:r>
            <a:br>
              <a:rPr lang="en-US" altLang="en-US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</a:br>
            <a:r>
              <a:rPr lang="en-US" altLang="en-US" sz="2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FAIR Phase-0 user program</a:t>
            </a:r>
          </a:p>
        </p:txBody>
      </p:sp>
      <p:sp>
        <p:nvSpPr>
          <p:cNvPr id="5" name="Inhaltsplatzhalter 3"/>
          <p:cNvSpPr txBox="1">
            <a:spLocks/>
          </p:cNvSpPr>
          <p:nvPr/>
        </p:nvSpPr>
        <p:spPr>
          <a:xfrm>
            <a:off x="0" y="1196752"/>
            <a:ext cx="5364088" cy="5400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24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20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8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6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4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altLang="en-US" sz="2800" dirty="0" smtClean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Goals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 smtClean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Forefront research by employing and testing new FAIR detectors 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 smtClean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Exploiting upgraded GSI </a:t>
            </a:r>
            <a:br>
              <a:rPr lang="en-US" altLang="en-US" sz="2400" dirty="0" smtClean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</a:br>
            <a:r>
              <a:rPr lang="en-US" altLang="en-US" sz="2400" dirty="0" smtClean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accelerator facilities incl. the</a:t>
            </a:r>
            <a:br>
              <a:rPr lang="en-US" altLang="en-US" sz="2400" dirty="0" smtClean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</a:br>
            <a:r>
              <a:rPr lang="en-US" altLang="en-US" sz="24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newly installed CRYRING 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 smtClean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Education of young scientists 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 smtClean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Maintain and extend skills and expertise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 smtClean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Serve national and international user community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206" y="2346442"/>
            <a:ext cx="3892323" cy="2638673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316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989" y="271335"/>
            <a:ext cx="5584535" cy="787557"/>
          </a:xfrm>
        </p:spPr>
        <p:txBody>
          <a:bodyPr>
            <a:noAutofit/>
          </a:bodyPr>
          <a:lstStyle/>
          <a:p>
            <a:r>
              <a:rPr lang="en-GB" dirty="0" smtClean="0"/>
              <a:t>Recent Steps towards </a:t>
            </a:r>
            <a:br>
              <a:rPr lang="en-GB" dirty="0" smtClean="0"/>
            </a:br>
            <a:r>
              <a:rPr lang="en-GB" dirty="0" smtClean="0"/>
              <a:t>realizing FAIR Phase-0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604" y="1212120"/>
            <a:ext cx="8742571" cy="5409946"/>
          </a:xfrm>
        </p:spPr>
        <p:txBody>
          <a:bodyPr>
            <a:normAutofit/>
          </a:bodyPr>
          <a:lstStyle/>
          <a:p>
            <a:pPr marL="676275" lvl="1" indent="-342900">
              <a:buFont typeface="Arial" charset="0"/>
              <a:buChar char="•"/>
            </a:pPr>
            <a:r>
              <a:rPr lang="en-GB" sz="2400" dirty="0" smtClean="0"/>
              <a:t>Scientific </a:t>
            </a:r>
            <a:r>
              <a:rPr lang="en-GB" sz="2400" dirty="0"/>
              <a:t>programme </a:t>
            </a:r>
            <a:r>
              <a:rPr lang="en-GB" sz="2400" dirty="0" smtClean="0"/>
              <a:t>and </a:t>
            </a:r>
            <a:r>
              <a:rPr lang="en-GB" sz="2400" dirty="0"/>
              <a:t>beam parameters </a:t>
            </a:r>
            <a:r>
              <a:rPr lang="en-GB" sz="2400" dirty="0" smtClean="0"/>
              <a:t>defined, </a:t>
            </a:r>
            <a:r>
              <a:rPr lang="en-GB" sz="2400" dirty="0"/>
              <a:t>taking into account scientific and technical priorities of the FAIR Collaborations </a:t>
            </a:r>
          </a:p>
          <a:p>
            <a:pPr marL="676275" lvl="1" indent="-342900">
              <a:buFont typeface="Arial" charset="0"/>
              <a:buChar char="•"/>
            </a:pPr>
            <a:r>
              <a:rPr lang="en-GB" sz="2300" dirty="0"/>
              <a:t>110 days of beam time in 2018 </a:t>
            </a:r>
            <a:r>
              <a:rPr lang="en-GB" sz="2300" dirty="0" smtClean="0"/>
              <a:t>planned, </a:t>
            </a:r>
            <a:r>
              <a:rPr lang="en-GB" sz="2300" dirty="0"/>
              <a:t/>
            </a:r>
            <a:br>
              <a:rPr lang="en-GB" sz="2300" dirty="0"/>
            </a:br>
            <a:r>
              <a:rPr lang="en-GB" sz="2300" dirty="0"/>
              <a:t>similar amount of beam time envisaged for 2019</a:t>
            </a:r>
          </a:p>
          <a:p>
            <a:pPr marL="676275" lvl="1" indent="-342900">
              <a:buFont typeface="Arial" charset="0"/>
              <a:buChar char="•"/>
            </a:pPr>
            <a:r>
              <a:rPr lang="en-GB" sz="2300" dirty="0"/>
              <a:t>‘Call for Proposals’ opened </a:t>
            </a:r>
            <a:r>
              <a:rPr lang="en-GB" sz="2300" dirty="0" smtClean="0"/>
              <a:t>2017 </a:t>
            </a:r>
          </a:p>
          <a:p>
            <a:pPr marL="676275" lvl="1" indent="-342900">
              <a:buFont typeface="Arial" charset="0"/>
              <a:buChar char="•"/>
            </a:pPr>
            <a:r>
              <a:rPr lang="en-GB" sz="2300" dirty="0" smtClean="0"/>
              <a:t>A </a:t>
            </a:r>
            <a:r>
              <a:rPr lang="en-GB" sz="2300" dirty="0"/>
              <a:t>second ‘Call’ for additional beam time foreseen for 2018</a:t>
            </a:r>
          </a:p>
          <a:p>
            <a:pPr marL="676275" lvl="1" indent="-342900">
              <a:buFont typeface="Arial" charset="0"/>
              <a:buChar char="•"/>
            </a:pPr>
            <a:r>
              <a:rPr lang="en-GB" sz="2300" b="1" dirty="0" smtClean="0"/>
              <a:t>Nearly </a:t>
            </a:r>
            <a:r>
              <a:rPr lang="en-GB" sz="2300" b="1" dirty="0"/>
              <a:t>150 submitted experiment proposals by well over 1000 scientists “overbook” available beam time by a factor of 2-3</a:t>
            </a:r>
          </a:p>
          <a:p>
            <a:pPr marL="676275" lvl="1" indent="-342900">
              <a:buFont typeface="Arial" charset="0"/>
              <a:buChar char="•"/>
            </a:pPr>
            <a:r>
              <a:rPr lang="en-GB" sz="2300" dirty="0" smtClean="0"/>
              <a:t>High-profile </a:t>
            </a:r>
            <a:r>
              <a:rPr lang="en-GB" sz="2300" dirty="0"/>
              <a:t>international Program Advisory Committees, Overall PAC chaired by </a:t>
            </a:r>
            <a:r>
              <a:rPr lang="en-GB" sz="2300" dirty="0" err="1"/>
              <a:t>Prof.</a:t>
            </a:r>
            <a:r>
              <a:rPr lang="en-GB" sz="2300" dirty="0"/>
              <a:t> Sydney </a:t>
            </a:r>
            <a:r>
              <a:rPr lang="en-GB" sz="2300" dirty="0" err="1" smtClean="0"/>
              <a:t>Galès</a:t>
            </a:r>
            <a:r>
              <a:rPr lang="en-GB" sz="2300" dirty="0" smtClean="0"/>
              <a:t> </a:t>
            </a:r>
            <a:r>
              <a:rPr lang="en-GB" sz="2300" dirty="0"/>
              <a:t>evaluated proposals (G-PAC meeting </a:t>
            </a:r>
            <a:r>
              <a:rPr lang="en-GB" sz="2300" dirty="0" smtClean="0"/>
              <a:t>held on 19</a:t>
            </a:r>
            <a:r>
              <a:rPr lang="en-GB" sz="2300" dirty="0"/>
              <a:t>.-21. Sept. </a:t>
            </a:r>
            <a:r>
              <a:rPr lang="en-GB" sz="2300" dirty="0" smtClean="0"/>
              <a:t>2017)</a:t>
            </a:r>
            <a:endParaRPr lang="en-GB" sz="1800" dirty="0" smtClean="0"/>
          </a:p>
          <a:p>
            <a:endParaRPr lang="en-GB" sz="16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316913" y="6607175"/>
            <a:ext cx="728662" cy="2508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13E67DB-3F5A-400D-8115-4A6680BE68C1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767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270000"/>
            <a:ext cx="5832648" cy="787557"/>
          </a:xfrm>
        </p:spPr>
        <p:txBody>
          <a:bodyPr>
            <a:noAutofit/>
          </a:bodyPr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International PACs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FAIR Phase-0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pPr/>
              <a:t>20</a:t>
            </a:fld>
            <a:endParaRPr lang="de-DE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07504" y="1740885"/>
            <a:ext cx="5400600" cy="454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914400">
              <a:spcBef>
                <a:spcPct val="15000"/>
              </a:spcBef>
            </a:pPr>
            <a:r>
              <a:rPr lang="de-DE" altLang="de-DE" u="sng" dirty="0" smtClean="0">
                <a:solidFill>
                  <a:prstClr val="black"/>
                </a:solidFill>
              </a:rPr>
              <a:t>G-PAC: </a:t>
            </a:r>
          </a:p>
          <a:p>
            <a:pPr defTabSz="914400">
              <a:spcBef>
                <a:spcPct val="15000"/>
              </a:spcBef>
            </a:pPr>
            <a:r>
              <a:rPr lang="de-DE" altLang="de-DE" sz="1700" b="1" dirty="0" smtClean="0">
                <a:solidFill>
                  <a:prstClr val="black"/>
                </a:solidFill>
              </a:rPr>
              <a:t>Sydney </a:t>
            </a:r>
            <a:r>
              <a:rPr lang="de-DE" altLang="de-DE" sz="1700" b="1" dirty="0" err="1" smtClean="0">
                <a:solidFill>
                  <a:prstClr val="black"/>
                </a:solidFill>
              </a:rPr>
              <a:t>Galès</a:t>
            </a:r>
            <a:r>
              <a:rPr lang="de-DE" altLang="de-DE" sz="1700" b="1" dirty="0" smtClean="0">
                <a:solidFill>
                  <a:prstClr val="black"/>
                </a:solidFill>
              </a:rPr>
              <a:t>, </a:t>
            </a:r>
            <a:r>
              <a:rPr lang="de-DE" altLang="de-DE" sz="1700" dirty="0" smtClean="0">
                <a:solidFill>
                  <a:prstClr val="black"/>
                </a:solidFill>
              </a:rPr>
              <a:t>CNRS, IPN </a:t>
            </a:r>
            <a:r>
              <a:rPr lang="de-DE" altLang="de-DE" sz="1700" dirty="0" err="1" smtClean="0">
                <a:solidFill>
                  <a:prstClr val="black"/>
                </a:solidFill>
              </a:rPr>
              <a:t>Orsay</a:t>
            </a:r>
            <a:r>
              <a:rPr lang="de-DE" altLang="de-DE" sz="1700" dirty="0" smtClean="0">
                <a:solidFill>
                  <a:prstClr val="black"/>
                </a:solidFill>
              </a:rPr>
              <a:t>, France </a:t>
            </a:r>
            <a:r>
              <a:rPr lang="de-DE" altLang="de-DE" sz="1700" b="1" dirty="0" smtClean="0">
                <a:solidFill>
                  <a:prstClr val="black"/>
                </a:solidFill>
              </a:rPr>
              <a:t>- </a:t>
            </a:r>
            <a:r>
              <a:rPr lang="de-DE" altLang="de-DE" sz="1700" b="1" dirty="0" err="1" smtClean="0">
                <a:solidFill>
                  <a:prstClr val="black"/>
                </a:solidFill>
              </a:rPr>
              <a:t>Chair</a:t>
            </a:r>
            <a:endParaRPr lang="de-DE" altLang="de-DE" sz="1700" b="1" dirty="0" smtClean="0">
              <a:solidFill>
                <a:prstClr val="black"/>
              </a:solidFill>
            </a:endParaRPr>
          </a:p>
          <a:p>
            <a:pPr defTabSz="914400">
              <a:spcBef>
                <a:spcPct val="15000"/>
              </a:spcBef>
            </a:pPr>
            <a:r>
              <a:rPr lang="de-DE" altLang="de-DE" sz="1700" dirty="0" smtClean="0">
                <a:solidFill>
                  <a:prstClr val="black"/>
                </a:solidFill>
              </a:rPr>
              <a:t>Jana Bielcikova, The Czech Academy </a:t>
            </a:r>
            <a:r>
              <a:rPr lang="de-DE" altLang="de-DE" sz="1700" dirty="0" err="1" smtClean="0">
                <a:solidFill>
                  <a:prstClr val="black"/>
                </a:solidFill>
              </a:rPr>
              <a:t>of</a:t>
            </a:r>
            <a:r>
              <a:rPr lang="de-DE" altLang="de-DE" sz="1700" dirty="0" smtClean="0">
                <a:solidFill>
                  <a:prstClr val="black"/>
                </a:solidFill>
              </a:rPr>
              <a:t> Science</a:t>
            </a:r>
          </a:p>
          <a:p>
            <a:pPr defTabSz="914400">
              <a:spcBef>
                <a:spcPct val="15000"/>
              </a:spcBef>
            </a:pPr>
            <a:r>
              <a:rPr lang="de-DE" altLang="de-DE" sz="1700" dirty="0" err="1" smtClean="0">
                <a:solidFill>
                  <a:prstClr val="black"/>
                </a:solidFill>
              </a:rPr>
              <a:t>Yorick</a:t>
            </a:r>
            <a:r>
              <a:rPr lang="de-DE" altLang="de-DE" sz="1700" dirty="0" smtClean="0">
                <a:solidFill>
                  <a:prstClr val="black"/>
                </a:solidFill>
              </a:rPr>
              <a:t> Blumenfeld, </a:t>
            </a:r>
            <a:r>
              <a:rPr lang="de-DE" altLang="de-DE" sz="1700" dirty="0" err="1" smtClean="0">
                <a:solidFill>
                  <a:prstClr val="black"/>
                </a:solidFill>
              </a:rPr>
              <a:t>Inst</a:t>
            </a:r>
            <a:r>
              <a:rPr lang="de-DE" altLang="de-DE" sz="1700" dirty="0" smtClean="0">
                <a:solidFill>
                  <a:prstClr val="black"/>
                </a:solidFill>
              </a:rPr>
              <a:t>. Phys. </a:t>
            </a:r>
            <a:r>
              <a:rPr lang="de-DE" altLang="de-DE" sz="1700" dirty="0" err="1" smtClean="0">
                <a:solidFill>
                  <a:prstClr val="black"/>
                </a:solidFill>
              </a:rPr>
              <a:t>Nucl</a:t>
            </a:r>
            <a:r>
              <a:rPr lang="de-DE" altLang="de-DE" sz="1700" dirty="0" smtClean="0">
                <a:solidFill>
                  <a:prstClr val="black"/>
                </a:solidFill>
              </a:rPr>
              <a:t>., </a:t>
            </a:r>
            <a:r>
              <a:rPr lang="de-DE" altLang="de-DE" sz="1700" dirty="0" err="1" smtClean="0">
                <a:solidFill>
                  <a:prstClr val="black"/>
                </a:solidFill>
              </a:rPr>
              <a:t>Orsay</a:t>
            </a:r>
            <a:r>
              <a:rPr lang="de-DE" altLang="de-DE" sz="1700" dirty="0" smtClean="0">
                <a:solidFill>
                  <a:prstClr val="black"/>
                </a:solidFill>
              </a:rPr>
              <a:t>, France</a:t>
            </a:r>
          </a:p>
          <a:p>
            <a:pPr defTabSz="914400">
              <a:spcBef>
                <a:spcPct val="15000"/>
              </a:spcBef>
            </a:pPr>
            <a:r>
              <a:rPr lang="de-DE" altLang="de-DE" sz="1700" dirty="0" smtClean="0">
                <a:solidFill>
                  <a:prstClr val="black"/>
                </a:solidFill>
              </a:rPr>
              <a:t>Paul </a:t>
            </a:r>
            <a:r>
              <a:rPr lang="de-DE" altLang="de-DE" sz="1700" dirty="0" err="1" smtClean="0">
                <a:solidFill>
                  <a:prstClr val="black"/>
                </a:solidFill>
              </a:rPr>
              <a:t>Greenlees</a:t>
            </a:r>
            <a:r>
              <a:rPr lang="de-DE" altLang="de-DE" sz="1700" dirty="0" smtClean="0">
                <a:solidFill>
                  <a:prstClr val="black"/>
                </a:solidFill>
              </a:rPr>
              <a:t>, University </a:t>
            </a:r>
            <a:r>
              <a:rPr lang="de-DE" altLang="de-DE" sz="1700" dirty="0" err="1" smtClean="0">
                <a:solidFill>
                  <a:prstClr val="black"/>
                </a:solidFill>
              </a:rPr>
              <a:t>of</a:t>
            </a:r>
            <a:r>
              <a:rPr lang="de-DE" altLang="de-DE" sz="1700" dirty="0" smtClean="0">
                <a:solidFill>
                  <a:prstClr val="black"/>
                </a:solidFill>
              </a:rPr>
              <a:t> </a:t>
            </a:r>
            <a:r>
              <a:rPr lang="de-DE" altLang="de-DE" sz="1700" dirty="0" err="1" smtClean="0">
                <a:solidFill>
                  <a:prstClr val="black"/>
                </a:solidFill>
              </a:rPr>
              <a:t>Jyväskylä</a:t>
            </a:r>
            <a:r>
              <a:rPr lang="de-DE" altLang="de-DE" sz="1700" dirty="0" smtClean="0">
                <a:solidFill>
                  <a:prstClr val="black"/>
                </a:solidFill>
              </a:rPr>
              <a:t>, </a:t>
            </a:r>
            <a:r>
              <a:rPr lang="de-DE" altLang="de-DE" sz="1700" dirty="0" err="1" smtClean="0">
                <a:solidFill>
                  <a:prstClr val="black"/>
                </a:solidFill>
              </a:rPr>
              <a:t>Finland</a:t>
            </a:r>
            <a:endParaRPr lang="de-DE" altLang="de-DE" sz="1700" dirty="0">
              <a:solidFill>
                <a:prstClr val="black"/>
              </a:solidFill>
            </a:endParaRPr>
          </a:p>
          <a:p>
            <a:pPr defTabSz="914400">
              <a:spcBef>
                <a:spcPct val="15000"/>
              </a:spcBef>
            </a:pPr>
            <a:r>
              <a:rPr lang="de-DE" altLang="de-DE" sz="1700" dirty="0" smtClean="0">
                <a:solidFill>
                  <a:prstClr val="black"/>
                </a:solidFill>
              </a:rPr>
              <a:t>Paul Indelicato, CNRS, Lab. Kastler </a:t>
            </a:r>
            <a:r>
              <a:rPr lang="de-DE" altLang="de-DE" sz="1700" dirty="0" err="1" smtClean="0">
                <a:solidFill>
                  <a:prstClr val="black"/>
                </a:solidFill>
              </a:rPr>
              <a:t>Brossel</a:t>
            </a:r>
            <a:r>
              <a:rPr lang="de-DE" altLang="de-DE" sz="1700" dirty="0" smtClean="0">
                <a:solidFill>
                  <a:prstClr val="black"/>
                </a:solidFill>
              </a:rPr>
              <a:t>, France</a:t>
            </a:r>
          </a:p>
          <a:p>
            <a:pPr defTabSz="914400">
              <a:spcBef>
                <a:spcPct val="15000"/>
              </a:spcBef>
            </a:pPr>
            <a:r>
              <a:rPr lang="de-DE" altLang="de-DE" sz="1700" dirty="0" smtClean="0">
                <a:solidFill>
                  <a:prstClr val="black"/>
                </a:solidFill>
              </a:rPr>
              <a:t>André Mischke, Utrecht University, The </a:t>
            </a:r>
            <a:r>
              <a:rPr lang="de-DE" altLang="de-DE" sz="1700" dirty="0" err="1" smtClean="0">
                <a:solidFill>
                  <a:prstClr val="black"/>
                </a:solidFill>
              </a:rPr>
              <a:t>Netherlands</a:t>
            </a:r>
            <a:endParaRPr lang="de-DE" altLang="de-DE" sz="1700" dirty="0" smtClean="0">
              <a:solidFill>
                <a:prstClr val="black"/>
              </a:solidFill>
            </a:endParaRPr>
          </a:p>
          <a:p>
            <a:pPr defTabSz="914400">
              <a:spcBef>
                <a:spcPct val="15000"/>
              </a:spcBef>
            </a:pPr>
            <a:r>
              <a:rPr lang="de-DE" altLang="de-DE" sz="1700" dirty="0" smtClean="0">
                <a:solidFill>
                  <a:prstClr val="black"/>
                </a:solidFill>
              </a:rPr>
              <a:t>Witold Nazarewicz, Michigan State Univ., USA</a:t>
            </a:r>
          </a:p>
          <a:p>
            <a:pPr defTabSz="914400">
              <a:spcBef>
                <a:spcPct val="15000"/>
              </a:spcBef>
            </a:pPr>
            <a:r>
              <a:rPr lang="de-DE" altLang="de-DE" sz="1700" dirty="0" smtClean="0">
                <a:solidFill>
                  <a:prstClr val="black"/>
                </a:solidFill>
              </a:rPr>
              <a:t>Gerda </a:t>
            </a:r>
            <a:r>
              <a:rPr lang="de-DE" altLang="de-DE" sz="1700" dirty="0" err="1" smtClean="0">
                <a:solidFill>
                  <a:prstClr val="black"/>
                </a:solidFill>
              </a:rPr>
              <a:t>Neyens</a:t>
            </a:r>
            <a:r>
              <a:rPr lang="de-DE" altLang="de-DE" sz="1700" dirty="0" smtClean="0">
                <a:solidFill>
                  <a:prstClr val="black"/>
                </a:solidFill>
              </a:rPr>
              <a:t>, KU Leuven, </a:t>
            </a:r>
            <a:r>
              <a:rPr lang="de-DE" altLang="de-DE" sz="1700" dirty="0" err="1" smtClean="0">
                <a:solidFill>
                  <a:prstClr val="black"/>
                </a:solidFill>
              </a:rPr>
              <a:t>Belgium</a:t>
            </a:r>
            <a:endParaRPr lang="de-DE" altLang="de-DE" sz="1700" dirty="0" smtClean="0">
              <a:solidFill>
                <a:prstClr val="black"/>
              </a:solidFill>
            </a:endParaRPr>
          </a:p>
          <a:p>
            <a:pPr defTabSz="914400">
              <a:spcBef>
                <a:spcPct val="15000"/>
              </a:spcBef>
            </a:pPr>
            <a:r>
              <a:rPr lang="de-DE" altLang="de-DE" sz="1700" dirty="0" smtClean="0">
                <a:solidFill>
                  <a:prstClr val="black"/>
                </a:solidFill>
              </a:rPr>
              <a:t>Marek Pajek, Jan </a:t>
            </a:r>
            <a:r>
              <a:rPr lang="de-DE" altLang="de-DE" sz="1700" dirty="0" err="1" smtClean="0">
                <a:solidFill>
                  <a:prstClr val="black"/>
                </a:solidFill>
              </a:rPr>
              <a:t>Kochanowski</a:t>
            </a:r>
            <a:r>
              <a:rPr lang="de-DE" altLang="de-DE" sz="1700" dirty="0" smtClean="0">
                <a:solidFill>
                  <a:prstClr val="black"/>
                </a:solidFill>
              </a:rPr>
              <a:t> Univ., </a:t>
            </a:r>
            <a:r>
              <a:rPr lang="de-DE" altLang="de-DE" sz="1700" dirty="0" err="1" smtClean="0">
                <a:solidFill>
                  <a:prstClr val="black"/>
                </a:solidFill>
              </a:rPr>
              <a:t>Poland</a:t>
            </a:r>
            <a:endParaRPr lang="de-DE" altLang="de-DE" sz="1700" dirty="0" smtClean="0">
              <a:solidFill>
                <a:prstClr val="black"/>
              </a:solidFill>
            </a:endParaRPr>
          </a:p>
          <a:p>
            <a:pPr defTabSz="914400">
              <a:spcBef>
                <a:spcPct val="15000"/>
              </a:spcBef>
            </a:pPr>
            <a:r>
              <a:rPr lang="de-DE" altLang="de-DE" sz="1700" dirty="0" smtClean="0">
                <a:solidFill>
                  <a:prstClr val="black"/>
                </a:solidFill>
              </a:rPr>
              <a:t>Thomas Pfeifer, Max-Planck-Institute HD, Germany</a:t>
            </a:r>
          </a:p>
          <a:p>
            <a:pPr defTabSz="914400">
              <a:spcBef>
                <a:spcPct val="15000"/>
              </a:spcBef>
            </a:pPr>
            <a:r>
              <a:rPr lang="de-DE" altLang="de-DE" sz="1700" dirty="0" smtClean="0">
                <a:solidFill>
                  <a:prstClr val="black"/>
                </a:solidFill>
              </a:rPr>
              <a:t>Achim Schwenk, TU Darmstadt, Germany</a:t>
            </a:r>
          </a:p>
          <a:p>
            <a:pPr defTabSz="914400">
              <a:spcBef>
                <a:spcPct val="15000"/>
              </a:spcBef>
            </a:pPr>
            <a:r>
              <a:rPr lang="de-DE" altLang="de-DE" sz="1700" dirty="0" err="1" smtClean="0">
                <a:solidFill>
                  <a:prstClr val="black"/>
                </a:solidFill>
              </a:rPr>
              <a:t>Tomohiro</a:t>
            </a:r>
            <a:r>
              <a:rPr lang="de-DE" altLang="de-DE" sz="1700" dirty="0" smtClean="0">
                <a:solidFill>
                  <a:prstClr val="black"/>
                </a:solidFill>
              </a:rPr>
              <a:t> </a:t>
            </a:r>
            <a:r>
              <a:rPr lang="de-DE" altLang="de-DE" sz="1700" dirty="0" err="1" smtClean="0">
                <a:solidFill>
                  <a:prstClr val="black"/>
                </a:solidFill>
              </a:rPr>
              <a:t>Uesaka</a:t>
            </a:r>
            <a:r>
              <a:rPr lang="de-DE" altLang="de-DE" sz="1700" dirty="0" smtClean="0">
                <a:solidFill>
                  <a:prstClr val="black"/>
                </a:solidFill>
              </a:rPr>
              <a:t>, RIKEN, Japan</a:t>
            </a:r>
          </a:p>
          <a:p>
            <a:pPr defTabSz="914400">
              <a:spcBef>
                <a:spcPct val="15000"/>
              </a:spcBef>
            </a:pPr>
            <a:r>
              <a:rPr lang="de-DE" altLang="de-DE" sz="1700" dirty="0" smtClean="0">
                <a:solidFill>
                  <a:prstClr val="black"/>
                </a:solidFill>
              </a:rPr>
              <a:t>Eberhard Widmann, Austrian </a:t>
            </a:r>
            <a:r>
              <a:rPr lang="de-DE" altLang="de-DE" sz="1700" dirty="0" err="1" smtClean="0">
                <a:solidFill>
                  <a:prstClr val="black"/>
                </a:solidFill>
              </a:rPr>
              <a:t>Acad</a:t>
            </a:r>
            <a:r>
              <a:rPr lang="de-DE" altLang="de-DE" sz="1700" dirty="0" smtClean="0">
                <a:solidFill>
                  <a:prstClr val="black"/>
                </a:solidFill>
              </a:rPr>
              <a:t>. </a:t>
            </a:r>
            <a:r>
              <a:rPr lang="de-DE" altLang="de-DE" sz="1700" dirty="0" err="1" smtClean="0">
                <a:solidFill>
                  <a:prstClr val="black"/>
                </a:solidFill>
              </a:rPr>
              <a:t>of</a:t>
            </a:r>
            <a:r>
              <a:rPr lang="de-DE" altLang="de-DE" sz="1700" dirty="0" smtClean="0">
                <a:solidFill>
                  <a:prstClr val="black"/>
                </a:solidFill>
              </a:rPr>
              <a:t> </a:t>
            </a:r>
            <a:r>
              <a:rPr lang="de-DE" altLang="de-DE" sz="1700" dirty="0" err="1" smtClean="0">
                <a:solidFill>
                  <a:prstClr val="black"/>
                </a:solidFill>
              </a:rPr>
              <a:t>Sciences</a:t>
            </a:r>
            <a:r>
              <a:rPr lang="de-DE" altLang="de-DE" sz="1700" dirty="0" smtClean="0">
                <a:solidFill>
                  <a:prstClr val="black"/>
                </a:solidFill>
              </a:rPr>
              <a:t>, Austria</a:t>
            </a:r>
          </a:p>
        </p:txBody>
      </p:sp>
      <p:pic>
        <p:nvPicPr>
          <p:cNvPr id="12290" name="Picture 2" descr="C:\Users\gross\AppData\Local\Microsoft\Windows\Temporary Internet Files\Content.Outlook\HKTKM784\20170920_1102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092" y="1406777"/>
            <a:ext cx="3656404" cy="2742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5796136" y="4233862"/>
            <a:ext cx="2736304" cy="92333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ctr" defTabSz="914400"/>
            <a:r>
              <a:rPr lang="en-US" b="1" dirty="0" smtClean="0">
                <a:solidFill>
                  <a:prstClr val="black"/>
                </a:solidFill>
              </a:rPr>
              <a:t>1</a:t>
            </a:r>
            <a:r>
              <a:rPr lang="en-US" b="1" baseline="30000" dirty="0" smtClean="0">
                <a:solidFill>
                  <a:prstClr val="black"/>
                </a:solidFill>
              </a:rPr>
              <a:t>st</a:t>
            </a:r>
            <a:r>
              <a:rPr lang="en-US" b="1" dirty="0" smtClean="0">
                <a:solidFill>
                  <a:prstClr val="black"/>
                </a:solidFill>
              </a:rPr>
              <a:t> G-PAC Meeting for</a:t>
            </a:r>
          </a:p>
          <a:p>
            <a:pPr algn="ctr" defTabSz="914400"/>
            <a:r>
              <a:rPr lang="en-US" b="1" dirty="0" smtClean="0">
                <a:solidFill>
                  <a:prstClr val="black"/>
                </a:solidFill>
              </a:rPr>
              <a:t>FAIR Phase-0 Program</a:t>
            </a:r>
          </a:p>
          <a:p>
            <a:pPr algn="ctr" defTabSz="914400"/>
            <a:r>
              <a:rPr lang="en-US" sz="1600" dirty="0" smtClean="0">
                <a:solidFill>
                  <a:prstClr val="black"/>
                </a:solidFill>
              </a:rPr>
              <a:t>19-21 September 2017</a:t>
            </a:r>
          </a:p>
        </p:txBody>
      </p:sp>
    </p:spTree>
    <p:extLst>
      <p:ext uri="{BB962C8B-B14F-4D97-AF65-F5344CB8AC3E}">
        <p14:creationId xmlns:p14="http://schemas.microsoft.com/office/powerpoint/2010/main" val="424209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7936416" y="6538355"/>
            <a:ext cx="744898" cy="365125"/>
          </a:xfrm>
        </p:spPr>
        <p:txBody>
          <a:bodyPr/>
          <a:lstStyle/>
          <a:p>
            <a:fld id="{125CBDDA-5CCF-8748-8988-9DC6C8981774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79512" y="116632"/>
            <a:ext cx="6192688" cy="89255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defTabSz="914400"/>
            <a:r>
              <a:rPr lang="en-US" sz="2600" b="1" dirty="0">
                <a:solidFill>
                  <a:prstClr val="black"/>
                </a:solidFill>
              </a:rPr>
              <a:t>Evaluation of proposals for </a:t>
            </a:r>
            <a:r>
              <a:rPr lang="en-US" sz="2600" b="1" dirty="0" smtClean="0">
                <a:solidFill>
                  <a:prstClr val="black"/>
                </a:solidFill>
              </a:rPr>
              <a:t/>
            </a:r>
            <a:br>
              <a:rPr lang="en-US" sz="2600" b="1" dirty="0" smtClean="0">
                <a:solidFill>
                  <a:prstClr val="black"/>
                </a:solidFill>
              </a:rPr>
            </a:br>
            <a:r>
              <a:rPr lang="en-US" sz="2600" b="1" dirty="0" smtClean="0">
                <a:solidFill>
                  <a:prstClr val="black"/>
                </a:solidFill>
              </a:rPr>
              <a:t>first </a:t>
            </a:r>
            <a:r>
              <a:rPr lang="en-US" sz="2600" b="1" dirty="0">
                <a:solidFill>
                  <a:prstClr val="black"/>
                </a:solidFill>
              </a:rPr>
              <a:t>FAIR Phase-0 </a:t>
            </a:r>
            <a:r>
              <a:rPr lang="en-US" sz="2600" b="1" dirty="0" smtClean="0">
                <a:solidFill>
                  <a:prstClr val="black"/>
                </a:solidFill>
              </a:rPr>
              <a:t>Campaign 2018/19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222944" y="1299040"/>
            <a:ext cx="7128792" cy="83099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defTabSz="914400"/>
            <a:r>
              <a:rPr lang="en-US" sz="2400" b="1" dirty="0" smtClean="0">
                <a:solidFill>
                  <a:prstClr val="black"/>
                </a:solidFill>
              </a:rPr>
              <a:t>Results G-PAC (overall):  </a:t>
            </a:r>
          </a:p>
          <a:p>
            <a:pPr defTabSz="914400"/>
            <a:r>
              <a:rPr lang="en-US" sz="2400" b="1" dirty="0" err="1" smtClean="0">
                <a:solidFill>
                  <a:prstClr val="black"/>
                </a:solidFill>
              </a:rPr>
              <a:t>beamtime</a:t>
            </a:r>
            <a:r>
              <a:rPr lang="en-US" sz="2400" b="1" dirty="0" smtClean="0">
                <a:solidFill>
                  <a:prstClr val="black"/>
                </a:solidFill>
              </a:rPr>
              <a:t> recommendations in 8 h-shifts</a:t>
            </a:r>
            <a:endParaRPr lang="en-US" sz="2400" b="1" dirty="0">
              <a:solidFill>
                <a:prstClr val="black"/>
              </a:solidFill>
            </a:endParaRPr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9451462"/>
              </p:ext>
            </p:extLst>
          </p:nvPr>
        </p:nvGraphicFramePr>
        <p:xfrm>
          <a:off x="654992" y="2243230"/>
          <a:ext cx="7854950" cy="301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Arbeitsblatt" r:id="rId3" imgW="9418351" imgH="3611911" progId="Excel.Sheet.12">
                  <p:embed/>
                </p:oleObj>
              </mc:Choice>
              <mc:Fallback>
                <p:oleObj name="Arbeitsblatt" r:id="rId3" imgW="9418351" imgH="361191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4992" y="2243230"/>
                        <a:ext cx="7854950" cy="301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3557591" y="5715002"/>
            <a:ext cx="1285875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/>
              <a:t>Total </a:t>
            </a:r>
          </a:p>
          <a:p>
            <a:pPr algn="ctr"/>
            <a:r>
              <a:rPr lang="en-US" sz="1600" b="1" dirty="0"/>
              <a:t>requested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5272078" y="5724522"/>
            <a:ext cx="1851049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 smtClean="0"/>
              <a:t>Total </a:t>
            </a:r>
          </a:p>
          <a:p>
            <a:pPr algn="ctr"/>
            <a:r>
              <a:rPr lang="en-US" sz="1600" b="1" dirty="0" smtClean="0"/>
              <a:t>recommended</a:t>
            </a:r>
          </a:p>
        </p:txBody>
      </p:sp>
      <p:sp>
        <p:nvSpPr>
          <p:cNvPr id="8" name="Pfeil nach unten 7"/>
          <p:cNvSpPr/>
          <p:nvPr/>
        </p:nvSpPr>
        <p:spPr>
          <a:xfrm rot="10800000">
            <a:off x="3956519" y="5329233"/>
            <a:ext cx="420694" cy="340219"/>
          </a:xfrm>
          <a:prstGeom prst="downArrow">
            <a:avLst/>
          </a:prstGeom>
          <a:solidFill>
            <a:srgbClr val="FF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Pfeil nach unten 8"/>
          <p:cNvSpPr/>
          <p:nvPr/>
        </p:nvSpPr>
        <p:spPr>
          <a:xfrm rot="10800000">
            <a:off x="5994935" y="5338753"/>
            <a:ext cx="420694" cy="340219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feld 9"/>
          <p:cNvSpPr txBox="1"/>
          <p:nvPr/>
        </p:nvSpPr>
        <p:spPr>
          <a:xfrm>
            <a:off x="7237432" y="5705466"/>
            <a:ext cx="1966976" cy="83099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 smtClean="0"/>
              <a:t>Total </a:t>
            </a:r>
          </a:p>
          <a:p>
            <a:pPr algn="ctr"/>
            <a:r>
              <a:rPr lang="en-US" sz="1600" b="1" dirty="0" err="1" smtClean="0"/>
              <a:t>recomm</a:t>
            </a:r>
            <a:r>
              <a:rPr lang="en-US" sz="1600" b="1" dirty="0" smtClean="0"/>
              <a:t>. plus “flexible reserve”</a:t>
            </a:r>
          </a:p>
        </p:txBody>
      </p:sp>
      <p:sp>
        <p:nvSpPr>
          <p:cNvPr id="11" name="Pfeil nach unten 10"/>
          <p:cNvSpPr/>
          <p:nvPr/>
        </p:nvSpPr>
        <p:spPr>
          <a:xfrm rot="10800000">
            <a:off x="8019063" y="5348273"/>
            <a:ext cx="420694" cy="340219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Ellipse 11"/>
          <p:cNvSpPr/>
          <p:nvPr/>
        </p:nvSpPr>
        <p:spPr>
          <a:xfrm>
            <a:off x="-1793631" y="3341077"/>
            <a:ext cx="13493262" cy="316523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3" name="Ellipse 12"/>
          <p:cNvSpPr/>
          <p:nvPr/>
        </p:nvSpPr>
        <p:spPr>
          <a:xfrm>
            <a:off x="-1805353" y="3938951"/>
            <a:ext cx="13493262" cy="316523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835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G-PAC result: participation from FAIR partners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294967295"/>
          </p:nvPr>
        </p:nvSpPr>
        <p:spPr>
          <a:xfrm>
            <a:off x="8316913" y="6607175"/>
            <a:ext cx="728662" cy="250825"/>
          </a:xfrm>
          <a:prstGeom prst="rect">
            <a:avLst/>
          </a:prstGeom>
        </p:spPr>
        <p:txBody>
          <a:bodyPr/>
          <a:lstStyle/>
          <a:p>
            <a:fld id="{125CBDDA-5CCF-8748-8988-9DC6C8981774}" type="slidenum">
              <a:rPr lang="de-DE" sz="1200" smtClean="0"/>
              <a:pPr/>
              <a:t>22</a:t>
            </a:fld>
            <a:endParaRPr lang="de-DE" sz="12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4"/>
          <a:stretch/>
        </p:blipFill>
        <p:spPr>
          <a:xfrm>
            <a:off x="3817180" y="980728"/>
            <a:ext cx="5317309" cy="4819668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07505" y="1125538"/>
            <a:ext cx="3600400" cy="5256212"/>
          </a:xfrm>
        </p:spPr>
        <p:txBody>
          <a:bodyPr/>
          <a:lstStyle/>
          <a:p>
            <a:pPr marL="342900" indent="-342900">
              <a:buFont typeface="Arial" charset="0"/>
              <a:buChar char="•"/>
            </a:pPr>
            <a:r>
              <a:rPr lang="en-GB" sz="2000" dirty="0" smtClean="0"/>
              <a:t>Over a thousand scientists involved</a:t>
            </a:r>
          </a:p>
          <a:p>
            <a:pPr marL="342900" indent="-342900">
              <a:buFont typeface="Arial" charset="0"/>
              <a:buChar char="•"/>
            </a:pPr>
            <a:r>
              <a:rPr lang="en-GB" sz="2000" dirty="0" smtClean="0"/>
              <a:t>Affiliations of authors of proposals taken as input</a:t>
            </a:r>
          </a:p>
          <a:p>
            <a:pPr marL="342900" indent="-342900">
              <a:buFont typeface="Arial" charset="0"/>
              <a:buChar char="•"/>
            </a:pPr>
            <a:r>
              <a:rPr lang="en-GB" sz="2000" dirty="0" smtClean="0"/>
              <a:t>Relative strength of  country participation evaluated individually by proposal</a:t>
            </a:r>
          </a:p>
          <a:p>
            <a:pPr marL="342900" indent="-342900">
              <a:buFont typeface="Arial" charset="0"/>
              <a:buChar char="•"/>
            </a:pPr>
            <a:r>
              <a:rPr lang="en-GB" sz="2000" dirty="0" smtClean="0"/>
              <a:t>Average determined by  weighting each proposal with granted shifts and plotting distribution for shareholders and associate partner countries </a:t>
            </a:r>
          </a:p>
          <a:p>
            <a:pPr marL="342900" indent="-342900">
              <a:buFont typeface="Arial" charset="0"/>
              <a:buChar char="•"/>
            </a:pPr>
            <a:r>
              <a:rPr lang="en-GB" sz="2000" dirty="0" smtClean="0"/>
              <a:t>Non-partner countries represent an </a:t>
            </a:r>
            <a:br>
              <a:rPr lang="en-GB" sz="2000" dirty="0" smtClean="0"/>
            </a:br>
            <a:r>
              <a:rPr lang="en-GB" sz="2000" dirty="0" smtClean="0"/>
              <a:t>additional 20%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4" b="100000" l="0" r="99000">
                        <a14:foregroundMark x1="38250" y1="30807" x2="38250" y2="30807"/>
                        <a14:backgroundMark x1="67000" y1="38875" x2="67000" y2="38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773456"/>
            <a:ext cx="1851230" cy="189288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4703494" y="5606829"/>
            <a:ext cx="2460794" cy="561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56100" y="3390562"/>
            <a:ext cx="234156" cy="20546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429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814" y="259460"/>
            <a:ext cx="6242342" cy="787557"/>
          </a:xfrm>
        </p:spPr>
        <p:txBody>
          <a:bodyPr/>
          <a:lstStyle/>
          <a:p>
            <a:r>
              <a:rPr lang="de-DE" dirty="0" smtClean="0"/>
              <a:t> FAIR </a:t>
            </a:r>
            <a:r>
              <a:rPr lang="de-DE" dirty="0" err="1" smtClean="0"/>
              <a:t>phase</a:t>
            </a:r>
            <a:r>
              <a:rPr lang="de-DE" dirty="0" smtClean="0"/>
              <a:t> 0: beam time </a:t>
            </a:r>
            <a:r>
              <a:rPr lang="de-DE" dirty="0" err="1" smtClean="0"/>
              <a:t>schedule</a:t>
            </a:r>
            <a:r>
              <a:rPr lang="de-DE" dirty="0" smtClean="0"/>
              <a:t> 2018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BDDA-5CCF-8748-8988-9DC6C8981774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956520-4C45-43AA-9CA4-022596344AC2}" type="datetime1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07.06.2018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Inhaltsplatzhalt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972" y="1041677"/>
            <a:ext cx="8779797" cy="570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89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07147" y="201612"/>
            <a:ext cx="8275053" cy="484188"/>
          </a:xfrm>
        </p:spPr>
        <p:txBody>
          <a:bodyPr/>
          <a:lstStyle/>
          <a:p>
            <a:r>
              <a:rPr lang="en-US" dirty="0" smtClean="0"/>
              <a:t>Start version for Phase 0 (Status 2018)</a:t>
            </a:r>
            <a:endParaRPr lang="en-US" dirty="0"/>
          </a:p>
        </p:txBody>
      </p:sp>
      <p:grpSp>
        <p:nvGrpSpPr>
          <p:cNvPr id="14" name="Gruppierung 13"/>
          <p:cNvGrpSpPr/>
          <p:nvPr/>
        </p:nvGrpSpPr>
        <p:grpSpPr>
          <a:xfrm>
            <a:off x="152776" y="1063528"/>
            <a:ext cx="8866063" cy="5438052"/>
            <a:chOff x="273088" y="1063528"/>
            <a:chExt cx="8866063" cy="5438052"/>
          </a:xfrm>
        </p:grpSpPr>
        <p:pic>
          <p:nvPicPr>
            <p:cNvPr id="5" name="Bild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9152" y="1063528"/>
              <a:ext cx="7291425" cy="4507176"/>
            </a:xfrm>
            <a:prstGeom prst="rect">
              <a:avLst/>
            </a:prstGeom>
          </p:spPr>
        </p:pic>
        <p:sp>
          <p:nvSpPr>
            <p:cNvPr id="6" name="Textfeld 5"/>
            <p:cNvSpPr txBox="1"/>
            <p:nvPr/>
          </p:nvSpPr>
          <p:spPr>
            <a:xfrm>
              <a:off x="5759112" y="1210270"/>
              <a:ext cx="2819400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NeuLAND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 (Germany, Russia, Netherlands):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1/3 ready  in 2018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endParaRPr>
            </a:p>
          </p:txBody>
        </p:sp>
        <p:sp>
          <p:nvSpPr>
            <p:cNvPr id="7" name="Textfeld 6"/>
            <p:cNvSpPr txBox="1"/>
            <p:nvPr/>
          </p:nvSpPr>
          <p:spPr>
            <a:xfrm>
              <a:off x="5673688" y="3733800"/>
              <a:ext cx="3465463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Tracking system (Germany):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Reduced start version in 2018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endParaRPr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273088" y="5578250"/>
              <a:ext cx="6768752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CALIFA (Sweden, Spain, Germany, Russia):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Barrel without backward part ready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in 2018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+ 80% of the endcap ready in 2019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endParaRPr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325707" y="1756021"/>
              <a:ext cx="216024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Si tracker (UK):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ready in 2019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endParaRPr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5225711" y="4823136"/>
              <a:ext cx="3913439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GLAD (France, Germany):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Commissioning in August 2018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endParaRPr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2937384" y="2690384"/>
              <a:ext cx="2522728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Proton arm (Russia) :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r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eady in 2022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endParaRPr>
            </a:p>
          </p:txBody>
        </p:sp>
      </p:grpSp>
      <p:pic>
        <p:nvPicPr>
          <p:cNvPr id="12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1112342" cy="720080"/>
          </a:xfrm>
          <a:prstGeom prst="rect">
            <a:avLst/>
          </a:prstGeom>
        </p:spPr>
      </p:pic>
      <p:sp>
        <p:nvSpPr>
          <p:cNvPr id="13" name="Footer Placeholder 5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47625" y="6578600"/>
            <a:ext cx="4392613" cy="261938"/>
          </a:xfrm>
          <a:prstGeom prst="rect">
            <a:avLst/>
          </a:prstGeom>
        </p:spPr>
        <p:txBody>
          <a:bodyPr/>
          <a:lstStyle>
            <a:lvl1pPr>
              <a:defRPr sz="1400" i="0">
                <a:solidFill>
                  <a:srgbClr val="00599D"/>
                </a:solidFill>
                <a:latin typeface="Arial" charset="0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599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Exploring the extremes with NUSTAR@FAIR</a:t>
            </a:r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srgbClr val="00599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101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HADES - New RICH Photon </a:t>
            </a:r>
            <a:r>
              <a:rPr lang="de-DE" dirty="0" err="1" smtClean="0"/>
              <a:t>detector</a:t>
            </a:r>
            <a:r>
              <a:rPr lang="de-DE" dirty="0" smtClean="0"/>
              <a:t> </a:t>
            </a:r>
            <a:r>
              <a:rPr lang="de-DE" dirty="0" err="1" smtClean="0"/>
              <a:t>installed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BDDA-5CCF-8748-8988-9DC6C8981774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e-DE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D9BC79-3CC7-459D-9EFE-58FFD3B24C2B}" type="datetime1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07.06.2018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CF621A02-DCFD-CE43-BD65-2E3EE79E9111}"/>
              </a:ext>
            </a:extLst>
          </p:cNvPr>
          <p:cNvSpPr txBox="1">
            <a:spLocks/>
          </p:cNvSpPr>
          <p:nvPr/>
        </p:nvSpPr>
        <p:spPr>
          <a:xfrm>
            <a:off x="337411" y="1337608"/>
            <a:ext cx="5864942" cy="373943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24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20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8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6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4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DBB6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New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detector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space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frame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installed</a:t>
            </a:r>
            <a:endParaRPr kumimoji="0" lang="de-DE" sz="2000" b="0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DBB6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All 450 MAPMT (Multi-Anode PMT)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mounted</a:t>
            </a:r>
            <a:endParaRPr kumimoji="0" lang="de-DE" sz="2000" b="0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DBB6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Readout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electronics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produced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mostly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tested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(&gt;90%) 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DBB6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60%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FEE in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place</a:t>
            </a:r>
            <a:endParaRPr kumimoji="0" lang="de-DE" sz="2000" b="0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DBB6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Detector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services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(HV, LV, DCS,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cooling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installed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DBB63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MS Reference Sans Serif" panose="020B0604030504040204" pitchFamily="34" charset="0"/>
              <a:ea typeface="+mn-ea"/>
              <a:cs typeface="Arial"/>
            </a:endParaRPr>
          </a:p>
        </p:txBody>
      </p:sp>
      <p:pic>
        <p:nvPicPr>
          <p:cNvPr id="6" name="Picture 2" descr="https://lh6.googleusercontent.com/bjgPNTDoHQrUuzTX8gD3pwzDL0tKjhge6_90UQevUWApCQriOlzJOJ7pX63QggDl3nFFimrS610VxIlBd9AaCjJFgcEhvEJI99_4XPwTW_WyFDOKhLyr5q1L1fXdET0Pn8Ev">
            <a:extLst>
              <a:ext uri="{FF2B5EF4-FFF2-40B4-BE49-F238E27FC236}">
                <a16:creationId xmlns:a16="http://schemas.microsoft.com/office/drawing/2014/main" xmlns="" id="{5C1A7B4A-AAE8-EE44-89CB-F8EFA9801B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832" y="3218699"/>
            <a:ext cx="5279529" cy="270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lh5.googleusercontent.com/X48LwoYC9a2PpuUq_H7ZxrdI0729Oq_exqa7jJf5-KX6rqTgxOL5o6tpDHPeIensYei_Tody9FJ4kXqiOvHS9iHmefyp0qkzGfSshZPye8VQjzPT5pLMQoMNxuYrn1KBqjG0">
            <a:extLst>
              <a:ext uri="{FF2B5EF4-FFF2-40B4-BE49-F238E27FC236}">
                <a16:creationId xmlns:a16="http://schemas.microsoft.com/office/drawing/2014/main" xmlns="" id="{2FE5262F-9C56-8B49-8446-713021372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5914780" y="2694578"/>
            <a:ext cx="4120817" cy="231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0739B14B-288B-4245-AA3A-8C845F56A3D1}"/>
              </a:ext>
            </a:extLst>
          </p:cNvPr>
          <p:cNvSpPr/>
          <p:nvPr/>
        </p:nvSpPr>
        <p:spPr>
          <a:xfrm>
            <a:off x="7639665" y="3307190"/>
            <a:ext cx="865239" cy="1573161"/>
          </a:xfrm>
          <a:prstGeom prst="rect">
            <a:avLst/>
          </a:prstGeom>
          <a:noFill/>
          <a:ln w="285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9" name="Straight Connector 9">
            <a:extLst>
              <a:ext uri="{FF2B5EF4-FFF2-40B4-BE49-F238E27FC236}">
                <a16:creationId xmlns:a16="http://schemas.microsoft.com/office/drawing/2014/main" xmlns="" id="{A5D41B67-EFEA-9049-A728-36F9BE3100C8}"/>
              </a:ext>
            </a:extLst>
          </p:cNvPr>
          <p:cNvCxnSpPr/>
          <p:nvPr/>
        </p:nvCxnSpPr>
        <p:spPr>
          <a:xfrm flipH="1" flipV="1">
            <a:off x="7384026" y="2619970"/>
            <a:ext cx="1120878" cy="687220"/>
          </a:xfrm>
          <a:prstGeom prst="line">
            <a:avLst/>
          </a:prstGeom>
          <a:ln w="158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2">
            <a:extLst>
              <a:ext uri="{FF2B5EF4-FFF2-40B4-BE49-F238E27FC236}">
                <a16:creationId xmlns:a16="http://schemas.microsoft.com/office/drawing/2014/main" xmlns="" id="{1CB2362B-A6B6-004F-B880-DB84C0BB64E6}"/>
              </a:ext>
            </a:extLst>
          </p:cNvPr>
          <p:cNvCxnSpPr>
            <a:cxnSpLocks/>
          </p:cNvCxnSpPr>
          <p:nvPr/>
        </p:nvCxnSpPr>
        <p:spPr>
          <a:xfrm flipH="1">
            <a:off x="7384026" y="4874168"/>
            <a:ext cx="1116974" cy="1039799"/>
          </a:xfrm>
          <a:prstGeom prst="line">
            <a:avLst/>
          </a:prstGeom>
          <a:ln w="158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5">
            <a:extLst>
              <a:ext uri="{FF2B5EF4-FFF2-40B4-BE49-F238E27FC236}">
                <a16:creationId xmlns:a16="http://schemas.microsoft.com/office/drawing/2014/main" xmlns="" id="{521B6EBC-7E84-0F42-ADE1-E7A74E27D8FB}"/>
              </a:ext>
            </a:extLst>
          </p:cNvPr>
          <p:cNvCxnSpPr>
            <a:cxnSpLocks/>
          </p:cNvCxnSpPr>
          <p:nvPr/>
        </p:nvCxnSpPr>
        <p:spPr>
          <a:xfrm flipH="1" flipV="1">
            <a:off x="5432026" y="2637871"/>
            <a:ext cx="2203735" cy="669319"/>
          </a:xfrm>
          <a:prstGeom prst="line">
            <a:avLst/>
          </a:prstGeom>
          <a:ln w="158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7">
            <a:extLst>
              <a:ext uri="{FF2B5EF4-FFF2-40B4-BE49-F238E27FC236}">
                <a16:creationId xmlns:a16="http://schemas.microsoft.com/office/drawing/2014/main" xmlns="" id="{A8095811-394E-5A4C-ACAA-7A479E23E483}"/>
              </a:ext>
            </a:extLst>
          </p:cNvPr>
          <p:cNvCxnSpPr>
            <a:cxnSpLocks/>
          </p:cNvCxnSpPr>
          <p:nvPr/>
        </p:nvCxnSpPr>
        <p:spPr>
          <a:xfrm flipH="1">
            <a:off x="5467308" y="4881424"/>
            <a:ext cx="2171048" cy="1050444"/>
          </a:xfrm>
          <a:prstGeom prst="line">
            <a:avLst/>
          </a:prstGeom>
          <a:ln w="158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4" descr="https://lh5.googleusercontent.com/X48LwoYC9a2PpuUq_H7ZxrdI0729Oq_exqa7jJf5-KX6rqTgxOL5o6tpDHPeIensYei_Tody9FJ4kXqiOvHS9iHmefyp0qkzGfSshZPye8VQjzPT5pLMQoMNxuYrn1KBqjG0">
            <a:extLst>
              <a:ext uri="{FF2B5EF4-FFF2-40B4-BE49-F238E27FC236}">
                <a16:creationId xmlns:a16="http://schemas.microsoft.com/office/drawing/2014/main" xmlns="" id="{817FFEFA-CB15-D74C-8C2E-19BF709CA0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>
            <a:off x="4761028" y="3290969"/>
            <a:ext cx="3293996" cy="195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4">
            <a:extLst>
              <a:ext uri="{FF2B5EF4-FFF2-40B4-BE49-F238E27FC236}">
                <a16:creationId xmlns:a16="http://schemas.microsoft.com/office/drawing/2014/main" xmlns="" id="{21ECDC2B-574C-9543-ADF3-C5D65D3F60D8}"/>
              </a:ext>
            </a:extLst>
          </p:cNvPr>
          <p:cNvSpPr/>
          <p:nvPr/>
        </p:nvSpPr>
        <p:spPr>
          <a:xfrm>
            <a:off x="5424559" y="2619970"/>
            <a:ext cx="1955563" cy="330052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Picture 2" descr="https://lh4.googleusercontent.com/FxXyoLbztUwI88A-7oEDPNNWcACkumpgdpFJUu8w29QXZqAFTpZATgBHQR0adaJMYB2BfzV4P2X-A5A5Lt75DVXEjSLZgE8y3THTSO9vKKVDuqtvk26yGKCPZgk9YpRZmxZi">
            <a:extLst>
              <a:ext uri="{FF2B5EF4-FFF2-40B4-BE49-F238E27FC236}">
                <a16:creationId xmlns:a16="http://schemas.microsoft.com/office/drawing/2014/main" xmlns="" id="{C09025E1-CB68-B343-A808-4758CFBB6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803" y="1241821"/>
            <a:ext cx="1170516" cy="32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6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HADES – Start Veto </a:t>
            </a:r>
            <a:r>
              <a:rPr lang="de-DE" dirty="0" err="1" smtClean="0"/>
              <a:t>system</a:t>
            </a:r>
            <a:r>
              <a:rPr lang="de-DE" dirty="0" smtClean="0"/>
              <a:t>  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BDDA-5CCF-8748-8988-9DC6C8981774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de-DE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D9BC79-3CC7-459D-9EFE-58FFD3B24C2B}" type="datetime1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07.06.2018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2" descr="https://lh4.googleusercontent.com/FxXyoLbztUwI88A-7oEDPNNWcACkumpgdpFJUu8w29QXZqAFTpZATgBHQR0adaJMYB2BfzV4P2X-A5A5Lt75DVXEjSLZgE8y3THTSO9vKKVDuqtvk26yGKCPZgk9YpRZmxZi">
            <a:extLst>
              <a:ext uri="{FF2B5EF4-FFF2-40B4-BE49-F238E27FC236}">
                <a16:creationId xmlns:a16="http://schemas.microsoft.com/office/drawing/2014/main" xmlns="" id="{C6267FEB-64D4-0D4A-9023-42F6F3E2F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803" y="1216142"/>
            <a:ext cx="1170516" cy="32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E644D408-5A2E-FF44-9AC3-FAF480E4C15B}"/>
              </a:ext>
            </a:extLst>
          </p:cNvPr>
          <p:cNvSpPr txBox="1">
            <a:spLocks/>
          </p:cNvSpPr>
          <p:nvPr/>
        </p:nvSpPr>
        <p:spPr>
          <a:xfrm>
            <a:off x="202348" y="2077027"/>
            <a:ext cx="8229600" cy="127741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24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20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8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6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4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DBB6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Two segmented diamond detectors ready and operational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BB6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„Start“ detector tested, waiting for installation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DBB6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„Veto“ detector installed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DBB6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Time precision well below 100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ps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(σ)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DBB6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Rate capability: up to 10</a:t>
            </a:r>
            <a:r>
              <a:rPr kumimoji="0" lang="en-US" sz="18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7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ions/s/channel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7" name="Picture 2" descr="https://lh3.googleusercontent.com/lL0XtbjCCNZFmSSfdQUI-_Cl44vu2mlYju8No14Twjpj7QZJ5YZuBUiqn3zmOsbzxDaB_65vMCj6YqzIUJyEEjboLzkvmSpsNKOIHzrguUH_mbDHjsZruG4Sr6XqlRn8VkOW">
            <a:extLst>
              <a:ext uri="{FF2B5EF4-FFF2-40B4-BE49-F238E27FC236}">
                <a16:creationId xmlns:a16="http://schemas.microsoft.com/office/drawing/2014/main" xmlns="" id="{27615756-0C17-EE46-9FF9-96E61CA3E2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54386" y="2514899"/>
            <a:ext cx="2859280" cy="187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https://lh3.googleusercontent.com/58pc5PzwWOowB57j88IGqaDGCqnTaUM5BmlQqPMhqVKeuNkBskCOMGvvLdhY3nGimWGusNzUlZeu-iwYC3OxFXHocImuFrN1vutkZmoJaKlAOzUVDjy75KB35CrUSQ9zwZVN">
            <a:extLst>
              <a:ext uri="{FF2B5EF4-FFF2-40B4-BE49-F238E27FC236}">
                <a16:creationId xmlns:a16="http://schemas.microsoft.com/office/drawing/2014/main" xmlns="" id="{78A2CA74-92BD-704F-9F2D-CD2A69C20D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73295" y="4210587"/>
            <a:ext cx="2119167" cy="2100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https://lh5.googleusercontent.com/LfNPfBfsZCbDkqlcx5bljl9UcLcAAfluOovM_Gon6KpgMYkg0y2VfF4CrY6aK7ynJMITkjoOY8aJGE1gcIkrylWholUY6YNozYSRiJ6fezylKIz15w3N1YrKg_HKXYNI_d9g">
            <a:extLst>
              <a:ext uri="{FF2B5EF4-FFF2-40B4-BE49-F238E27FC236}">
                <a16:creationId xmlns:a16="http://schemas.microsoft.com/office/drawing/2014/main" xmlns="" id="{D948F715-FF00-CF46-928F-5256EB5663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73231" y="4204571"/>
            <a:ext cx="1655179" cy="167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https://lh5.googleusercontent.com/0I1LlX3vTP_7LK_W1RBrDTrLne7EkXjIc0m8xqkyLBE3ltIusleAwakiwuF82ifgoUU2Z9u_ItwrRf7vn3iBi5zK-h5tBLNS2gZcNddtRfQyVkFPiQ8ilK4PhkH7XC43EtkJ">
            <a:extLst>
              <a:ext uri="{FF2B5EF4-FFF2-40B4-BE49-F238E27FC236}">
                <a16:creationId xmlns:a16="http://schemas.microsoft.com/office/drawing/2014/main" xmlns="" id="{CB6EC406-7599-1547-A87E-AF306FCA45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2380" y="3951611"/>
            <a:ext cx="2660426" cy="2359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6">
            <a:extLst>
              <a:ext uri="{FF2B5EF4-FFF2-40B4-BE49-F238E27FC236}">
                <a16:creationId xmlns:a16="http://schemas.microsoft.com/office/drawing/2014/main" xmlns="" id="{CAA78E3C-8576-2B47-8559-17A0C4A1EB24}"/>
              </a:ext>
            </a:extLst>
          </p:cNvPr>
          <p:cNvSpPr txBox="1"/>
          <p:nvPr/>
        </p:nvSpPr>
        <p:spPr>
          <a:xfrm>
            <a:off x="1150122" y="6033954"/>
            <a:ext cx="18426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S Reference Sans Serif" panose="020B0604030504040204" pitchFamily="34" charset="0"/>
                <a:ea typeface="+mn-ea"/>
                <a:cs typeface="+mn-cs"/>
              </a:rPr>
              <a:t>HADES Veto </a:t>
            </a:r>
            <a:r>
              <a:rPr kumimoji="0" lang="de-DE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S Reference Sans Serif" panose="020B0604030504040204" pitchFamily="34" charset="0"/>
                <a:ea typeface="+mn-ea"/>
                <a:cs typeface="+mn-cs"/>
              </a:rPr>
              <a:t>Detector</a:t>
            </a:r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S Reference Sans Serif" panose="020B0604030504040204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BB0639C-76FA-DD45-94B8-31FDDBD14335}"/>
              </a:ext>
            </a:extLst>
          </p:cNvPr>
          <p:cNvSpPr txBox="1"/>
          <p:nvPr/>
        </p:nvSpPr>
        <p:spPr>
          <a:xfrm>
            <a:off x="6018974" y="2502590"/>
            <a:ext cx="2239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S Reference Sans Serif" panose="020B0604030504040204" pitchFamily="34" charset="0"/>
                <a:ea typeface="+mn-ea"/>
                <a:cs typeface="+mn-cs"/>
              </a:rPr>
              <a:t>HADES Start </a:t>
            </a:r>
            <a:r>
              <a:rPr kumimoji="0" lang="de-DE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S Reference Sans Serif" panose="020B0604030504040204" pitchFamily="34" charset="0"/>
                <a:ea typeface="+mn-ea"/>
                <a:cs typeface="+mn-cs"/>
              </a:rPr>
              <a:t>Detector</a:t>
            </a: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S Reference Sans Serif" panose="020B0604030504040204" pitchFamily="34" charset="0"/>
                <a:ea typeface="+mn-ea"/>
                <a:cs typeface="+mn-cs"/>
              </a:rPr>
              <a:t> (t0)</a:t>
            </a:r>
          </a:p>
        </p:txBody>
      </p:sp>
      <p:cxnSp>
        <p:nvCxnSpPr>
          <p:cNvPr id="13" name="Straight Connector 13">
            <a:extLst>
              <a:ext uri="{FF2B5EF4-FFF2-40B4-BE49-F238E27FC236}">
                <a16:creationId xmlns:a16="http://schemas.microsoft.com/office/drawing/2014/main" xmlns="" id="{789C87AA-46A8-7E43-9CA0-D21D23EAF47A}"/>
              </a:ext>
            </a:extLst>
          </p:cNvPr>
          <p:cNvCxnSpPr/>
          <p:nvPr/>
        </p:nvCxnSpPr>
        <p:spPr>
          <a:xfrm flipH="1" flipV="1">
            <a:off x="7315202" y="3446368"/>
            <a:ext cx="1471234" cy="758203"/>
          </a:xfrm>
          <a:prstGeom prst="line">
            <a:avLst/>
          </a:prstGeom>
          <a:ln w="158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5">
            <a:extLst>
              <a:ext uri="{FF2B5EF4-FFF2-40B4-BE49-F238E27FC236}">
                <a16:creationId xmlns:a16="http://schemas.microsoft.com/office/drawing/2014/main" xmlns="" id="{751F97A6-31A9-D245-884C-54826640CB63}"/>
              </a:ext>
            </a:extLst>
          </p:cNvPr>
          <p:cNvCxnSpPr>
            <a:cxnSpLocks/>
          </p:cNvCxnSpPr>
          <p:nvPr/>
        </p:nvCxnSpPr>
        <p:spPr>
          <a:xfrm flipH="1">
            <a:off x="6673295" y="3442155"/>
            <a:ext cx="422640" cy="795397"/>
          </a:xfrm>
          <a:prstGeom prst="line">
            <a:avLst/>
          </a:prstGeom>
          <a:ln w="158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7">
            <a:extLst>
              <a:ext uri="{FF2B5EF4-FFF2-40B4-BE49-F238E27FC236}">
                <a16:creationId xmlns:a16="http://schemas.microsoft.com/office/drawing/2014/main" xmlns="" id="{33E18EC6-F147-0445-9D4F-E33FB07D17B7}"/>
              </a:ext>
            </a:extLst>
          </p:cNvPr>
          <p:cNvSpPr/>
          <p:nvPr/>
        </p:nvSpPr>
        <p:spPr>
          <a:xfrm>
            <a:off x="6661237" y="4242268"/>
            <a:ext cx="2119167" cy="2068685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xmlns="" id="{1566854C-FADC-F74D-8A48-7ECAC8EC8DDB}"/>
              </a:ext>
            </a:extLst>
          </p:cNvPr>
          <p:cNvSpPr/>
          <p:nvPr/>
        </p:nvSpPr>
        <p:spPr>
          <a:xfrm>
            <a:off x="7109989" y="3442155"/>
            <a:ext cx="205212" cy="132831"/>
          </a:xfrm>
          <a:prstGeom prst="rect">
            <a:avLst/>
          </a:prstGeom>
          <a:noFill/>
          <a:ln w="285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 22">
            <a:extLst>
              <a:ext uri="{FF2B5EF4-FFF2-40B4-BE49-F238E27FC236}">
                <a16:creationId xmlns:a16="http://schemas.microsoft.com/office/drawing/2014/main" xmlns="" id="{7E92F4E8-4C46-8041-90F0-D8280483791C}"/>
              </a:ext>
            </a:extLst>
          </p:cNvPr>
          <p:cNvSpPr/>
          <p:nvPr/>
        </p:nvSpPr>
        <p:spPr>
          <a:xfrm>
            <a:off x="1417325" y="5216803"/>
            <a:ext cx="149257" cy="131529"/>
          </a:xfrm>
          <a:prstGeom prst="rect">
            <a:avLst/>
          </a:prstGeom>
          <a:noFill/>
          <a:ln w="285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8" name="Straight Connector 24">
            <a:extLst>
              <a:ext uri="{FF2B5EF4-FFF2-40B4-BE49-F238E27FC236}">
                <a16:creationId xmlns:a16="http://schemas.microsoft.com/office/drawing/2014/main" xmlns="" id="{3134BD21-688D-0544-A80F-31C35D0C9E03}"/>
              </a:ext>
            </a:extLst>
          </p:cNvPr>
          <p:cNvCxnSpPr>
            <a:cxnSpLocks/>
          </p:cNvCxnSpPr>
          <p:nvPr/>
        </p:nvCxnSpPr>
        <p:spPr>
          <a:xfrm flipH="1" flipV="1">
            <a:off x="1430402" y="5331212"/>
            <a:ext cx="1856883" cy="550802"/>
          </a:xfrm>
          <a:prstGeom prst="line">
            <a:avLst/>
          </a:prstGeom>
          <a:ln w="158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26">
            <a:extLst>
              <a:ext uri="{FF2B5EF4-FFF2-40B4-BE49-F238E27FC236}">
                <a16:creationId xmlns:a16="http://schemas.microsoft.com/office/drawing/2014/main" xmlns="" id="{072CB904-26A5-8E42-9F47-A58BC5468632}"/>
              </a:ext>
            </a:extLst>
          </p:cNvPr>
          <p:cNvCxnSpPr>
            <a:cxnSpLocks/>
          </p:cNvCxnSpPr>
          <p:nvPr/>
        </p:nvCxnSpPr>
        <p:spPr>
          <a:xfrm flipH="1">
            <a:off x="1434939" y="4237552"/>
            <a:ext cx="1852346" cy="979012"/>
          </a:xfrm>
          <a:prstGeom prst="line">
            <a:avLst/>
          </a:prstGeom>
          <a:ln w="158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27">
            <a:extLst>
              <a:ext uri="{FF2B5EF4-FFF2-40B4-BE49-F238E27FC236}">
                <a16:creationId xmlns:a16="http://schemas.microsoft.com/office/drawing/2014/main" xmlns="" id="{B4D07297-BA66-BC48-8850-CB7201897ABF}"/>
              </a:ext>
            </a:extLst>
          </p:cNvPr>
          <p:cNvSpPr/>
          <p:nvPr/>
        </p:nvSpPr>
        <p:spPr>
          <a:xfrm>
            <a:off x="3287285" y="4210426"/>
            <a:ext cx="1677420" cy="167760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1" name="Straight Arrow Connector 28">
            <a:extLst>
              <a:ext uri="{FF2B5EF4-FFF2-40B4-BE49-F238E27FC236}">
                <a16:creationId xmlns:a16="http://schemas.microsoft.com/office/drawing/2014/main" xmlns="" id="{1EAB7458-7D58-9C47-AB15-829DE278F4EA}"/>
              </a:ext>
            </a:extLst>
          </p:cNvPr>
          <p:cNvCxnSpPr/>
          <p:nvPr/>
        </p:nvCxnSpPr>
        <p:spPr>
          <a:xfrm>
            <a:off x="3295752" y="6033954"/>
            <a:ext cx="1677420" cy="0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0">
            <a:extLst>
              <a:ext uri="{FF2B5EF4-FFF2-40B4-BE49-F238E27FC236}">
                <a16:creationId xmlns:a16="http://schemas.microsoft.com/office/drawing/2014/main" xmlns="" id="{DCEA2E45-4629-FD40-9706-27B0C5974DCD}"/>
              </a:ext>
            </a:extLst>
          </p:cNvPr>
          <p:cNvSpPr txBox="1"/>
          <p:nvPr/>
        </p:nvSpPr>
        <p:spPr>
          <a:xfrm>
            <a:off x="3759746" y="5895454"/>
            <a:ext cx="73289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Reference Sans Serif" panose="020B0604030504040204" pitchFamily="34" charset="0"/>
                <a:ea typeface="+mn-ea"/>
                <a:cs typeface="+mn-cs"/>
              </a:rPr>
              <a:t>10 mm</a:t>
            </a:r>
          </a:p>
        </p:txBody>
      </p:sp>
      <p:cxnSp>
        <p:nvCxnSpPr>
          <p:cNvPr id="23" name="Straight Arrow Connector 33">
            <a:extLst>
              <a:ext uri="{FF2B5EF4-FFF2-40B4-BE49-F238E27FC236}">
                <a16:creationId xmlns:a16="http://schemas.microsoft.com/office/drawing/2014/main" xmlns="" id="{7536217D-A764-154F-BC5C-C39A23BB7A7E}"/>
              </a:ext>
            </a:extLst>
          </p:cNvPr>
          <p:cNvCxnSpPr/>
          <p:nvPr/>
        </p:nvCxnSpPr>
        <p:spPr>
          <a:xfrm>
            <a:off x="6673301" y="6110153"/>
            <a:ext cx="2101420" cy="0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34">
            <a:extLst>
              <a:ext uri="{FF2B5EF4-FFF2-40B4-BE49-F238E27FC236}">
                <a16:creationId xmlns:a16="http://schemas.microsoft.com/office/drawing/2014/main" xmlns="" id="{C4E7DF67-3A9D-6040-9088-8F13B44DA61B}"/>
              </a:ext>
            </a:extLst>
          </p:cNvPr>
          <p:cNvSpPr txBox="1"/>
          <p:nvPr/>
        </p:nvSpPr>
        <p:spPr>
          <a:xfrm>
            <a:off x="7349626" y="5971653"/>
            <a:ext cx="78899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Reference Sans Serif" panose="020B0604030504040204" pitchFamily="34" charset="0"/>
                <a:ea typeface="+mn-ea"/>
                <a:cs typeface="+mn-cs"/>
              </a:rPr>
              <a:t>4.5 mm</a:t>
            </a:r>
          </a:p>
        </p:txBody>
      </p:sp>
      <p:sp>
        <p:nvSpPr>
          <p:cNvPr id="25" name="TextBox 32">
            <a:extLst>
              <a:ext uri="{FF2B5EF4-FFF2-40B4-BE49-F238E27FC236}">
                <a16:creationId xmlns:a16="http://schemas.microsoft.com/office/drawing/2014/main" xmlns="" id="{0366119E-6F6D-DE42-BED7-9C9CA3C859F8}"/>
              </a:ext>
            </a:extLst>
          </p:cNvPr>
          <p:cNvSpPr txBox="1"/>
          <p:nvPr/>
        </p:nvSpPr>
        <p:spPr>
          <a:xfrm rot="16200000">
            <a:off x="5467551" y="5169840"/>
            <a:ext cx="2031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16-fold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segmented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on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each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90°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stereo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angle</a:t>
            </a:r>
          </a:p>
        </p:txBody>
      </p:sp>
      <p:sp>
        <p:nvSpPr>
          <p:cNvPr id="26" name="Rechteck 25"/>
          <p:cNvSpPr/>
          <p:nvPr/>
        </p:nvSpPr>
        <p:spPr>
          <a:xfrm>
            <a:off x="202348" y="1463960"/>
            <a:ext cx="81112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Also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used to examine the micro spill structure during the 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SIS18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commissioning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828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s://lh6.googleusercontent.com/9TFGgC8hEZKIndnbJgEuwbOYc8THGr3wj6ikNj5YJ1wmTmZv1g8R1SWxRz-Vsxnydcqm78_nP7nIBet8AZeh7HkT_nTjL_IfO9XHKfZlhBpg11uo6uyX-MS_EunTdZe25PMj">
            <a:extLst>
              <a:ext uri="{FF2B5EF4-FFF2-40B4-BE49-F238E27FC236}">
                <a16:creationId xmlns:a16="http://schemas.microsoft.com/office/drawing/2014/main" xmlns="" id="{0B9CF6A1-E0BA-784E-836F-4A89CC275A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81885" y="2191691"/>
            <a:ext cx="5760000" cy="374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HADES – New ECAL </a:t>
            </a:r>
            <a:r>
              <a:rPr lang="de-DE" dirty="0" err="1" smtClean="0"/>
              <a:t>position</a:t>
            </a:r>
            <a:endParaRPr lang="de-DE" dirty="0"/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xmlns="" id="{AFDD4309-3E4C-9E4B-9284-52B1694CF8B5}"/>
              </a:ext>
            </a:extLst>
          </p:cNvPr>
          <p:cNvSpPr txBox="1">
            <a:spLocks/>
          </p:cNvSpPr>
          <p:nvPr/>
        </p:nvSpPr>
        <p:spPr>
          <a:xfrm>
            <a:off x="247731" y="1333734"/>
            <a:ext cx="4014553" cy="4602502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>
            <a:noAutofit/>
          </a:bodyPr>
          <a:lstStyle>
            <a:lvl1pPr marL="13716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MS Reference Sans Serif" charset="0"/>
                <a:cs typeface="MS Reference Sans Serif" charset="0"/>
              </a:defRPr>
            </a:lvl1pPr>
            <a:lvl2pPr marL="34290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350" b="0" i="0" kern="1200">
                <a:solidFill>
                  <a:schemeClr val="tx1"/>
                </a:solidFill>
                <a:latin typeface="+mn-lt"/>
                <a:ea typeface="MS Reference Sans Serif" charset="0"/>
                <a:cs typeface="MS Reference Sans Serif" charset="0"/>
              </a:defRPr>
            </a:lvl2pPr>
            <a:lvl3pPr marL="54864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200" b="0" i="0" kern="1200">
                <a:solidFill>
                  <a:schemeClr val="tx1"/>
                </a:solidFill>
                <a:latin typeface="+mn-lt"/>
                <a:ea typeface="MS Reference Sans Serif" charset="0"/>
                <a:cs typeface="MS Reference Sans Serif" charset="0"/>
              </a:defRPr>
            </a:lvl3pPr>
            <a:lvl4pPr marL="75438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050" b="0" i="0" kern="1200">
                <a:solidFill>
                  <a:schemeClr val="tx1"/>
                </a:solidFill>
                <a:latin typeface="+mn-lt"/>
                <a:ea typeface="MS Reference Sans Serif" charset="0"/>
                <a:cs typeface="MS Reference Sans Serif" charset="0"/>
              </a:defRPr>
            </a:lvl4pPr>
            <a:lvl5pPr marL="891540" indent="-10287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900" b="0" i="0" kern="1200" baseline="0">
                <a:solidFill>
                  <a:schemeClr val="tx1"/>
                </a:solidFill>
                <a:latin typeface="+mn-lt"/>
                <a:ea typeface="MS Reference Sans Serif" charset="0"/>
                <a:cs typeface="MS Reference Sans Serif" charset="0"/>
              </a:defRPr>
            </a:lvl5pPr>
            <a:lvl6pPr marL="102870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6586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0302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18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marR="0" lvl="0" indent="-137160" algn="l" defTabSz="6858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</a:rPr>
              <a:t>Mainframe assembled, aligned and integrated in HADES</a:t>
            </a:r>
          </a:p>
          <a:p>
            <a:pPr marL="137160" marR="0" lvl="0" indent="-137160" algn="l" defTabSz="6858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</a:rPr>
              <a:t>Four sectors of ECAL modules installed</a:t>
            </a:r>
          </a:p>
          <a:p>
            <a:pPr marL="342900" marR="0" lvl="1" indent="-137160" algn="l" defTabSz="685800" rtl="0" eaLnBrk="1" fontAlgn="base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</a:rPr>
              <a:t>Lead glass / PMT - Modules</a:t>
            </a:r>
          </a:p>
          <a:p>
            <a:pPr marL="342900" marR="0" lvl="1" indent="-137160" algn="l" defTabSz="685800" rtl="0" eaLnBrk="1" fontAlgn="base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</a:rPr>
              <a:t>Readout electronics, laser calibration system and DCS complete</a:t>
            </a:r>
          </a:p>
          <a:p>
            <a:pPr marL="342900" marR="0" lvl="1" indent="-137160" algn="l" defTabSz="685800" rtl="0" eaLnBrk="1" fontAlgn="base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</a:rPr>
              <a:t>HV modules missing for two sectors (delivery in June)</a:t>
            </a:r>
          </a:p>
          <a:p>
            <a:pPr marL="137160" marR="0" lvl="0" indent="-137160" algn="l" defTabSz="6858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</a:rPr>
              <a:t>Cosmics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</a:rPr>
              <a:t> runs started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BDDA-5CCF-8748-8988-9DC6C8981774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de-DE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D9BC79-3CC7-459D-9EFE-58FFD3B24C2B}" type="datetime1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07.06.2018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2" descr="https://lh4.googleusercontent.com/FxXyoLbztUwI88A-7oEDPNNWcACkumpgdpFJUu8w29QXZqAFTpZATgBHQR0adaJMYB2BfzV4P2X-A5A5Lt75DVXEjSLZgE8y3THTSO9vKKVDuqtvk26yGKCPZgk9YpRZmxZi">
            <a:extLst>
              <a:ext uri="{FF2B5EF4-FFF2-40B4-BE49-F238E27FC236}">
                <a16:creationId xmlns:a16="http://schemas.microsoft.com/office/drawing/2014/main" xmlns="" id="{22C10438-BB1D-C641-ACB7-430972DF9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803" y="1212760"/>
            <a:ext cx="1170516" cy="32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>
            <a:extLst>
              <a:ext uri="{FF2B5EF4-FFF2-40B4-BE49-F238E27FC236}">
                <a16:creationId xmlns:a16="http://schemas.microsoft.com/office/drawing/2014/main" xmlns="" id="{8472273C-38D7-4D44-89DF-CE4E91643B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165" y="4125823"/>
            <a:ext cx="3145332" cy="1809135"/>
          </a:xfrm>
          <a:prstGeom prst="rect">
            <a:avLst/>
          </a:prstGeom>
        </p:spPr>
      </p:pic>
      <p:sp>
        <p:nvSpPr>
          <p:cNvPr id="18" name="TextBox 11">
            <a:extLst>
              <a:ext uri="{FF2B5EF4-FFF2-40B4-BE49-F238E27FC236}">
                <a16:creationId xmlns:a16="http://schemas.microsoft.com/office/drawing/2014/main" xmlns="" id="{22290EFE-30E7-1642-AD70-1F841C67DC9C}"/>
              </a:ext>
            </a:extLst>
          </p:cNvPr>
          <p:cNvSpPr txBox="1"/>
          <p:nvPr/>
        </p:nvSpPr>
        <p:spPr>
          <a:xfrm>
            <a:off x="447333" y="5635089"/>
            <a:ext cx="22236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S Reference Sans Serif" panose="020B0604030504040204" pitchFamily="34" charset="0"/>
                <a:ea typeface="+mn-ea"/>
                <a:cs typeface="+mn-cs"/>
              </a:rPr>
              <a:t>During</a:t>
            </a: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S Reference Sans Serif" panose="020B0604030504040204" pitchFamily="34" charset="0"/>
                <a:ea typeface="+mn-ea"/>
                <a:cs typeface="+mn-cs"/>
              </a:rPr>
              <a:t> </a:t>
            </a:r>
            <a:r>
              <a:rPr kumimoji="0" lang="de-DE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S Reference Sans Serif" panose="020B0604030504040204" pitchFamily="34" charset="0"/>
                <a:ea typeface="+mn-ea"/>
                <a:cs typeface="+mn-cs"/>
              </a:rPr>
              <a:t>module</a:t>
            </a: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S Reference Sans Serif" panose="020B0604030504040204" pitchFamily="34" charset="0"/>
                <a:ea typeface="+mn-ea"/>
                <a:cs typeface="+mn-cs"/>
              </a:rPr>
              <a:t> </a:t>
            </a:r>
            <a:r>
              <a:rPr kumimoji="0" lang="de-DE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S Reference Sans Serif" panose="020B0604030504040204" pitchFamily="34" charset="0"/>
                <a:ea typeface="+mn-ea"/>
                <a:cs typeface="+mn-cs"/>
              </a:rPr>
              <a:t>installation</a:t>
            </a:r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S Reference Sans Serif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465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HADES 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BDDA-5CCF-8748-8988-9DC6C8981774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de-DE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D9BC79-3CC7-459D-9EFE-58FFD3B24C2B}" type="datetime1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07.06.2018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509" y="2530788"/>
            <a:ext cx="3352212" cy="3377224"/>
          </a:xfrm>
          <a:prstGeom prst="rect">
            <a:avLst/>
          </a:prstGeom>
          <a:noFill/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38">
            <a:extLst>
              <a:ext uri="{FF2B5EF4-FFF2-40B4-BE49-F238E27FC236}">
                <a16:creationId xmlns:a16="http://schemas.microsoft.com/office/drawing/2014/main" xmlns="" id="{0573260F-9803-5340-91E9-A503B8621A8E}"/>
              </a:ext>
            </a:extLst>
          </p:cNvPr>
          <p:cNvGrpSpPr/>
          <p:nvPr/>
        </p:nvGrpSpPr>
        <p:grpSpPr>
          <a:xfrm>
            <a:off x="6226085" y="2530788"/>
            <a:ext cx="2696260" cy="3602890"/>
            <a:chOff x="6226085" y="1319822"/>
            <a:chExt cx="2696260" cy="3602890"/>
          </a:xfrm>
        </p:grpSpPr>
        <p:pic>
          <p:nvPicPr>
            <p:cNvPr id="7" name="Picture 19">
              <a:extLst>
                <a:ext uri="{FF2B5EF4-FFF2-40B4-BE49-F238E27FC236}">
                  <a16:creationId xmlns:a16="http://schemas.microsoft.com/office/drawing/2014/main" xmlns="" id="{B74AB73D-46F6-FE41-BFA5-F38B91B08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26085" y="3263892"/>
              <a:ext cx="2635553" cy="1658820"/>
            </a:xfrm>
            <a:prstGeom prst="rect">
              <a:avLst/>
            </a:prstGeom>
            <a:effectLst/>
          </p:spPr>
        </p:pic>
        <p:sp>
          <p:nvSpPr>
            <p:cNvPr id="8" name="Rectangle 34">
              <a:extLst>
                <a:ext uri="{FF2B5EF4-FFF2-40B4-BE49-F238E27FC236}">
                  <a16:creationId xmlns:a16="http://schemas.microsoft.com/office/drawing/2014/main" xmlns="" id="{BDDC353F-6D47-4049-993E-1BBF07D72E1F}"/>
                </a:ext>
              </a:extLst>
            </p:cNvPr>
            <p:cNvSpPr/>
            <p:nvPr/>
          </p:nvSpPr>
          <p:spPr>
            <a:xfrm>
              <a:off x="6257379" y="1319822"/>
              <a:ext cx="2664966" cy="358205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9" name="Picture 18">
              <a:extLst>
                <a:ext uri="{FF2B5EF4-FFF2-40B4-BE49-F238E27FC236}">
                  <a16:creationId xmlns:a16="http://schemas.microsoft.com/office/drawing/2014/main" xmlns="" id="{A36F5B6B-D2DA-924C-A301-136D081B6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26085" y="1429267"/>
              <a:ext cx="2635554" cy="1695938"/>
            </a:xfrm>
            <a:prstGeom prst="rect">
              <a:avLst/>
            </a:prstGeom>
            <a:effectLst/>
          </p:spPr>
        </p:pic>
      </p:grpSp>
      <p:sp>
        <p:nvSpPr>
          <p:cNvPr id="10" name="Title 1"/>
          <p:cNvSpPr txBox="1">
            <a:spLocks/>
          </p:cNvSpPr>
          <p:nvPr/>
        </p:nvSpPr>
        <p:spPr>
          <a:xfrm>
            <a:off x="1308678" y="1362299"/>
            <a:ext cx="8088790" cy="10948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333333"/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Ag+Ag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at 1.65</a:t>
            </a:r>
            <a:r>
              <a:rPr kumimoji="0" lang="en-US" sz="2700" b="1" i="1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GeV / Sep. 8 – Oct. 9 2018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Avenir Roman" charset="0"/>
                <a:cs typeface="Avenir Roman" charset="0"/>
              </a:rPr>
              <a:t>Goal: 5 Billion recorded most central events (0 – 40%)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grpSp>
        <p:nvGrpSpPr>
          <p:cNvPr id="11" name="Group 37">
            <a:extLst>
              <a:ext uri="{FF2B5EF4-FFF2-40B4-BE49-F238E27FC236}">
                <a16:creationId xmlns:a16="http://schemas.microsoft.com/office/drawing/2014/main" xmlns="" id="{ABCE9E43-E52B-E747-A808-4D8F70F76D44}"/>
              </a:ext>
            </a:extLst>
          </p:cNvPr>
          <p:cNvGrpSpPr/>
          <p:nvPr/>
        </p:nvGrpSpPr>
        <p:grpSpPr>
          <a:xfrm>
            <a:off x="3651042" y="4474858"/>
            <a:ext cx="2366265" cy="1092295"/>
            <a:chOff x="3778859" y="3414341"/>
            <a:chExt cx="2366265" cy="1092295"/>
          </a:xfrm>
        </p:grpSpPr>
        <p:sp>
          <p:nvSpPr>
            <p:cNvPr id="12" name="Rectangle 26">
              <a:extLst>
                <a:ext uri="{FF2B5EF4-FFF2-40B4-BE49-F238E27FC236}">
                  <a16:creationId xmlns:a16="http://schemas.microsoft.com/office/drawing/2014/main" xmlns="" id="{00FE09CC-AB21-9143-B55D-F854531DDD60}"/>
                </a:ext>
              </a:extLst>
            </p:cNvPr>
            <p:cNvSpPr/>
            <p:nvPr/>
          </p:nvSpPr>
          <p:spPr>
            <a:xfrm rot="5400000" flipH="1">
              <a:off x="4615627" y="2973809"/>
              <a:ext cx="1075574" cy="19834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Triangle 27">
              <a:extLst>
                <a:ext uri="{FF2B5EF4-FFF2-40B4-BE49-F238E27FC236}">
                  <a16:creationId xmlns:a16="http://schemas.microsoft.com/office/drawing/2014/main" xmlns="" id="{2D15973A-88B4-5E42-9CEC-60156D8EC0E3}"/>
                </a:ext>
              </a:extLst>
            </p:cNvPr>
            <p:cNvSpPr/>
            <p:nvPr/>
          </p:nvSpPr>
          <p:spPr>
            <a:xfrm rot="5400000" flipH="1" flipV="1">
              <a:off x="3422805" y="3770395"/>
              <a:ext cx="1092295" cy="380188"/>
            </a:xfrm>
            <a:prstGeom prst="triangle">
              <a:avLst>
                <a:gd name="adj" fmla="val 5214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Content Placeholder 2">
                  <a:extLst>
                    <a:ext uri="{FF2B5EF4-FFF2-40B4-BE49-F238E27FC236}">
                      <a16:creationId xmlns:a16="http://schemas.microsoft.com/office/drawing/2014/main" xmlns="" id="{9A14A7F7-6709-A242-A2A9-DA56D3AA275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161704" y="3442780"/>
                  <a:ext cx="1907080" cy="1041392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rmAutofit fontScale="92500"/>
                </a:bodyPr>
                <a:lstStyle>
                  <a:lvl1pPr marL="137160" indent="-137160" algn="l" defTabSz="6858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1800" b="0" i="0" kern="1200">
                      <a:solidFill>
                        <a:schemeClr val="tx1"/>
                      </a:solidFill>
                      <a:latin typeface="MS Reference Sans Serif" charset="0"/>
                      <a:ea typeface="MS Reference Sans Serif" charset="0"/>
                      <a:cs typeface="MS Reference Sans Serif" charset="0"/>
                    </a:defRPr>
                  </a:lvl1pPr>
                  <a:lvl2pPr marL="342900" indent="-137160" algn="l" defTabSz="6858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1500" b="0" i="0" kern="1200">
                      <a:solidFill>
                        <a:schemeClr val="tx1"/>
                      </a:solidFill>
                      <a:latin typeface="MS Reference Sans Serif" charset="0"/>
                      <a:ea typeface="MS Reference Sans Serif" charset="0"/>
                      <a:cs typeface="MS Reference Sans Serif" charset="0"/>
                    </a:defRPr>
                  </a:lvl2pPr>
                  <a:lvl3pPr marL="548640" indent="-137160" algn="l" defTabSz="6858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90000"/>
                    <a:buFont typeface="Arial" pitchFamily="34" charset="0"/>
                    <a:buChar char="•"/>
                    <a:defRPr sz="1350" b="0" i="0" kern="1200">
                      <a:solidFill>
                        <a:schemeClr val="tx1"/>
                      </a:solidFill>
                      <a:latin typeface="MS Reference Sans Serif" charset="0"/>
                      <a:ea typeface="MS Reference Sans Serif" charset="0"/>
                      <a:cs typeface="MS Reference Sans Serif" charset="0"/>
                    </a:defRPr>
                  </a:lvl3pPr>
                  <a:lvl4pPr marL="754380" indent="-137160" algn="l" defTabSz="6858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200" b="0" i="0" kern="1200">
                      <a:solidFill>
                        <a:schemeClr val="tx1"/>
                      </a:solidFill>
                      <a:latin typeface="MS Reference Sans Serif" charset="0"/>
                      <a:ea typeface="MS Reference Sans Serif" charset="0"/>
                      <a:cs typeface="MS Reference Sans Serif" charset="0"/>
                    </a:defRPr>
                  </a:lvl4pPr>
                  <a:lvl5pPr marL="891540" indent="-102870" algn="l" defTabSz="6858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  <a:buFont typeface="Arial" pitchFamily="34" charset="0"/>
                    <a:buChar char="•"/>
                    <a:defRPr sz="1050" b="0" i="0" kern="1200" baseline="0">
                      <a:solidFill>
                        <a:schemeClr val="tx1"/>
                      </a:solidFill>
                      <a:latin typeface="MS Reference Sans Serif" charset="0"/>
                      <a:ea typeface="MS Reference Sans Serif" charset="0"/>
                      <a:cs typeface="MS Reference Sans Serif" charset="0"/>
                    </a:defRPr>
                  </a:lvl5pPr>
                  <a:lvl6pPr marL="1028700" indent="-137160" algn="l" defTabSz="6858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9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165860" indent="-137160" algn="l" defTabSz="6858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9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303020" indent="-137160" algn="l" defTabSz="6858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9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440180" indent="-137160" algn="l" defTabSz="6858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9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just" defTabSz="68580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600"/>
                    </a:spcAft>
                    <a:buClr>
                      <a:srgbClr val="4F81BD"/>
                    </a:buClr>
                    <a:buSzPct val="100000"/>
                    <a:buFont typeface="Arial" pitchFamily="34" charset="0"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rPr>
                    <a:t>Measure thermal radiation out to beyond the low-mass vector meson pole region. Access to chiral </a:t>
                  </a:r>
                  <a14:m>
                    <m:oMath xmlns:m="http://schemas.openxmlformats.org/officeDocument/2006/math">
                      <m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kumimoji="0" lang="en-US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0" lang="en-US" sz="1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rPr>
                    <a:t> mixing.</a:t>
                  </a:r>
                </a:p>
              </p:txBody>
            </p:sp>
          </mc:Choice>
          <mc:Fallback xmlns="">
            <p:sp>
              <p:nvSpPr>
                <p:cNvPr id="33" name="Content Placeholder 2">
                  <a:extLst>
                    <a:ext uri="{FF2B5EF4-FFF2-40B4-BE49-F238E27FC236}">
                      <a16:creationId xmlns:a16="http://schemas.microsoft.com/office/drawing/2014/main" id="{9A14A7F7-6709-A242-A2A9-DA56D3AA27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61704" y="3442780"/>
                  <a:ext cx="1907080" cy="104139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oup 36">
            <a:extLst>
              <a:ext uri="{FF2B5EF4-FFF2-40B4-BE49-F238E27FC236}">
                <a16:creationId xmlns:a16="http://schemas.microsoft.com/office/drawing/2014/main" xmlns="" id="{9171E361-E01D-AD46-84FE-F8D9D9400585}"/>
              </a:ext>
            </a:extLst>
          </p:cNvPr>
          <p:cNvGrpSpPr/>
          <p:nvPr/>
        </p:nvGrpSpPr>
        <p:grpSpPr>
          <a:xfrm>
            <a:off x="3857794" y="2787720"/>
            <a:ext cx="2356435" cy="1165865"/>
            <a:chOff x="3857795" y="1727203"/>
            <a:chExt cx="2356435" cy="1165865"/>
          </a:xfrm>
        </p:grpSpPr>
        <p:sp>
          <p:nvSpPr>
            <p:cNvPr id="16" name="Rectangle 30">
              <a:extLst>
                <a:ext uri="{FF2B5EF4-FFF2-40B4-BE49-F238E27FC236}">
                  <a16:creationId xmlns:a16="http://schemas.microsoft.com/office/drawing/2014/main" xmlns="" id="{4452477B-44E2-0449-8A9E-EE832F0F2234}"/>
                </a:ext>
              </a:extLst>
            </p:cNvPr>
            <p:cNvSpPr/>
            <p:nvPr/>
          </p:nvSpPr>
          <p:spPr>
            <a:xfrm rot="16200000">
              <a:off x="4275496" y="1323795"/>
              <a:ext cx="1148018" cy="19834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Triangle 31">
              <a:extLst>
                <a:ext uri="{FF2B5EF4-FFF2-40B4-BE49-F238E27FC236}">
                  <a16:creationId xmlns:a16="http://schemas.microsoft.com/office/drawing/2014/main" xmlns="" id="{1BBA220A-93D8-C846-9021-D0550659182D}"/>
                </a:ext>
              </a:extLst>
            </p:cNvPr>
            <p:cNvSpPr/>
            <p:nvPr/>
          </p:nvSpPr>
          <p:spPr>
            <a:xfrm rot="16200000" flipV="1">
              <a:off x="5445503" y="2124342"/>
              <a:ext cx="1165865" cy="371588"/>
            </a:xfrm>
            <a:prstGeom prst="triangle">
              <a:avLst>
                <a:gd name="adj" fmla="val 5214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Content Placeholder 2">
                  <a:extLst>
                    <a:ext uri="{FF2B5EF4-FFF2-40B4-BE49-F238E27FC236}">
                      <a16:creationId xmlns:a16="http://schemas.microsoft.com/office/drawing/2014/main" xmlns="" id="{09D5E2D1-C476-2441-BE58-455AFF882A7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87289" y="1838632"/>
                  <a:ext cx="1972126" cy="973394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rmAutofit/>
                </a:bodyPr>
                <a:lstStyle>
                  <a:lvl1pPr marL="137160" indent="-137160" algn="l" defTabSz="6858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1800" b="0" i="0" kern="1200">
                      <a:solidFill>
                        <a:schemeClr val="tx1"/>
                      </a:solidFill>
                      <a:latin typeface="MS Reference Sans Serif" charset="0"/>
                      <a:ea typeface="MS Reference Sans Serif" charset="0"/>
                      <a:cs typeface="MS Reference Sans Serif" charset="0"/>
                    </a:defRPr>
                  </a:lvl1pPr>
                  <a:lvl2pPr marL="342900" indent="-137160" algn="l" defTabSz="6858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1500" b="0" i="0" kern="1200">
                      <a:solidFill>
                        <a:schemeClr val="tx1"/>
                      </a:solidFill>
                      <a:latin typeface="MS Reference Sans Serif" charset="0"/>
                      <a:ea typeface="MS Reference Sans Serif" charset="0"/>
                      <a:cs typeface="MS Reference Sans Serif" charset="0"/>
                    </a:defRPr>
                  </a:lvl2pPr>
                  <a:lvl3pPr marL="548640" indent="-137160" algn="l" defTabSz="6858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90000"/>
                    <a:buFont typeface="Arial" pitchFamily="34" charset="0"/>
                    <a:buChar char="•"/>
                    <a:defRPr sz="1350" b="0" i="0" kern="1200">
                      <a:solidFill>
                        <a:schemeClr val="tx1"/>
                      </a:solidFill>
                      <a:latin typeface="MS Reference Sans Serif" charset="0"/>
                      <a:ea typeface="MS Reference Sans Serif" charset="0"/>
                      <a:cs typeface="MS Reference Sans Serif" charset="0"/>
                    </a:defRPr>
                  </a:lvl3pPr>
                  <a:lvl4pPr marL="754380" indent="-137160" algn="l" defTabSz="6858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200" b="0" i="0" kern="1200">
                      <a:solidFill>
                        <a:schemeClr val="tx1"/>
                      </a:solidFill>
                      <a:latin typeface="MS Reference Sans Serif" charset="0"/>
                      <a:ea typeface="MS Reference Sans Serif" charset="0"/>
                      <a:cs typeface="MS Reference Sans Serif" charset="0"/>
                    </a:defRPr>
                  </a:lvl4pPr>
                  <a:lvl5pPr marL="891540" indent="-102870" algn="l" defTabSz="6858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  <a:buFont typeface="Arial" pitchFamily="34" charset="0"/>
                    <a:buChar char="•"/>
                    <a:defRPr sz="1050" b="0" i="0" kern="1200" baseline="0">
                      <a:solidFill>
                        <a:schemeClr val="tx1"/>
                      </a:solidFill>
                      <a:latin typeface="MS Reference Sans Serif" charset="0"/>
                      <a:ea typeface="MS Reference Sans Serif" charset="0"/>
                      <a:cs typeface="MS Reference Sans Serif" charset="0"/>
                    </a:defRPr>
                  </a:lvl5pPr>
                  <a:lvl6pPr marL="1028700" indent="-137160" algn="l" defTabSz="6858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9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165860" indent="-137160" algn="l" defTabSz="6858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9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303020" indent="-137160" algn="l" defTabSz="6858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9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440180" indent="-137160" algn="l" defTabSz="6858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9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just" defTabSz="68580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600"/>
                    </a:spcAft>
                    <a:buClr>
                      <a:srgbClr val="4F81BD"/>
                    </a:buClr>
                    <a:buSzPct val="100000"/>
                    <a:buFont typeface="Arial" pitchFamily="34" charset="0"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rPr>
                    <a:t>Differential measurement of multi-strange baryons. Unravel the mystery of enhanced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kumimoji="0" lang="de-DE" sz="1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de-DE" sz="11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Ξ</m:t>
                          </m:r>
                        </m:e>
                        <m:sup>
                          <m:r>
                            <a:rPr kumimoji="0" lang="de-DE" sz="1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a14:m>
                  <a:r>
                    <a: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rPr>
                    <a:t> production observed in </a:t>
                  </a:r>
                  <a:r>
                    <a:rPr kumimoji="0" lang="en-US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rPr>
                    <a:t>Ar+KCl</a:t>
                  </a:r>
                  <a:r>
                    <a: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rPr>
                    <a:t> / </a:t>
                  </a:r>
                  <a:r>
                    <a:rPr kumimoji="0" lang="en-US" sz="11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rPr>
                    <a:t>p+Nb</a:t>
                  </a:r>
                  <a:r>
                    <a: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1" name="Content Placeholder 2">
                  <a:extLst>
                    <a:ext uri="{FF2B5EF4-FFF2-40B4-BE49-F238E27FC236}">
                      <a16:creationId xmlns:a16="http://schemas.microsoft.com/office/drawing/2014/main" id="{09D5E2D1-C476-2441-BE58-455AFF882A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87289" y="1838632"/>
                  <a:ext cx="1972126" cy="97339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9" name="Picture 2" descr="https://lh4.googleusercontent.com/FxXyoLbztUwI88A-7oEDPNNWcACkumpgdpFJUu8w29QXZqAFTpZATgBHQR0adaJMYB2BfzV4P2X-A5A5Lt75DVXEjSLZgE8y3THTSO9vKKVDuqtvk26yGKCPZgk9YpRZmxZi">
            <a:extLst>
              <a:ext uri="{FF2B5EF4-FFF2-40B4-BE49-F238E27FC236}">
                <a16:creationId xmlns:a16="http://schemas.microsoft.com/office/drawing/2014/main" xmlns="" id="{8A748479-42B3-3F42-B79C-AC78EE84B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803" y="1207954"/>
            <a:ext cx="1170516" cy="32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055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HADES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BDDA-5CCF-8748-8988-9DC6C8981774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de-DE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D9BC79-3CC7-459D-9EFE-58FFD3B24C2B}" type="datetime1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07.06.2018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2" descr="https://lh4.googleusercontent.com/FxXyoLbztUwI88A-7oEDPNNWcACkumpgdpFJUu8w29QXZqAFTpZATgBHQR0adaJMYB2BfzV4P2X-A5A5Lt75DVXEjSLZgE8y3THTSO9vKKVDuqtvk26yGKCPZgk9YpRZmxZi">
            <a:extLst>
              <a:ext uri="{FF2B5EF4-FFF2-40B4-BE49-F238E27FC236}">
                <a16:creationId xmlns:a16="http://schemas.microsoft.com/office/drawing/2014/main" xmlns="" id="{8A748479-42B3-3F42-B79C-AC78EE84B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803" y="1207954"/>
            <a:ext cx="1170516" cy="32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xmlns="" id="{1471EC65-049F-AA49-9E56-FC0E0222118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" y="1250289"/>
                <a:ext cx="8229600" cy="797864"/>
              </a:xfrm>
              <a:prstGeom prst="rect">
                <a:avLst/>
              </a:prstGeom>
            </p:spPr>
            <p:txBody>
              <a:bodyPr vert="horz" lIns="91440" tIns="45720" rIns="91440" bIns="45720" rtlCol="0" anchor="b" anchorCtr="0">
                <a:normAutofit fontScale="97500"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2400" b="1" kern="1200">
                    <a:solidFill>
                      <a:srgbClr val="333333"/>
                    </a:solidFill>
                    <a:latin typeface="Arial"/>
                    <a:ea typeface="+mj-ea"/>
                    <a:cs typeface="Arial"/>
                  </a:defRPr>
                </a:lvl1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de-DE" sz="2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3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</a:rPr>
                        </m:ctrlPr>
                      </m:sSupPr>
                      <m:e>
                        <m:r>
                          <a:rPr kumimoji="0" lang="de-DE" sz="2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3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</a:rPr>
                          <m:t>𝜋</m:t>
                        </m:r>
                      </m:e>
                      <m:sup>
                        <m:r>
                          <a:rPr kumimoji="0" lang="de-DE" sz="2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3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j-ea"/>
                          </a:rPr>
                          <m:t>−</m:t>
                        </m:r>
                      </m:sup>
                    </m:sSup>
                  </m:oMath>
                </a14:m>
                <a:r>
                  <a:rPr kumimoji="0" lang="de-DE" sz="2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+ p / 2019 (50% </a:t>
                </a:r>
                <a:r>
                  <a:rPr kumimoji="0" lang="de-DE" sz="27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of</a:t>
                </a:r>
                <a:r>
                  <a:rPr kumimoji="0" lang="de-DE" sz="2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 beam time </a:t>
                </a:r>
                <a:r>
                  <a:rPr kumimoji="0" lang="de-DE" sz="27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granted</a:t>
                </a:r>
                <a:r>
                  <a:rPr kumimoji="0" lang="de-DE" sz="2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)</a:t>
                </a:r>
                <a:r>
                  <a:rPr kumimoji="0" lang="de-DE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/>
                </a:r>
                <a:br>
                  <a:rPr kumimoji="0" lang="de-DE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</a:br>
                <a:r>
                  <a:rPr kumimoji="0" lang="de-DE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Goal: </a:t>
                </a:r>
                <a:r>
                  <a:rPr kumimoji="0" lang="de-DE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energy</a:t>
                </a:r>
                <a:r>
                  <a:rPr kumimoji="0" lang="de-DE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 </a:t>
                </a:r>
                <a:r>
                  <a:rPr kumimoji="0" lang="de-DE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scan</a:t>
                </a:r>
                <a:r>
                  <a:rPr kumimoji="0" lang="de-DE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 in </a:t>
                </a:r>
                <a:r>
                  <a:rPr kumimoji="0" lang="de-DE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the</a:t>
                </a:r>
                <a:r>
                  <a:rPr kumimoji="0" lang="de-DE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 </a:t>
                </a:r>
                <a:r>
                  <a:rPr kumimoji="0" lang="de-DE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second</a:t>
                </a:r>
                <a:r>
                  <a:rPr kumimoji="0" lang="de-DE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 </a:t>
                </a:r>
                <a:r>
                  <a:rPr kumimoji="0" lang="de-DE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resonance</a:t>
                </a:r>
                <a:r>
                  <a:rPr kumimoji="0" lang="de-DE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 </a:t>
                </a:r>
                <a:r>
                  <a:rPr kumimoji="0" lang="de-DE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j-ea"/>
                    <a:cs typeface="Arial"/>
                  </a:rPr>
                  <a:t>region</a:t>
                </a:r>
                <a:endPara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/>
                  <a:ea typeface="+mj-ea"/>
                  <a:cs typeface="Arial"/>
                </a:endParaRPr>
              </a:p>
            </p:txBody>
          </p:sp>
        </mc:Choice>
        <mc:Fallback xmlns="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1471EC65-049F-AA49-9E56-FC0E02221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250289"/>
                <a:ext cx="8229600" cy="797864"/>
              </a:xfrm>
              <a:prstGeom prst="rect">
                <a:avLst/>
              </a:prstGeom>
              <a:blipFill>
                <a:blip r:embed="rId4"/>
                <a:stretch>
                  <a:fillRect l="-741" t="-6107" b="-1450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13B23FE6-6B49-1A4D-B86B-192C9A676719}"/>
              </a:ext>
            </a:extLst>
          </p:cNvPr>
          <p:cNvSpPr txBox="1">
            <a:spLocks/>
          </p:cNvSpPr>
          <p:nvPr/>
        </p:nvSpPr>
        <p:spPr>
          <a:xfrm>
            <a:off x="4989326" y="2549452"/>
            <a:ext cx="3850214" cy="3392031"/>
          </a:xfrm>
          <a:prstGeom prst="rect">
            <a:avLst/>
          </a:prstGeom>
        </p:spPr>
        <p:txBody>
          <a:bodyPr>
            <a:normAutofit/>
          </a:bodyPr>
          <a:lstStyle>
            <a:lvl1pPr marL="13716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MS Reference Sans Serif" charset="0"/>
                <a:ea typeface="MS Reference Sans Serif" charset="0"/>
                <a:cs typeface="MS Reference Sans Serif" charset="0"/>
              </a:defRPr>
            </a:lvl1pPr>
            <a:lvl2pPr marL="34290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MS Reference Sans Serif" charset="0"/>
                <a:ea typeface="MS Reference Sans Serif" charset="0"/>
                <a:cs typeface="MS Reference Sans Serif" charset="0"/>
              </a:defRPr>
            </a:lvl2pPr>
            <a:lvl3pPr marL="54864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350" b="0" i="0" kern="1200">
                <a:solidFill>
                  <a:schemeClr val="tx1"/>
                </a:solidFill>
                <a:latin typeface="MS Reference Sans Serif" charset="0"/>
                <a:ea typeface="MS Reference Sans Serif" charset="0"/>
                <a:cs typeface="MS Reference Sans Serif" charset="0"/>
              </a:defRPr>
            </a:lvl3pPr>
            <a:lvl4pPr marL="75438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200" b="0" i="0" kern="1200">
                <a:solidFill>
                  <a:schemeClr val="tx1"/>
                </a:solidFill>
                <a:latin typeface="MS Reference Sans Serif" charset="0"/>
                <a:ea typeface="MS Reference Sans Serif" charset="0"/>
                <a:cs typeface="MS Reference Sans Serif" charset="0"/>
              </a:defRPr>
            </a:lvl4pPr>
            <a:lvl5pPr marL="891540" indent="-10287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050" b="0" i="0" kern="1200" baseline="0">
                <a:solidFill>
                  <a:schemeClr val="tx1"/>
                </a:solidFill>
                <a:latin typeface="MS Reference Sans Serif" charset="0"/>
                <a:ea typeface="MS Reference Sans Serif" charset="0"/>
                <a:cs typeface="MS Reference Sans Serif" charset="0"/>
              </a:defRPr>
            </a:lvl5pPr>
            <a:lvl6pPr marL="102870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6586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0302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18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marR="0" lvl="0" indent="-13716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Reference Sans Serif" charset="0"/>
              </a:rPr>
              <a:t>Very first precise information on time-like electromagnetic baryon transitions in the third resonance region.</a:t>
            </a:r>
          </a:p>
          <a:p>
            <a:pPr marL="137160" marR="0" lvl="0" indent="-13716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Reference Sans Serif" charset="0"/>
              </a:rPr>
              <a:t>√s = 1.74 GeV: 20 MeV above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charset="2"/>
                <a:cs typeface="Symbol" charset="2"/>
              </a:rPr>
              <a:t>w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Reference Sans Serif" charset="0"/>
              </a:rPr>
              <a:t> production threshold</a:t>
            </a:r>
          </a:p>
          <a:p>
            <a:pPr marL="137160" marR="0" lvl="0" indent="-13716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Reference Sans Serif" charset="0"/>
              </a:rPr>
              <a:t>strong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charset="2"/>
                <a:cs typeface="Symbol" charset="2"/>
              </a:rPr>
              <a:t>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Reference Sans Serif" charset="0"/>
              </a:rPr>
              <a:t>-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charset="2"/>
                <a:cs typeface="Symbol" charset="2"/>
              </a:rPr>
              <a:t>w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Reference Sans Serif" charset="0"/>
              </a:rPr>
              <a:t> interference effect predicted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Reference Sans Serif" charset="0"/>
              </a:rPr>
              <a:t>(2)</a:t>
            </a:r>
          </a:p>
          <a:p>
            <a:pPr marL="137160" marR="0" lvl="0" indent="-13716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Reference Sans Serif" charset="0"/>
              </a:rPr>
              <a:t>SDME very sensitive to quantum numbers of intermediate baryonic resonance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Reference Sans Serif" charset="0"/>
              </a:rPr>
              <a:t>(1)</a:t>
            </a:r>
          </a:p>
          <a:p>
            <a:pPr marL="137160" marR="0" lvl="0" indent="-13716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000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Reference Sans Serif" charset="0"/>
              </a:rPr>
              <a:t> Baryon-meson couplings: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charset="2"/>
                <a:cs typeface="Symbol" charset="2"/>
              </a:rPr>
              <a:t>p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Reference Sans Serif" charset="0"/>
              </a:rPr>
              <a:t> beam energy scan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Reference Sans Serif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Reference Sans Serif" charset="0"/>
              </a:rPr>
              <a:t>√s = 1.68 – 1.71 –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0781E"/>
                </a:solidFill>
                <a:effectLst/>
                <a:uLnTx/>
                <a:uFillTx/>
                <a:latin typeface="MS Reference Sans Serif" charset="0"/>
              </a:rPr>
              <a:t>1.74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Reference Sans Serif" charset="0"/>
              </a:rPr>
              <a:t> - 1.77 – 1.8 GeV,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Reference Sans Serif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Reference Sans Serif" charset="0"/>
              </a:rPr>
              <a:t>i.e. two below and two above the main energy</a:t>
            </a:r>
          </a:p>
          <a:p>
            <a:pPr marL="342900" marR="0" lvl="1" indent="-13716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85000"/>
              <a:buFont typeface="Arial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S Reference Sans Serif" charset="0"/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xmlns="" id="{3D97C2A4-A931-8940-AACD-023E720BF76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029" y="2447439"/>
            <a:ext cx="4534999" cy="28562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xmlns="" id="{B93B5176-C758-9C41-93BE-6A50A574BB13}"/>
              </a:ext>
            </a:extLst>
          </p:cNvPr>
          <p:cNvSpPr/>
          <p:nvPr/>
        </p:nvSpPr>
        <p:spPr>
          <a:xfrm>
            <a:off x="213052" y="5420838"/>
            <a:ext cx="4572000" cy="62324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3482F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Expected statistics after 49 (PE target) + 34 (C-target) shifts</a:t>
            </a:r>
          </a:p>
          <a:p>
            <a:pPr marL="171450" marR="0" lvl="0" indent="-1714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3482F"/>
              </a:buClr>
              <a:buSzTx/>
              <a:buFont typeface="Wingdings" charset="2"/>
              <a:buChar char="ü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Full Monte-Carlo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xmlns="" id="{D6332444-9CA8-DD4C-AEAC-5A4393881C6A}"/>
              </a:ext>
            </a:extLst>
          </p:cNvPr>
          <p:cNvSpPr txBox="1"/>
          <p:nvPr/>
        </p:nvSpPr>
        <p:spPr>
          <a:xfrm>
            <a:off x="6310131" y="5156205"/>
            <a:ext cx="2814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(1)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E.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Speranza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M.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Zetenyi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and B.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Friman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Phys. Lett. B 764 (2017) 282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(2)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B.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Friman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M.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Soyeur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et al., e.g.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nucl-th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/0202049,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nucl-th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/0003013 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xmlns="" id="{E1987231-A179-2643-B81B-56D6E48295E7}"/>
              </a:ext>
            </a:extLst>
          </p:cNvPr>
          <p:cNvSpPr txBox="1"/>
          <p:nvPr/>
        </p:nvSpPr>
        <p:spPr>
          <a:xfrm>
            <a:off x="1398344" y="2178318"/>
            <a:ext cx="2377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Spin Density Matrix Elements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(1)</a:t>
            </a:r>
          </a:p>
        </p:txBody>
      </p:sp>
    </p:spTree>
    <p:extLst>
      <p:ext uri="{BB962C8B-B14F-4D97-AF65-F5344CB8AC3E}">
        <p14:creationId xmlns:p14="http://schemas.microsoft.com/office/powerpoint/2010/main" val="201593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4302"/>
          <a:stretch/>
        </p:blipFill>
        <p:spPr>
          <a:xfrm>
            <a:off x="5950689" y="4614112"/>
            <a:ext cx="2617714" cy="1944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CBM - Installation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mCBM</a:t>
            </a:r>
            <a:r>
              <a:rPr lang="de-DE" dirty="0" smtClean="0"/>
              <a:t> in R</a:t>
            </a:r>
            <a:r>
              <a:rPr lang="de-DE" baseline="30000" dirty="0" smtClean="0"/>
              <a:t>3</a:t>
            </a:r>
            <a:r>
              <a:rPr lang="de-DE" dirty="0" smtClean="0"/>
              <a:t>B cave 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BDDA-5CCF-8748-8988-9DC6C8981774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de-DE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D9BC79-3CC7-459D-9EFE-58FFD3B24C2B}" type="datetime1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07.06.2018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57" y="4616239"/>
            <a:ext cx="2617714" cy="198118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1" b="-7161"/>
          <a:stretch/>
        </p:blipFill>
        <p:spPr>
          <a:xfrm>
            <a:off x="3124670" y="4616292"/>
            <a:ext cx="2795837" cy="2094147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432903" y="4566007"/>
            <a:ext cx="1407102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Before</a:t>
            </a: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reconstruction</a:t>
            </a:r>
            <a:endParaRPr kumimoji="0" lang="de-D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058037" y="4559841"/>
            <a:ext cx="1710725" cy="461665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</a:t>
            </a: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eam </a:t>
            </a:r>
            <a:r>
              <a:rPr kumimoji="0" lang="de-DE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dump</a:t>
            </a: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prepared</a:t>
            </a: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</a:t>
            </a: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concrete</a:t>
            </a: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pouring</a:t>
            </a:r>
            <a:endParaRPr kumimoji="0" lang="de-D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6645856" y="6270928"/>
            <a:ext cx="2419927" cy="27699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beam </a:t>
            </a:r>
            <a:r>
              <a:rPr kumimoji="0" lang="de-DE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dump</a:t>
            </a: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completed</a:t>
            </a: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804117" y="4287815"/>
            <a:ext cx="7709421" cy="36933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order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reach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CBM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collision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rates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special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shielding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measures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required</a:t>
            </a: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373" y="1564055"/>
            <a:ext cx="3980532" cy="2239049"/>
          </a:xfrm>
          <a:prstGeom prst="rect">
            <a:avLst/>
          </a:prstGeom>
        </p:spPr>
      </p:pic>
      <p:pic>
        <p:nvPicPr>
          <p:cNvPr id="59" name="Grafik 5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373" y="1553560"/>
            <a:ext cx="4017215" cy="2260037"/>
          </a:xfrm>
          <a:prstGeom prst="rect">
            <a:avLst/>
          </a:prstGeom>
        </p:spPr>
      </p:pic>
      <p:graphicFrame>
        <p:nvGraphicFramePr>
          <p:cNvPr id="60" name="Tabelle 59"/>
          <p:cNvGraphicFramePr>
            <a:graphicFrameLocks noGrp="1"/>
          </p:cNvGraphicFramePr>
          <p:nvPr>
            <p:extLst/>
          </p:nvPr>
        </p:nvGraphicFramePr>
        <p:xfrm>
          <a:off x="108862" y="1178687"/>
          <a:ext cx="4849690" cy="29916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9647">
                  <a:extLst>
                    <a:ext uri="{9D8B030D-6E8A-4147-A177-3AD203B41FA5}">
                      <a16:colId xmlns:a16="http://schemas.microsoft.com/office/drawing/2014/main" xmlns="" val="132089289"/>
                    </a:ext>
                  </a:extLst>
                </a:gridCol>
                <a:gridCol w="3800043">
                  <a:extLst>
                    <a:ext uri="{9D8B030D-6E8A-4147-A177-3AD203B41FA5}">
                      <a16:colId xmlns:a16="http://schemas.microsoft.com/office/drawing/2014/main" xmlns="" val="2921040222"/>
                    </a:ext>
                  </a:extLst>
                </a:gridCol>
              </a:tblGrid>
              <a:tr h="301135">
                <a:tc gridSpan="2">
                  <a:txBody>
                    <a:bodyPr/>
                    <a:lstStyle/>
                    <a:p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44170623"/>
                  </a:ext>
                </a:extLst>
              </a:tr>
              <a:tr h="47089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10/2017</a:t>
                      </a:r>
                      <a:endParaRPr lang="en-US" sz="1400" b="1" dirty="0">
                        <a:solidFill>
                          <a:srgbClr val="009900"/>
                        </a:solidFill>
                      </a:endParaRPr>
                    </a:p>
                  </a:txBody>
                  <a:tcPr marL="3600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cave &amp; beam line: reconstruction started, procurement started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T="0" marB="0" anchor="ctr"/>
                </a:tc>
                <a:extLst>
                  <a:ext uri="{0D108BD9-81ED-4DB2-BD59-A6C34878D82A}">
                    <a16:rowId xmlns:a16="http://schemas.microsoft.com/office/drawing/2014/main" xmlns="" val="2343453274"/>
                  </a:ext>
                </a:extLst>
              </a:tr>
              <a:tr h="2769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12/2017</a:t>
                      </a:r>
                      <a:endParaRPr lang="en-US" sz="1400" b="1" dirty="0" smtClean="0">
                        <a:solidFill>
                          <a:srgbClr val="009900"/>
                        </a:solidFill>
                      </a:endParaRPr>
                    </a:p>
                  </a:txBody>
                  <a:tcPr marL="3600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mDAQ</a:t>
                      </a:r>
                      <a:r>
                        <a:rPr lang="en-US" sz="1400" dirty="0" smtClean="0"/>
                        <a:t> test stand @ Heidelberg</a:t>
                      </a:r>
                      <a:r>
                        <a:rPr lang="en-US" sz="1400" baseline="0" dirty="0" smtClean="0"/>
                        <a:t> operational</a:t>
                      </a:r>
                      <a:endParaRPr lang="en-US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T="0" marB="0" anchor="ctr"/>
                </a:tc>
                <a:extLst>
                  <a:ext uri="{0D108BD9-81ED-4DB2-BD59-A6C34878D82A}">
                    <a16:rowId xmlns:a16="http://schemas.microsoft.com/office/drawing/2014/main" xmlns="" val="2445991031"/>
                  </a:ext>
                </a:extLst>
              </a:tr>
              <a:tr h="2769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12/2017</a:t>
                      </a:r>
                      <a:endParaRPr lang="en-US" sz="1400" b="1" dirty="0" smtClean="0">
                        <a:solidFill>
                          <a:srgbClr val="009900"/>
                        </a:solidFill>
                      </a:endParaRPr>
                    </a:p>
                  </a:txBody>
                  <a:tcPr marL="3600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/>
                        <a:t>beam dump constructed</a:t>
                      </a:r>
                      <a:endParaRPr lang="en-US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T="0" marB="0" anchor="ctr"/>
                </a:tc>
                <a:extLst>
                  <a:ext uri="{0D108BD9-81ED-4DB2-BD59-A6C34878D82A}">
                    <a16:rowId xmlns:a16="http://schemas.microsoft.com/office/drawing/2014/main" xmlns="" val="856014116"/>
                  </a:ext>
                </a:extLst>
              </a:tr>
              <a:tr h="2769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04/2018</a:t>
                      </a:r>
                      <a:endParaRPr lang="en-US" sz="1400" b="1" dirty="0" smtClean="0">
                        <a:solidFill>
                          <a:srgbClr val="009900"/>
                        </a:solidFill>
                      </a:endParaRPr>
                    </a:p>
                  </a:txBody>
                  <a:tcPr marL="3600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cave reconstruction completed</a:t>
                      </a:r>
                      <a:endParaRPr lang="en-US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T="0" marB="0" anchor="ctr"/>
                </a:tc>
                <a:extLst>
                  <a:ext uri="{0D108BD9-81ED-4DB2-BD59-A6C34878D82A}">
                    <a16:rowId xmlns:a16="http://schemas.microsoft.com/office/drawing/2014/main" xmlns="" val="3546664209"/>
                  </a:ext>
                </a:extLst>
              </a:tr>
              <a:tr h="2769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05/2018</a:t>
                      </a:r>
                      <a:endParaRPr lang="en-US" sz="1400" b="1" dirty="0" smtClean="0">
                        <a:solidFill>
                          <a:srgbClr val="009900"/>
                        </a:solidFill>
                      </a:endParaRPr>
                    </a:p>
                  </a:txBody>
                  <a:tcPr marL="3600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mFLES</a:t>
                      </a:r>
                      <a:r>
                        <a:rPr lang="en-US" sz="1400" dirty="0" smtClean="0"/>
                        <a:t> cluster @ Green IT Cube installed</a:t>
                      </a:r>
                      <a:endParaRPr lang="en-US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T="0" marB="0" anchor="ctr"/>
                </a:tc>
                <a:extLst>
                  <a:ext uri="{0D108BD9-81ED-4DB2-BD59-A6C34878D82A}">
                    <a16:rowId xmlns:a16="http://schemas.microsoft.com/office/drawing/2014/main" xmlns="" val="193242611"/>
                  </a:ext>
                </a:extLst>
              </a:tr>
              <a:tr h="276996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06/2018</a:t>
                      </a:r>
                      <a:endParaRPr lang="en-US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beam line and infrastructure installed</a:t>
                      </a:r>
                      <a:endParaRPr lang="en-US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T="0" marB="0" anchor="ctr"/>
                </a:tc>
                <a:extLst>
                  <a:ext uri="{0D108BD9-81ED-4DB2-BD59-A6C34878D82A}">
                    <a16:rowId xmlns:a16="http://schemas.microsoft.com/office/drawing/2014/main" xmlns="" val="1288123693"/>
                  </a:ext>
                </a:extLst>
              </a:tr>
              <a:tr h="276996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07</a:t>
                      </a:r>
                      <a:r>
                        <a:rPr lang="en-US" sz="1400" baseline="0" dirty="0" smtClean="0"/>
                        <a:t>/</a:t>
                      </a:r>
                      <a:r>
                        <a:rPr lang="en-US" sz="1400" dirty="0" smtClean="0"/>
                        <a:t>2018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installation of detector stations</a:t>
                      </a:r>
                      <a:endParaRPr lang="en-US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T="0" marB="0" anchor="ctr"/>
                </a:tc>
                <a:extLst>
                  <a:ext uri="{0D108BD9-81ED-4DB2-BD59-A6C34878D82A}">
                    <a16:rowId xmlns:a16="http://schemas.microsoft.com/office/drawing/2014/main" xmlns="" val="1293787480"/>
                  </a:ext>
                </a:extLst>
              </a:tr>
              <a:tr h="276996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08/2018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start commissioning w/o beam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T="0" marB="0" anchor="ctr"/>
                </a:tc>
                <a:extLst>
                  <a:ext uri="{0D108BD9-81ED-4DB2-BD59-A6C34878D82A}">
                    <a16:rowId xmlns:a16="http://schemas.microsoft.com/office/drawing/2014/main" xmlns="" val="1630793411"/>
                  </a:ext>
                </a:extLst>
              </a:tr>
              <a:tr h="276996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09/2018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start commissioning with beam (Sept. 7)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T="0" marB="0" anchor="ctr"/>
                </a:tc>
                <a:extLst>
                  <a:ext uri="{0D108BD9-81ED-4DB2-BD59-A6C34878D82A}">
                    <a16:rowId xmlns:a16="http://schemas.microsoft.com/office/drawing/2014/main" xmlns="" val="18562206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335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Titel 1"/>
          <p:cNvSpPr>
            <a:spLocks noGrp="1"/>
          </p:cNvSpPr>
          <p:nvPr>
            <p:ph type="title"/>
          </p:nvPr>
        </p:nvSpPr>
        <p:spPr>
          <a:xfrm>
            <a:off x="205277" y="155087"/>
            <a:ext cx="8605837" cy="490538"/>
          </a:xfrm>
        </p:spPr>
        <p:txBody>
          <a:bodyPr/>
          <a:lstStyle/>
          <a:p>
            <a:r>
              <a:rPr lang="de-DE" altLang="x-none" sz="2400" dirty="0" smtClean="0">
                <a:ea typeface="MS PGothic" charset="-128"/>
              </a:rPr>
              <a:t>New </a:t>
            </a:r>
            <a:r>
              <a:rPr lang="de-DE" altLang="x-none" sz="2400" dirty="0" err="1" smtClean="0">
                <a:ea typeface="MS PGothic" charset="-128"/>
              </a:rPr>
              <a:t>proposal</a:t>
            </a:r>
            <a:r>
              <a:rPr lang="de-DE" altLang="x-none" sz="2400" dirty="0" smtClean="0">
                <a:ea typeface="MS PGothic" charset="-128"/>
              </a:rPr>
              <a:t>: Studies </a:t>
            </a:r>
            <a:r>
              <a:rPr lang="de-DE" altLang="x-none" sz="2400" dirty="0" err="1" smtClean="0">
                <a:ea typeface="MS PGothic" charset="-128"/>
              </a:rPr>
              <a:t>of</a:t>
            </a:r>
            <a:r>
              <a:rPr lang="de-DE" altLang="x-none" sz="2400" dirty="0" smtClean="0">
                <a:ea typeface="MS PGothic" charset="-128"/>
              </a:rPr>
              <a:t> </a:t>
            </a:r>
            <a:r>
              <a:rPr lang="de-DE" altLang="x-none" sz="2400" dirty="0" err="1" smtClean="0">
                <a:ea typeface="MS PGothic" charset="-128"/>
              </a:rPr>
              <a:t>exotic</a:t>
            </a:r>
            <a:r>
              <a:rPr lang="de-DE" altLang="x-none" sz="2400" dirty="0" smtClean="0">
                <a:ea typeface="MS PGothic" charset="-128"/>
              </a:rPr>
              <a:t> </a:t>
            </a:r>
            <a:r>
              <a:rPr lang="de-DE" altLang="x-none" sz="2400" dirty="0" err="1" smtClean="0">
                <a:ea typeface="MS PGothic" charset="-128"/>
              </a:rPr>
              <a:t>hadronic</a:t>
            </a:r>
            <a:r>
              <a:rPr lang="de-DE" altLang="x-none" sz="2400" dirty="0" smtClean="0">
                <a:ea typeface="MS PGothic" charset="-128"/>
              </a:rPr>
              <a:t> </a:t>
            </a:r>
            <a:r>
              <a:rPr lang="de-DE" altLang="x-none" sz="2400" dirty="0" err="1" smtClean="0">
                <a:ea typeface="MS PGothic" charset="-128"/>
              </a:rPr>
              <a:t>systems</a:t>
            </a:r>
            <a:r>
              <a:rPr lang="de-DE" altLang="x-none" sz="2400" dirty="0" smtClean="0">
                <a:ea typeface="MS PGothic" charset="-128"/>
              </a:rPr>
              <a:t> </a:t>
            </a:r>
            <a:br>
              <a:rPr lang="de-DE" altLang="x-none" sz="2400" dirty="0" smtClean="0">
                <a:ea typeface="MS PGothic" charset="-128"/>
              </a:rPr>
            </a:br>
            <a:r>
              <a:rPr lang="de-DE" altLang="x-none" sz="2400" dirty="0" err="1" smtClean="0">
                <a:ea typeface="MS PGothic" charset="-128"/>
              </a:rPr>
              <a:t>using</a:t>
            </a:r>
            <a:r>
              <a:rPr lang="de-DE" altLang="x-none" sz="2400" dirty="0" smtClean="0">
                <a:ea typeface="MS PGothic" charset="-128"/>
              </a:rPr>
              <a:t> </a:t>
            </a:r>
            <a:r>
              <a:rPr lang="de-DE" altLang="x-none" sz="2400" dirty="0" err="1" smtClean="0">
                <a:ea typeface="MS PGothic" charset="-128"/>
              </a:rPr>
              <a:t>the</a:t>
            </a:r>
            <a:r>
              <a:rPr lang="de-DE" altLang="x-none" sz="2400" dirty="0" smtClean="0">
                <a:ea typeface="MS PGothic" charset="-128"/>
              </a:rPr>
              <a:t> FRS </a:t>
            </a:r>
            <a:r>
              <a:rPr lang="de-DE" altLang="x-none" sz="2400" dirty="0" err="1" smtClean="0">
                <a:ea typeface="MS PGothic" charset="-128"/>
              </a:rPr>
              <a:t>and</a:t>
            </a:r>
            <a:r>
              <a:rPr lang="de-DE" altLang="x-none" sz="2400" dirty="0" smtClean="0">
                <a:ea typeface="MS PGothic" charset="-128"/>
              </a:rPr>
              <a:t> </a:t>
            </a:r>
            <a:r>
              <a:rPr lang="de-DE" altLang="x-none" sz="2400" dirty="0" err="1" smtClean="0">
                <a:ea typeface="MS PGothic" charset="-128"/>
              </a:rPr>
              <a:t>the</a:t>
            </a:r>
            <a:r>
              <a:rPr lang="de-DE" altLang="x-none" sz="2400" dirty="0" smtClean="0">
                <a:ea typeface="MS PGothic" charset="-128"/>
              </a:rPr>
              <a:t> WASA </a:t>
            </a:r>
            <a:r>
              <a:rPr lang="de-DE" altLang="x-none" sz="2400" dirty="0" err="1" smtClean="0">
                <a:ea typeface="MS PGothic" charset="-128"/>
              </a:rPr>
              <a:t>detector</a:t>
            </a:r>
            <a:r>
              <a:rPr lang="de-DE" altLang="x-none" sz="2400" dirty="0" smtClean="0">
                <a:ea typeface="MS PGothic" charset="-128"/>
              </a:rPr>
              <a:t>, e.g.:</a:t>
            </a:r>
            <a:endParaRPr lang="de-DE" altLang="x-none" sz="2400" dirty="0">
              <a:ea typeface="MS PGothic" charset="-128"/>
            </a:endParaRPr>
          </a:p>
        </p:txBody>
      </p:sp>
      <p:sp>
        <p:nvSpPr>
          <p:cNvPr id="86018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BF568C-F78C-6049-9AE2-3CDFE23ED3C4}" type="slidenum">
              <a:rPr kumimoji="0" lang="de-DE" altLang="x-none" sz="1200" b="0" i="0" u="none" strike="noStrike" kern="1200" cap="none" spc="0" normalizeH="0" baseline="0" noProof="0">
                <a:ln>
                  <a:noFill/>
                </a:ln>
                <a:solidFill>
                  <a:srgbClr val="00599D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de-DE" altLang="x-none" sz="1200" b="0" i="0" u="none" strike="noStrike" kern="1200" cap="none" spc="0" normalizeH="0" baseline="0" noProof="0">
              <a:ln>
                <a:noFill/>
              </a:ln>
              <a:solidFill>
                <a:srgbClr val="00599D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86020" name="Title 1"/>
          <p:cNvSpPr txBox="1">
            <a:spLocks/>
          </p:cNvSpPr>
          <p:nvPr/>
        </p:nvSpPr>
        <p:spPr bwMode="auto">
          <a:xfrm>
            <a:off x="398463" y="1376484"/>
            <a:ext cx="8093075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charset="0"/>
                <a:ea typeface="ＭＳ Ｐゴシック" charset="-128"/>
                <a:cs typeface="+mn-cs"/>
              </a:rPr>
              <a:t>- Production </a:t>
            </a:r>
            <a:r>
              <a:rPr kumimoji="0" lang="en-US" altLang="x-none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charset="0"/>
                <a:ea typeface="ＭＳ Ｐゴシック" charset="-128"/>
                <a:cs typeface="+mn-cs"/>
              </a:rPr>
              <a:t>and study of (exotic) </a:t>
            </a:r>
            <a:r>
              <a:rPr kumimoji="0" lang="en-US" altLang="x-none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charset="0"/>
                <a:ea typeface="ＭＳ Ｐゴシック" charset="-128"/>
                <a:cs typeface="+mn-cs"/>
              </a:rPr>
              <a:t>hypernuclei</a:t>
            </a:r>
            <a:r>
              <a:rPr kumimoji="0" lang="en-US" altLang="x-none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charset="0"/>
                <a:ea typeface="ＭＳ Ｐゴシック" charset="-128"/>
                <a:cs typeface="+mn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charset="0"/>
              <a:ea typeface="ＭＳ Ｐゴシック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charset="0"/>
              <a:ea typeface="ＭＳ Ｐゴシック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charset="0"/>
              <a:ea typeface="ＭＳ Ｐゴシック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charset="0"/>
              <a:ea typeface="ＭＳ Ｐゴシック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charset="0"/>
              <a:ea typeface="ＭＳ Ｐゴシック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charset="0"/>
              <a:ea typeface="ＭＳ Ｐゴシック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charset="0"/>
                <a:ea typeface="ＭＳ Ｐゴシック" charset="-128"/>
                <a:cs typeface="+mn-cs"/>
              </a:rPr>
              <a:t>- Exotic </a:t>
            </a:r>
            <a:r>
              <a:rPr kumimoji="0" lang="en-US" altLang="x-none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charset="0"/>
                <a:ea typeface="ＭＳ Ｐゴシック" charset="-128"/>
                <a:cs typeface="+mn-cs"/>
              </a:rPr>
              <a:t>atoms, e.g. </a:t>
            </a:r>
            <a:r>
              <a:rPr kumimoji="0" lang="en-US" altLang="x-none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charset="2"/>
                <a:ea typeface="ＭＳ Ｐゴシック" charset="-128"/>
                <a:cs typeface="+mn-cs"/>
              </a:rPr>
              <a:t>h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charset="0"/>
                <a:ea typeface="ＭＳ Ｐゴシック" charset="-128"/>
                <a:cs typeface="+mn-cs"/>
              </a:rPr>
              <a:t>’</a:t>
            </a:r>
            <a:r>
              <a:rPr kumimoji="0" lang="en-US" altLang="x-none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charset="0"/>
                <a:ea typeface="ＭＳ Ｐゴシック" charset="-128"/>
                <a:cs typeface="+mn-cs"/>
              </a:rPr>
              <a:t>-mesic nuclei</a:t>
            </a:r>
            <a:r>
              <a:rPr kumimoji="0" lang="en-US" alt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charset="0"/>
                <a:ea typeface="ＭＳ Ｐゴシック" charset="-128"/>
                <a:cs typeface="+mn-cs"/>
              </a:rPr>
              <a:t/>
            </a:r>
            <a:br>
              <a:rPr kumimoji="0" lang="en-US" alt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charset="0"/>
                <a:ea typeface="ＭＳ Ｐゴシック" charset="-128"/>
                <a:cs typeface="+mn-cs"/>
              </a:rPr>
            </a:br>
            <a:endParaRPr kumimoji="0" lang="en-US" altLang="x-none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charset="0"/>
              <a:ea typeface="ＭＳ Ｐゴシック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charset="0"/>
              <a:ea typeface="ＭＳ Ｐゴシック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charset="0"/>
              <a:ea typeface="ＭＳ Ｐゴシック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charset="0"/>
                <a:ea typeface="ＭＳ Ｐゴシック" charset="-128"/>
                <a:cs typeface="+mn-cs"/>
              </a:rPr>
              <a:t/>
            </a:r>
            <a:br>
              <a:rPr kumimoji="0" lang="en-US" altLang="x-non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charset="0"/>
                <a:ea typeface="ＭＳ Ｐゴシック" charset="-128"/>
                <a:cs typeface="+mn-cs"/>
              </a:rPr>
            </a:br>
            <a:r>
              <a:rPr kumimoji="0" lang="en-US" altLang="x-non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charset="0"/>
                <a:ea typeface="ＭＳ Ｐゴシック" charset="-128"/>
                <a:cs typeface="+mn-cs"/>
              </a:rPr>
              <a:t>- </a:t>
            </a:r>
            <a:r>
              <a:rPr kumimoji="0" lang="en-US" altLang="x-none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charset="0"/>
                <a:ea typeface="ＭＳ Ｐゴシック" charset="-128"/>
                <a:cs typeface="+mn-cs"/>
              </a:rPr>
              <a:t>Baryon </a:t>
            </a:r>
            <a:r>
              <a:rPr kumimoji="0" lang="en-US" altLang="x-none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charset="0"/>
                <a:ea typeface="ＭＳ Ｐゴシック" charset="-128"/>
                <a:cs typeface="+mn-cs"/>
              </a:rPr>
              <a:t>resonances in asymmetric nuclear matter</a:t>
            </a:r>
          </a:p>
        </p:txBody>
      </p:sp>
      <p:grpSp>
        <p:nvGrpSpPr>
          <p:cNvPr id="86021" name="グループ"/>
          <p:cNvGrpSpPr>
            <a:grpSpLocks noChangeAspect="1"/>
          </p:cNvGrpSpPr>
          <p:nvPr/>
        </p:nvGrpSpPr>
        <p:grpSpPr bwMode="auto">
          <a:xfrm>
            <a:off x="5208588" y="3902075"/>
            <a:ext cx="1662112" cy="1311275"/>
            <a:chOff x="0" y="0"/>
            <a:chExt cx="2645871" cy="2178361"/>
          </a:xfrm>
        </p:grpSpPr>
        <p:grpSp>
          <p:nvGrpSpPr>
            <p:cNvPr id="86037" name="グループ"/>
            <p:cNvGrpSpPr>
              <a:grpSpLocks/>
            </p:cNvGrpSpPr>
            <p:nvPr/>
          </p:nvGrpSpPr>
          <p:grpSpPr bwMode="auto">
            <a:xfrm>
              <a:off x="0" y="0"/>
              <a:ext cx="2178361" cy="2178361"/>
              <a:chOff x="0" y="0"/>
              <a:chExt cx="2178360" cy="2178360"/>
            </a:xfrm>
          </p:grpSpPr>
          <p:pic>
            <p:nvPicPr>
              <p:cNvPr id="86040" name="droppedImage.png" descr="droppedImage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178361" cy="2178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</p:pic>
          <p:pic>
            <p:nvPicPr>
              <p:cNvPr id="86041" name="droppedImage.png" descr="droppedImage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92740" y="629033"/>
                <a:ext cx="557670" cy="555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" name="11C"/>
            <p:cNvSpPr txBox="1"/>
            <p:nvPr/>
          </p:nvSpPr>
          <p:spPr>
            <a:xfrm>
              <a:off x="85921" y="746340"/>
              <a:ext cx="1003257" cy="5116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/>
          </p:spPr>
          <p:txBody>
            <a:bodyPr lIns="26789" tIns="26789" rIns="26789" bIns="26789" anchor="ctr"/>
            <a:lstStyle/>
            <a:p>
              <a:pPr marL="0" marR="0" lvl="0" indent="0" algn="ctr" defTabSz="410751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sz="2700">
                  <a:uFillTx/>
                </a:defRPr>
              </a:pPr>
              <a:r>
                <a:rPr kumimoji="0" sz="1898" b="0" i="0" u="none" strike="noStrike" kern="0" cap="none" spc="0" normalizeH="0" baseline="31999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"/>
                  <a:ea typeface="Gill Sans"/>
                  <a:cs typeface="Gill Sans"/>
                  <a:sym typeface="Gill Sans"/>
                </a:rPr>
                <a:t>11</a:t>
              </a:r>
              <a:r>
                <a:rPr kumimoji="0" sz="189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"/>
                  <a:ea typeface="Gill Sans"/>
                  <a:cs typeface="Gill Sans"/>
                  <a:sym typeface="Gill Sans"/>
                </a:rPr>
                <a:t>C</a:t>
              </a:r>
            </a:p>
          </p:txBody>
        </p:sp>
        <p:sp>
          <p:nvSpPr>
            <p:cNvPr id="86039" name="η′"/>
            <p:cNvSpPr txBox="1">
              <a:spLocks noChangeArrowheads="1"/>
            </p:cNvSpPr>
            <p:nvPr/>
          </p:nvSpPr>
          <p:spPr bwMode="auto">
            <a:xfrm>
              <a:off x="1149055" y="535361"/>
              <a:ext cx="1496816" cy="812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6789" tIns="26789" rIns="26789" bIns="26789" anchor="ctr"/>
            <a:lstStyle>
              <a:lvl1pPr defTabSz="5842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defTabSz="5842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defTabSz="5842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defTabSz="5842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defTabSz="5842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ctr" defTabSz="5842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x-non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" charset="0"/>
                  <a:ea typeface="ＭＳ Ｐゴシック" charset="-128"/>
                  <a:cs typeface="+mn-cs"/>
                  <a:sym typeface="Gill Sans" charset="0"/>
                </a:rPr>
                <a:t>η′</a:t>
              </a:r>
            </a:p>
          </p:txBody>
        </p:sp>
      </p:grpSp>
      <p:grpSp>
        <p:nvGrpSpPr>
          <p:cNvPr id="86022" name="4 Grupo"/>
          <p:cNvGrpSpPr>
            <a:grpSpLocks/>
          </p:cNvGrpSpPr>
          <p:nvPr/>
        </p:nvGrpSpPr>
        <p:grpSpPr bwMode="auto">
          <a:xfrm>
            <a:off x="7558088" y="5187950"/>
            <a:ext cx="1400175" cy="1350963"/>
            <a:chOff x="3424238" y="4437112"/>
            <a:chExt cx="1400175" cy="1352550"/>
          </a:xfrm>
        </p:grpSpPr>
        <p:pic>
          <p:nvPicPr>
            <p:cNvPr id="86035" name="2 Imagen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4238" y="4437112"/>
              <a:ext cx="1400175" cy="1352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036" name="3 CuadroTexto"/>
            <p:cNvSpPr txBox="1">
              <a:spLocks noChangeArrowheads="1"/>
            </p:cNvSpPr>
            <p:nvPr/>
          </p:nvSpPr>
          <p:spPr bwMode="auto">
            <a:xfrm>
              <a:off x="4177214" y="4942909"/>
              <a:ext cx="46679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altLang="x-none" sz="3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ymbol" charset="2"/>
                  <a:ea typeface="MS PGothic" charset="-128"/>
                  <a:cs typeface="+mn-cs"/>
                </a:rPr>
                <a:t>D</a:t>
              </a:r>
            </a:p>
          </p:txBody>
        </p:sp>
      </p:grpSp>
      <p:sp>
        <p:nvSpPr>
          <p:cNvPr id="28" name="Rectangle 27"/>
          <p:cNvSpPr/>
          <p:nvPr/>
        </p:nvSpPr>
        <p:spPr>
          <a:xfrm>
            <a:off x="2806700" y="1525588"/>
            <a:ext cx="5684838" cy="180755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86024" name="Group 4"/>
          <p:cNvGrpSpPr>
            <a:grpSpLocks/>
          </p:cNvGrpSpPr>
          <p:nvPr/>
        </p:nvGrpSpPr>
        <p:grpSpPr bwMode="auto">
          <a:xfrm>
            <a:off x="2949575" y="1513865"/>
            <a:ext cx="5762625" cy="1822449"/>
            <a:chOff x="722" y="480"/>
            <a:chExt cx="4566" cy="1728"/>
          </a:xfrm>
        </p:grpSpPr>
        <p:pic>
          <p:nvPicPr>
            <p:cNvPr id="86029" name="Picture 5" descr="fragmentation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" y="681"/>
              <a:ext cx="4558" cy="1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030" name="Text Box 6"/>
            <p:cNvSpPr txBox="1">
              <a:spLocks noChangeArrowheads="1"/>
            </p:cNvSpPr>
            <p:nvPr/>
          </p:nvSpPr>
          <p:spPr bwMode="auto">
            <a:xfrm>
              <a:off x="788" y="1612"/>
              <a:ext cx="708" cy="2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x-none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projectile</a:t>
              </a:r>
            </a:p>
          </p:txBody>
        </p:sp>
        <p:sp>
          <p:nvSpPr>
            <p:cNvPr id="86031" name="Text Box 7"/>
            <p:cNvSpPr txBox="1">
              <a:spLocks noChangeArrowheads="1"/>
            </p:cNvSpPr>
            <p:nvPr/>
          </p:nvSpPr>
          <p:spPr bwMode="auto">
            <a:xfrm>
              <a:off x="1584" y="1824"/>
              <a:ext cx="506" cy="2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x-none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target</a:t>
              </a:r>
            </a:p>
          </p:txBody>
        </p:sp>
        <p:sp>
          <p:nvSpPr>
            <p:cNvPr id="86032" name="Text Box 8"/>
            <p:cNvSpPr txBox="1">
              <a:spLocks noChangeArrowheads="1"/>
            </p:cNvSpPr>
            <p:nvPr/>
          </p:nvSpPr>
          <p:spPr bwMode="auto">
            <a:xfrm>
              <a:off x="2330" y="960"/>
              <a:ext cx="1567" cy="29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x-none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Hot participant zone</a:t>
              </a:r>
            </a:p>
          </p:txBody>
        </p:sp>
        <p:sp>
          <p:nvSpPr>
            <p:cNvPr id="86033" name="Text Box 9"/>
            <p:cNvSpPr txBox="1">
              <a:spLocks noChangeArrowheads="1"/>
            </p:cNvSpPr>
            <p:nvPr/>
          </p:nvSpPr>
          <p:spPr bwMode="auto">
            <a:xfrm>
              <a:off x="3792" y="480"/>
              <a:ext cx="1496" cy="29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x-none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Projectile fragment</a:t>
              </a:r>
            </a:p>
          </p:txBody>
        </p:sp>
        <p:sp>
          <p:nvSpPr>
            <p:cNvPr id="86034" name="Rectangle 10"/>
            <p:cNvSpPr>
              <a:spLocks noChangeArrowheads="1"/>
            </p:cNvSpPr>
            <p:nvPr/>
          </p:nvSpPr>
          <p:spPr bwMode="auto">
            <a:xfrm>
              <a:off x="3792" y="1248"/>
              <a:ext cx="1392" cy="19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x-none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endParaRPr>
            </a:p>
          </p:txBody>
        </p:sp>
      </p:grpSp>
      <p:sp>
        <p:nvSpPr>
          <p:cNvPr id="86025" name="Line 11"/>
          <p:cNvSpPr>
            <a:spLocks noChangeShapeType="1"/>
          </p:cNvSpPr>
          <p:nvPr/>
        </p:nvSpPr>
        <p:spPr bwMode="auto">
          <a:xfrm flipV="1">
            <a:off x="6086475" y="2149475"/>
            <a:ext cx="1727200" cy="604838"/>
          </a:xfrm>
          <a:prstGeom prst="line">
            <a:avLst/>
          </a:prstGeom>
          <a:noFill/>
          <a:ln w="38100">
            <a:solidFill>
              <a:srgbClr val="66FF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86026" name="Oval 12"/>
          <p:cNvSpPr>
            <a:spLocks noChangeArrowheads="1"/>
          </p:cNvSpPr>
          <p:nvPr/>
        </p:nvSpPr>
        <p:spPr bwMode="auto">
          <a:xfrm>
            <a:off x="7831138" y="2025650"/>
            <a:ext cx="231775" cy="217488"/>
          </a:xfrm>
          <a:prstGeom prst="ellipse">
            <a:avLst/>
          </a:prstGeom>
          <a:solidFill>
            <a:srgbClr val="66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86027" name="Text Box 13"/>
          <p:cNvSpPr txBox="1">
            <a:spLocks noChangeArrowheads="1"/>
          </p:cNvSpPr>
          <p:nvPr/>
        </p:nvSpPr>
        <p:spPr bwMode="auto">
          <a:xfrm>
            <a:off x="7800975" y="2239963"/>
            <a:ext cx="295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1200" b="1" i="0" u="none" strike="noStrike" kern="1200" cap="none" spc="0" normalizeH="0" baseline="0" noProof="0">
                <a:ln>
                  <a:noFill/>
                </a:ln>
                <a:solidFill>
                  <a:srgbClr val="66FF66"/>
                </a:solidFill>
                <a:effectLst/>
                <a:uLnTx/>
                <a:uFillTx/>
                <a:latin typeface="Symbol" charset="2"/>
                <a:ea typeface="ＭＳ Ｐゴシック" charset="-128"/>
                <a:cs typeface="+mn-cs"/>
              </a:rPr>
              <a:t>L</a:t>
            </a:r>
          </a:p>
        </p:txBody>
      </p:sp>
      <p:sp>
        <p:nvSpPr>
          <p:cNvPr id="86028" name="Text Box 14"/>
          <p:cNvSpPr txBox="1">
            <a:spLocks noChangeArrowheads="1"/>
          </p:cNvSpPr>
          <p:nvPr/>
        </p:nvSpPr>
        <p:spPr bwMode="auto">
          <a:xfrm>
            <a:off x="6999288" y="2498725"/>
            <a:ext cx="17129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12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Hypernuclei</a:t>
            </a:r>
          </a:p>
        </p:txBody>
      </p:sp>
    </p:spTree>
    <p:extLst>
      <p:ext uri="{BB962C8B-B14F-4D97-AF65-F5344CB8AC3E}">
        <p14:creationId xmlns:p14="http://schemas.microsoft.com/office/powerpoint/2010/main" val="147010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>
                <a:latin typeface="+mj-lt"/>
              </a:rPr>
              <a:t>Summary</a:t>
            </a:r>
            <a:endParaRPr lang="en-GB" sz="28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63" y="1293268"/>
            <a:ext cx="9022912" cy="5184576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charset="0"/>
              <a:buChar char="•"/>
            </a:pPr>
            <a:r>
              <a:rPr lang="en-GB" dirty="0" smtClean="0">
                <a:latin typeface="+mj-lt"/>
              </a:rPr>
              <a:t>Civil construction of FAIR buildings and procurement of accelerator components progresses well.</a:t>
            </a:r>
          </a:p>
          <a:p>
            <a:pPr marL="342900" indent="-342900">
              <a:buFont typeface="Arial" charset="0"/>
              <a:buChar char="•"/>
            </a:pPr>
            <a:r>
              <a:rPr lang="en-GB" dirty="0" smtClean="0">
                <a:latin typeface="+mj-lt"/>
              </a:rPr>
              <a:t>Construction and preparation of the FAIR experiments for APPA, CBM, NUSTAR and PANDA advances well.</a:t>
            </a:r>
          </a:p>
          <a:p>
            <a:pPr marL="342900" indent="-342900">
              <a:buFont typeface="Arial" charset="0"/>
              <a:buChar char="•"/>
            </a:pPr>
            <a:r>
              <a:rPr lang="en-GB" dirty="0" smtClean="0">
                <a:latin typeface="+mj-lt"/>
              </a:rPr>
              <a:t>The intermediate FAIR Phase-0 program, starting in June 2018, allows the FAIR science to commence and become visible.</a:t>
            </a:r>
          </a:p>
          <a:p>
            <a:pPr marL="676275" lvl="1" indent="-342900">
              <a:buFont typeface="Arial" charset="0"/>
              <a:buChar char="•"/>
            </a:pPr>
            <a:r>
              <a:rPr lang="en-GB" dirty="0" smtClean="0">
                <a:latin typeface="+mj-lt"/>
              </a:rPr>
              <a:t>Start harvesting exploiting the upgraded GSI accelerators and novel instrumentation developed for FAIR</a:t>
            </a:r>
          </a:p>
          <a:p>
            <a:pPr marL="676275" lvl="1" indent="-342900">
              <a:buFont typeface="Arial" charset="0"/>
              <a:buChar char="•"/>
            </a:pPr>
            <a:r>
              <a:rPr lang="en-GB" dirty="0" smtClean="0">
                <a:latin typeface="+mj-lt"/>
              </a:rPr>
              <a:t>Build momentum for the FAIR scientific program</a:t>
            </a:r>
          </a:p>
          <a:p>
            <a:pPr marL="676275" lvl="1" indent="-342900">
              <a:buFont typeface="Arial" charset="0"/>
              <a:buChar char="•"/>
            </a:pPr>
            <a:r>
              <a:rPr lang="en-GB" dirty="0" smtClean="0">
                <a:latin typeface="+mj-lt"/>
              </a:rPr>
              <a:t>Strengthen the Collaborations </a:t>
            </a:r>
          </a:p>
          <a:p>
            <a:pPr marL="676275" lvl="1" indent="-342900">
              <a:buFont typeface="Arial" charset="0"/>
              <a:buChar char="•"/>
            </a:pPr>
            <a:r>
              <a:rPr lang="en-GB" dirty="0" smtClean="0">
                <a:latin typeface="+mj-lt"/>
              </a:rPr>
              <a:t>Important </a:t>
            </a:r>
            <a:r>
              <a:rPr lang="en-GB" dirty="0">
                <a:latin typeface="+mj-lt"/>
              </a:rPr>
              <a:t>step in the process to finalise and commission the FAIR accelerators and </a:t>
            </a:r>
            <a:r>
              <a:rPr lang="en-GB" dirty="0" smtClean="0">
                <a:latin typeface="+mj-lt"/>
              </a:rPr>
              <a:t>detectors</a:t>
            </a:r>
          </a:p>
          <a:p>
            <a:pPr marL="676275" lvl="1" indent="-342900">
              <a:buFont typeface="Arial" charset="0"/>
              <a:buChar char="•"/>
            </a:pPr>
            <a:endParaRPr lang="en-GB" sz="1700" dirty="0">
              <a:latin typeface="+mj-lt"/>
            </a:endParaRPr>
          </a:p>
          <a:p>
            <a:pPr marL="276225">
              <a:buFont typeface="Arial" charset="0"/>
              <a:buChar char="•"/>
            </a:pPr>
            <a:r>
              <a:rPr lang="en-GB" sz="2600" b="1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rPr>
              <a:t>Proper time to return to limited, yet regular </a:t>
            </a:r>
            <a:br>
              <a:rPr lang="en-GB" sz="2600" b="1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rPr>
            </a:br>
            <a:r>
              <a:rPr lang="en-GB" sz="2600" b="1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</a:rPr>
              <a:t>					user operation for the community!</a:t>
            </a:r>
            <a:endParaRPr lang="en-GB" sz="2600" dirty="0"/>
          </a:p>
          <a:p>
            <a:pPr marL="342900" indent="-342900">
              <a:buFont typeface="Arial" charset="0"/>
              <a:buChar char="•"/>
            </a:pPr>
            <a:endParaRPr lang="en-GB" dirty="0" smtClean="0"/>
          </a:p>
          <a:p>
            <a:pPr marL="342900" indent="-342900">
              <a:buFont typeface="Arial" charset="0"/>
              <a:buChar char="•"/>
            </a:pPr>
            <a:endParaRPr lang="en-GB" dirty="0" smtClean="0"/>
          </a:p>
          <a:p>
            <a:pPr marL="342900" indent="-342900">
              <a:buFont typeface="Arial" charset="0"/>
              <a:buChar char="•"/>
            </a:pPr>
            <a:endParaRPr lang="en-GB" dirty="0" smtClean="0"/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316913" y="6607175"/>
            <a:ext cx="728662" cy="2508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3E67DB-3F5A-400D-8115-4A6680BE68C1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de-DE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6677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33</a:t>
            </a:fld>
            <a:endParaRPr lang="de-DE"/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539364" y="262199"/>
            <a:ext cx="5584535" cy="787557"/>
          </a:xfrm>
        </p:spPr>
        <p:txBody>
          <a:bodyPr>
            <a:normAutofit/>
          </a:bodyPr>
          <a:lstStyle/>
          <a:p>
            <a:r>
              <a:rPr lang="de-DE" sz="2800" dirty="0" smtClean="0"/>
              <a:t>FAIR 2025 </a:t>
            </a:r>
            <a:endParaRPr lang="de-DE" sz="2800" dirty="0"/>
          </a:p>
        </p:txBody>
      </p:sp>
      <p:pic>
        <p:nvPicPr>
          <p:cNvPr id="2" name="Bild 1" descr="FAIR_Fotomontage_2016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8" b="-8739"/>
          <a:stretch/>
        </p:blipFill>
        <p:spPr>
          <a:xfrm>
            <a:off x="0" y="1165860"/>
            <a:ext cx="9144000" cy="6009542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6026047" y="5628621"/>
            <a:ext cx="2981260" cy="52322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2770285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ir-gsi-folienmaster_2016">
  <a:themeElements>
    <a:clrScheme name="Benutzerdefiniert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666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DBB63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/>
      <a:lstStyle>
        <a:defPPr algn="l"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2_fair-gsi-folienmaster_2016">
  <a:themeElements>
    <a:clrScheme name="Benutzerdefiniert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666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DBB63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/>
      <a:lstStyle>
        <a:defPPr algn="l">
          <a:defRPr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2_gsi-folienmaster">
  <a:themeElements>
    <a:clrScheme name="Benutzerdefiniert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666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DBB63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/>
      <a:lstStyle>
        <a:defPPr algn="l">
          <a:defRPr dirty="0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Template_FAIR_Power_Point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fair-gsi-folienmaster_2016">
  <a:themeElements>
    <a:clrScheme name="Benutzerdefiniert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666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DBB63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/>
      <a:lstStyle>
        <a:defPPr algn="l">
          <a:defRPr dirty="0" smtClean="0"/>
        </a:defPPr>
      </a:lstStyle>
    </a:txDef>
  </a:objectDefaults>
  <a:extraClrSchemeLst/>
</a:theme>
</file>

<file path=ppt/theme/theme6.xml><?xml version="1.0" encoding="utf-8"?>
<a:theme xmlns:a="http://schemas.openxmlformats.org/drawingml/2006/main" name="fair-gsi-folienmaster_2017">
  <a:themeElements>
    <a:clrScheme name="Hyperion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DBB63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/>
      <a:lstStyle>
        <a:defPPr algn="l">
          <a:defRPr dirty="0" smtClean="0"/>
        </a:defPPr>
      </a:lstStyle>
    </a:txDef>
  </a:objectDefaults>
  <a:extraClrSchemeLst/>
</a:theme>
</file>

<file path=ppt/theme/theme7.xml><?xml version="1.0" encoding="utf-8"?>
<a:theme xmlns:a="http://schemas.openxmlformats.org/drawingml/2006/main" name="1_fair-gsi-folienmaster_2016">
  <a:themeElements>
    <a:clrScheme name="Benutzerdefiniert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666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DBB63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/>
      <a:lstStyle>
        <a:defPPr algn="l">
          <a:defRPr dirty="0" smtClean="0"/>
        </a:defPPr>
      </a:lstStyle>
    </a:txDef>
  </a:objectDefaults>
  <a:extraClrSchemeLst/>
</a:theme>
</file>

<file path=ppt/theme/theme8.xml><?xml version="1.0" encoding="utf-8"?>
<a:theme xmlns:a="http://schemas.openxmlformats.org/drawingml/2006/main" name="gsi-folienmaster-2014">
  <a:themeElements>
    <a:clrScheme name="Benutzerdefiniert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666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DBB63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/>
      <a:lstStyle>
        <a:defPPr algn="l">
          <a:defRPr dirty="0" smtClean="0"/>
        </a:defPPr>
      </a:lstStyle>
    </a:txDef>
  </a:objectDefaults>
  <a:extraClrSchemeLst/>
</a:theme>
</file>

<file path=ppt/theme/theme9.xml><?xml version="1.0" encoding="utf-8"?>
<a:theme xmlns:a="http://schemas.openxmlformats.org/drawingml/2006/main" name="Benutzerdefiniertes Design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Benutzerdefiniert 4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666666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1465</Words>
  <Application>Microsoft Office PowerPoint</Application>
  <PresentationFormat>On-screen Show (4:3)</PresentationFormat>
  <Paragraphs>382</Paragraphs>
  <Slides>33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18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62" baseType="lpstr">
      <vt:lpstr>Arial Unicode MS</vt:lpstr>
      <vt:lpstr>MS PGothic</vt:lpstr>
      <vt:lpstr>MS PGothic</vt:lpstr>
      <vt:lpstr>Arial</vt:lpstr>
      <vt:lpstr>Arial Narrow</vt:lpstr>
      <vt:lpstr>Avenir Book</vt:lpstr>
      <vt:lpstr>Avenir Roman</vt:lpstr>
      <vt:lpstr>Calibri</vt:lpstr>
      <vt:lpstr>Calibri Light</vt:lpstr>
      <vt:lpstr>Cambria Math</vt:lpstr>
      <vt:lpstr>Courier New</vt:lpstr>
      <vt:lpstr>Gill Sans</vt:lpstr>
      <vt:lpstr>Monotype Corsiva</vt:lpstr>
      <vt:lpstr>MS Reference Sans Serif</vt:lpstr>
      <vt:lpstr>Symbol</vt:lpstr>
      <vt:lpstr>Times New Roman</vt:lpstr>
      <vt:lpstr>Verdana</vt:lpstr>
      <vt:lpstr>Wingdings</vt:lpstr>
      <vt:lpstr>fair-gsi-folienmaster_2016</vt:lpstr>
      <vt:lpstr>2_fair-gsi-folienmaster_2016</vt:lpstr>
      <vt:lpstr>2_gsi-folienmaster</vt:lpstr>
      <vt:lpstr>Template_FAIR_Power_Point</vt:lpstr>
      <vt:lpstr>4_fair-gsi-folienmaster_2016</vt:lpstr>
      <vt:lpstr>fair-gsi-folienmaster_2017</vt:lpstr>
      <vt:lpstr>1_fair-gsi-folienmaster_2016</vt:lpstr>
      <vt:lpstr>gsi-folienmaster-2014</vt:lpstr>
      <vt:lpstr>Benutzerdefiniertes Design</vt:lpstr>
      <vt:lpstr>Photo Editor Photo</vt:lpstr>
      <vt:lpstr>Arbeitsblatt</vt:lpstr>
      <vt:lpstr>PowerPoint Presentation</vt:lpstr>
      <vt:lpstr>PowerPoint Presentation</vt:lpstr>
      <vt:lpstr>FAIR: International Cooperation</vt:lpstr>
      <vt:lpstr>FAIR – The Facility</vt:lpstr>
      <vt:lpstr>FAIR – four research pillars</vt:lpstr>
      <vt:lpstr>FAIR Research Pillars:  - a fore-front scientific program in many areas</vt:lpstr>
      <vt:lpstr>Further push of FAIR science motivation … by multimessenger study of a neutron-star merger      last summer</vt:lpstr>
      <vt:lpstr>PowerPoint Presentation</vt:lpstr>
      <vt:lpstr>FAIR Civil Construction  rapid progress since official start on 4th of July 2017 </vt:lpstr>
      <vt:lpstr>PowerPoint Presentation</vt:lpstr>
      <vt:lpstr> Procurement of FAIR accelerators  progresses well …</vt:lpstr>
      <vt:lpstr> First of Series of SIS100 Quadrupole Magnets successfully cold-tested at JINR…</vt:lpstr>
      <vt:lpstr> 20 SIS100 (of 120 )dipole magnets have been  delivered and are being cold-tested …</vt:lpstr>
      <vt:lpstr> New CRYRING@GSI/FAIR</vt:lpstr>
      <vt:lpstr>CRYRING@GSI/FAIR</vt:lpstr>
      <vt:lpstr> Detector Instrumentation for FAIR well on track …</vt:lpstr>
      <vt:lpstr> Schedule for Realizing FAIR</vt:lpstr>
      <vt:lpstr> FAIR Phase-0 user program</vt:lpstr>
      <vt:lpstr>Recent Steps towards  realizing FAIR Phase-0</vt:lpstr>
      <vt:lpstr>International PACs for FAIR Phase-0</vt:lpstr>
      <vt:lpstr>PowerPoint Presentation</vt:lpstr>
      <vt:lpstr>G-PAC result: participation from FAIR partners</vt:lpstr>
      <vt:lpstr> FAIR phase 0: beam time schedule 2018</vt:lpstr>
      <vt:lpstr>Start version for Phase 0 (Status 2018)</vt:lpstr>
      <vt:lpstr>HADES - New RICH Photon detector installed</vt:lpstr>
      <vt:lpstr>HADES – Start Veto system  </vt:lpstr>
      <vt:lpstr>HADES – New ECAL position</vt:lpstr>
      <vt:lpstr>HADES </vt:lpstr>
      <vt:lpstr>HADES</vt:lpstr>
      <vt:lpstr>CBM - Installation of mCBM in R3B cave </vt:lpstr>
      <vt:lpstr>New proposal: Studies of exotic hadronic systems  using the FRS and the WASA detector, e.g.:</vt:lpstr>
      <vt:lpstr>Summary</vt:lpstr>
      <vt:lpstr>FAIR 2025 </vt:lpstr>
    </vt:vector>
  </TitlesOfParts>
  <Company>GSI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Carola Pomplun</dc:creator>
  <cp:lastModifiedBy>Paolo Giubellino</cp:lastModifiedBy>
  <cp:revision>309</cp:revision>
  <dcterms:created xsi:type="dcterms:W3CDTF">2012-12-14T15:20:39Z</dcterms:created>
  <dcterms:modified xsi:type="dcterms:W3CDTF">2018-06-06T23:05:36Z</dcterms:modified>
</cp:coreProperties>
</file>