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9" r:id="rId2"/>
    <p:sldId id="256" r:id="rId3"/>
    <p:sldId id="280" r:id="rId4"/>
    <p:sldId id="281" r:id="rId5"/>
    <p:sldId id="257" r:id="rId6"/>
    <p:sldId id="285" r:id="rId7"/>
    <p:sldId id="258" r:id="rId8"/>
    <p:sldId id="260" r:id="rId9"/>
    <p:sldId id="287" r:id="rId10"/>
    <p:sldId id="290" r:id="rId11"/>
    <p:sldId id="292" r:id="rId12"/>
    <p:sldId id="265" r:id="rId13"/>
    <p:sldId id="266" r:id="rId14"/>
    <p:sldId id="267" r:id="rId15"/>
    <p:sldId id="283" r:id="rId16"/>
    <p:sldId id="268" r:id="rId17"/>
    <p:sldId id="269" r:id="rId18"/>
    <p:sldId id="270" r:id="rId19"/>
    <p:sldId id="273" r:id="rId20"/>
    <p:sldId id="274" r:id="rId21"/>
    <p:sldId id="275" r:id="rId22"/>
    <p:sldId id="286" r:id="rId23"/>
    <p:sldId id="277" r:id="rId24"/>
    <p:sldId id="278" r:id="rId25"/>
    <p:sldId id="279" r:id="rId26"/>
    <p:sldId id="296" r:id="rId27"/>
    <p:sldId id="284" r:id="rId28"/>
    <p:sldId id="295" r:id="rId29"/>
    <p:sldId id="297" r:id="rId30"/>
    <p:sldId id="294" r:id="rId31"/>
    <p:sldId id="272" r:id="rId32"/>
    <p:sldId id="271" r:id="rId33"/>
    <p:sldId id="293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57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34" y="7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97E41-BB4A-46DF-8CA2-82A10A3E167A}" type="datetimeFigureOut">
              <a:rPr lang="ru-RU" smtClean="0"/>
              <a:t>11.06.2018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145CF-A4A3-4C87-95D8-DF5E69EB9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93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 defTabSz="990600"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 defTabSz="990600"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 defTabSz="990600"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 defTabSz="990600"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CD30D102-94B8-4C14-B323-D5BB12817703}" type="slidenum">
              <a:rPr lang="de-DE" altLang="ru-RU" sz="1300" b="0" smtClean="0">
                <a:latin typeface="Arial" panose="020B0604020202020204" pitchFamily="34" charset="0"/>
              </a:rPr>
              <a:pPr/>
              <a:t>14</a:t>
            </a:fld>
            <a:endParaRPr lang="de-DE" altLang="ru-RU" sz="1300" b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428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 defTabSz="990600"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 defTabSz="990600"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 defTabSz="990600"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 defTabSz="990600"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E29B3185-573B-46F5-B812-7EE424499DA7}" type="slidenum">
              <a:rPr lang="de-DE" altLang="ru-RU" sz="1300" b="0" smtClean="0">
                <a:latin typeface="Arial" panose="020B0604020202020204" pitchFamily="34" charset="0"/>
              </a:rPr>
              <a:pPr/>
              <a:t>24</a:t>
            </a:fld>
            <a:endParaRPr lang="de-DE" altLang="ru-RU" sz="1300" b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781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016D-7285-4D34-94E4-BA583F7EF096}" type="datetimeFigureOut">
              <a:rPr lang="ru-RU" smtClean="0"/>
              <a:t>11.06.2018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765C-9F1F-412E-A1A1-4B9AC46D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866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016D-7285-4D34-94E4-BA583F7EF096}" type="datetimeFigureOut">
              <a:rPr lang="ru-RU" smtClean="0"/>
              <a:t>11.06.2018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765C-9F1F-412E-A1A1-4B9AC46D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538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016D-7285-4D34-94E4-BA583F7EF096}" type="datetimeFigureOut">
              <a:rPr lang="ru-RU" smtClean="0"/>
              <a:t>11.06.2018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765C-9F1F-412E-A1A1-4B9AC46D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591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016D-7285-4D34-94E4-BA583F7EF096}" type="datetimeFigureOut">
              <a:rPr lang="ru-RU" smtClean="0"/>
              <a:t>11.06.2018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765C-9F1F-412E-A1A1-4B9AC46D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070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016D-7285-4D34-94E4-BA583F7EF096}" type="datetimeFigureOut">
              <a:rPr lang="ru-RU" smtClean="0"/>
              <a:t>11.06.2018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765C-9F1F-412E-A1A1-4B9AC46D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36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016D-7285-4D34-94E4-BA583F7EF096}" type="datetimeFigureOut">
              <a:rPr lang="ru-RU" smtClean="0"/>
              <a:t>11.06.2018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765C-9F1F-412E-A1A1-4B9AC46D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846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016D-7285-4D34-94E4-BA583F7EF096}" type="datetimeFigureOut">
              <a:rPr lang="ru-RU" smtClean="0"/>
              <a:t>11.06.2018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765C-9F1F-412E-A1A1-4B9AC46D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592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016D-7285-4D34-94E4-BA583F7EF096}" type="datetimeFigureOut">
              <a:rPr lang="ru-RU" smtClean="0"/>
              <a:t>11.06.2018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765C-9F1F-412E-A1A1-4B9AC46D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392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016D-7285-4D34-94E4-BA583F7EF096}" type="datetimeFigureOut">
              <a:rPr lang="ru-RU" smtClean="0"/>
              <a:t>11.06.2018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765C-9F1F-412E-A1A1-4B9AC46D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56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016D-7285-4D34-94E4-BA583F7EF096}" type="datetimeFigureOut">
              <a:rPr lang="ru-RU" smtClean="0"/>
              <a:t>11.06.2018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765C-9F1F-412E-A1A1-4B9AC46D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488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016D-7285-4D34-94E4-BA583F7EF096}" type="datetimeFigureOut">
              <a:rPr lang="ru-RU" smtClean="0"/>
              <a:t>11.06.2018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765C-9F1F-412E-A1A1-4B9AC46D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10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5016D-7285-4D34-94E4-BA583F7EF096}" type="datetimeFigureOut">
              <a:rPr lang="ru-RU" smtClean="0"/>
              <a:t>11.06.2018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9765C-9F1F-412E-A1A1-4B9AC46DC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27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5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wmf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wmf"/><Relationship Id="rId10" Type="http://schemas.openxmlformats.org/officeDocument/2006/relationships/image" Target="../media/image29.wmf"/><Relationship Id="rId4" Type="http://schemas.openxmlformats.org/officeDocument/2006/relationships/image" Target="../media/image23.wmf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2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800px-Wasa-setup-2d_100913_redu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516" y="622697"/>
            <a:ext cx="5448300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6" descr="AK-Bo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15875"/>
            <a:ext cx="160655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16" descr="BMBF_RGB_Gef_L_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4" y="5718175"/>
            <a:ext cx="18764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30" descr="http://www.dfg.de/zentralablage/bilder/service/bildarchiv/dfg_logo_schriftzug_blau_or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87" y="6133306"/>
            <a:ext cx="1790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8" descr="Government Site Builder Standardlösu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8300" y="140493"/>
            <a:ext cx="1260475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Rectangle 10"/>
          <p:cNvSpPr txBox="1">
            <a:spLocks noChangeArrowheads="1"/>
          </p:cNvSpPr>
          <p:nvPr/>
        </p:nvSpPr>
        <p:spPr bwMode="auto">
          <a:xfrm>
            <a:off x="3098644" y="3898979"/>
            <a:ext cx="6187024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6050" indent="-144463">
              <a:buSzPct val="80000"/>
              <a:buFont typeface="Arial" panose="020B0604020202020204" pitchFamily="34" charset="0"/>
              <a:buChar char="▌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376238" indent="-228600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555625" indent="-177800"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435100" indent="-179388">
              <a:lnSpc>
                <a:spcPts val="2800"/>
              </a:lnSpc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92300" indent="-179388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349500" indent="-179388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06700" indent="-179388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63900" indent="-179388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ru-RU" sz="3200" b="1" dirty="0" smtClean="0">
                <a:solidFill>
                  <a:srgbClr val="5D0715"/>
                </a:solidFill>
                <a:latin typeface="Cambria" panose="02040503050406030204" pitchFamily="18" charset="0"/>
              </a:rPr>
              <a:t>Pion </a:t>
            </a:r>
            <a:r>
              <a:rPr lang="de-DE" altLang="ru-RU" sz="3200" b="1" dirty="0" err="1" smtClean="0">
                <a:solidFill>
                  <a:srgbClr val="5D0715"/>
                </a:solidFill>
                <a:latin typeface="Cambria" panose="02040503050406030204" pitchFamily="18" charset="0"/>
              </a:rPr>
              <a:t>production</a:t>
            </a:r>
            <a:r>
              <a:rPr lang="de-DE" altLang="ru-RU" sz="3200" b="1" dirty="0" smtClean="0">
                <a:solidFill>
                  <a:srgbClr val="5D0715"/>
                </a:solidFill>
                <a:latin typeface="Cambria" panose="02040503050406030204" pitchFamily="18" charset="0"/>
              </a:rPr>
              <a:t> in NN </a:t>
            </a:r>
            <a:r>
              <a:rPr lang="de-DE" altLang="ru-RU" sz="3200" b="1" dirty="0" err="1" smtClean="0">
                <a:solidFill>
                  <a:srgbClr val="5D0715"/>
                </a:solidFill>
                <a:latin typeface="Cambria" panose="02040503050406030204" pitchFamily="18" charset="0"/>
              </a:rPr>
              <a:t>collisions</a:t>
            </a:r>
            <a:r>
              <a:rPr lang="de-DE" altLang="ru-RU" sz="3200" b="1" dirty="0" smtClean="0">
                <a:solidFill>
                  <a:srgbClr val="5D0715"/>
                </a:solidFill>
                <a:latin typeface="Cambria" panose="02040503050406030204" pitchFamily="18" charset="0"/>
              </a:rPr>
              <a:t> </a:t>
            </a:r>
            <a:r>
              <a:rPr lang="de-DE" altLang="ru-RU" sz="3200" b="1" dirty="0" err="1" smtClean="0">
                <a:solidFill>
                  <a:srgbClr val="5D0715"/>
                </a:solidFill>
                <a:latin typeface="Cambria" panose="02040503050406030204" pitchFamily="18" charset="0"/>
              </a:rPr>
              <a:t>and</a:t>
            </a:r>
            <a:r>
              <a:rPr lang="de-DE" altLang="ru-RU" sz="3200" b="1" dirty="0" smtClean="0">
                <a:solidFill>
                  <a:srgbClr val="5D0715"/>
                </a:solidFill>
                <a:latin typeface="Cambria" panose="02040503050406030204" pitchFamily="18" charset="0"/>
              </a:rPr>
              <a:t> </a:t>
            </a:r>
            <a:r>
              <a:rPr lang="de-DE" altLang="ru-RU" sz="3200" b="1" dirty="0" err="1" smtClean="0">
                <a:solidFill>
                  <a:srgbClr val="5D0715"/>
                </a:solidFill>
                <a:latin typeface="Cambria" panose="02040503050406030204" pitchFamily="18" charset="0"/>
              </a:rPr>
              <a:t>the</a:t>
            </a:r>
            <a:r>
              <a:rPr lang="de-DE" altLang="ru-RU" sz="3200" b="1" dirty="0" smtClean="0">
                <a:solidFill>
                  <a:srgbClr val="5D0715"/>
                </a:solidFill>
                <a:latin typeface="Cambria" panose="02040503050406030204" pitchFamily="18" charset="0"/>
              </a:rPr>
              <a:t> </a:t>
            </a:r>
            <a:r>
              <a:rPr lang="de-DE" altLang="ru-RU" sz="3200" b="1" dirty="0" err="1" smtClean="0">
                <a:solidFill>
                  <a:srgbClr val="5D0715"/>
                </a:solidFill>
                <a:latin typeface="Cambria" panose="02040503050406030204" pitchFamily="18" charset="0"/>
              </a:rPr>
              <a:t>issue</a:t>
            </a:r>
            <a:r>
              <a:rPr lang="de-DE" altLang="ru-RU" sz="3200" b="1" dirty="0" smtClean="0">
                <a:solidFill>
                  <a:srgbClr val="5D0715"/>
                </a:solidFill>
                <a:latin typeface="Cambria" panose="02040503050406030204" pitchFamily="18" charset="0"/>
              </a:rPr>
              <a:t> </a:t>
            </a:r>
            <a:r>
              <a:rPr lang="de-DE" altLang="ru-RU" sz="3200" b="1" dirty="0" err="1" smtClean="0">
                <a:solidFill>
                  <a:srgbClr val="5D0715"/>
                </a:solidFill>
                <a:latin typeface="Cambria" panose="02040503050406030204" pitchFamily="18" charset="0"/>
              </a:rPr>
              <a:t>of</a:t>
            </a:r>
            <a:r>
              <a:rPr lang="de-DE" altLang="ru-RU" sz="3200" b="1" dirty="0" smtClean="0">
                <a:solidFill>
                  <a:srgbClr val="5D0715"/>
                </a:solidFill>
                <a:latin typeface="Cambria" panose="02040503050406030204" pitchFamily="18" charset="0"/>
              </a:rPr>
              <a:t> </a:t>
            </a:r>
            <a:r>
              <a:rPr lang="de-DE" altLang="ru-RU" sz="3200" b="1" dirty="0" err="1" smtClean="0">
                <a:solidFill>
                  <a:srgbClr val="5D0715"/>
                </a:solidFill>
                <a:latin typeface="Cambria" panose="02040503050406030204" pitchFamily="18" charset="0"/>
              </a:rPr>
              <a:t>dibaryons</a:t>
            </a:r>
            <a:endParaRPr lang="de-DE" altLang="ru-RU" sz="3200" b="1" dirty="0">
              <a:solidFill>
                <a:srgbClr val="5D0715"/>
              </a:solidFill>
              <a:latin typeface="Cambria" panose="02040503050406030204" pitchFamily="18" charset="0"/>
            </a:endParaRPr>
          </a:p>
        </p:txBody>
      </p:sp>
      <p:sp>
        <p:nvSpPr>
          <p:cNvPr id="12296" name="Rectangle 11"/>
          <p:cNvSpPr txBox="1">
            <a:spLocks noChangeArrowheads="1"/>
          </p:cNvSpPr>
          <p:nvPr/>
        </p:nvSpPr>
        <p:spPr bwMode="auto">
          <a:xfrm>
            <a:off x="4810841" y="5353844"/>
            <a:ext cx="30734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46050" indent="-144463">
              <a:buSzPct val="80000"/>
              <a:buFont typeface="Arial" panose="020B0604020202020204" pitchFamily="34" charset="0"/>
              <a:buChar char="▌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376238" indent="-228600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555625" indent="-177800"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435100" indent="-179388">
              <a:lnSpc>
                <a:spcPts val="2800"/>
              </a:lnSpc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92300" indent="-179388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349500" indent="-179388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06700" indent="-179388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63900" indent="-179388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ru-RU" sz="3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MESON 201</a:t>
            </a:r>
            <a:r>
              <a:rPr lang="ru-RU" altLang="ru-RU" sz="3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8</a:t>
            </a:r>
            <a:endParaRPr lang="de-DE" altLang="ru-RU" sz="3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297" name="Text Box 12"/>
          <p:cNvSpPr txBox="1">
            <a:spLocks noChangeArrowheads="1"/>
          </p:cNvSpPr>
          <p:nvPr/>
        </p:nvSpPr>
        <p:spPr bwMode="auto">
          <a:xfrm>
            <a:off x="3098644" y="5845969"/>
            <a:ext cx="548005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/>
            <a:r>
              <a:rPr lang="de-DE" altLang="ru-RU" sz="2400" b="0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Tatiana </a:t>
            </a:r>
            <a:r>
              <a:rPr lang="de-DE" altLang="ru-RU" sz="2400" b="0" dirty="0" err="1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Skorodko</a:t>
            </a:r>
            <a:endParaRPr lang="de-DE" altLang="ru-RU" sz="2400" b="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 eaLnBrk="1" hangingPunct="1"/>
            <a:r>
              <a:rPr lang="de-DE" altLang="ru-RU" sz="2400" b="0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de-DE" altLang="ru-RU" sz="2400" b="0" dirty="0" err="1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</a:t>
            </a:r>
            <a:r>
              <a:rPr lang="de-DE" altLang="ru-RU" sz="2400" b="0" dirty="0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WASA-at-COSY </a:t>
            </a:r>
            <a:r>
              <a:rPr lang="de-DE" altLang="ru-RU" sz="2400" b="0" dirty="0" err="1">
                <a:solidFill>
                  <a:srgbClr val="00206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Collaboration</a:t>
            </a:r>
            <a:endParaRPr lang="de-DE" altLang="ru-RU" sz="2400" b="0" dirty="0">
              <a:solidFill>
                <a:srgbClr val="00206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298" name="Picture 2" descr="tot_xs_over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53" y="411162"/>
            <a:ext cx="3895725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95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8000" y="141667"/>
            <a:ext cx="9311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setup</a:t>
            </a:r>
            <a:endParaRPr lang="ru-RU" sz="44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209" y="783965"/>
            <a:ext cx="4743089" cy="598215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139540" y="76079"/>
            <a:ext cx="4597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COoler</a:t>
            </a:r>
            <a:r>
              <a:rPr lang="en-US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SYnchrotron</a:t>
            </a: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318" y="1726313"/>
            <a:ext cx="679722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olarized/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unpolarized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beam</a:t>
            </a:r>
          </a:p>
          <a:p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to p = 3.7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Gev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/c</a:t>
            </a:r>
          </a:p>
          <a:p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p/p  10</a:t>
            </a:r>
            <a:r>
              <a:rPr lang="en-US" sz="3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-3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 10</a:t>
            </a:r>
            <a:r>
              <a:rPr lang="en-US" sz="3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-4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(cooling)</a:t>
            </a:r>
          </a:p>
          <a:p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uminocity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10</a:t>
            </a:r>
            <a:r>
              <a:rPr lang="en-US" sz="3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31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 10</a:t>
            </a:r>
            <a:r>
              <a:rPr lang="en-US" sz="3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32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cm</a:t>
            </a:r>
            <a:r>
              <a:rPr lang="en-US" sz="3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-2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</a:t>
            </a:r>
            <a:r>
              <a:rPr lang="en-US" sz="36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22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8001" y="141667"/>
            <a:ext cx="54946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setup</a:t>
            </a:r>
            <a:endParaRPr lang="ru-RU" sz="44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800px-Wasa-setup-2d_100913_redu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81" y="1011940"/>
            <a:ext cx="8057510" cy="483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072907" y="557165"/>
            <a:ext cx="4018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Forward Detector</a:t>
            </a: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72907" y="1539431"/>
            <a:ext cx="392376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ngular resolution     0.2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nergy resolution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stopped          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 3%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punch trough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3-10%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98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8001" y="141667"/>
            <a:ext cx="54946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setup</a:t>
            </a:r>
            <a:endParaRPr lang="ru-RU" sz="44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800px-Wasa-setup-2d_100913_redu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81" y="1011940"/>
            <a:ext cx="8057510" cy="483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072907" y="607581"/>
            <a:ext cx="4018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 Detector</a:t>
            </a: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72907" y="1539431"/>
            <a:ext cx="392376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ngular resolution     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charged                  1.2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neutral                    5</a:t>
            </a: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nergy resolution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charged                  3%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photons                  8%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72907" y="5138173"/>
            <a:ext cx="4018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Target</a:t>
            </a: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67351" y="5988808"/>
            <a:ext cx="39237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p/d pellets      25-35 m</a:t>
            </a:r>
          </a:p>
        </p:txBody>
      </p:sp>
    </p:spTree>
    <p:extLst>
      <p:ext uri="{BB962C8B-B14F-4D97-AF65-F5344CB8AC3E}">
        <p14:creationId xmlns:p14="http://schemas.microsoft.com/office/powerpoint/2010/main" val="835224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8000" y="141667"/>
            <a:ext cx="9311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Physics program</a:t>
            </a:r>
            <a:endParaRPr lang="ru-RU" sz="44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3132"/>
            <a:ext cx="10058400" cy="47234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14" y="911108"/>
            <a:ext cx="9452671" cy="60293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14" y="1006539"/>
            <a:ext cx="10058400" cy="575786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834" y="1006539"/>
            <a:ext cx="8258408" cy="607218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145" y="881324"/>
            <a:ext cx="8964137" cy="597667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965" y="881324"/>
            <a:ext cx="8830733" cy="650531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31" y="893193"/>
            <a:ext cx="10058400" cy="611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37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C27CD7-4355-463F-9229-993AAFD7DBFE}" type="slidenum">
              <a:rPr lang="de-DE" altLang="ru-RU"/>
              <a:pPr/>
              <a:t>6</a:t>
            </a:fld>
            <a:endParaRPr lang="de-DE" altLang="ru-RU"/>
          </a:p>
        </p:txBody>
      </p:sp>
      <p:sp>
        <p:nvSpPr>
          <p:cNvPr id="224258" name="Rectangle 2"/>
          <p:cNvSpPr>
            <a:spLocks noChangeArrowheads="1"/>
          </p:cNvSpPr>
          <p:nvPr/>
        </p:nvSpPr>
        <p:spPr bwMode="auto">
          <a:xfrm>
            <a:off x="418070" y="2343331"/>
            <a:ext cx="9794630" cy="4410438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State         I       J       </a:t>
            </a:r>
            <a:r>
              <a:rPr lang="de-DE" altLang="ru-RU" sz="1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Asymptotic</a:t>
            </a: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de-DE" altLang="ru-RU" sz="1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Configuration</a:t>
            </a: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</a:t>
            </a:r>
            <a:r>
              <a:rPr lang="de-DE" altLang="ru-RU" sz="1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de-DE" altLang="ru-RU" sz="1600" baseline="-30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theor</a:t>
            </a: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[</a:t>
            </a:r>
            <a:r>
              <a:rPr lang="de-DE" altLang="ru-RU" sz="1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MeV</a:t>
            </a: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]       </a:t>
            </a:r>
            <a:r>
              <a:rPr lang="de-DE" altLang="ru-RU" sz="1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de-DE" altLang="ru-RU" sz="1600" baseline="-30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exp</a:t>
            </a: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[</a:t>
            </a:r>
            <a:r>
              <a:rPr lang="de-DE" altLang="ru-RU" sz="1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MeV</a:t>
            </a: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]        </a:t>
            </a:r>
            <a:r>
              <a:rPr lang="de-DE" altLang="ru-RU" sz="1600" dirty="0" err="1">
                <a:effectLst>
                  <a:outerShdw blurRad="38100" dist="38100" dir="2700000" algn="tl">
                    <a:srgbClr val="C0C0C0"/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G</a:t>
            </a:r>
            <a:r>
              <a:rPr lang="de-DE" altLang="ru-RU" sz="1600" baseline="-30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exp</a:t>
            </a: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[</a:t>
            </a:r>
            <a:r>
              <a:rPr lang="de-DE" altLang="ru-RU" sz="1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MeV</a:t>
            </a: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]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---------------------------------------------------------------------------------------------------------------------------------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endParaRPr lang="de-DE" altLang="ru-RU" sz="1600" dirty="0">
              <a:effectLst>
                <a:outerShdw blurRad="38100" dist="38100" dir="2700000" algn="tl">
                  <a:srgbClr val="C0C0C0"/>
                </a:outerShdw>
              </a:effectLst>
              <a:latin typeface="Garamond" panose="020204040303010108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en-GB" altLang="ru-RU" sz="1600" baseline="-300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01</a:t>
            </a: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0       1                    Deuteron                            1876                   </a:t>
            </a:r>
            <a:r>
              <a:rPr lang="en-GB" alt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1876 </a:t>
            </a:r>
            <a:endParaRPr lang="en-GB" altLang="ru-RU" sz="1600" dirty="0">
              <a:effectLst>
                <a:outerShdw blurRad="38100" dist="38100" dir="2700000" algn="tl">
                  <a:srgbClr val="C0C0C0"/>
                </a:outerShdw>
              </a:effectLst>
              <a:latin typeface="Garamond" panose="020204040303010108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D</a:t>
            </a:r>
            <a:r>
              <a:rPr lang="en-GB" altLang="ru-RU" sz="1600" baseline="-300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10</a:t>
            </a: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1       0                    virtual </a:t>
            </a:r>
            <a:r>
              <a:rPr lang="en-GB" altLang="ru-RU" sz="1600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en-GB" altLang="ru-RU" sz="1600" baseline="-300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0</a:t>
            </a: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     1876                    1878    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endParaRPr lang="en-GB" altLang="ru-RU" sz="1600" dirty="0">
              <a:effectLst>
                <a:outerShdw blurRad="38100" dist="38100" dir="2700000" algn="tl">
                  <a:srgbClr val="C0C0C0"/>
                </a:outerShdw>
              </a:effectLst>
              <a:latin typeface="Garamond" panose="020204040303010108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D</a:t>
            </a:r>
            <a:r>
              <a:rPr lang="en-GB" altLang="ru-RU" sz="1600" baseline="-300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12</a:t>
            </a: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1       2         NN(</a:t>
            </a:r>
            <a:r>
              <a:rPr lang="en-GB" altLang="ru-RU" sz="1600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en-GB" altLang="ru-RU" sz="1600" baseline="-300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de-DE" alt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</a:t>
            </a: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GB" alt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</a:t>
            </a:r>
            <a:r>
              <a:rPr lang="en-GB" alt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 </a:t>
            </a: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</a:t>
            </a: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alt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NN</a:t>
            </a: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</a:t>
            </a:r>
            <a:r>
              <a:rPr lang="en-GB" alt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</a:t>
            </a: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2160                    </a:t>
            </a: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</a:t>
            </a:r>
            <a:r>
              <a:rPr lang="en-GB" alt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 </a:t>
            </a: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threshold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endParaRPr lang="en-GB" altLang="ru-RU" sz="1600" dirty="0">
              <a:effectLst>
                <a:outerShdw blurRad="38100" dist="38100" dir="2700000" algn="tl">
                  <a:srgbClr val="C0C0C0"/>
                </a:outerShdw>
              </a:effectLst>
              <a:latin typeface="Garamond" panose="020204040303010108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D</a:t>
            </a:r>
            <a:r>
              <a:rPr lang="en-GB" altLang="ru-RU" sz="1600" baseline="-300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21</a:t>
            </a: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2       1                            </a:t>
            </a:r>
            <a:r>
              <a:rPr lang="ru-RU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ru-RU" alt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                     </a:t>
            </a:r>
            <a:r>
              <a:rPr lang="en-GB" alt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</a:t>
            </a: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2160                </a:t>
            </a:r>
            <a:r>
              <a:rPr lang="en-GB" alt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               </a:t>
            </a:r>
            <a:endParaRPr lang="en-GB" altLang="ru-RU" sz="1600" dirty="0">
              <a:effectLst>
                <a:outerShdw blurRad="38100" dist="38100" dir="2700000" algn="tl">
                  <a:srgbClr val="C0C0C0"/>
                </a:outerShdw>
              </a:effectLst>
              <a:latin typeface="Garamond" panose="020204040303010108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endParaRPr lang="en-GB" altLang="ru-RU" sz="1600" dirty="0">
              <a:effectLst>
                <a:outerShdw blurRad="38100" dist="38100" dir="2700000" algn="tl">
                  <a:srgbClr val="C0C0C0"/>
                </a:outerShdw>
              </a:effectLst>
              <a:latin typeface="Garamond" panose="020204040303010108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en-GB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lang="de-DE" altLang="ru-RU" sz="1600" baseline="-300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03</a:t>
            </a: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0       3        </a:t>
            </a:r>
            <a:r>
              <a:rPr lang="ru-RU" alt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                    </a:t>
            </a:r>
            <a:r>
              <a:rPr lang="de-DE" alt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2350                  </a:t>
            </a:r>
            <a:r>
              <a:rPr lang="de-DE" altLang="ru-RU" b="1" dirty="0" smtClean="0">
                <a:solidFill>
                  <a:srgbClr val="CD0941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  <a:sym typeface="Symbol" panose="05050102010706020507" pitchFamily="18" charset="2"/>
              </a:rPr>
              <a:t>     </a:t>
            </a:r>
            <a:endParaRPr lang="de-DE" altLang="ru-RU" b="1" dirty="0">
              <a:solidFill>
                <a:srgbClr val="CD0941"/>
              </a:solidFill>
              <a:latin typeface="Garamond" panose="02020404030301010803" pitchFamily="18" charset="0"/>
              <a:ea typeface="Times New Roman" panose="02020603050405020304" pitchFamily="18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endParaRPr lang="de-DE" altLang="ru-RU" sz="1600" dirty="0">
              <a:effectLst>
                <a:outerShdw blurRad="38100" dist="38100" dir="2700000" algn="tl">
                  <a:srgbClr val="C0C0C0"/>
                </a:outerShdw>
              </a:effectLst>
              <a:latin typeface="Garamond" panose="020204040303010108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D</a:t>
            </a:r>
            <a:r>
              <a:rPr lang="de-DE" altLang="ru-RU" sz="1600" baseline="-300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30</a:t>
            </a: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3       0                         </a:t>
            </a:r>
            <a:r>
              <a:rPr lang="ru-RU" alt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  </a:t>
            </a:r>
            <a:r>
              <a:rPr lang="de-DE" alt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</a:t>
            </a:r>
            <a:r>
              <a:rPr lang="de-DE" altLang="ru-RU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2350             </a:t>
            </a:r>
            <a:r>
              <a:rPr lang="de-DE" alt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                        </a:t>
            </a:r>
            <a:endParaRPr lang="de-DE" altLang="ru-RU" sz="1600" dirty="0">
              <a:effectLst>
                <a:outerShdw blurRad="38100" dist="38100" dir="2700000" algn="tl">
                  <a:srgbClr val="C0C0C0"/>
                </a:outerShdw>
              </a:effectLst>
              <a:latin typeface="Garamond" panose="020204040303010108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endParaRPr lang="de-DE" altLang="ru-RU" sz="1600" dirty="0">
              <a:effectLst>
                <a:outerShdw blurRad="38100" dist="38100" dir="2700000" algn="tl">
                  <a:srgbClr val="C0C0C0"/>
                </a:outerShdw>
              </a:effectLst>
              <a:latin typeface="Garamond" panose="020204040303010108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de-DE" altLang="ru-RU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--------------------------------------------------------------------------------------------------------------------------------- </a:t>
            </a:r>
            <a:endParaRPr lang="de-DE" altLang="ru-RU" sz="1600" dirty="0">
              <a:effectLst>
                <a:outerShdw blurRad="38100" dist="38100" dir="2700000" algn="tl">
                  <a:srgbClr val="C0C0C0"/>
                </a:outerShdw>
              </a:effectLst>
              <a:latin typeface="Garamond" panose="020204040303010108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24259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374436" y="1490050"/>
            <a:ext cx="6363311" cy="820987"/>
          </a:xfrm>
        </p:spPr>
        <p:txBody>
          <a:bodyPr>
            <a:normAutofit/>
          </a:bodyPr>
          <a:lstStyle/>
          <a:p>
            <a:r>
              <a:rPr lang="de-DE" altLang="ru-RU" sz="3600" dirty="0" err="1">
                <a:solidFill>
                  <a:srgbClr val="FF0000"/>
                </a:solidFill>
              </a:rPr>
              <a:t>Dyson</a:t>
            </a:r>
            <a:r>
              <a:rPr lang="de-DE" altLang="ru-RU" sz="3600" dirty="0">
                <a:solidFill>
                  <a:srgbClr val="FF0000"/>
                </a:solidFill>
              </a:rPr>
              <a:t> &amp; </a:t>
            </a:r>
            <a:r>
              <a:rPr lang="de-DE" altLang="ru-RU" sz="3600" dirty="0" err="1">
                <a:solidFill>
                  <a:srgbClr val="FF0000"/>
                </a:solidFill>
              </a:rPr>
              <a:t>Xuong‘s</a:t>
            </a:r>
            <a:r>
              <a:rPr lang="de-DE" altLang="ru-RU" sz="3600" dirty="0">
                <a:solidFill>
                  <a:srgbClr val="FF0000"/>
                </a:solidFill>
              </a:rPr>
              <a:t> </a:t>
            </a:r>
            <a:r>
              <a:rPr lang="de-DE" altLang="ru-RU" sz="3600" dirty="0" err="1">
                <a:solidFill>
                  <a:srgbClr val="FF0000"/>
                </a:solidFill>
              </a:rPr>
              <a:t>Prediction</a:t>
            </a:r>
            <a:endParaRPr lang="de-DE" altLang="ru-RU" sz="36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4436" y="328060"/>
            <a:ext cx="101551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Family of non strange </a:t>
            </a:r>
            <a:r>
              <a:rPr lang="en-US" sz="4400" b="1" u="sng" dirty="0" err="1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dibaryons</a:t>
            </a:r>
            <a:endParaRPr lang="ru-RU" sz="44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119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5200" y="154800"/>
            <a:ext cx="9311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err="1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4400" b="1" u="sng" dirty="0" err="1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d*  d</a:t>
            </a:r>
            <a:r>
              <a:rPr lang="en-US" sz="4400" b="1" u="sng" baseline="30000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</a:t>
            </a:r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lang="en-US" sz="4400" b="1" baseline="30000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</a:t>
            </a:r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ru-RU" sz="44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5" descr="tot_xs_Lis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61" y="1105985"/>
            <a:ext cx="6209303" cy="464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313425" y="2022686"/>
            <a:ext cx="16462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ru-RU" dirty="0">
                <a:solidFill>
                  <a:srgbClr val="0000FF"/>
                </a:solidFill>
                <a:latin typeface="Garamond" panose="02020404030301010803" pitchFamily="18" charset="0"/>
              </a:rPr>
              <a:t>M </a:t>
            </a:r>
            <a:r>
              <a:rPr lang="de-DE" altLang="ru-RU" dirty="0">
                <a:solidFill>
                  <a:srgbClr val="0000FF"/>
                </a:solidFill>
                <a:latin typeface="Garamond" panose="02020404030301010803" pitchFamily="18" charset="0"/>
                <a:sym typeface="Symbol" panose="05050102010706020507" pitchFamily="18" charset="2"/>
              </a:rPr>
              <a:t></a:t>
            </a:r>
            <a:r>
              <a:rPr lang="de-DE" altLang="ru-RU" dirty="0">
                <a:solidFill>
                  <a:srgbClr val="0000FF"/>
                </a:solidFill>
                <a:latin typeface="Garamond" panose="02020404030301010803" pitchFamily="18" charset="0"/>
              </a:rPr>
              <a:t> 2.37 </a:t>
            </a:r>
            <a:r>
              <a:rPr lang="de-DE" altLang="ru-RU" dirty="0" err="1">
                <a:solidFill>
                  <a:srgbClr val="0000FF"/>
                </a:solidFill>
                <a:latin typeface="Garamond" panose="02020404030301010803" pitchFamily="18" charset="0"/>
              </a:rPr>
              <a:t>GeV</a:t>
            </a:r>
            <a:endParaRPr lang="de-DE" altLang="ru-RU" dirty="0">
              <a:solidFill>
                <a:srgbClr val="0000FF"/>
              </a:solidFill>
              <a:latin typeface="Garamond" panose="02020404030301010803" pitchFamily="18" charset="0"/>
            </a:endParaRPr>
          </a:p>
          <a:p>
            <a:r>
              <a:rPr lang="de-DE" altLang="ru-RU" dirty="0">
                <a:solidFill>
                  <a:srgbClr val="0000FF"/>
                </a:solidFill>
              </a:rPr>
              <a:t>G</a:t>
            </a:r>
            <a:r>
              <a:rPr lang="de-DE" altLang="ru-RU" dirty="0">
                <a:solidFill>
                  <a:srgbClr val="0000FF"/>
                </a:solidFill>
                <a:latin typeface="Garamond" panose="02020404030301010803" pitchFamily="18" charset="0"/>
              </a:rPr>
              <a:t>  </a:t>
            </a:r>
            <a:r>
              <a:rPr lang="de-DE" altLang="ru-RU" dirty="0">
                <a:solidFill>
                  <a:srgbClr val="0000FF"/>
                </a:solidFill>
                <a:latin typeface="Garamond" panose="02020404030301010803" pitchFamily="18" charset="0"/>
                <a:sym typeface="Symbol" panose="05050102010706020507" pitchFamily="18" charset="2"/>
              </a:rPr>
              <a:t></a:t>
            </a:r>
            <a:r>
              <a:rPr lang="de-DE" altLang="ru-RU" dirty="0">
                <a:solidFill>
                  <a:srgbClr val="0000FF"/>
                </a:solidFill>
                <a:latin typeface="Garamond" panose="02020404030301010803" pitchFamily="18" charset="0"/>
              </a:rPr>
              <a:t> 70 </a:t>
            </a:r>
            <a:r>
              <a:rPr lang="de-DE" altLang="ru-RU" dirty="0" err="1">
                <a:solidFill>
                  <a:srgbClr val="0000FF"/>
                </a:solidFill>
                <a:latin typeface="Garamond" panose="02020404030301010803" pitchFamily="18" charset="0"/>
              </a:rPr>
              <a:t>MeV</a:t>
            </a:r>
            <a:endParaRPr lang="de-DE" altLang="ru-RU" dirty="0">
              <a:solidFill>
                <a:srgbClr val="0000FF"/>
              </a:solidFill>
            </a:endParaRPr>
          </a:p>
        </p:txBody>
      </p:sp>
      <p:pic>
        <p:nvPicPr>
          <p:cNvPr id="9" name="Picture 26" descr="arg_3D3_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58725"/>
            <a:ext cx="5919445" cy="314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25"/>
          <p:cNvSpPr txBox="1">
            <a:spLocks noChangeArrowheads="1"/>
          </p:cNvSpPr>
          <p:nvPr/>
        </p:nvSpPr>
        <p:spPr bwMode="auto">
          <a:xfrm>
            <a:off x="7863280" y="1561021"/>
            <a:ext cx="23848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2400" b="1" dirty="0" err="1"/>
              <a:t>Argand</a:t>
            </a:r>
            <a:r>
              <a:rPr lang="de-DE" altLang="ru-RU" sz="2400" b="1" dirty="0"/>
              <a:t> </a:t>
            </a:r>
            <a:r>
              <a:rPr lang="de-DE" altLang="ru-RU" sz="2400" b="1" dirty="0" err="1"/>
              <a:t>diagram</a:t>
            </a:r>
            <a:r>
              <a:rPr lang="de-DE" altLang="ru-RU" sz="2400" dirty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11" name="Text Box 28"/>
          <p:cNvSpPr txBox="1">
            <a:spLocks noChangeArrowheads="1"/>
          </p:cNvSpPr>
          <p:nvPr/>
        </p:nvSpPr>
        <p:spPr bwMode="auto">
          <a:xfrm>
            <a:off x="7752810" y="5021701"/>
            <a:ext cx="2871989" cy="70788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2000" b="1" dirty="0"/>
              <a:t>Pole in </a:t>
            </a:r>
            <a:r>
              <a:rPr lang="de-DE" altLang="ru-RU" sz="2000" b="1" baseline="30000" dirty="0"/>
              <a:t>3</a:t>
            </a:r>
            <a:r>
              <a:rPr lang="de-DE" altLang="ru-RU" sz="2000" b="1" dirty="0"/>
              <a:t>D</a:t>
            </a:r>
            <a:r>
              <a:rPr lang="de-DE" altLang="ru-RU" sz="2000" b="1" baseline="-25000" dirty="0"/>
              <a:t>3</a:t>
            </a:r>
            <a:r>
              <a:rPr lang="de-DE" altLang="ru-RU" sz="2000" b="1" dirty="0"/>
              <a:t> at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2000" b="1" dirty="0"/>
              <a:t>2380</a:t>
            </a:r>
            <a:r>
              <a:rPr lang="de-DE" altLang="ru-RU" sz="2000" b="1" dirty="0">
                <a:sym typeface="Symbol" panose="05050102010706020507" pitchFamily="18" charset="2"/>
              </a:rPr>
              <a:t>10 - i 405  </a:t>
            </a:r>
            <a:r>
              <a:rPr lang="de-DE" altLang="ru-RU" sz="2000" b="1" dirty="0" err="1">
                <a:sym typeface="Symbol" panose="05050102010706020507" pitchFamily="18" charset="2"/>
              </a:rPr>
              <a:t>MeV</a:t>
            </a:r>
            <a:endParaRPr lang="de-DE" altLang="ru-RU" sz="2000" b="1" dirty="0">
              <a:sym typeface="Symbol" panose="05050102010706020507" pitchFamily="18" charset="2"/>
            </a:endParaRPr>
          </a:p>
        </p:txBody>
      </p:sp>
      <p:sp>
        <p:nvSpPr>
          <p:cNvPr id="12" name="Text Box 24"/>
          <p:cNvSpPr txBox="1">
            <a:spLocks noChangeArrowheads="1"/>
          </p:cNvSpPr>
          <p:nvPr/>
        </p:nvSpPr>
        <p:spPr bwMode="auto">
          <a:xfrm>
            <a:off x="1003489" y="6156102"/>
            <a:ext cx="225402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de-DE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PRL 106 (2011) 242302</a:t>
            </a:r>
          </a:p>
        </p:txBody>
      </p:sp>
      <p:sp>
        <p:nvSpPr>
          <p:cNvPr id="13" name="Text Box 27"/>
          <p:cNvSpPr txBox="1">
            <a:spLocks noChangeArrowheads="1"/>
          </p:cNvSpPr>
          <p:nvPr/>
        </p:nvSpPr>
        <p:spPr bwMode="auto">
          <a:xfrm>
            <a:off x="6985392" y="6159079"/>
            <a:ext cx="185499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1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PRC 90 (2014) 035204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96744" y="154799"/>
            <a:ext cx="37134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err="1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4400" b="1" u="sng" dirty="0" err="1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d*  </a:t>
            </a:r>
            <a:r>
              <a:rPr lang="en-US" sz="4400" b="1" u="sng" dirty="0" err="1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pn</a:t>
            </a:r>
            <a:endParaRPr lang="ru-RU" sz="44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65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2" descr="IMpipi_1200_pea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1" y="3274721"/>
            <a:ext cx="1851025" cy="1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3" descr="IMdpi_1200_pea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983" y="1413575"/>
            <a:ext cx="1865312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4" descr="ang_peak_n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88" y="5192535"/>
            <a:ext cx="21780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5" descr="tot_xs_Lis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738" y="581610"/>
            <a:ext cx="6222262" cy="42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6" name="Group 7"/>
          <p:cNvGrpSpPr>
            <a:grpSpLocks/>
          </p:cNvGrpSpPr>
          <p:nvPr/>
        </p:nvGrpSpPr>
        <p:grpSpPr bwMode="auto">
          <a:xfrm>
            <a:off x="6991846" y="5073411"/>
            <a:ext cx="2613025" cy="1190813"/>
            <a:chOff x="3379" y="845"/>
            <a:chExt cx="2023" cy="962"/>
          </a:xfrm>
        </p:grpSpPr>
        <p:grpSp>
          <p:nvGrpSpPr>
            <p:cNvPr id="14359" name="Group 8"/>
            <p:cNvGrpSpPr>
              <a:grpSpLocks/>
            </p:cNvGrpSpPr>
            <p:nvPr/>
          </p:nvGrpSpPr>
          <p:grpSpPr bwMode="auto">
            <a:xfrm>
              <a:off x="3379" y="981"/>
              <a:ext cx="1859" cy="589"/>
              <a:chOff x="3334" y="2478"/>
              <a:chExt cx="1859" cy="589"/>
            </a:xfrm>
          </p:grpSpPr>
          <p:sp>
            <p:nvSpPr>
              <p:cNvPr id="14365" name="Line 9"/>
              <p:cNvSpPr>
                <a:spLocks noChangeShapeType="1"/>
              </p:cNvSpPr>
              <p:nvPr/>
            </p:nvSpPr>
            <p:spPr bwMode="auto">
              <a:xfrm>
                <a:off x="4476" y="3004"/>
                <a:ext cx="536" cy="63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6" name="Line 10"/>
              <p:cNvSpPr>
                <a:spLocks noChangeShapeType="1"/>
              </p:cNvSpPr>
              <p:nvPr/>
            </p:nvSpPr>
            <p:spPr bwMode="auto">
              <a:xfrm flipV="1">
                <a:off x="4477" y="2478"/>
                <a:ext cx="490" cy="45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7" name="Line 11"/>
              <p:cNvSpPr>
                <a:spLocks noChangeShapeType="1"/>
              </p:cNvSpPr>
              <p:nvPr/>
            </p:nvSpPr>
            <p:spPr bwMode="auto">
              <a:xfrm>
                <a:off x="4513" y="2568"/>
                <a:ext cx="227" cy="18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8" name="Line 12"/>
              <p:cNvSpPr>
                <a:spLocks noChangeShapeType="1"/>
              </p:cNvSpPr>
              <p:nvPr/>
            </p:nvSpPr>
            <p:spPr bwMode="auto">
              <a:xfrm flipV="1">
                <a:off x="4513" y="2750"/>
                <a:ext cx="317" cy="22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9" name="Line 13"/>
              <p:cNvSpPr>
                <a:spLocks noChangeShapeType="1"/>
              </p:cNvSpPr>
              <p:nvPr/>
            </p:nvSpPr>
            <p:spPr bwMode="auto">
              <a:xfrm>
                <a:off x="3334" y="2568"/>
                <a:ext cx="362" cy="18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70" name="Line 14"/>
              <p:cNvSpPr>
                <a:spLocks noChangeShapeType="1"/>
              </p:cNvSpPr>
              <p:nvPr/>
            </p:nvSpPr>
            <p:spPr bwMode="auto">
              <a:xfrm flipV="1">
                <a:off x="3334" y="2840"/>
                <a:ext cx="362" cy="18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71" name="Rectangle 15"/>
              <p:cNvSpPr>
                <a:spLocks noChangeArrowheads="1"/>
              </p:cNvSpPr>
              <p:nvPr/>
            </p:nvSpPr>
            <p:spPr bwMode="auto">
              <a:xfrm rot="-1717552">
                <a:off x="4096" y="2604"/>
                <a:ext cx="454" cy="90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2000"/>
              </a:p>
            </p:txBody>
          </p:sp>
          <p:sp>
            <p:nvSpPr>
              <p:cNvPr id="14372" name="Rectangle 16"/>
              <p:cNvSpPr>
                <a:spLocks noChangeArrowheads="1"/>
              </p:cNvSpPr>
              <p:nvPr/>
            </p:nvSpPr>
            <p:spPr bwMode="auto">
              <a:xfrm rot="1393872">
                <a:off x="4096" y="2859"/>
                <a:ext cx="454" cy="90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2000"/>
              </a:p>
            </p:txBody>
          </p:sp>
          <p:sp>
            <p:nvSpPr>
              <p:cNvPr id="14373" name="Rectangle 17"/>
              <p:cNvSpPr>
                <a:spLocks noChangeArrowheads="1"/>
              </p:cNvSpPr>
              <p:nvPr/>
            </p:nvSpPr>
            <p:spPr bwMode="auto">
              <a:xfrm>
                <a:off x="3606" y="2704"/>
                <a:ext cx="544" cy="1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2000"/>
              </a:p>
            </p:txBody>
          </p:sp>
          <p:sp>
            <p:nvSpPr>
              <p:cNvPr id="14374" name="Oval 18"/>
              <p:cNvSpPr>
                <a:spLocks noChangeArrowheads="1"/>
              </p:cNvSpPr>
              <p:nvPr/>
            </p:nvSpPr>
            <p:spPr bwMode="auto">
              <a:xfrm>
                <a:off x="4694" y="2704"/>
                <a:ext cx="181" cy="18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Garamond" panose="02020404030301010803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2000"/>
              </a:p>
            </p:txBody>
          </p:sp>
          <p:sp>
            <p:nvSpPr>
              <p:cNvPr id="14375" name="Line 19"/>
              <p:cNvSpPr>
                <a:spLocks noChangeShapeType="1"/>
              </p:cNvSpPr>
              <p:nvPr/>
            </p:nvSpPr>
            <p:spPr bwMode="auto">
              <a:xfrm>
                <a:off x="4830" y="2795"/>
                <a:ext cx="363" cy="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4360" name="Text Box 20"/>
            <p:cNvSpPr txBox="1">
              <a:spLocks noChangeArrowheads="1"/>
            </p:cNvSpPr>
            <p:nvPr/>
          </p:nvSpPr>
          <p:spPr bwMode="auto">
            <a:xfrm>
              <a:off x="4195" y="1434"/>
              <a:ext cx="236" cy="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l-GR" altLang="ru-RU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Δ</a:t>
              </a:r>
            </a:p>
          </p:txBody>
        </p:sp>
        <p:sp>
          <p:nvSpPr>
            <p:cNvPr id="14361" name="Text Box 21"/>
            <p:cNvSpPr txBox="1">
              <a:spLocks noChangeArrowheads="1"/>
            </p:cNvSpPr>
            <p:nvPr/>
          </p:nvSpPr>
          <p:spPr bwMode="auto">
            <a:xfrm>
              <a:off x="4195" y="845"/>
              <a:ext cx="296" cy="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l-GR" altLang="ru-RU" sz="24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Δ</a:t>
              </a:r>
            </a:p>
          </p:txBody>
        </p:sp>
        <p:sp>
          <p:nvSpPr>
            <p:cNvPr id="14362" name="Text Box 22"/>
            <p:cNvSpPr txBox="1">
              <a:spLocks noChangeArrowheads="1"/>
            </p:cNvSpPr>
            <p:nvPr/>
          </p:nvSpPr>
          <p:spPr bwMode="auto">
            <a:xfrm>
              <a:off x="5220" y="1144"/>
              <a:ext cx="182" cy="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ru-RU" sz="2400">
                  <a:latin typeface="Tahoma" panose="020B0604030504040204" pitchFamily="34" charset="0"/>
                </a:rPr>
                <a:t>d</a:t>
              </a:r>
            </a:p>
          </p:txBody>
        </p:sp>
        <p:sp>
          <p:nvSpPr>
            <p:cNvPr id="14363" name="Text Box 23"/>
            <p:cNvSpPr txBox="1">
              <a:spLocks noChangeArrowheads="1"/>
            </p:cNvSpPr>
            <p:nvPr/>
          </p:nvSpPr>
          <p:spPr bwMode="auto">
            <a:xfrm>
              <a:off x="5057" y="1389"/>
              <a:ext cx="263" cy="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l-GR" altLang="ru-RU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</a:p>
          </p:txBody>
        </p:sp>
        <p:sp>
          <p:nvSpPr>
            <p:cNvPr id="14364" name="Text Box 24"/>
            <p:cNvSpPr txBox="1">
              <a:spLocks noChangeArrowheads="1"/>
            </p:cNvSpPr>
            <p:nvPr/>
          </p:nvSpPr>
          <p:spPr bwMode="auto">
            <a:xfrm>
              <a:off x="5011" y="845"/>
              <a:ext cx="263" cy="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l-GR" altLang="ru-RU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π</a:t>
              </a:r>
            </a:p>
          </p:txBody>
        </p:sp>
      </p:grpSp>
      <p:sp>
        <p:nvSpPr>
          <p:cNvPr id="14348" name="Text Box 27"/>
          <p:cNvSpPr txBox="1">
            <a:spLocks noChangeArrowheads="1"/>
          </p:cNvSpPr>
          <p:nvPr/>
        </p:nvSpPr>
        <p:spPr bwMode="auto">
          <a:xfrm>
            <a:off x="6629896" y="5637659"/>
            <a:ext cx="3619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2400" dirty="0"/>
              <a:t>p</a:t>
            </a:r>
          </a:p>
        </p:txBody>
      </p:sp>
      <p:sp>
        <p:nvSpPr>
          <p:cNvPr id="14349" name="Text Box 28"/>
          <p:cNvSpPr txBox="1">
            <a:spLocks noChangeArrowheads="1"/>
          </p:cNvSpPr>
          <p:nvPr/>
        </p:nvSpPr>
        <p:spPr bwMode="auto">
          <a:xfrm>
            <a:off x="6645278" y="5073411"/>
            <a:ext cx="352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2400" dirty="0"/>
              <a:t>n</a:t>
            </a:r>
          </a:p>
        </p:txBody>
      </p:sp>
      <p:sp>
        <p:nvSpPr>
          <p:cNvPr id="14350" name="Text Box 29"/>
          <p:cNvSpPr txBox="1">
            <a:spLocks noChangeArrowheads="1"/>
          </p:cNvSpPr>
          <p:nvPr/>
        </p:nvSpPr>
        <p:spPr bwMode="auto">
          <a:xfrm>
            <a:off x="2574520" y="5279285"/>
            <a:ext cx="22108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2800" b="1" dirty="0"/>
              <a:t>I (J</a:t>
            </a:r>
            <a:r>
              <a:rPr lang="de-DE" altLang="ru-RU" sz="2800" b="1" baseline="30000" dirty="0"/>
              <a:t>P</a:t>
            </a:r>
            <a:r>
              <a:rPr lang="de-DE" altLang="ru-RU" sz="2800" b="1" dirty="0"/>
              <a:t>) = 0 (3</a:t>
            </a:r>
            <a:r>
              <a:rPr lang="de-DE" altLang="ru-RU" sz="2800" b="1" baseline="30000" dirty="0" smtClean="0"/>
              <a:t>+</a:t>
            </a:r>
            <a:r>
              <a:rPr lang="de-DE" altLang="ru-RU" sz="2800" b="1" dirty="0" smtClean="0"/>
              <a:t>)</a:t>
            </a:r>
            <a:endParaRPr lang="de-DE" altLang="ru-RU" sz="2800" b="1" dirty="0"/>
          </a:p>
        </p:txBody>
      </p:sp>
      <p:sp>
        <p:nvSpPr>
          <p:cNvPr id="14351" name="Text Box 30"/>
          <p:cNvSpPr txBox="1">
            <a:spLocks noChangeArrowheads="1"/>
          </p:cNvSpPr>
          <p:nvPr/>
        </p:nvSpPr>
        <p:spPr bwMode="auto">
          <a:xfrm>
            <a:off x="1261583" y="3351766"/>
            <a:ext cx="5984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2000" dirty="0" err="1">
                <a:solidFill>
                  <a:srgbClr val="0000FF"/>
                </a:solidFill>
              </a:rPr>
              <a:t>M</a:t>
            </a:r>
            <a:r>
              <a:rPr lang="de-DE" altLang="ru-RU" sz="2000" baseline="-25000" dirty="0" err="1">
                <a:solidFill>
                  <a:srgbClr val="0000FF"/>
                </a:solidFill>
                <a:latin typeface="Symbol" panose="05050102010706020507" pitchFamily="18" charset="2"/>
              </a:rPr>
              <a:t>pp</a:t>
            </a:r>
            <a:endParaRPr lang="de-DE" altLang="ru-RU" sz="2000" dirty="0">
              <a:solidFill>
                <a:srgbClr val="0000FF"/>
              </a:solidFill>
            </a:endParaRPr>
          </a:p>
        </p:txBody>
      </p:sp>
      <p:sp>
        <p:nvSpPr>
          <p:cNvPr id="14352" name="Text Box 31"/>
          <p:cNvSpPr txBox="1">
            <a:spLocks noChangeArrowheads="1"/>
          </p:cNvSpPr>
          <p:nvPr/>
        </p:nvSpPr>
        <p:spPr bwMode="auto">
          <a:xfrm>
            <a:off x="3238487" y="1542391"/>
            <a:ext cx="6619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2000" dirty="0">
                <a:solidFill>
                  <a:srgbClr val="0000FF"/>
                </a:solidFill>
              </a:rPr>
              <a:t>M</a:t>
            </a:r>
            <a:r>
              <a:rPr lang="de-DE" altLang="ru-RU" sz="2000" baseline="-25000" dirty="0">
                <a:solidFill>
                  <a:srgbClr val="0000FF"/>
                </a:solidFill>
              </a:rPr>
              <a:t>d</a:t>
            </a:r>
            <a:r>
              <a:rPr lang="de-DE" altLang="ru-RU" sz="2000" baseline="-25000" dirty="0">
                <a:solidFill>
                  <a:srgbClr val="0000FF"/>
                </a:solidFill>
                <a:latin typeface="Symbol" panose="05050102010706020507" pitchFamily="18" charset="2"/>
              </a:rPr>
              <a:t>p</a:t>
            </a:r>
            <a:r>
              <a:rPr lang="de-DE" altLang="ru-RU" sz="1000" dirty="0">
                <a:solidFill>
                  <a:srgbClr val="0000FF"/>
                </a:solidFill>
                <a:latin typeface="Symbol" panose="05050102010706020507" pitchFamily="18" charset="2"/>
              </a:rPr>
              <a:t>0</a:t>
            </a:r>
            <a:endParaRPr lang="de-DE" altLang="ru-RU" sz="1000" dirty="0">
              <a:solidFill>
                <a:srgbClr val="0000FF"/>
              </a:solidFill>
            </a:endParaRPr>
          </a:p>
        </p:txBody>
      </p:sp>
      <p:sp>
        <p:nvSpPr>
          <p:cNvPr id="14353" name="Text Box 32"/>
          <p:cNvSpPr txBox="1">
            <a:spLocks noChangeArrowheads="1"/>
          </p:cNvSpPr>
          <p:nvPr/>
        </p:nvSpPr>
        <p:spPr bwMode="auto">
          <a:xfrm>
            <a:off x="1086900" y="5376949"/>
            <a:ext cx="5445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2000" dirty="0" err="1">
                <a:solidFill>
                  <a:srgbClr val="0000FF"/>
                </a:solidFill>
                <a:latin typeface="Symbol" panose="05050102010706020507" pitchFamily="18" charset="2"/>
              </a:rPr>
              <a:t>Q</a:t>
            </a:r>
            <a:r>
              <a:rPr lang="de-DE" altLang="ru-RU" sz="2000" baseline="-25000" dirty="0" err="1">
                <a:solidFill>
                  <a:srgbClr val="0000FF"/>
                </a:solidFill>
              </a:rPr>
              <a:t>d</a:t>
            </a:r>
            <a:r>
              <a:rPr lang="de-DE" altLang="ru-RU" sz="2000" baseline="30000" dirty="0">
                <a:solidFill>
                  <a:srgbClr val="0000FF"/>
                </a:solidFill>
              </a:rPr>
              <a:t>*</a:t>
            </a:r>
            <a:endParaRPr lang="de-DE" altLang="ru-RU" sz="2000" dirty="0">
              <a:solidFill>
                <a:srgbClr val="0000FF"/>
              </a:solidFill>
              <a:latin typeface="Symbol" panose="05050102010706020507" pitchFamily="18" charset="2"/>
            </a:endParaRPr>
          </a:p>
        </p:txBody>
      </p:sp>
      <p:sp>
        <p:nvSpPr>
          <p:cNvPr id="14354" name="Text Box 36"/>
          <p:cNvSpPr txBox="1">
            <a:spLocks noChangeArrowheads="1"/>
          </p:cNvSpPr>
          <p:nvPr/>
        </p:nvSpPr>
        <p:spPr bwMode="auto">
          <a:xfrm>
            <a:off x="7277353" y="4722450"/>
            <a:ext cx="7381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1800" dirty="0" err="1"/>
              <a:t>model</a:t>
            </a:r>
            <a:endParaRPr lang="de-DE" altLang="ru-RU" sz="1800" dirty="0"/>
          </a:p>
        </p:txBody>
      </p:sp>
      <p:sp>
        <p:nvSpPr>
          <p:cNvPr id="14355" name="Rectangle 37"/>
          <p:cNvSpPr>
            <a:spLocks noChangeArrowheads="1"/>
          </p:cNvSpPr>
          <p:nvPr/>
        </p:nvSpPr>
        <p:spPr bwMode="auto">
          <a:xfrm>
            <a:off x="5147722" y="6531506"/>
            <a:ext cx="24987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1200" dirty="0">
                <a:latin typeface="Arial" panose="020B0604020202020204" pitchFamily="34" charset="0"/>
              </a:rPr>
              <a:t>Phys.Rev.Lett.106, 242302 (2011)</a:t>
            </a:r>
            <a:endParaRPr lang="de-DE" altLang="ru-RU" sz="1200" dirty="0">
              <a:latin typeface="Arial" panose="020B0604020202020204" pitchFamily="34" charset="0"/>
            </a:endParaRPr>
          </a:p>
        </p:txBody>
      </p:sp>
      <p:pic>
        <p:nvPicPr>
          <p:cNvPr id="14356" name="Picture 38" descr="Iso_f6_p2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88" y="1287124"/>
            <a:ext cx="1851025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7" name="Line 39"/>
          <p:cNvSpPr>
            <a:spLocks noChangeShapeType="1"/>
          </p:cNvSpPr>
          <p:nvPr/>
        </p:nvSpPr>
        <p:spPr bwMode="auto">
          <a:xfrm>
            <a:off x="893810" y="3676655"/>
            <a:ext cx="1781175" cy="220662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8" name="Text Box 40"/>
          <p:cNvSpPr txBox="1">
            <a:spLocks noChangeArrowheads="1"/>
          </p:cNvSpPr>
          <p:nvPr/>
        </p:nvSpPr>
        <p:spPr bwMode="auto">
          <a:xfrm>
            <a:off x="2715655" y="3712651"/>
            <a:ext cx="1839030" cy="523220"/>
          </a:xfrm>
          <a:prstGeom prst="rect">
            <a:avLst/>
          </a:prstGeom>
          <a:noFill/>
          <a:ln w="28575">
            <a:solidFill>
              <a:srgbClr val="00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2800" b="1" dirty="0"/>
              <a:t>ABC </a:t>
            </a:r>
            <a:r>
              <a:rPr lang="de-DE" altLang="ru-RU" sz="2800" b="1" dirty="0" err="1"/>
              <a:t>effect</a:t>
            </a:r>
            <a:endParaRPr lang="de-DE" altLang="ru-RU" sz="2800" b="1" dirty="0"/>
          </a:p>
        </p:txBody>
      </p:sp>
      <p:sp>
        <p:nvSpPr>
          <p:cNvPr id="40" name="Text Box 8"/>
          <p:cNvSpPr txBox="1">
            <a:spLocks noChangeArrowheads="1"/>
          </p:cNvSpPr>
          <p:nvPr/>
        </p:nvSpPr>
        <p:spPr bwMode="auto">
          <a:xfrm>
            <a:off x="7034681" y="1398755"/>
            <a:ext cx="16462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ru-RU" dirty="0">
                <a:solidFill>
                  <a:srgbClr val="0000FF"/>
                </a:solidFill>
                <a:latin typeface="Garamond" panose="02020404030301010803" pitchFamily="18" charset="0"/>
              </a:rPr>
              <a:t>M </a:t>
            </a:r>
            <a:r>
              <a:rPr lang="de-DE" altLang="ru-RU" dirty="0">
                <a:solidFill>
                  <a:srgbClr val="0000FF"/>
                </a:solidFill>
                <a:latin typeface="Garamond" panose="02020404030301010803" pitchFamily="18" charset="0"/>
                <a:sym typeface="Symbol" panose="05050102010706020507" pitchFamily="18" charset="2"/>
              </a:rPr>
              <a:t></a:t>
            </a:r>
            <a:r>
              <a:rPr lang="de-DE" altLang="ru-RU" dirty="0">
                <a:solidFill>
                  <a:srgbClr val="0000FF"/>
                </a:solidFill>
                <a:latin typeface="Garamond" panose="02020404030301010803" pitchFamily="18" charset="0"/>
              </a:rPr>
              <a:t> 2.37 </a:t>
            </a:r>
            <a:r>
              <a:rPr lang="de-DE" altLang="ru-RU" dirty="0" err="1">
                <a:solidFill>
                  <a:srgbClr val="0000FF"/>
                </a:solidFill>
                <a:latin typeface="Garamond" panose="02020404030301010803" pitchFamily="18" charset="0"/>
              </a:rPr>
              <a:t>GeV</a:t>
            </a:r>
            <a:endParaRPr lang="de-DE" altLang="ru-RU" dirty="0">
              <a:solidFill>
                <a:srgbClr val="0000FF"/>
              </a:solidFill>
              <a:latin typeface="Garamond" panose="02020404030301010803" pitchFamily="18" charset="0"/>
            </a:endParaRPr>
          </a:p>
          <a:p>
            <a:r>
              <a:rPr lang="de-DE" altLang="ru-RU" dirty="0">
                <a:solidFill>
                  <a:srgbClr val="0000FF"/>
                </a:solidFill>
              </a:rPr>
              <a:t>G</a:t>
            </a:r>
            <a:r>
              <a:rPr lang="de-DE" altLang="ru-RU" dirty="0">
                <a:solidFill>
                  <a:srgbClr val="0000FF"/>
                </a:solidFill>
                <a:latin typeface="Garamond" panose="02020404030301010803" pitchFamily="18" charset="0"/>
              </a:rPr>
              <a:t>  </a:t>
            </a:r>
            <a:r>
              <a:rPr lang="de-DE" altLang="ru-RU" dirty="0">
                <a:solidFill>
                  <a:srgbClr val="0000FF"/>
                </a:solidFill>
                <a:latin typeface="Garamond" panose="02020404030301010803" pitchFamily="18" charset="0"/>
                <a:sym typeface="Symbol" panose="05050102010706020507" pitchFamily="18" charset="2"/>
              </a:rPr>
              <a:t></a:t>
            </a:r>
            <a:r>
              <a:rPr lang="de-DE" altLang="ru-RU" dirty="0">
                <a:solidFill>
                  <a:srgbClr val="0000FF"/>
                </a:solidFill>
                <a:latin typeface="Garamond" panose="02020404030301010803" pitchFamily="18" charset="0"/>
              </a:rPr>
              <a:t> 70 </a:t>
            </a:r>
            <a:r>
              <a:rPr lang="de-DE" altLang="ru-RU" dirty="0" err="1">
                <a:solidFill>
                  <a:srgbClr val="0000FF"/>
                </a:solidFill>
                <a:latin typeface="Garamond" panose="02020404030301010803" pitchFamily="18" charset="0"/>
              </a:rPr>
              <a:t>MeV</a:t>
            </a:r>
            <a:endParaRPr lang="de-DE" altLang="ru-RU" dirty="0">
              <a:solidFill>
                <a:srgbClr val="0000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93446" y="153822"/>
            <a:ext cx="9311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err="1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4400" b="1" u="sng" dirty="0" err="1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d*    d</a:t>
            </a:r>
            <a:r>
              <a:rPr lang="en-US" sz="4400" b="1" u="sng" baseline="30000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</a:t>
            </a:r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lang="en-US" sz="4400" b="1" baseline="30000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</a:t>
            </a:r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ru-RU" sz="44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01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Дата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 smtClean="0">
                <a:latin typeface="Arial" panose="020B0604020202020204" pitchFamily="34" charset="0"/>
              </a:rPr>
              <a:t>T.Skorodko</a:t>
            </a:r>
            <a:endParaRPr lang="de-DE" altLang="ru-RU" sz="1200">
              <a:latin typeface="Arial" panose="020B0604020202020204" pitchFamily="34" charset="0"/>
            </a:endParaRPr>
          </a:p>
        </p:txBody>
      </p:sp>
      <p:sp>
        <p:nvSpPr>
          <p:cNvPr id="15363" name="Номер слайда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2F20FE-2407-45D8-A1E9-61DC610A4029}" type="slidenum">
              <a:rPr lang="de-DE" altLang="ru-RU" sz="12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de-DE" altLang="ru-RU" sz="1200">
              <a:latin typeface="Arial" panose="020B0604020202020204" pitchFamily="34" charset="0"/>
            </a:endParaRPr>
          </a:p>
        </p:txBody>
      </p:sp>
      <p:pic>
        <p:nvPicPr>
          <p:cNvPr id="15366" name="Picture 2" descr="tot_xs_over1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95663" y="714376"/>
            <a:ext cx="2413000" cy="1635125"/>
          </a:xfrm>
        </p:spPr>
      </p:pic>
      <p:pic>
        <p:nvPicPr>
          <p:cNvPr id="1536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682625"/>
            <a:ext cx="252095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351" y="4930776"/>
            <a:ext cx="1916113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4902201"/>
            <a:ext cx="1936750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0" name="Rectangle 3"/>
          <p:cNvSpPr txBox="1">
            <a:spLocks noChangeArrowheads="1"/>
          </p:cNvSpPr>
          <p:nvPr/>
        </p:nvSpPr>
        <p:spPr bwMode="auto">
          <a:xfrm>
            <a:off x="3575050" y="3498851"/>
            <a:ext cx="338455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r>
              <a:rPr lang="de-DE" altLang="ru-RU">
                <a:latin typeface="Arial" panose="020B0604020202020204" pitchFamily="34" charset="0"/>
              </a:rPr>
              <a:t>pn </a:t>
            </a:r>
            <a:r>
              <a:rPr lang="de-DE" altLang="ru-RU">
                <a:latin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de-DE" altLang="ru-RU">
                <a:latin typeface="Constantia" panose="02030602050306030303" pitchFamily="18" charset="0"/>
                <a:sym typeface="Symbol" panose="05050102010706020507" pitchFamily="18" charset="2"/>
              </a:rPr>
              <a:t> </a:t>
            </a:r>
            <a:r>
              <a:rPr lang="de-DE" altLang="ru-RU">
                <a:solidFill>
                  <a:srgbClr val="FFCC00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d</a:t>
            </a:r>
            <a:r>
              <a:rPr lang="de-DE" altLang="ru-RU" baseline="30000">
                <a:solidFill>
                  <a:srgbClr val="FFCC00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*</a:t>
            </a:r>
            <a:r>
              <a:rPr lang="de-DE" altLang="ru-RU">
                <a:solidFill>
                  <a:srgbClr val="FFCC00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(2380)</a:t>
            </a:r>
            <a:r>
              <a:rPr lang="de-DE" altLang="ru-RU" baseline="30000">
                <a:solidFill>
                  <a:srgbClr val="FFCC00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 </a:t>
            </a:r>
          </a:p>
          <a:p>
            <a:pPr eaLnBrk="1" hangingPunct="1"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de-DE" altLang="ru-RU" baseline="30000">
              <a:latin typeface="Arial" panose="020B0604020202020204" pitchFamily="34" charset="0"/>
              <a:sym typeface="Symbol" panose="05050102010706020507" pitchFamily="18" charset="2"/>
            </a:endParaRPr>
          </a:p>
          <a:p>
            <a:pPr eaLnBrk="1" hangingPunct="1">
              <a:buClr>
                <a:srgbClr val="0BD0D9"/>
              </a:buClr>
              <a:buSzPct val="95000"/>
              <a:buFontTx/>
              <a:buNone/>
            </a:pPr>
            <a:endParaRPr lang="de-DE" altLang="ru-RU" sz="2600" baseline="30000">
              <a:latin typeface="Constantia" panose="02030602050306030303" pitchFamily="18" charset="0"/>
              <a:sym typeface="Symbol" panose="05050102010706020507" pitchFamily="18" charset="2"/>
            </a:endParaRPr>
          </a:p>
        </p:txBody>
      </p:sp>
      <p:pic>
        <p:nvPicPr>
          <p:cNvPr id="15371" name="Прямоугольник 13"/>
          <p:cNvPicPr>
            <a:picLocks noRot="1" noChangeAspect="1" noMove="1" noResize="1" noEditPoints="1" noAdjustHandles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4" y="2327276"/>
            <a:ext cx="1639887" cy="65881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Прямоугольник 14"/>
          <p:cNvPicPr>
            <a:picLocks noRot="1" noChangeAspect="1" noMove="1" noResize="1" noEditPoints="1" noAdjustHandles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4" y="2378076"/>
            <a:ext cx="1736725" cy="6572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3" name="Прямоугольник 15"/>
          <p:cNvPicPr>
            <a:picLocks noRot="1" noChangeAspect="1" noMove="1" noResize="1" noEditPoints="1" noAdjustHandles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475" y="4562476"/>
            <a:ext cx="1536700" cy="5254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Прямоугольник 16"/>
          <p:cNvPicPr>
            <a:picLocks noRot="1" noChangeAspect="1" noMove="1" noResize="1" noEditPoints="1" noAdjustHandles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613" y="4540251"/>
            <a:ext cx="1504950" cy="5254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Прямая со стрелкой 19"/>
          <p:cNvCxnSpPr/>
          <p:nvPr/>
        </p:nvCxnSpPr>
        <p:spPr>
          <a:xfrm flipV="1">
            <a:off x="4295775" y="2979738"/>
            <a:ext cx="215900" cy="546100"/>
          </a:xfrm>
          <a:prstGeom prst="straightConnector1">
            <a:avLst/>
          </a:prstGeom>
          <a:ln w="635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4525963" y="3063875"/>
            <a:ext cx="1600200" cy="546100"/>
          </a:xfrm>
          <a:prstGeom prst="straightConnector1">
            <a:avLst/>
          </a:prstGeom>
          <a:ln w="635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3575050" y="4005263"/>
            <a:ext cx="433388" cy="576262"/>
          </a:xfrm>
          <a:prstGeom prst="straightConnector1">
            <a:avLst/>
          </a:prstGeom>
          <a:ln w="635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4008438" y="4005263"/>
            <a:ext cx="1079500" cy="647700"/>
          </a:xfrm>
          <a:prstGeom prst="straightConnector1">
            <a:avLst/>
          </a:prstGeom>
          <a:ln w="635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4008438" y="4005264"/>
            <a:ext cx="2705100" cy="541337"/>
          </a:xfrm>
          <a:prstGeom prst="straightConnector1">
            <a:avLst/>
          </a:prstGeom>
          <a:ln w="635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7402513" y="1144589"/>
            <a:ext cx="66396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1200">
                <a:solidFill>
                  <a:srgbClr val="FF3300"/>
                </a:solidFill>
                <a:latin typeface="Arial" panose="020B0604020202020204" pitchFamily="34" charset="0"/>
              </a:rPr>
              <a:t>I = 0+1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ru-RU" sz="1200">
              <a:solidFill>
                <a:srgbClr val="FF33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1200">
                <a:solidFill>
                  <a:schemeClr val="bg2"/>
                </a:solidFill>
                <a:latin typeface="Arial" panose="020B0604020202020204" pitchFamily="34" charset="0"/>
              </a:rPr>
              <a:t>I 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ru-RU" sz="120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1200">
                <a:solidFill>
                  <a:srgbClr val="0000FF"/>
                </a:solidFill>
                <a:latin typeface="Arial" panose="020B0604020202020204" pitchFamily="34" charset="0"/>
              </a:rPr>
              <a:t>I = 0</a:t>
            </a:r>
          </a:p>
        </p:txBody>
      </p:sp>
      <p:sp>
        <p:nvSpPr>
          <p:cNvPr id="15381" name="Text Box 21"/>
          <p:cNvSpPr txBox="1">
            <a:spLocks noChangeArrowheads="1"/>
          </p:cNvSpPr>
          <p:nvPr/>
        </p:nvSpPr>
        <p:spPr bwMode="auto">
          <a:xfrm>
            <a:off x="7948614" y="1092200"/>
            <a:ext cx="803425" cy="1097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1400">
                <a:solidFill>
                  <a:srgbClr val="FF3300"/>
                </a:solidFill>
                <a:latin typeface="Arial" panose="020B0604020202020204" pitchFamily="34" charset="0"/>
              </a:rPr>
              <a:t>d</a:t>
            </a:r>
            <a:r>
              <a:rPr lang="de-DE" altLang="ru-RU" sz="1400">
                <a:solidFill>
                  <a:srgbClr val="FF3300"/>
                </a:solidFill>
                <a:latin typeface="Symbol" panose="05050102010706020507" pitchFamily="18" charset="2"/>
              </a:rPr>
              <a:t>p</a:t>
            </a:r>
            <a:r>
              <a:rPr lang="de-DE" altLang="ru-RU" sz="1400" baseline="30000">
                <a:solidFill>
                  <a:srgbClr val="FF3300"/>
                </a:solidFill>
                <a:latin typeface="Symbol" panose="05050102010706020507" pitchFamily="18" charset="2"/>
              </a:rPr>
              <a:t>+</a:t>
            </a:r>
            <a:r>
              <a:rPr lang="de-DE" altLang="ru-RU" sz="1400">
                <a:solidFill>
                  <a:srgbClr val="FF3300"/>
                </a:solidFill>
                <a:latin typeface="Symbol" panose="05050102010706020507" pitchFamily="18" charset="2"/>
              </a:rPr>
              <a:t>p</a:t>
            </a:r>
            <a:r>
              <a:rPr lang="de-DE" altLang="ru-RU" sz="1400" baseline="30000">
                <a:solidFill>
                  <a:srgbClr val="FF3300"/>
                </a:solidFill>
                <a:latin typeface="Symbol" panose="05050102010706020507" pitchFamily="18" charset="2"/>
              </a:rPr>
              <a:t>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ru-RU" sz="1400" baseline="30000">
              <a:latin typeface="Symbol" panose="05050102010706020507" pitchFamily="18" charset="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1400">
                <a:solidFill>
                  <a:schemeClr val="bg2"/>
                </a:solidFill>
                <a:latin typeface="Arial" panose="020B0604020202020204" pitchFamily="34" charset="0"/>
              </a:rPr>
              <a:t>½ d</a:t>
            </a:r>
            <a:r>
              <a:rPr lang="de-DE" altLang="ru-RU" sz="1400">
                <a:solidFill>
                  <a:schemeClr val="bg2"/>
                </a:solidFill>
                <a:latin typeface="Symbol" panose="05050102010706020507" pitchFamily="18" charset="2"/>
              </a:rPr>
              <a:t>p</a:t>
            </a:r>
            <a:r>
              <a:rPr lang="de-DE" altLang="ru-RU" sz="1400" baseline="30000">
                <a:solidFill>
                  <a:schemeClr val="bg2"/>
                </a:solidFill>
                <a:latin typeface="Symbol" panose="05050102010706020507" pitchFamily="18" charset="2"/>
              </a:rPr>
              <a:t>+</a:t>
            </a:r>
            <a:r>
              <a:rPr lang="de-DE" altLang="ru-RU" sz="1400">
                <a:solidFill>
                  <a:schemeClr val="bg2"/>
                </a:solidFill>
                <a:latin typeface="Symbol" panose="05050102010706020507" pitchFamily="18" charset="2"/>
              </a:rPr>
              <a:t>p</a:t>
            </a:r>
            <a:r>
              <a:rPr lang="de-DE" altLang="ru-RU" sz="1400" baseline="30000">
                <a:solidFill>
                  <a:schemeClr val="bg2"/>
                </a:solidFill>
                <a:latin typeface="Symbol" panose="05050102010706020507" pitchFamily="18" charset="2"/>
              </a:rPr>
              <a:t>0</a:t>
            </a:r>
            <a:endParaRPr lang="de-DE" altLang="ru-RU" sz="1400">
              <a:solidFill>
                <a:schemeClr val="bg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e-DE" altLang="ru-RU" sz="1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1400">
                <a:solidFill>
                  <a:srgbClr val="0000FF"/>
                </a:solidFill>
                <a:latin typeface="Arial" panose="020B0604020202020204" pitchFamily="34" charset="0"/>
              </a:rPr>
              <a:t>2 d</a:t>
            </a:r>
            <a:r>
              <a:rPr lang="de-DE" altLang="ru-RU" sz="1400">
                <a:solidFill>
                  <a:srgbClr val="0000FF"/>
                </a:solidFill>
                <a:latin typeface="Symbol" panose="05050102010706020507" pitchFamily="18" charset="2"/>
              </a:rPr>
              <a:t>p</a:t>
            </a:r>
            <a:r>
              <a:rPr lang="de-DE" altLang="ru-RU" sz="1400" baseline="30000">
                <a:solidFill>
                  <a:srgbClr val="0000FF"/>
                </a:solidFill>
                <a:latin typeface="Symbol" panose="05050102010706020507" pitchFamily="18" charset="2"/>
              </a:rPr>
              <a:t>0</a:t>
            </a:r>
            <a:r>
              <a:rPr lang="de-DE" altLang="ru-RU" sz="1400">
                <a:solidFill>
                  <a:srgbClr val="0000FF"/>
                </a:solidFill>
                <a:latin typeface="Symbol" panose="05050102010706020507" pitchFamily="18" charset="2"/>
              </a:rPr>
              <a:t>p</a:t>
            </a:r>
            <a:r>
              <a:rPr lang="de-DE" altLang="ru-RU" sz="1400" baseline="30000">
                <a:solidFill>
                  <a:srgbClr val="0000FF"/>
                </a:solidFill>
                <a:latin typeface="Symbol" panose="05050102010706020507" pitchFamily="18" charset="2"/>
              </a:rPr>
              <a:t>0</a:t>
            </a:r>
            <a:endParaRPr lang="de-DE" altLang="ru-RU" sz="14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5382" name="Text Box 23"/>
          <p:cNvSpPr txBox="1">
            <a:spLocks noChangeArrowheads="1"/>
          </p:cNvSpPr>
          <p:nvPr/>
        </p:nvSpPr>
        <p:spPr bwMode="auto">
          <a:xfrm>
            <a:off x="8832851" y="952501"/>
            <a:ext cx="1311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1000">
                <a:latin typeface="Arial" panose="020B0604020202020204" pitchFamily="34" charset="0"/>
              </a:rPr>
              <a:t>PLB 721 (2013) 229</a:t>
            </a:r>
          </a:p>
        </p:txBody>
      </p:sp>
      <p:sp>
        <p:nvSpPr>
          <p:cNvPr id="15383" name="Text Box 24"/>
          <p:cNvSpPr txBox="1">
            <a:spLocks noChangeArrowheads="1"/>
          </p:cNvSpPr>
          <p:nvPr/>
        </p:nvSpPr>
        <p:spPr bwMode="auto">
          <a:xfrm>
            <a:off x="1827213" y="1098551"/>
            <a:ext cx="15287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1000">
                <a:latin typeface="Arial" panose="020B0604020202020204" pitchFamily="34" charset="0"/>
              </a:rPr>
              <a:t>PRL 106 (2011) 242302</a:t>
            </a:r>
          </a:p>
        </p:txBody>
      </p:sp>
      <p:pic>
        <p:nvPicPr>
          <p:cNvPr id="15384" name="Picture 25" descr="cr_pnpi+pim_mb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775" y="4973639"/>
            <a:ext cx="1836738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5" name="Прямоугольник 23"/>
          <p:cNvPicPr>
            <a:picLocks noRot="1" noChangeAspect="1" noMove="1" noResize="1" noEditPoints="1" noAdjustHandles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814" y="4548188"/>
            <a:ext cx="1582737" cy="52546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6" name="Text Box 27"/>
          <p:cNvSpPr txBox="1">
            <a:spLocks noChangeArrowheads="1"/>
          </p:cNvSpPr>
          <p:nvPr/>
        </p:nvSpPr>
        <p:spPr bwMode="auto">
          <a:xfrm>
            <a:off x="8647114" y="5589589"/>
            <a:ext cx="19716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1000">
                <a:latin typeface="Arial" panose="020B0604020202020204" pitchFamily="34" charset="0"/>
              </a:rPr>
              <a:t>PRC 88 (2013) 055208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1000">
                <a:latin typeface="Arial" panose="020B0604020202020204" pitchFamily="34" charset="0"/>
              </a:rPr>
              <a:t>PLB 743 (2015) 325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1000">
                <a:latin typeface="Arial" panose="020B0604020202020204" pitchFamily="34" charset="0"/>
              </a:rPr>
              <a:t>Phys. Scr. T 166 (2015) 014016</a:t>
            </a:r>
          </a:p>
        </p:txBody>
      </p:sp>
      <p:sp>
        <p:nvSpPr>
          <p:cNvPr id="15387" name="Text Box 28"/>
          <p:cNvSpPr txBox="1">
            <a:spLocks noChangeArrowheads="1"/>
          </p:cNvSpPr>
          <p:nvPr/>
        </p:nvSpPr>
        <p:spPr bwMode="auto">
          <a:xfrm>
            <a:off x="2460625" y="2081214"/>
            <a:ext cx="9715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1200">
                <a:latin typeface="Arial" panose="020B0604020202020204" pitchFamily="34" charset="0"/>
              </a:rPr>
              <a:t>WASA data</a:t>
            </a:r>
          </a:p>
        </p:txBody>
      </p:sp>
      <p:sp>
        <p:nvSpPr>
          <p:cNvPr id="15388" name="Oval 29"/>
          <p:cNvSpPr>
            <a:spLocks noChangeArrowheads="1"/>
          </p:cNvSpPr>
          <p:nvPr/>
        </p:nvSpPr>
        <p:spPr bwMode="auto">
          <a:xfrm>
            <a:off x="2351088" y="2205038"/>
            <a:ext cx="69850" cy="698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15389" name="Oval 30"/>
          <p:cNvSpPr>
            <a:spLocks noChangeArrowheads="1"/>
          </p:cNvSpPr>
          <p:nvPr/>
        </p:nvSpPr>
        <p:spPr bwMode="auto">
          <a:xfrm>
            <a:off x="2208213" y="2206625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15390" name="Oval 31"/>
          <p:cNvSpPr>
            <a:spLocks noChangeArrowheads="1"/>
          </p:cNvSpPr>
          <p:nvPr/>
        </p:nvSpPr>
        <p:spPr bwMode="auto">
          <a:xfrm>
            <a:off x="2065338" y="2205038"/>
            <a:ext cx="69850" cy="698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15391" name="Text Box 32"/>
          <p:cNvSpPr txBox="1">
            <a:spLocks noChangeArrowheads="1"/>
          </p:cNvSpPr>
          <p:nvPr/>
        </p:nvSpPr>
        <p:spPr bwMode="auto">
          <a:xfrm>
            <a:off x="8596313" y="6440488"/>
            <a:ext cx="77311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900">
                <a:latin typeface="Arial" panose="020B0604020202020204" pitchFamily="34" charset="0"/>
                <a:sym typeface="Symbol" panose="05050102010706020507" pitchFamily="18" charset="2"/>
              </a:rPr>
              <a:t> s [GeV]</a:t>
            </a:r>
          </a:p>
        </p:txBody>
      </p:sp>
      <p:sp>
        <p:nvSpPr>
          <p:cNvPr id="15392" name="Text Box 33"/>
          <p:cNvSpPr txBox="1">
            <a:spLocks noChangeArrowheads="1"/>
          </p:cNvSpPr>
          <p:nvPr/>
        </p:nvSpPr>
        <p:spPr bwMode="auto">
          <a:xfrm>
            <a:off x="3111500" y="6099175"/>
            <a:ext cx="3658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1800">
                <a:solidFill>
                  <a:srgbClr val="FF0000"/>
                </a:solidFill>
              </a:rPr>
              <a:t>d</a:t>
            </a:r>
            <a:r>
              <a:rPr lang="de-DE" altLang="ru-RU" sz="1800" baseline="30000">
                <a:solidFill>
                  <a:srgbClr val="FF0000"/>
                </a:solidFill>
              </a:rPr>
              <a:t>*</a:t>
            </a:r>
            <a:endParaRPr lang="de-DE" altLang="ru-RU" sz="1800">
              <a:solidFill>
                <a:srgbClr val="FF0000"/>
              </a:solidFill>
            </a:endParaRPr>
          </a:p>
        </p:txBody>
      </p:sp>
      <p:sp>
        <p:nvSpPr>
          <p:cNvPr id="15393" name="Rectangle 34"/>
          <p:cNvSpPr>
            <a:spLocks noChangeArrowheads="1"/>
          </p:cNvSpPr>
          <p:nvPr/>
        </p:nvSpPr>
        <p:spPr bwMode="auto">
          <a:xfrm>
            <a:off x="7446963" y="6027738"/>
            <a:ext cx="3658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1800">
                <a:solidFill>
                  <a:srgbClr val="FF0000"/>
                </a:solidFill>
              </a:rPr>
              <a:t>d</a:t>
            </a:r>
            <a:r>
              <a:rPr lang="de-DE" altLang="ru-RU" sz="1800" baseline="3000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5394" name="Rectangle 36"/>
          <p:cNvSpPr>
            <a:spLocks noChangeArrowheads="1"/>
          </p:cNvSpPr>
          <p:nvPr/>
        </p:nvSpPr>
        <p:spPr bwMode="auto">
          <a:xfrm>
            <a:off x="5218113" y="5989638"/>
            <a:ext cx="3658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1800">
                <a:solidFill>
                  <a:srgbClr val="FF0000"/>
                </a:solidFill>
              </a:rPr>
              <a:t>d</a:t>
            </a:r>
            <a:r>
              <a:rPr lang="de-DE" altLang="ru-RU" sz="1800" baseline="3000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5395" name="Oval 38"/>
          <p:cNvSpPr>
            <a:spLocks noChangeArrowheads="1"/>
          </p:cNvSpPr>
          <p:nvPr/>
        </p:nvSpPr>
        <p:spPr bwMode="auto">
          <a:xfrm>
            <a:off x="7977189" y="5427663"/>
            <a:ext cx="66675" cy="746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37" name="TextBox 36"/>
          <p:cNvSpPr txBox="1"/>
          <p:nvPr/>
        </p:nvSpPr>
        <p:spPr>
          <a:xfrm>
            <a:off x="258523" y="22475"/>
            <a:ext cx="5729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Hadronic decay </a:t>
            </a:r>
            <a:endParaRPr lang="ru-RU" sz="44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515155" y="320253"/>
            <a:ext cx="659684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4400" b="1" u="sng" dirty="0" smtClean="0">
                <a:solidFill>
                  <a:srgbClr val="660066"/>
                </a:solidFill>
              </a:rPr>
              <a:t>Theoretical description  1</a:t>
            </a:r>
            <a:r>
              <a:rPr lang="en-US" altLang="ru-RU" sz="4400" b="1" u="sng" dirty="0" smtClean="0">
                <a:solidFill>
                  <a:srgbClr val="660066"/>
                </a:solidFill>
                <a:sym typeface="Symbol" panose="05050102010706020507" pitchFamily="18" charset="2"/>
              </a:rPr>
              <a:t> </a:t>
            </a:r>
            <a:endParaRPr lang="ru-RU" altLang="ru-RU" sz="4400" b="1" u="sng" dirty="0">
              <a:solidFill>
                <a:srgbClr val="66006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1270" y="1202971"/>
            <a:ext cx="115607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has a compact structure and can have an exotic </a:t>
            </a:r>
            <a:r>
              <a:rPr lang="en-US" sz="3200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hexaquark</a:t>
            </a:r>
            <a:r>
              <a:rPr lang="en-US" sz="32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component</a:t>
            </a:r>
            <a:endParaRPr lang="ru-RU" sz="32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2280189"/>
            <a:ext cx="12192000" cy="4050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de-DE" altLang="ru-RU" sz="2800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de-DE" altLang="ru-RU" sz="2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Experiment          </a:t>
            </a:r>
            <a:r>
              <a:rPr lang="de-DE" alt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SU(6</a:t>
            </a:r>
            <a:r>
              <a:rPr lang="de-DE" altLang="ru-RU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        </a:t>
            </a:r>
            <a:r>
              <a:rPr lang="de-DE" alt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QDCSM             </a:t>
            </a:r>
            <a:r>
              <a:rPr lang="de-DE" altLang="ru-RU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ChQM</a:t>
            </a:r>
            <a:r>
              <a:rPr lang="de-DE" alt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</a:t>
            </a:r>
            <a:r>
              <a:rPr lang="ru-RU" alt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lang="de-DE" alt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RGM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de-DE" alt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                             6q           </a:t>
            </a:r>
            <a:r>
              <a:rPr lang="de-DE" alt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</a:t>
            </a:r>
            <a:r>
              <a:rPr lang="de-DE" alt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</a:t>
            </a:r>
            <a:r>
              <a:rPr lang="de-DE" alt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</a:t>
            </a:r>
            <a:r>
              <a:rPr lang="de-DE" alt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(31.5%)</a:t>
            </a:r>
            <a:r>
              <a:rPr lang="de-DE" alt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</a:t>
            </a:r>
            <a:r>
              <a:rPr lang="de-DE" alt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de-DE" altLang="ru-RU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 (68.5%)CC</a:t>
            </a:r>
            <a:endParaRPr lang="de-DE" alt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de-DE" altLang="ru-R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</a:t>
            </a:r>
            <a:r>
              <a:rPr lang="ru-RU" altLang="ru-R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</a:t>
            </a:r>
            <a:r>
              <a:rPr lang="de-DE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</a:t>
            </a:r>
            <a:r>
              <a:rPr lang="de-DE" alt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Dyson</a:t>
            </a:r>
            <a:r>
              <a:rPr lang="de-DE" alt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de-DE" alt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&amp; </a:t>
            </a:r>
            <a:r>
              <a:rPr lang="de-DE" altLang="ru-RU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Xuong</a:t>
            </a:r>
            <a:r>
              <a:rPr lang="de-DE" alt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Goldman </a:t>
            </a:r>
            <a:r>
              <a:rPr lang="de-DE" alt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et al. 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Qi-Fang </a:t>
            </a:r>
            <a:r>
              <a:rPr lang="de-DE" alt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Lu</a:t>
            </a:r>
            <a:r>
              <a:rPr lang="de-DE" alt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et al.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de-DE" alt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Yubing</a:t>
            </a:r>
            <a:r>
              <a:rPr lang="de-DE" alt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Dong </a:t>
            </a:r>
            <a:r>
              <a:rPr lang="de-DE" alt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et al. </a:t>
            </a:r>
            <a:r>
              <a:rPr lang="ru-RU" altLang="ru-RU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endParaRPr lang="de-DE" altLang="ru-RU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de-DE" altLang="ru-R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</a:t>
            </a:r>
            <a:r>
              <a:rPr lang="ru-RU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</a:t>
            </a:r>
            <a:r>
              <a:rPr lang="de-DE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</a:t>
            </a:r>
            <a:r>
              <a:rPr lang="ru-RU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</a:t>
            </a:r>
            <a:r>
              <a:rPr lang="de-DE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PRL </a:t>
            </a:r>
            <a:r>
              <a:rPr lang="de-DE" altLang="ru-R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13 (1964) 815     </a:t>
            </a:r>
            <a:r>
              <a:rPr lang="de-DE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PRC </a:t>
            </a:r>
            <a:r>
              <a:rPr lang="de-DE" altLang="ru-R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90 (2014) 064003   </a:t>
            </a:r>
            <a:r>
              <a:rPr lang="de-DE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PRD 96(2017) 0114036     PRC 94 (2016) 014003                 </a:t>
            </a:r>
            <a:endParaRPr lang="de-DE" altLang="ru-RU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de-DE" altLang="ru-RU" sz="11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                                                             </a:t>
            </a:r>
            <a:r>
              <a:rPr lang="ru-RU" altLang="ru-RU" sz="11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</a:t>
            </a:r>
            <a:r>
              <a:rPr lang="de-DE" altLang="ru-RU" sz="11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</a:t>
            </a:r>
            <a:r>
              <a:rPr lang="ru-RU" altLang="ru-RU" sz="11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</a:t>
            </a:r>
            <a:r>
              <a:rPr lang="en-US" altLang="ru-RU" sz="11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</a:t>
            </a:r>
            <a:r>
              <a:rPr lang="ru-RU" altLang="ru-RU" sz="11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de-DE" altLang="ru-RU" sz="11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de-DE" altLang="ru-RU" sz="11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</a:t>
            </a:r>
            <a:r>
              <a:rPr lang="de-DE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</a:t>
            </a:r>
            <a:endParaRPr lang="ru-RU" altLang="ru-RU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endParaRPr lang="ru-RU" altLang="ru-RU" sz="11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altLang="ru-R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mass [MeV]    </a:t>
            </a:r>
            <a:r>
              <a:rPr lang="en-US" altLang="ru-RU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2380</a:t>
            </a:r>
            <a:r>
              <a:rPr lang="en-US" altLang="ru-RU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</a:t>
            </a:r>
            <a:r>
              <a:rPr lang="en-US" altLang="ru-RU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n-US" alt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2350</a:t>
            </a:r>
            <a:r>
              <a:rPr lang="en-US" altLang="ru-RU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</a:t>
            </a:r>
            <a:r>
              <a:rPr lang="en-US" alt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2360 </a:t>
            </a:r>
            <a:r>
              <a:rPr lang="en-US" altLang="ru-RU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</a:t>
            </a:r>
            <a:r>
              <a:rPr lang="en-US" alt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2356</a:t>
            </a:r>
            <a:r>
              <a:rPr lang="en-US" altLang="ru-RU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</a:t>
            </a:r>
            <a:r>
              <a:rPr lang="ru-RU" altLang="ru-RU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en-US" alt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2380 </a:t>
            </a:r>
            <a:r>
              <a:rPr lang="en-US" altLang="ru-RU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</a:t>
            </a:r>
            <a:endParaRPr lang="en-US" altLang="ru-RU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endParaRPr lang="en-US" altLang="ru-RU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altLang="ru-RU" sz="2800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        [MeV]       </a:t>
            </a:r>
            <a:r>
              <a:rPr lang="en-US" altLang="ru-RU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70</a:t>
            </a:r>
            <a:r>
              <a:rPr lang="en-US" altLang="ru-RU" sz="3200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                          </a:t>
            </a:r>
            <a:r>
              <a:rPr lang="en-US" altLang="ru-RU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      </a:t>
            </a:r>
            <a:r>
              <a:rPr lang="en-US" altLang="ru-RU" sz="3200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104</a:t>
            </a:r>
            <a:r>
              <a:rPr lang="en-US" altLang="ru-RU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     </a:t>
            </a:r>
            <a:r>
              <a:rPr lang="en-US" alt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             </a:t>
            </a:r>
            <a:r>
              <a:rPr lang="en-US" altLang="ru-RU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                    </a:t>
            </a:r>
            <a:r>
              <a:rPr lang="ru-RU" altLang="ru-RU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   </a:t>
            </a:r>
            <a:r>
              <a:rPr lang="en-US" altLang="ru-RU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 </a:t>
            </a:r>
            <a:r>
              <a:rPr lang="en-US" alt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71.9</a:t>
            </a:r>
            <a:r>
              <a:rPr lang="ru-RU" altLang="ru-RU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    </a:t>
            </a:r>
            <a:r>
              <a:rPr lang="en-US" altLang="ru-RU" sz="3200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         </a:t>
            </a:r>
            <a:endParaRPr lang="en-US" altLang="ru-RU" sz="3200" dirty="0">
              <a:effectLst>
                <a:outerShdw blurRad="38100" dist="38100" dir="2700000" algn="tl">
                  <a:srgbClr val="000000"/>
                </a:outerShdw>
              </a:effectLst>
              <a:sym typeface="Symbol" panose="05050102010706020507" pitchFamily="18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49307" y="320253"/>
            <a:ext cx="2009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Huang, C1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69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515155" y="320253"/>
            <a:ext cx="659684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4400" b="1" u="sng" dirty="0" smtClean="0">
                <a:solidFill>
                  <a:srgbClr val="660066"/>
                </a:solidFill>
              </a:rPr>
              <a:t>Theoretical description  1</a:t>
            </a:r>
            <a:r>
              <a:rPr lang="en-US" altLang="ru-RU" sz="4400" b="1" u="sng" dirty="0" smtClean="0">
                <a:solidFill>
                  <a:srgbClr val="660066"/>
                </a:solidFill>
                <a:sym typeface="Symbol" panose="05050102010706020507" pitchFamily="18" charset="2"/>
              </a:rPr>
              <a:t> </a:t>
            </a:r>
            <a:endParaRPr lang="ru-RU" altLang="ru-RU" sz="4400" b="1" u="sng" dirty="0">
              <a:solidFill>
                <a:srgbClr val="66006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5155" y="1296109"/>
            <a:ext cx="11560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32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molecular-like hadronic state  </a:t>
            </a:r>
            <a:endParaRPr lang="ru-RU" sz="32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2280189"/>
            <a:ext cx="1219200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de-DE" altLang="ru-RU" sz="2800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de-DE" altLang="ru-RU" sz="2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Experiment       </a:t>
            </a:r>
            <a:r>
              <a:rPr lang="de-DE" altLang="ru-RU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Faddeev</a:t>
            </a:r>
            <a:r>
              <a:rPr lang="de-DE" alt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de-DE" altLang="ru-RU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calculations</a:t>
            </a:r>
            <a:endParaRPr lang="de-DE" altLang="ru-RU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de-DE" alt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lang="de-DE" alt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                                                        </a:t>
            </a:r>
            <a:r>
              <a:rPr lang="de-DE" alt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de-DE" altLang="ru-RU" sz="2800" baseline="-25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de-DE" alt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lang="de-DE" alt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</a:t>
            </a:r>
            <a:r>
              <a:rPr lang="de-DE" alt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[</a:t>
            </a:r>
            <a:r>
              <a:rPr lang="de-DE" alt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]+(1-</a:t>
            </a:r>
            <a:r>
              <a:rPr lang="de-DE" alt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)[D</a:t>
            </a:r>
            <a:r>
              <a:rPr lang="de-DE" altLang="ru-RU" sz="2800" baseline="-25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12</a:t>
            </a:r>
            <a:r>
              <a:rPr lang="de-DE" alt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]</a:t>
            </a:r>
            <a:r>
              <a:rPr lang="de-DE" alt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,   </a:t>
            </a:r>
            <a:r>
              <a:rPr lang="de-DE" alt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=5/7</a:t>
            </a:r>
            <a:r>
              <a:rPr lang="de-DE" alt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de-DE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</a:t>
            </a:r>
            <a:r>
              <a:rPr lang="ru-RU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</a:t>
            </a:r>
            <a:r>
              <a:rPr lang="de-DE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    </a:t>
            </a:r>
            <a:r>
              <a:rPr lang="de-DE" alt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A.Gal</a:t>
            </a:r>
            <a:r>
              <a:rPr lang="de-DE" alt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, </a:t>
            </a:r>
            <a:r>
              <a:rPr lang="de-DE" alt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H.Garcilazo</a:t>
            </a:r>
            <a:r>
              <a:rPr lang="de-DE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</a:t>
            </a:r>
            <a:r>
              <a:rPr lang="de-DE" altLang="ru-RU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A.Gal</a:t>
            </a:r>
            <a:r>
              <a:rPr lang="de-DE" alt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de-DE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</a:t>
            </a:r>
            <a:r>
              <a:rPr lang="ru-RU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</a:t>
            </a:r>
            <a:r>
              <a:rPr lang="de-DE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</a:t>
            </a:r>
            <a:r>
              <a:rPr lang="ru-RU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</a:t>
            </a:r>
            <a:r>
              <a:rPr lang="de-DE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PRL 111 (2013) 172301                             PRL   B769 (2017) 436             </a:t>
            </a:r>
            <a:endParaRPr lang="de-DE" altLang="ru-RU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de-DE" altLang="ru-RU" sz="11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                                                             </a:t>
            </a:r>
            <a:r>
              <a:rPr lang="ru-RU" altLang="ru-RU" sz="11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</a:t>
            </a:r>
            <a:r>
              <a:rPr lang="de-DE" altLang="ru-RU" sz="11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</a:t>
            </a:r>
            <a:r>
              <a:rPr lang="ru-RU" altLang="ru-RU" sz="11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</a:t>
            </a:r>
            <a:r>
              <a:rPr lang="en-US" altLang="ru-RU" sz="11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</a:t>
            </a:r>
            <a:r>
              <a:rPr lang="ru-RU" altLang="ru-RU" sz="11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de-DE" altLang="ru-RU" sz="11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de-DE" altLang="ru-RU" sz="11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</a:t>
            </a:r>
            <a:r>
              <a:rPr lang="de-DE" alt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</a:t>
            </a:r>
            <a:endParaRPr lang="ru-RU" altLang="ru-RU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endParaRPr lang="ru-RU" altLang="ru-RU" sz="11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altLang="ru-RU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mass [MeV</a:t>
            </a:r>
            <a:r>
              <a:rPr lang="en-US" altLang="ru-RU" sz="2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]          </a:t>
            </a:r>
            <a:r>
              <a:rPr lang="en-US" altLang="ru-RU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2380</a:t>
            </a:r>
            <a:r>
              <a:rPr lang="en-US" altLang="ru-RU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</a:t>
            </a:r>
            <a:r>
              <a:rPr lang="en-US" alt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2363</a:t>
            </a:r>
            <a:r>
              <a:rPr lang="en-US" altLang="ru-RU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</a:t>
            </a:r>
            <a:r>
              <a:rPr lang="en-US" alt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2380</a:t>
            </a:r>
            <a:endParaRPr lang="en-US" altLang="ru-RU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endParaRPr lang="en-US" altLang="ru-RU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altLang="ru-RU" sz="2800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        [MeV]     </a:t>
            </a:r>
            <a:r>
              <a:rPr lang="en-US" altLang="ru-RU" sz="2800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        </a:t>
            </a:r>
            <a:r>
              <a:rPr lang="en-US" altLang="ru-RU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70                    </a:t>
            </a:r>
            <a:r>
              <a:rPr lang="ru-RU" altLang="ru-RU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 </a:t>
            </a:r>
            <a:r>
              <a:rPr lang="en-US" altLang="ru-RU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     </a:t>
            </a:r>
            <a:r>
              <a:rPr lang="en-US" alt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68</a:t>
            </a:r>
            <a:r>
              <a:rPr lang="en-US" altLang="ru-RU" sz="3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                                 </a:t>
            </a:r>
            <a:r>
              <a:rPr lang="en-US" altLang="ru-RU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75</a:t>
            </a:r>
            <a:endParaRPr lang="en-US" altLang="ru-RU" sz="3200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anose="05050102010706020507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49307" y="320253"/>
            <a:ext cx="2326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Avraham Gal, C1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60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BE4C3CF-E6F0-4F83-9F04-9311BCEFEB52}" type="slidenum">
              <a:rPr lang="de-DE" altLang="ru-RU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de-DE" altLang="ru-RU" sz="1200">
              <a:latin typeface="Arial" panose="020B0604020202020204" pitchFamily="34" charset="0"/>
            </a:endParaRPr>
          </a:p>
        </p:txBody>
      </p:sp>
      <p:sp>
        <p:nvSpPr>
          <p:cNvPr id="1832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6635" y="165784"/>
            <a:ext cx="10864508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de-DE" altLang="ru-RU" b="1" u="sng" dirty="0" err="1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Branching</a:t>
            </a:r>
            <a:r>
              <a:rPr lang="de-DE" altLang="ru-RU" b="1" u="sng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b="1" u="sng" dirty="0" err="1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Ratios</a:t>
            </a:r>
            <a:r>
              <a:rPr lang="de-DE" altLang="ru-RU" b="1" u="sng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b="1" u="sng" dirty="0" err="1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de-DE" altLang="ru-RU" b="1" u="sng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b="1" u="sng" dirty="0" err="1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altLang="ru-RU" b="1" u="sng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b="1" u="sng" dirty="0" err="1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Decay</a:t>
            </a:r>
            <a:r>
              <a:rPr lang="de-DE" altLang="ru-RU" b="1" u="sng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b="1" u="sng" dirty="0" err="1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altLang="ru-RU" b="1" u="sng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de-DE" altLang="ru-RU" b="1" u="sng" baseline="30000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de-DE" altLang="ru-RU" b="1" u="sng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(2380)</a:t>
            </a:r>
          </a:p>
        </p:txBody>
      </p:sp>
      <p:sp>
        <p:nvSpPr>
          <p:cNvPr id="183303" name="Rectangle 7"/>
          <p:cNvSpPr>
            <a:spLocks noChangeArrowheads="1"/>
          </p:cNvSpPr>
          <p:nvPr/>
        </p:nvSpPr>
        <p:spPr bwMode="auto">
          <a:xfrm>
            <a:off x="456635" y="1894295"/>
            <a:ext cx="8743950" cy="4893647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de-DE" altLang="ru-RU" sz="24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decay</a:t>
            </a:r>
            <a:r>
              <a:rPr lang="de-DE" alt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altLang="ru-RU" sz="24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channel</a:t>
            </a:r>
            <a:r>
              <a:rPr lang="de-DE" alt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  <a:r>
              <a:rPr lang="de-DE" altLang="ru-RU" sz="24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branching</a:t>
            </a:r>
            <a:r>
              <a:rPr lang="de-DE" alt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</a:t>
            </a:r>
            <a:r>
              <a:rPr lang="ru-RU" alt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de-DE" alt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de-DE" altLang="ru-RU" sz="24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derived</a:t>
            </a:r>
            <a:r>
              <a:rPr lang="de-DE" altLang="ru-RU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altLang="ru-RU" sz="24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from</a:t>
            </a:r>
            <a:endParaRPr lang="de-DE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------------------------------------------------------------------------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de-DE" altLang="ru-RU" sz="2400" baseline="30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0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de-DE" altLang="ru-RU" sz="2400" baseline="30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0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                   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14 </a:t>
            </a:r>
            <a:r>
              <a:rPr lang="en-US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± 1 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%           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altLang="ru-RU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measurement</a:t>
            </a:r>
            <a:endParaRPr lang="de-DE" altLang="ru-RU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 </a:t>
            </a:r>
            <a:r>
              <a:rPr lang="de-DE" altLang="ru-RU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de-DE" altLang="ru-RU" sz="2400" baseline="30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+</a:t>
            </a:r>
            <a:r>
              <a:rPr lang="de-DE" altLang="ru-RU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de-DE" altLang="ru-RU" sz="2400" baseline="30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-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23 </a:t>
            </a:r>
            <a:r>
              <a:rPr lang="en-US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± 2 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%           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altLang="ru-RU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measurement</a:t>
            </a:r>
            <a:endParaRPr lang="de-DE" altLang="ru-RU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pp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de-DE" altLang="ru-RU" sz="2400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0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de-DE" altLang="ru-RU" sz="2400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-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6 </a:t>
            </a:r>
            <a:r>
              <a:rPr lang="en-US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± 1 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%        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altLang="ru-RU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measurement</a:t>
            </a:r>
            <a:endParaRPr lang="de-DE" altLang="ru-RU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nn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de-DE" altLang="ru-RU" sz="2400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+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de-DE" altLang="ru-RU" sz="2400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0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6 </a:t>
            </a:r>
            <a:r>
              <a:rPr lang="en-US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± 1 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%  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altLang="ru-RU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isospin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altLang="ru-RU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mirrored</a:t>
            </a:r>
            <a:endParaRPr lang="de-DE" altLang="ru-RU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np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de-DE" altLang="ru-RU" sz="2400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0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de-DE" altLang="ru-RU" sz="2400" baseline="30000" dirty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0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12 </a:t>
            </a:r>
            <a:r>
              <a:rPr lang="en-US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± 2 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%    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de-DE" altLang="ru-RU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measuremen</a:t>
            </a:r>
            <a:endParaRPr lang="ru-RU" altLang="ru-RU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de-DE" altLang="ru-RU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np</a:t>
            </a:r>
            <a:r>
              <a:rPr lang="de-DE" altLang="ru-RU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de-DE" altLang="ru-RU" sz="2400" baseline="30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+</a:t>
            </a:r>
            <a:r>
              <a:rPr lang="de-DE" altLang="ru-RU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de-DE" altLang="ru-RU" sz="2400" baseline="30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-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30 </a:t>
            </a:r>
            <a:r>
              <a:rPr lang="en-US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± 4 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%  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de-DE" altLang="ru-RU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measurement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de-DE" altLang="ru-RU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old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de-DE" altLang="ru-RU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data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+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HADES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lang="ru-RU" altLang="ru-RU" sz="24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de-DE" altLang="ru-RU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np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12 </a:t>
            </a:r>
            <a:r>
              <a:rPr lang="en-US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± 3 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%          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</a:t>
            </a:r>
            <a:r>
              <a:rPr lang="de-DE" altLang="ru-RU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measurement</a:t>
            </a:r>
            <a:endParaRPr lang="de-DE" altLang="ru-RU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de-DE" altLang="ru-RU" sz="2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NN</a:t>
            </a:r>
            <a:r>
              <a:rPr lang="de-DE" altLang="ru-RU" sz="24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  <a:r>
              <a:rPr lang="de-DE" altLang="ru-RU" sz="24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I=0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&lt; 9 %</a:t>
            </a:r>
            <a:r>
              <a:rPr lang="de-DE" alt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</a:t>
            </a:r>
            <a:r>
              <a:rPr lang="de-DE" alt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de-DE" altLang="ru-RU" sz="24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measurement</a:t>
            </a:r>
            <a:endParaRPr lang="de-DE" altLang="ru-RU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558" name="Text Box 9"/>
          <p:cNvSpPr txBox="1">
            <a:spLocks noChangeArrowheads="1"/>
          </p:cNvSpPr>
          <p:nvPr/>
        </p:nvSpPr>
        <p:spPr bwMode="auto">
          <a:xfrm>
            <a:off x="819784" y="1217392"/>
            <a:ext cx="31320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None/>
            </a:pPr>
            <a:r>
              <a:rPr lang="ru-RU" altLang="ru-RU" dirty="0"/>
              <a:t> </a:t>
            </a:r>
            <a:r>
              <a:rPr lang="ru-RU" altLang="ru-RU" dirty="0" smtClean="0">
                <a:sym typeface="Symbol" panose="05050102010706020507" pitchFamily="18" charset="2"/>
              </a:rPr>
              <a:t> </a:t>
            </a:r>
            <a:r>
              <a:rPr lang="de-DE" altLang="ru-RU" dirty="0" err="1" smtClean="0"/>
              <a:t>hadronic</a:t>
            </a:r>
            <a:r>
              <a:rPr lang="de-DE" altLang="ru-RU" dirty="0" smtClean="0"/>
              <a:t> </a:t>
            </a:r>
            <a:r>
              <a:rPr lang="de-DE" altLang="ru-RU" dirty="0" err="1"/>
              <a:t>decays</a:t>
            </a:r>
            <a:endParaRPr lang="de-DE" altLang="ru-RU" dirty="0"/>
          </a:p>
        </p:txBody>
      </p:sp>
      <p:sp>
        <p:nvSpPr>
          <p:cNvPr id="183308" name="Text Box 12"/>
          <p:cNvSpPr txBox="1">
            <a:spLocks noChangeArrowheads="1"/>
          </p:cNvSpPr>
          <p:nvPr/>
        </p:nvSpPr>
        <p:spPr bwMode="auto">
          <a:xfrm>
            <a:off x="10119573" y="3392488"/>
            <a:ext cx="2072427" cy="163121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de-DE" alt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consistent</a:t>
            </a:r>
            <a:r>
              <a:rPr lang="de-DE" alt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de-DE" alt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with</a:t>
            </a:r>
            <a:r>
              <a:rPr lang="de-DE" alt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eaLnBrk="1" hangingPunct="1">
              <a:defRPr/>
            </a:pPr>
            <a:r>
              <a:rPr lang="de-DE" alt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isospin</a:t>
            </a:r>
            <a:r>
              <a:rPr lang="de-DE" alt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de-DE" alt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coupling</a:t>
            </a:r>
            <a:r>
              <a:rPr lang="de-DE" alt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eaLnBrk="1" hangingPunct="1">
              <a:defRPr/>
            </a:pPr>
            <a:r>
              <a:rPr lang="de-DE" altLang="ru-RU" sz="2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</a:t>
            </a:r>
            <a:r>
              <a:rPr lang="de-DE" alt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 </a:t>
            </a:r>
            <a:r>
              <a:rPr lang="de-DE" alt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DD</a:t>
            </a:r>
            <a:r>
              <a:rPr lang="de-DE" alt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de-DE" altLang="ru-RU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and</a:t>
            </a:r>
            <a:r>
              <a:rPr lang="de-DE" alt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</a:t>
            </a:r>
            <a:r>
              <a:rPr lang="de-DE" altLang="ru-RU" sz="2000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</a:t>
            </a:r>
            <a:r>
              <a:rPr lang="de-DE" alt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 </a:t>
            </a:r>
          </a:p>
          <a:p>
            <a:pPr eaLnBrk="1" hangingPunct="1">
              <a:defRPr/>
            </a:pPr>
            <a:r>
              <a:rPr lang="de-DE" alt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intermediate </a:t>
            </a:r>
          </a:p>
          <a:p>
            <a:pPr eaLnBrk="1" hangingPunct="1">
              <a:defRPr/>
            </a:pPr>
            <a:r>
              <a:rPr lang="de-DE" altLang="ru-RU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systems</a:t>
            </a:r>
            <a:endParaRPr lang="de-DE" alt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3561" name="Text Box 13"/>
          <p:cNvSpPr txBox="1">
            <a:spLocks noChangeArrowheads="1"/>
          </p:cNvSpPr>
          <p:nvPr/>
        </p:nvSpPr>
        <p:spPr bwMode="auto">
          <a:xfrm>
            <a:off x="7029451" y="1405292"/>
            <a:ext cx="2041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ru-RU" sz="2000" dirty="0"/>
              <a:t>EPJA 51 (2015) 87</a:t>
            </a:r>
          </a:p>
        </p:txBody>
      </p:sp>
      <p:sp>
        <p:nvSpPr>
          <p:cNvPr id="2" name="TextBox 1"/>
          <p:cNvSpPr txBox="1"/>
          <p:nvPr/>
        </p:nvSpPr>
        <p:spPr>
          <a:xfrm rot="10800000">
            <a:off x="9089823" y="2679124"/>
            <a:ext cx="130586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0" dirty="0" smtClean="0">
                <a:sym typeface="Symbol" panose="05050102010706020507" pitchFamily="18" charset="2"/>
              </a:rPr>
              <a:t></a:t>
            </a:r>
            <a:endParaRPr lang="ru-RU" sz="21000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456635" y="5756856"/>
            <a:ext cx="8743950" cy="0"/>
          </a:xfrm>
          <a:prstGeom prst="line">
            <a:avLst/>
          </a:prstGeom>
          <a:ln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9274176" y="5338583"/>
            <a:ext cx="29033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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D</a:t>
            </a:r>
            <a:r>
              <a:rPr lang="en-US" sz="24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12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</a:p>
          <a:p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12%             0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0              18%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9288690" y="5756856"/>
            <a:ext cx="227919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4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"/>
                                        <p:tgtEl>
                                          <p:spTgt spid="183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08" grpId="0" animBg="1"/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4"/>
          <p:cNvSpPr txBox="1">
            <a:spLocks noChangeArrowheads="1"/>
          </p:cNvSpPr>
          <p:nvPr/>
        </p:nvSpPr>
        <p:spPr bwMode="auto">
          <a:xfrm>
            <a:off x="144385" y="68759"/>
            <a:ext cx="37401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4000" dirty="0"/>
              <a:t>   </a:t>
            </a:r>
            <a:r>
              <a:rPr lang="en-US" altLang="ru-RU" sz="4400" b="1" u="sng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NN</a:t>
            </a:r>
            <a:r>
              <a:rPr lang="en-US" altLang="ru-RU" sz="4400" b="1" u="sng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NN</a:t>
            </a:r>
            <a:endParaRPr lang="ru-RU" altLang="ru-RU" sz="44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3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463" y="2124076"/>
            <a:ext cx="4572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338" y="2124076"/>
            <a:ext cx="47561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Box 14"/>
          <p:cNvSpPr txBox="1">
            <a:spLocks noChangeArrowheads="1"/>
          </p:cNvSpPr>
          <p:nvPr/>
        </p:nvSpPr>
        <p:spPr bwMode="auto">
          <a:xfrm>
            <a:off x="2547045" y="1328359"/>
            <a:ext cx="7589837" cy="70643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4000" i="1">
                <a:latin typeface="Georgia" panose="02040502050405020303" pitchFamily="18" charset="0"/>
                <a:sym typeface="Symbol" panose="05050102010706020507" pitchFamily="18" charset="2"/>
              </a:rPr>
              <a:t> (I</a:t>
            </a:r>
            <a:r>
              <a:rPr lang="en-US" altLang="ru-RU" sz="4000" i="1" baseline="-25000">
                <a:latin typeface="Georgia" panose="02040502050405020303" pitchFamily="18" charset="0"/>
                <a:sym typeface="Symbol" panose="05050102010706020507" pitchFamily="18" charset="2"/>
              </a:rPr>
              <a:t>0</a:t>
            </a:r>
            <a:r>
              <a:rPr lang="en-US" altLang="ru-RU" sz="4000" i="1">
                <a:latin typeface="Georgia" panose="02040502050405020303" pitchFamily="18" charset="0"/>
                <a:sym typeface="Symbol" panose="05050102010706020507" pitchFamily="18" charset="2"/>
              </a:rPr>
              <a:t>)=</a:t>
            </a:r>
            <a:r>
              <a:rPr lang="en-US" altLang="ru-RU" sz="4000" i="1">
                <a:latin typeface="Georgia" panose="02040502050405020303" pitchFamily="18" charset="0"/>
              </a:rPr>
              <a:t>3(2</a:t>
            </a:r>
            <a:r>
              <a:rPr lang="en-US" altLang="ru-RU" sz="4000" i="1">
                <a:latin typeface="Georgia" panose="02040502050405020303" pitchFamily="18" charset="0"/>
                <a:sym typeface="Symbol" panose="05050102010706020507" pitchFamily="18" charset="2"/>
              </a:rPr>
              <a:t>(pp</a:t>
            </a:r>
            <a:r>
              <a:rPr lang="en-US" altLang="ru-RU" sz="4000" i="1" baseline="30000">
                <a:latin typeface="Georgia" panose="02040502050405020303" pitchFamily="18" charset="0"/>
                <a:sym typeface="Symbol" panose="05050102010706020507" pitchFamily="18" charset="2"/>
              </a:rPr>
              <a:t></a:t>
            </a:r>
            <a:r>
              <a:rPr lang="en-US" altLang="ru-RU" sz="4000" i="1">
                <a:latin typeface="Georgia" panose="02040502050405020303" pitchFamily="18" charset="0"/>
                <a:sym typeface="Symbol" panose="05050102010706020507" pitchFamily="18" charset="2"/>
              </a:rPr>
              <a:t>)  (pp</a:t>
            </a:r>
            <a:r>
              <a:rPr lang="en-US" altLang="ru-RU" sz="4000" i="1" baseline="30000">
                <a:latin typeface="Georgia" panose="02040502050405020303" pitchFamily="18" charset="0"/>
                <a:sym typeface="Symbol" panose="05050102010706020507" pitchFamily="18" charset="2"/>
              </a:rPr>
              <a:t>0</a:t>
            </a:r>
            <a:r>
              <a:rPr lang="en-US" altLang="ru-RU" sz="4000" i="1">
                <a:latin typeface="Georgia" panose="02040502050405020303" pitchFamily="18" charset="0"/>
                <a:sym typeface="Symbol" panose="05050102010706020507" pitchFamily="18" charset="2"/>
              </a:rPr>
              <a:t>))</a:t>
            </a:r>
            <a:endParaRPr lang="ru-RU" altLang="ru-RU" sz="4000" i="1">
              <a:latin typeface="Georgia" panose="02040502050405020303" pitchFamily="18" charset="0"/>
            </a:endParaRPr>
          </a:p>
        </p:txBody>
      </p:sp>
      <p:sp>
        <p:nvSpPr>
          <p:cNvPr id="20488" name="Номер слайда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B57B8E7-1558-46C0-924B-F5EF846B86B6}" type="slidenum">
              <a:rPr lang="de-DE" altLang="ru-RU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de-DE" altLang="ru-RU" sz="1200">
              <a:latin typeface="Arial" panose="020B0604020202020204" pitchFamily="34" charset="0"/>
            </a:endParaRPr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9118735" y="438150"/>
            <a:ext cx="2396186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 D774 (2017) 599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74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39726" y="12144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de-DE" altLang="ru-RU" b="1" u="sng" dirty="0" err="1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Isoscalar</a:t>
            </a:r>
            <a:r>
              <a:rPr lang="de-DE" altLang="ru-RU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Single-Pion </a:t>
            </a:r>
            <a:r>
              <a:rPr lang="de-DE" altLang="ru-RU" b="1" u="sng" dirty="0" err="1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Production</a:t>
            </a:r>
            <a:endParaRPr lang="de-DE" altLang="ru-RU" b="1" u="sng" dirty="0" smtClean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7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263" y="1428751"/>
            <a:ext cx="5467350" cy="524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4986339" y="5532438"/>
            <a:ext cx="5556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de-DE" altLang="ru-RU" sz="2800" dirty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d*</a:t>
            </a:r>
          </a:p>
        </p:txBody>
      </p:sp>
      <p:sp>
        <p:nvSpPr>
          <p:cNvPr id="21510" name="AutoShape 5"/>
          <p:cNvSpPr>
            <a:spLocks noChangeArrowheads="1"/>
          </p:cNvSpPr>
          <p:nvPr/>
        </p:nvSpPr>
        <p:spPr bwMode="auto">
          <a:xfrm>
            <a:off x="5097463" y="4429126"/>
            <a:ext cx="125412" cy="739775"/>
          </a:xfrm>
          <a:prstGeom prst="upArrow">
            <a:avLst>
              <a:gd name="adj1" fmla="val 50000"/>
              <a:gd name="adj2" fmla="val 69583"/>
            </a:avLst>
          </a:prstGeom>
          <a:solidFill>
            <a:srgbClr val="00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/>
          </a:p>
        </p:txBody>
      </p:sp>
      <p:sp>
        <p:nvSpPr>
          <p:cNvPr id="21511" name="TextBox 1"/>
          <p:cNvSpPr txBox="1">
            <a:spLocks noChangeArrowheads="1"/>
          </p:cNvSpPr>
          <p:nvPr/>
        </p:nvSpPr>
        <p:spPr bwMode="auto">
          <a:xfrm>
            <a:off x="7224713" y="1428750"/>
            <a:ext cx="25527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800" b="1" dirty="0"/>
              <a:t>d* </a:t>
            </a:r>
            <a:r>
              <a:rPr lang="en-US" altLang="ru-RU" sz="2800" b="1" dirty="0">
                <a:sym typeface="Symbol" panose="05050102010706020507" pitchFamily="18" charset="2"/>
              </a:rPr>
              <a:t> D</a:t>
            </a:r>
            <a:r>
              <a:rPr lang="en-US" altLang="ru-RU" sz="2800" b="1" baseline="-25000" dirty="0">
                <a:sym typeface="Symbol" panose="05050102010706020507" pitchFamily="18" charset="2"/>
              </a:rPr>
              <a:t>12</a:t>
            </a:r>
            <a:endParaRPr lang="ru-RU" altLang="ru-RU" sz="2800" b="1" dirty="0"/>
          </a:p>
        </p:txBody>
      </p:sp>
      <p:sp>
        <p:nvSpPr>
          <p:cNvPr id="21512" name="TextBox 2"/>
          <p:cNvSpPr txBox="1">
            <a:spLocks noChangeArrowheads="1"/>
          </p:cNvSpPr>
          <p:nvPr/>
        </p:nvSpPr>
        <p:spPr bwMode="auto">
          <a:xfrm>
            <a:off x="8364538" y="2003426"/>
            <a:ext cx="1306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800" dirty="0">
                <a:sym typeface="Symbol" panose="05050102010706020507" pitchFamily="18" charset="2"/>
              </a:rPr>
              <a:t></a:t>
            </a:r>
            <a:r>
              <a:rPr lang="en-US" altLang="ru-RU" sz="2800" b="1" dirty="0"/>
              <a:t>NN</a:t>
            </a:r>
            <a:endParaRPr lang="ru-RU" altLang="ru-RU" sz="2800" b="1" dirty="0"/>
          </a:p>
        </p:txBody>
      </p:sp>
      <p:sp>
        <p:nvSpPr>
          <p:cNvPr id="21513" name="TextBox 3"/>
          <p:cNvSpPr txBox="1">
            <a:spLocks noChangeArrowheads="1"/>
          </p:cNvSpPr>
          <p:nvPr/>
        </p:nvSpPr>
        <p:spPr bwMode="auto">
          <a:xfrm>
            <a:off x="7224713" y="3683000"/>
            <a:ext cx="19827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800" b="1" dirty="0">
                <a:sym typeface="Symbol" panose="05050102010706020507" pitchFamily="18" charset="2"/>
              </a:rPr>
              <a:t>d* </a:t>
            </a:r>
            <a:r>
              <a:rPr lang="ru-RU" altLang="ru-RU" sz="2800" b="1" dirty="0">
                <a:sym typeface="Symbol" panose="05050102010706020507" pitchFamily="18" charset="2"/>
              </a:rPr>
              <a:t></a:t>
            </a:r>
            <a:r>
              <a:rPr lang="en-US" altLang="ru-RU" sz="2800" b="1" dirty="0">
                <a:sym typeface="Symbol" panose="05050102010706020507" pitchFamily="18" charset="2"/>
              </a:rPr>
              <a:t> </a:t>
            </a:r>
            <a:r>
              <a:rPr lang="ru-RU" altLang="ru-RU" sz="2800" b="1" dirty="0">
                <a:sym typeface="Symbol" panose="05050102010706020507" pitchFamily="18" charset="2"/>
              </a:rPr>
              <a:t></a:t>
            </a:r>
            <a:r>
              <a:rPr lang="en-US" altLang="ru-RU" sz="2800" b="1" dirty="0">
                <a:sym typeface="Symbol" panose="05050102010706020507" pitchFamily="18" charset="2"/>
              </a:rPr>
              <a:t>NN</a:t>
            </a:r>
            <a:endParaRPr lang="ru-RU" altLang="ru-RU" sz="2800" b="1" dirty="0"/>
          </a:p>
        </p:txBody>
      </p:sp>
      <p:cxnSp>
        <p:nvCxnSpPr>
          <p:cNvPr id="21514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8466138" y="1924050"/>
            <a:ext cx="0" cy="4016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516" name="Номер слайда 9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5904F42-2270-4CA5-A121-773008A8FDE7}" type="slidenum">
              <a:rPr lang="de-DE" altLang="ru-RU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de-DE" altLang="ru-RU" sz="1200">
              <a:latin typeface="Arial" panose="020B0604020202020204" pitchFamily="34" charset="0"/>
            </a:endParaRPr>
          </a:p>
        </p:txBody>
      </p:sp>
      <p:sp>
        <p:nvSpPr>
          <p:cNvPr id="21518" name="TextBox 1"/>
          <p:cNvSpPr txBox="1">
            <a:spLocks noChangeArrowheads="1"/>
          </p:cNvSpPr>
          <p:nvPr/>
        </p:nvSpPr>
        <p:spPr bwMode="auto">
          <a:xfrm rot="5400000">
            <a:off x="7657307" y="2567782"/>
            <a:ext cx="9001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5400">
                <a:sym typeface="Symbol" panose="05050102010706020507" pitchFamily="18" charset="2"/>
              </a:rPr>
              <a:t></a:t>
            </a:r>
            <a:endParaRPr lang="ru-RU" altLang="ru-RU" sz="5400"/>
          </a:p>
        </p:txBody>
      </p:sp>
      <p:sp>
        <p:nvSpPr>
          <p:cNvPr id="21519" name="TextBox 2"/>
          <p:cNvSpPr txBox="1">
            <a:spLocks noChangeArrowheads="1"/>
          </p:cNvSpPr>
          <p:nvPr/>
        </p:nvSpPr>
        <p:spPr bwMode="auto">
          <a:xfrm>
            <a:off x="8364538" y="2655888"/>
            <a:ext cx="10334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3600" b="1" dirty="0">
                <a:solidFill>
                  <a:srgbClr val="002060"/>
                </a:solidFill>
              </a:rPr>
              <a:t>18% </a:t>
            </a:r>
            <a:endParaRPr lang="ru-RU" altLang="ru-RU" sz="3600" b="1" dirty="0">
              <a:solidFill>
                <a:srgbClr val="002060"/>
              </a:solidFill>
            </a:endParaRPr>
          </a:p>
        </p:txBody>
      </p:sp>
      <p:sp>
        <p:nvSpPr>
          <p:cNvPr id="21520" name="TextBox 3"/>
          <p:cNvSpPr txBox="1">
            <a:spLocks noChangeArrowheads="1"/>
          </p:cNvSpPr>
          <p:nvPr/>
        </p:nvSpPr>
        <p:spPr bwMode="auto">
          <a:xfrm>
            <a:off x="7059612" y="5108576"/>
            <a:ext cx="5132388" cy="58477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b="1" dirty="0">
                <a:solidFill>
                  <a:srgbClr val="FF0000"/>
                </a:solidFill>
              </a:rPr>
              <a:t>experiment &lt; 9</a:t>
            </a:r>
            <a:r>
              <a:rPr lang="en-US" altLang="ru-RU" b="1" dirty="0" smtClean="0">
                <a:solidFill>
                  <a:srgbClr val="FF0000"/>
                </a:solidFill>
              </a:rPr>
              <a:t>%  (90% CL)</a:t>
            </a:r>
            <a:endParaRPr lang="ru-RU" alt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37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39592" y="320254"/>
            <a:ext cx="600864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4400" b="1" dirty="0" smtClean="0">
                <a:solidFill>
                  <a:srgbClr val="660066"/>
                </a:solidFill>
                <a:sym typeface="Symbol" panose="05050102010706020507" pitchFamily="18" charset="2"/>
              </a:rPr>
              <a:t> Conclusions 1: d*  (D</a:t>
            </a:r>
            <a:r>
              <a:rPr lang="en-US" altLang="ru-RU" sz="4400" b="1" baseline="-25000" dirty="0" smtClean="0">
                <a:solidFill>
                  <a:srgbClr val="660066"/>
                </a:solidFill>
                <a:sym typeface="Symbol" panose="05050102010706020507" pitchFamily="18" charset="2"/>
              </a:rPr>
              <a:t>03</a:t>
            </a:r>
            <a:r>
              <a:rPr lang="en-US" altLang="ru-RU" sz="4400" b="1" dirty="0" smtClean="0">
                <a:solidFill>
                  <a:srgbClr val="660066"/>
                </a:solidFill>
                <a:sym typeface="Symbol" panose="05050102010706020507" pitchFamily="18" charset="2"/>
              </a:rPr>
              <a:t>)</a:t>
            </a:r>
            <a:endParaRPr lang="ru-RU" altLang="ru-RU" sz="4400" b="1" dirty="0">
              <a:solidFill>
                <a:srgbClr val="66006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9592" y="1654628"/>
            <a:ext cx="114476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de-DE" altLang="ru-RU" sz="4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(2380) </a:t>
            </a: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established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de-DE" alt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genuine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s-</a:t>
            </a: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channel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resonance</a:t>
            </a:r>
            <a:endParaRPr lang="de-DE" alt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de-DE" alt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unambiguously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detected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non-trivial </a:t>
            </a: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dibaryon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r>
              <a:rPr lang="de-DE" alt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defRPr/>
            </a:pPr>
            <a:endParaRPr lang="de-DE" alt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de-DE" altLang="ru-RU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compact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hexaquark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but </a:t>
            </a: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needs</a:t>
            </a:r>
            <a:r>
              <a:rPr lang="de-DE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experimental </a:t>
            </a:r>
            <a:r>
              <a:rPr lang="de-DE" alt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verification</a:t>
            </a:r>
            <a:r>
              <a:rPr lang="de-DE" alt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alt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51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39726" y="12144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de-DE" altLang="ru-RU" b="1" u="sng" dirty="0" err="1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Established</a:t>
            </a:r>
            <a:r>
              <a:rPr lang="de-DE" altLang="ru-RU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de-DE" altLang="ru-RU" b="1" u="sng" dirty="0" err="1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dibaryon</a:t>
            </a:r>
            <a:r>
              <a:rPr lang="de-DE" altLang="ru-RU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ru-RU" b="1" u="sng" dirty="0" err="1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  <a:endParaRPr lang="de-DE" altLang="ru-RU" b="1" u="sng" dirty="0" smtClean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9397" y="1622738"/>
            <a:ext cx="1093416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deuteron ground state                             I(J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)=0(1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virtual state (NN FSI)                             I(J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)=1(0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resonance structure at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N threshold    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I(J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)=1(2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d*(2380)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 resonance                        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I(J</a:t>
            </a:r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)=0(3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Are there more states? </a:t>
            </a:r>
          </a:p>
          <a:p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</a:t>
            </a:r>
            <a:r>
              <a:rPr lang="en-US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I(J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)=2(1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     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I(J</a:t>
            </a:r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)=3(0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?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01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8024" y="330939"/>
            <a:ext cx="90044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D</a:t>
            </a:r>
            <a:r>
              <a:rPr lang="en-US" sz="4400" b="1" baseline="-25000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sz="4400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be seen?</a:t>
            </a:r>
            <a:endParaRPr lang="ru-RU" sz="4400" b="1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105" y="1802233"/>
            <a:ext cx="109704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I=2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 only associated  production</a:t>
            </a:r>
            <a:endParaRPr lang="ru-RU" sz="5400" b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00462" y="5347466"/>
            <a:ext cx="15052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D</a:t>
            </a:r>
            <a:r>
              <a:rPr lang="en-US" sz="6000" b="1" baseline="-25000" dirty="0" smtClean="0">
                <a:solidFill>
                  <a:srgbClr val="FF0000"/>
                </a:solidFill>
              </a:rPr>
              <a:t>21</a:t>
            </a:r>
            <a:endParaRPr lang="ru-RU" sz="6000" b="1" baseline="-25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04626" y="3359829"/>
            <a:ext cx="56974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pp </a:t>
            </a:r>
            <a:r>
              <a:rPr lang="en-US" sz="7200" dirty="0" smtClean="0">
                <a:sym typeface="Symbol" panose="05050102010706020507" pitchFamily="18" charset="2"/>
              </a:rPr>
              <a:t> pp</a:t>
            </a:r>
            <a:r>
              <a:rPr lang="en-US" sz="7200" baseline="30000" dirty="0" smtClean="0">
                <a:sym typeface="Symbol" panose="05050102010706020507" pitchFamily="18" charset="2"/>
              </a:rPr>
              <a:t>+ </a:t>
            </a:r>
            <a:r>
              <a:rPr lang="en-US" sz="7200" dirty="0" smtClean="0">
                <a:sym typeface="Symbol" panose="05050102010706020507" pitchFamily="18" charset="2"/>
              </a:rPr>
              <a:t></a:t>
            </a:r>
            <a:r>
              <a:rPr lang="en-US" sz="7200" baseline="30000" dirty="0" smtClean="0">
                <a:sym typeface="Symbol" panose="05050102010706020507" pitchFamily="18" charset="2"/>
              </a:rPr>
              <a:t></a:t>
            </a:r>
            <a:endParaRPr lang="ru-RU" sz="7200" baseline="30000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4224992" y="3550560"/>
            <a:ext cx="4056185" cy="1606175"/>
          </a:xfrm>
          <a:prstGeom prst="downArrow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37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36966" y="4571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description</a:t>
            </a:r>
            <a:endParaRPr lang="ru-RU" sz="44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96592" y="5899442"/>
            <a:ext cx="95285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riginal Valencia model  (Roper +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)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odified Valencia model (reduced Roper +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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938650" y="6238618"/>
            <a:ext cx="1406769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938651" y="6620367"/>
            <a:ext cx="140676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353925" y="45719"/>
            <a:ext cx="219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PLB 695 (2011) 115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990" y="744122"/>
            <a:ext cx="4677826" cy="45057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98248" y="5226813"/>
            <a:ext cx="2173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Roper +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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35003" y="5223477"/>
            <a:ext cx="2173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Roper +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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703" y="744122"/>
            <a:ext cx="4612839" cy="444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54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8640" y="228600"/>
            <a:ext cx="2667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ru-RU" sz="44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824" y="0"/>
            <a:ext cx="5864176" cy="6522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51157" y="2149980"/>
            <a:ext cx="47448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riginal Valencia model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odified Valencia model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odified Valencia model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D</a:t>
            </a:r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ru-RU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96240" y="2468880"/>
            <a:ext cx="838200" cy="1524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44377" y="2834857"/>
            <a:ext cx="838200" cy="152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86019" y="3261360"/>
            <a:ext cx="838200" cy="1524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735" y="3965862"/>
            <a:ext cx="3078785" cy="190690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82140" y="6027003"/>
            <a:ext cx="2346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 = 2140 MeV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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110 MeV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41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8640" y="228600"/>
            <a:ext cx="2667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ru-RU" sz="44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839" y="3353783"/>
            <a:ext cx="3642360" cy="34661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639" y="3353783"/>
            <a:ext cx="3677361" cy="34994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851" y="127990"/>
            <a:ext cx="3595348" cy="3421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772" y="143230"/>
            <a:ext cx="3563319" cy="3390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3840" y="2213490"/>
            <a:ext cx="47448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modified Valencia model</a:t>
            </a: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odified Valencia model + D</a:t>
            </a:r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ru-RU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48640" y="2198250"/>
            <a:ext cx="1264920" cy="152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03631" y="3035288"/>
            <a:ext cx="1264920" cy="1524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4420283"/>
            <a:ext cx="47243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  dominates  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</a:t>
            </a:r>
            <a:r>
              <a:rPr lang="en-US" sz="28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</a:t>
            </a:r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+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</a:t>
            </a:r>
            <a:r>
              <a:rPr lang="en-US" sz="28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</a:t>
            </a:r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</a:t>
            </a:r>
            <a:endParaRPr lang="ru-RU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5400000">
            <a:off x="1997626" y="4916805"/>
            <a:ext cx="652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sym typeface="Symbol" panose="05050102010706020507" pitchFamily="18" charset="2"/>
              </a:rPr>
              <a:t>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73257" y="-33010"/>
            <a:ext cx="2559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=1.2 GeV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34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8640" y="228600"/>
            <a:ext cx="2667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ru-RU" sz="44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900" y="0"/>
            <a:ext cx="3619370" cy="34442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577" y="3383243"/>
            <a:ext cx="3675423" cy="34975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529" y="3375586"/>
            <a:ext cx="3619371" cy="3444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91840" y="1469201"/>
            <a:ext cx="47448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modified Valencia model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odified Valencia model + D</a:t>
            </a:r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ru-RU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838312" y="1722120"/>
            <a:ext cx="1264920" cy="1524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838312" y="2133600"/>
            <a:ext cx="1264920" cy="1524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43839" y="4420283"/>
            <a:ext cx="44455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 dominates  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</a:t>
            </a:r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+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  </a:t>
            </a:r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</a:t>
            </a:r>
            <a:endParaRPr lang="ru-RU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5400000">
            <a:off x="2140370" y="4952447"/>
            <a:ext cx="652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sym typeface="Symbol" panose="05050102010706020507" pitchFamily="18" charset="2"/>
              </a:rPr>
              <a:t>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94111" y="8635"/>
            <a:ext cx="2559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=1.2 GeV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12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39592" y="320254"/>
            <a:ext cx="600864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4400" b="1" dirty="0" smtClean="0">
                <a:solidFill>
                  <a:srgbClr val="660066"/>
                </a:solidFill>
                <a:sym typeface="Symbol" panose="05050102010706020507" pitchFamily="18" charset="2"/>
              </a:rPr>
              <a:t> Conclusions 2: D</a:t>
            </a:r>
            <a:r>
              <a:rPr lang="en-US" altLang="ru-RU" sz="4400" b="1" baseline="-25000" dirty="0" smtClean="0">
                <a:solidFill>
                  <a:srgbClr val="660066"/>
                </a:solidFill>
                <a:sym typeface="Symbol" panose="05050102010706020507" pitchFamily="18" charset="2"/>
              </a:rPr>
              <a:t>21</a:t>
            </a:r>
            <a:endParaRPr lang="ru-RU" altLang="ru-RU" sz="4400" b="1" dirty="0">
              <a:solidFill>
                <a:srgbClr val="66006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939" y="1089695"/>
            <a:ext cx="11447608" cy="5837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isospin relations for total cross sections demand the opening a new contribution in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pppp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</a:p>
          <a:p>
            <a:pPr marL="457200" indent="-457200" algn="just">
              <a:buFont typeface="Symbol" panose="05050102010706020507" pitchFamily="18" charset="2"/>
              <a:buChar char="·"/>
            </a:pPr>
            <a:endParaRPr lang="en-US" sz="4000" baseline="30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differential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</a:t>
            </a:r>
            <a:r>
              <a:rPr lang="en-US" sz="3200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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and 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+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distributions show a clear deviation from the modified Valencia model calculations</a:t>
            </a:r>
          </a:p>
          <a:p>
            <a:pPr marL="457200" indent="-457200" algn="just">
              <a:buFont typeface="Symbol" panose="05050102010706020507" pitchFamily="18" charset="2"/>
              <a:buChar char="·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total and differential cross sections agree well with assumption that in case of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pppp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channel there is an additional production mechanism – the associated production of the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isotensor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N state D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21</a:t>
            </a:r>
          </a:p>
          <a:p>
            <a:pPr marL="457200" indent="-457200" algn="just">
              <a:buFont typeface="Symbol" panose="05050102010706020507" pitchFamily="18" charset="2"/>
              <a:buChar char="·"/>
            </a:pPr>
            <a:endParaRPr lang="en-US" sz="4000" baseline="-25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strength of D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21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excitation in measured energy range is compatible with the strength of   excitation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35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8024" y="330939"/>
            <a:ext cx="90044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D</a:t>
            </a:r>
            <a:r>
              <a:rPr lang="ru-RU" sz="4400" b="1" baseline="-25000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sz="4400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be seen?</a:t>
            </a:r>
            <a:endParaRPr lang="ru-RU" sz="4400" b="1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105" y="1802233"/>
            <a:ext cx="109704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I=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 only associated  production</a:t>
            </a:r>
            <a:endParaRPr lang="ru-RU" sz="5400" b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51796" y="5252648"/>
            <a:ext cx="15052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D</a:t>
            </a:r>
            <a:r>
              <a:rPr lang="ru-RU" sz="6000" b="1" baseline="-25000" dirty="0" smtClean="0">
                <a:solidFill>
                  <a:srgbClr val="FF0000"/>
                </a:solidFill>
              </a:rPr>
              <a:t>30</a:t>
            </a:r>
            <a:endParaRPr lang="ru-RU" sz="6000" b="1" baseline="-25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04625" y="3359829"/>
            <a:ext cx="80731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pp </a:t>
            </a:r>
            <a:r>
              <a:rPr lang="en-US" sz="7200" dirty="0" smtClean="0">
                <a:sym typeface="Symbol" panose="05050102010706020507" pitchFamily="18" charset="2"/>
              </a:rPr>
              <a:t> pp</a:t>
            </a:r>
            <a:r>
              <a:rPr lang="en-US" sz="7200" baseline="30000" dirty="0" smtClean="0">
                <a:sym typeface="Symbol" panose="05050102010706020507" pitchFamily="18" charset="2"/>
              </a:rPr>
              <a:t>+</a:t>
            </a:r>
            <a:r>
              <a:rPr lang="ru-RU" sz="7200" dirty="0" smtClean="0">
                <a:sym typeface="Symbol" panose="05050102010706020507" pitchFamily="18" charset="2"/>
              </a:rPr>
              <a:t></a:t>
            </a:r>
            <a:r>
              <a:rPr lang="ru-RU" sz="7200" baseline="30000" dirty="0" smtClean="0">
                <a:sym typeface="Symbol" panose="05050102010706020507" pitchFamily="18" charset="2"/>
              </a:rPr>
              <a:t>+</a:t>
            </a:r>
            <a:r>
              <a:rPr lang="ru-RU" sz="7200" dirty="0" smtClean="0">
                <a:sym typeface="Symbol" panose="05050102010706020507" pitchFamily="18" charset="2"/>
              </a:rPr>
              <a:t></a:t>
            </a:r>
            <a:r>
              <a:rPr lang="ru-RU" sz="7200" baseline="30000" dirty="0" smtClean="0">
                <a:sym typeface="Symbol" panose="05050102010706020507" pitchFamily="18" charset="2"/>
              </a:rPr>
              <a:t></a:t>
            </a:r>
            <a:r>
              <a:rPr lang="en-US" sz="7200" dirty="0" smtClean="0">
                <a:sym typeface="Symbol" panose="05050102010706020507" pitchFamily="18" charset="2"/>
              </a:rPr>
              <a:t></a:t>
            </a:r>
            <a:r>
              <a:rPr lang="en-US" sz="7200" baseline="30000" dirty="0" smtClean="0">
                <a:sym typeface="Symbol" panose="05050102010706020507" pitchFamily="18" charset="2"/>
              </a:rPr>
              <a:t></a:t>
            </a:r>
            <a:endParaRPr lang="ru-RU" sz="7200" baseline="30000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3970161" y="3588249"/>
            <a:ext cx="5338730" cy="1606175"/>
          </a:xfrm>
          <a:prstGeom prst="downArrow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05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Dib_2541_diff_v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" b="49580"/>
          <a:stretch>
            <a:fillRect/>
          </a:stretch>
        </p:blipFill>
        <p:spPr bwMode="auto">
          <a:xfrm>
            <a:off x="315119" y="2448683"/>
            <a:ext cx="11731900" cy="3818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Box 7"/>
          <p:cNvSpPr txBox="1">
            <a:spLocks noChangeArrowheads="1"/>
          </p:cNvSpPr>
          <p:nvPr/>
        </p:nvSpPr>
        <p:spPr bwMode="auto">
          <a:xfrm>
            <a:off x="315119" y="157632"/>
            <a:ext cx="785018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4400" b="1" dirty="0">
                <a:solidFill>
                  <a:srgbClr val="660066"/>
                </a:solidFill>
              </a:rPr>
              <a:t>pp </a:t>
            </a:r>
            <a:r>
              <a:rPr lang="en-US" altLang="ru-RU" sz="4400" b="1" dirty="0">
                <a:solidFill>
                  <a:srgbClr val="660066"/>
                </a:solidFill>
                <a:sym typeface="Symbol" panose="05050102010706020507" pitchFamily="18" charset="2"/>
              </a:rPr>
              <a:t> D</a:t>
            </a:r>
            <a:r>
              <a:rPr lang="en-US" altLang="ru-RU" sz="4400" b="1" baseline="-25000" dirty="0">
                <a:solidFill>
                  <a:srgbClr val="660066"/>
                </a:solidFill>
                <a:sym typeface="Symbol" panose="05050102010706020507" pitchFamily="18" charset="2"/>
              </a:rPr>
              <a:t>30 </a:t>
            </a:r>
            <a:r>
              <a:rPr lang="en-US" altLang="ru-RU" sz="4400" b="1" dirty="0">
                <a:solidFill>
                  <a:srgbClr val="660066"/>
                </a:solidFill>
                <a:sym typeface="Symbol" panose="05050102010706020507" pitchFamily="18" charset="2"/>
              </a:rPr>
              <a:t></a:t>
            </a:r>
            <a:r>
              <a:rPr lang="en-US" altLang="ru-RU" sz="4400" b="1" baseline="30000" dirty="0">
                <a:solidFill>
                  <a:srgbClr val="660066"/>
                </a:solidFill>
                <a:sym typeface="Symbol" panose="05050102010706020507" pitchFamily="18" charset="2"/>
              </a:rPr>
              <a:t></a:t>
            </a:r>
            <a:r>
              <a:rPr lang="en-US" altLang="ru-RU" sz="4400" b="1" dirty="0">
                <a:solidFill>
                  <a:srgbClr val="660066"/>
                </a:solidFill>
                <a:sym typeface="Symbol" panose="05050102010706020507" pitchFamily="18" charset="2"/>
              </a:rPr>
              <a:t></a:t>
            </a:r>
            <a:r>
              <a:rPr lang="en-US" altLang="ru-RU" sz="4400" b="1" baseline="30000" dirty="0">
                <a:solidFill>
                  <a:srgbClr val="660066"/>
                </a:solidFill>
                <a:sym typeface="Symbol" panose="05050102010706020507" pitchFamily="18" charset="2"/>
              </a:rPr>
              <a:t></a:t>
            </a:r>
            <a:r>
              <a:rPr lang="en-US" altLang="ru-RU" sz="4400" b="1" dirty="0">
                <a:solidFill>
                  <a:srgbClr val="660066"/>
                </a:solidFill>
                <a:sym typeface="Symbol" panose="05050102010706020507" pitchFamily="18" charset="2"/>
              </a:rPr>
              <a:t>  pp</a:t>
            </a:r>
            <a:r>
              <a:rPr lang="en-US" altLang="ru-RU" sz="4400" b="1" baseline="30000" dirty="0">
                <a:solidFill>
                  <a:srgbClr val="660066"/>
                </a:solidFill>
                <a:sym typeface="Symbol" panose="05050102010706020507" pitchFamily="18" charset="2"/>
              </a:rPr>
              <a:t>+</a:t>
            </a:r>
            <a:r>
              <a:rPr lang="en-US" altLang="ru-RU" sz="4400" b="1" dirty="0">
                <a:solidFill>
                  <a:srgbClr val="660066"/>
                </a:solidFill>
                <a:sym typeface="Symbol" panose="05050102010706020507" pitchFamily="18" charset="2"/>
              </a:rPr>
              <a:t></a:t>
            </a:r>
            <a:r>
              <a:rPr lang="en-US" altLang="ru-RU" sz="4400" b="1" baseline="30000" dirty="0">
                <a:solidFill>
                  <a:srgbClr val="660066"/>
                </a:solidFill>
                <a:sym typeface="Symbol" panose="05050102010706020507" pitchFamily="18" charset="2"/>
              </a:rPr>
              <a:t>+</a:t>
            </a:r>
            <a:r>
              <a:rPr lang="en-US" altLang="ru-RU" sz="4400" b="1" dirty="0">
                <a:solidFill>
                  <a:srgbClr val="660066"/>
                </a:solidFill>
                <a:sym typeface="Symbol" panose="05050102010706020507" pitchFamily="18" charset="2"/>
              </a:rPr>
              <a:t></a:t>
            </a:r>
            <a:r>
              <a:rPr lang="en-US" altLang="ru-RU" sz="4400" b="1" baseline="30000" dirty="0">
                <a:solidFill>
                  <a:srgbClr val="660066"/>
                </a:solidFill>
                <a:sym typeface="Symbol" panose="05050102010706020507" pitchFamily="18" charset="2"/>
              </a:rPr>
              <a:t></a:t>
            </a:r>
            <a:r>
              <a:rPr lang="en-US" altLang="ru-RU" sz="4400" b="1" dirty="0">
                <a:solidFill>
                  <a:srgbClr val="660066"/>
                </a:solidFill>
                <a:sym typeface="Symbol" panose="05050102010706020507" pitchFamily="18" charset="2"/>
              </a:rPr>
              <a:t></a:t>
            </a:r>
            <a:r>
              <a:rPr lang="en-US" altLang="ru-RU" sz="4400" b="1" baseline="30000" dirty="0">
                <a:solidFill>
                  <a:srgbClr val="660066"/>
                </a:solidFill>
                <a:sym typeface="Symbol" panose="05050102010706020507" pitchFamily="18" charset="2"/>
              </a:rPr>
              <a:t></a:t>
            </a:r>
            <a:r>
              <a:rPr lang="en-US" altLang="ru-RU" sz="4400" b="1" baseline="-25000" dirty="0">
                <a:solidFill>
                  <a:srgbClr val="660066"/>
                </a:solidFill>
                <a:sym typeface="Symbol" panose="05050102010706020507" pitchFamily="18" charset="2"/>
              </a:rPr>
              <a:t>   </a:t>
            </a:r>
            <a:endParaRPr lang="ru-RU" altLang="ru-RU" sz="4400" b="1" dirty="0">
              <a:solidFill>
                <a:srgbClr val="660066"/>
              </a:solidFill>
            </a:endParaRPr>
          </a:p>
        </p:txBody>
      </p:sp>
      <p:sp>
        <p:nvSpPr>
          <p:cNvPr id="9" name="Rectangle 2"/>
          <p:cNvSpPr txBox="1">
            <a:spLocks noRot="1" noChangeArrowheads="1"/>
          </p:cNvSpPr>
          <p:nvPr/>
        </p:nvSpPr>
        <p:spPr>
          <a:xfrm>
            <a:off x="6629401" y="1325526"/>
            <a:ext cx="3967162" cy="86201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9pPr>
          </a:lstStyle>
          <a:p>
            <a:pPr eaLnBrk="1" hangingPunct="1">
              <a:defRPr/>
            </a:pPr>
            <a:r>
              <a:rPr lang="de-DE" altLang="ru-RU" sz="4000" dirty="0"/>
              <a:t> </a:t>
            </a:r>
            <a:r>
              <a:rPr lang="de-DE" altLang="ru-RU" sz="4000" dirty="0" err="1"/>
              <a:t>T</a:t>
            </a:r>
            <a:r>
              <a:rPr lang="de-DE" altLang="ru-RU" sz="4000" baseline="-25000" dirty="0" err="1"/>
              <a:t>p</a:t>
            </a:r>
            <a:r>
              <a:rPr lang="de-DE" altLang="ru-RU" sz="4000" dirty="0"/>
              <a:t> = 2.541 </a:t>
            </a:r>
            <a:r>
              <a:rPr lang="de-DE" altLang="ru-RU" sz="4000" dirty="0" err="1"/>
              <a:t>GeV</a:t>
            </a:r>
            <a:endParaRPr lang="de-DE" altLang="ru-RU" sz="4000" dirty="0"/>
          </a:p>
        </p:txBody>
      </p:sp>
      <p:sp useBgFill="1">
        <p:nvSpPr>
          <p:cNvPr id="28679" name="TextBox 9"/>
          <p:cNvSpPr txBox="1">
            <a:spLocks noChangeArrowheads="1"/>
          </p:cNvSpPr>
          <p:nvPr/>
        </p:nvSpPr>
        <p:spPr bwMode="auto">
          <a:xfrm>
            <a:off x="1845866" y="1944651"/>
            <a:ext cx="3905250" cy="52228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800" dirty="0"/>
              <a:t>                 </a:t>
            </a:r>
            <a:r>
              <a:rPr lang="en-US" altLang="ru-RU" sz="2800" b="1" dirty="0" smtClean="0"/>
              <a:t>Double-Roper</a:t>
            </a:r>
            <a:endParaRPr lang="ru-RU" altLang="ru-RU" sz="2800" b="1" dirty="0"/>
          </a:p>
        </p:txBody>
      </p:sp>
      <p:sp>
        <p:nvSpPr>
          <p:cNvPr id="28682" name="TextBox 28"/>
          <p:cNvSpPr txBox="1">
            <a:spLocks noChangeArrowheads="1"/>
          </p:cNvSpPr>
          <p:nvPr/>
        </p:nvSpPr>
        <p:spPr bwMode="auto">
          <a:xfrm>
            <a:off x="4087814" y="6252405"/>
            <a:ext cx="11207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b="1" dirty="0" smtClean="0"/>
              <a:t>D</a:t>
            </a:r>
            <a:r>
              <a:rPr lang="ru-RU" altLang="ru-RU" b="1" baseline="-25000" dirty="0" smtClean="0"/>
              <a:t>30</a:t>
            </a:r>
            <a:endParaRPr lang="ru-RU" altLang="ru-RU" b="1" baseline="-25000" dirty="0"/>
          </a:p>
        </p:txBody>
      </p:sp>
      <p:sp>
        <p:nvSpPr>
          <p:cNvPr id="28685" name="TextBox 1"/>
          <p:cNvSpPr txBox="1">
            <a:spLocks noChangeArrowheads="1"/>
          </p:cNvSpPr>
          <p:nvPr/>
        </p:nvSpPr>
        <p:spPr bwMode="auto">
          <a:xfrm>
            <a:off x="7281863" y="2063714"/>
            <a:ext cx="30162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 dirty="0" err="1"/>
              <a:t>Phys.Lett</a:t>
            </a:r>
            <a:r>
              <a:rPr lang="en-US" altLang="ru-RU" sz="2000" dirty="0"/>
              <a:t>. B762 (2016) 445</a:t>
            </a:r>
            <a:endParaRPr lang="ru-RU" altLang="ru-RU" sz="2000" dirty="0"/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2700338" y="2466939"/>
            <a:ext cx="928687" cy="18908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5532957" y="2448683"/>
            <a:ext cx="410643" cy="173755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28682" idx="1"/>
          </p:cNvCxnSpPr>
          <p:nvPr/>
        </p:nvCxnSpPr>
        <p:spPr>
          <a:xfrm flipH="1" flipV="1">
            <a:off x="2514600" y="5543550"/>
            <a:ext cx="1573214" cy="100124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4872038" y="5572125"/>
            <a:ext cx="1309031" cy="95599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77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42900" y="223839"/>
            <a:ext cx="8229600" cy="792162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altLang="ru-RU" b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ru-RU" b="1" baseline="-25000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altLang="ru-RU" b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b="1" dirty="0" err="1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dibaryon</a:t>
            </a:r>
            <a:r>
              <a:rPr lang="en-US" altLang="ru-RU" b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upper limit</a:t>
            </a:r>
            <a:endParaRPr lang="ru-RU" altLang="ru-RU" b="1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6" name="TextBox 9"/>
          <p:cNvSpPr txBox="1">
            <a:spLocks noChangeArrowheads="1"/>
          </p:cNvSpPr>
          <p:nvPr/>
        </p:nvSpPr>
        <p:spPr bwMode="auto">
          <a:xfrm>
            <a:off x="7143750" y="1016001"/>
            <a:ext cx="30162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/>
              <a:t>Phys.Lett. B762 (2016) 445</a:t>
            </a:r>
            <a:endParaRPr lang="ru-RU" altLang="ru-RU" sz="2000"/>
          </a:p>
        </p:txBody>
      </p:sp>
      <p:pic>
        <p:nvPicPr>
          <p:cNvPr id="30727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4" y="1612901"/>
            <a:ext cx="7204075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8" name="TextBox 4"/>
          <p:cNvSpPr txBox="1">
            <a:spLocks noChangeArrowheads="1"/>
          </p:cNvSpPr>
          <p:nvPr/>
        </p:nvSpPr>
        <p:spPr bwMode="auto">
          <a:xfrm>
            <a:off x="4457700" y="2292350"/>
            <a:ext cx="1638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>
                <a:solidFill>
                  <a:srgbClr val="FF0000"/>
                </a:solidFill>
                <a:sym typeface="Symbol" panose="05050102010706020507" pitchFamily="18" charset="2"/>
              </a:rPr>
              <a:t></a:t>
            </a:r>
            <a:r>
              <a:rPr lang="en-US" altLang="ru-RU" sz="2000" dirty="0">
                <a:solidFill>
                  <a:srgbClr val="FF0000"/>
                </a:solidFill>
                <a:sym typeface="Symbol" panose="05050102010706020507" pitchFamily="18" charset="2"/>
              </a:rPr>
              <a:t> = 100 MeV</a:t>
            </a:r>
            <a:endParaRPr lang="ru-RU" altLang="ru-RU" sz="2000" dirty="0">
              <a:solidFill>
                <a:srgbClr val="FF0000"/>
              </a:solidFill>
            </a:endParaRPr>
          </a:p>
        </p:txBody>
      </p:sp>
      <p:sp>
        <p:nvSpPr>
          <p:cNvPr id="30729" name="TextBox 14"/>
          <p:cNvSpPr txBox="1">
            <a:spLocks noChangeArrowheads="1"/>
          </p:cNvSpPr>
          <p:nvPr/>
        </p:nvSpPr>
        <p:spPr bwMode="auto">
          <a:xfrm>
            <a:off x="5753100" y="4659313"/>
            <a:ext cx="1638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>
                <a:solidFill>
                  <a:srgbClr val="FF0000"/>
                </a:solidFill>
                <a:sym typeface="Symbol" panose="05050102010706020507" pitchFamily="18" charset="2"/>
              </a:rPr>
              <a:t></a:t>
            </a:r>
            <a:r>
              <a:rPr lang="en-US" altLang="ru-RU" sz="2000" dirty="0">
                <a:solidFill>
                  <a:srgbClr val="FF0000"/>
                </a:solidFill>
                <a:sym typeface="Symbol" panose="05050102010706020507" pitchFamily="18" charset="2"/>
              </a:rPr>
              <a:t> = 50 MeV</a:t>
            </a:r>
            <a:endParaRPr lang="ru-RU" altLang="ru-RU" sz="2000" dirty="0">
              <a:solidFill>
                <a:srgbClr val="FF0000"/>
              </a:solidFill>
            </a:endParaRPr>
          </a:p>
        </p:txBody>
      </p:sp>
      <p:sp>
        <p:nvSpPr>
          <p:cNvPr id="30730" name="TextBox 16"/>
          <p:cNvSpPr txBox="1">
            <a:spLocks noChangeArrowheads="1"/>
          </p:cNvSpPr>
          <p:nvPr/>
        </p:nvSpPr>
        <p:spPr bwMode="auto">
          <a:xfrm>
            <a:off x="4114800" y="3232150"/>
            <a:ext cx="1638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>
                <a:solidFill>
                  <a:srgbClr val="FF0000"/>
                </a:solidFill>
                <a:sym typeface="Symbol" panose="05050102010706020507" pitchFamily="18" charset="2"/>
              </a:rPr>
              <a:t></a:t>
            </a:r>
            <a:r>
              <a:rPr lang="en-US" altLang="ru-RU" sz="2000" dirty="0">
                <a:solidFill>
                  <a:srgbClr val="FF0000"/>
                </a:solidFill>
                <a:sym typeface="Symbol" panose="05050102010706020507" pitchFamily="18" charset="2"/>
              </a:rPr>
              <a:t> = 150 MeV</a:t>
            </a:r>
            <a:endParaRPr lang="ru-RU" alt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94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39592" y="320254"/>
            <a:ext cx="600864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4400" b="1" dirty="0" smtClean="0">
                <a:solidFill>
                  <a:srgbClr val="660066"/>
                </a:solidFill>
                <a:sym typeface="Symbol" panose="05050102010706020507" pitchFamily="18" charset="2"/>
              </a:rPr>
              <a:t> Conclusions 3: D</a:t>
            </a:r>
            <a:r>
              <a:rPr lang="en-US" altLang="ru-RU" sz="4400" b="1" baseline="-25000" dirty="0" smtClean="0">
                <a:solidFill>
                  <a:srgbClr val="660066"/>
                </a:solidFill>
                <a:sym typeface="Symbol" panose="05050102010706020507" pitchFamily="18" charset="2"/>
              </a:rPr>
              <a:t>30</a:t>
            </a:r>
            <a:endParaRPr lang="ru-RU" altLang="ru-RU" sz="4400" b="1" dirty="0">
              <a:solidFill>
                <a:srgbClr val="66006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0364" y="1416304"/>
            <a:ext cx="11447608" cy="3580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4000" baseline="-25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o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btained only upper limit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/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oth model and statistics has to be improved</a:t>
            </a:r>
          </a:p>
          <a:p>
            <a:pPr algn="just"/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algn="just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heck associated production with d*(2380)</a:t>
            </a:r>
          </a:p>
        </p:txBody>
      </p:sp>
    </p:spTree>
    <p:extLst>
      <p:ext uri="{BB962C8B-B14F-4D97-AF65-F5344CB8AC3E}">
        <p14:creationId xmlns:p14="http://schemas.microsoft.com/office/powerpoint/2010/main" val="104588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88076" y="106275"/>
            <a:ext cx="762381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4400" b="1" u="sng" dirty="0" smtClean="0">
                <a:solidFill>
                  <a:srgbClr val="660066"/>
                </a:solidFill>
                <a:sym typeface="Symbol" panose="05050102010706020507" pitchFamily="18" charset="2"/>
              </a:rPr>
              <a:t>Outlook and open problem </a:t>
            </a:r>
            <a:endParaRPr lang="ru-RU" altLang="ru-RU" sz="4400" b="1" u="sng" dirty="0">
              <a:solidFill>
                <a:srgbClr val="66006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2971" y="1063937"/>
            <a:ext cx="10726057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de-DE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 </a:t>
            </a:r>
            <a:r>
              <a:rPr lang="de-DE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de-DE" altLang="ru-RU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de-DE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(2380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                                     </a:t>
            </a:r>
            <a:r>
              <a:rPr lang="de-DE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arXiv:1801.04700 [</a:t>
            </a:r>
            <a:r>
              <a:rPr lang="de-DE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hep-ph</a:t>
            </a:r>
            <a:r>
              <a:rPr lang="de-DE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   </a:t>
            </a:r>
            <a:endParaRPr lang="de-DE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57350" lvl="3" indent="-285750">
              <a:lnSpc>
                <a:spcPct val="90000"/>
              </a:lnSpc>
              <a:buFont typeface="Symbol" panose="05050102010706020507" pitchFamily="18" charset="2"/>
              <a:buChar char="Þ"/>
              <a:defRPr/>
            </a:pP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de-DE" alt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elm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de-DE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excitation</a:t>
            </a:r>
            <a:r>
              <a:rPr lang="de-DE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de-DE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of</a:t>
            </a:r>
            <a:r>
              <a:rPr lang="de-DE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d</a:t>
            </a:r>
            <a:r>
              <a:rPr lang="de-DE" altLang="ru-RU" sz="32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*     </a:t>
            </a:r>
            <a:r>
              <a:rPr lang="de-DE" altLang="ru-RU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</a:t>
            </a:r>
          </a:p>
          <a:p>
            <a:pPr lvl="2">
              <a:lnSpc>
                <a:spcPct val="90000"/>
              </a:lnSpc>
              <a:defRPr/>
            </a:pP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(?)    Belle II:                      e</a:t>
            </a:r>
            <a:r>
              <a:rPr lang="de-DE" altLang="ru-RU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e</a:t>
            </a:r>
            <a:r>
              <a:rPr lang="de-DE" altLang="ru-RU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 d* d*</a:t>
            </a:r>
          </a:p>
          <a:p>
            <a:pPr lvl="2">
              <a:lnSpc>
                <a:spcPct val="90000"/>
              </a:lnSpc>
              <a:defRPr/>
            </a:pP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(?)    WASA-at-GSI :          p n  d* e</a:t>
            </a:r>
            <a:r>
              <a:rPr lang="de-DE" altLang="ru-RU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e</a:t>
            </a:r>
            <a:r>
              <a:rPr lang="de-DE" altLang="ru-RU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endParaRPr lang="de-DE" altLang="ru-RU" sz="3200" baseline="30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7901" y="2941492"/>
            <a:ext cx="11934099" cy="3790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lnSpc>
                <a:spcPct val="90000"/>
              </a:lnSpc>
              <a:defRPr/>
            </a:pP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Observation at </a:t>
            </a:r>
            <a:r>
              <a:rPr lang="de-DE" alt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other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de-DE" alt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installations</a:t>
            </a:r>
            <a:endParaRPr lang="de-DE" altLang="ru-RU" sz="32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 algn="just">
              <a:lnSpc>
                <a:spcPct val="90000"/>
              </a:lnSpc>
              <a:defRPr/>
            </a:pP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ANKE                   p d  p d 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</a:t>
            </a:r>
            <a:r>
              <a:rPr lang="en-US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Usikov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B1, </a:t>
            </a:r>
            <a:r>
              <a:rPr lang="en-US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Tsirkov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C3</a:t>
            </a:r>
            <a:endParaRPr lang="de-DE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 algn="just">
              <a:lnSpc>
                <a:spcPct val="90000"/>
              </a:lnSpc>
              <a:defRPr/>
            </a:pPr>
            <a:r>
              <a:rPr lang="de-DE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</a:t>
            </a:r>
            <a:r>
              <a:rPr lang="de-DE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A2, FOREST         d  d </a:t>
            </a:r>
            <a:r>
              <a:rPr lang="de-DE" altLang="ru-RU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</a:t>
            </a:r>
            <a:r>
              <a:rPr lang="de-DE" altLang="ru-RU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lang="de-DE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PoS</a:t>
            </a:r>
            <a:r>
              <a:rPr lang="de-DE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Hadron2017, PL B772 (2017) 398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de-DE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HADES                 pp   pp (D</a:t>
            </a:r>
            <a:r>
              <a:rPr lang="de-DE" altLang="ru-RU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30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   </a:t>
            </a:r>
          </a:p>
          <a:p>
            <a:pPr lvl="1" algn="just">
              <a:lnSpc>
                <a:spcPct val="90000"/>
              </a:lnSpc>
              <a:defRPr/>
            </a:pP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P-</a:t>
            </a:r>
            <a:r>
              <a:rPr lang="de-DE" alt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wave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de-DE" alt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dibaryons</a:t>
            </a:r>
            <a:endParaRPr lang="de-DE" altLang="ru-RU" sz="32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 algn="just">
              <a:lnSpc>
                <a:spcPct val="90000"/>
              </a:lnSpc>
              <a:defRPr/>
            </a:pPr>
            <a:r>
              <a:rPr lang="de-DE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ANKE    </a:t>
            </a:r>
            <a:r>
              <a:rPr lang="de-DE" alt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de-DE" altLang="ru-RU" sz="3200" baseline="30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  0</a:t>
            </a:r>
            <a:r>
              <a:rPr lang="de-DE" altLang="ru-RU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2</a:t>
            </a:r>
            <a:r>
              <a:rPr lang="de-DE" altLang="ru-RU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pp  (pp)</a:t>
            </a:r>
            <a:r>
              <a:rPr lang="de-DE" altLang="ru-RU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s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</a:t>
            </a:r>
            <a:r>
              <a:rPr lang="de-DE" altLang="ru-RU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</a:t>
            </a:r>
            <a:r>
              <a:rPr lang="de-DE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PR C93, 065206</a:t>
            </a:r>
          </a:p>
          <a:p>
            <a:pPr>
              <a:lnSpc>
                <a:spcPct val="90000"/>
              </a:lnSpc>
              <a:defRPr/>
            </a:pPr>
            <a:endParaRPr lang="de-DE" altLang="ru-RU" sz="1100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defRPr/>
            </a:pPr>
            <a:r>
              <a:rPr lang="de-DE" alt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Are </a:t>
            </a:r>
            <a:r>
              <a:rPr lang="de-DE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there</a:t>
            </a:r>
            <a:r>
              <a:rPr lang="de-DE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de-DE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more</a:t>
            </a:r>
            <a:r>
              <a:rPr lang="de-DE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</a:t>
            </a:r>
            <a:r>
              <a:rPr lang="de-DE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exotic</a:t>
            </a:r>
            <a:r>
              <a:rPr lang="de-DE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 </a:t>
            </a:r>
            <a:r>
              <a:rPr lang="de-DE" altLang="ru-RU" sz="32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dibaryons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?</a:t>
            </a:r>
          </a:p>
          <a:p>
            <a:pPr>
              <a:lnSpc>
                <a:spcPct val="90000"/>
              </a:lnSpc>
              <a:defRPr/>
            </a:pPr>
            <a:r>
              <a:rPr lang="de-DE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</a:t>
            </a:r>
            <a:r>
              <a:rPr lang="de-DE" altLang="ru-RU" sz="3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H-</a:t>
            </a:r>
            <a:r>
              <a:rPr lang="de-DE" alt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dibaryon</a:t>
            </a:r>
            <a:r>
              <a:rPr lang="de-DE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N, …</a:t>
            </a:r>
            <a:endParaRPr lang="de-DE" altLang="ru-RU" sz="32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7490732" y="2024082"/>
            <a:ext cx="33382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69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961" y="4624222"/>
            <a:ext cx="5178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d* in neutron stars </a:t>
            </a:r>
            <a:endParaRPr lang="ru-RU" sz="44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0"/>
            <a:ext cx="5348542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2202" y="831372"/>
            <a:ext cx="4020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EoS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nuclear matter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5915" y="2385793"/>
            <a:ext cx="40202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EoS</a:t>
            </a:r>
            <a:r>
              <a:rPr lang="en-US" sz="320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nuclear matter + d*</a:t>
            </a:r>
            <a:endParaRPr lang="ru-RU" sz="32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5150431" y="1416147"/>
            <a:ext cx="3010241" cy="1427837"/>
          </a:xfrm>
          <a:prstGeom prst="straightConnector1">
            <a:avLst/>
          </a:prstGeom>
          <a:ln w="28575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4" idx="3"/>
          </p:cNvCxnSpPr>
          <p:nvPr/>
        </p:nvCxnSpPr>
        <p:spPr>
          <a:xfrm flipV="1">
            <a:off x="4982446" y="831372"/>
            <a:ext cx="1432868" cy="2923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7961" y="6003075"/>
            <a:ext cx="470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ea typeface="Yu Gothic UI Light" panose="020B0300000000000000" pitchFamily="34" charset="-128"/>
                <a:cs typeface="Times New Roman" panose="02020603050405020304" pitchFamily="18" charset="0"/>
              </a:rPr>
              <a:t>Phys. Lett. B781 (2018) 112</a:t>
            </a:r>
            <a:endParaRPr lang="ru-RU" sz="2400" dirty="0">
              <a:latin typeface="Times New Roman" panose="02020603050405020304" pitchFamily="18" charset="0"/>
              <a:ea typeface="Yu Gothic UI Light" panose="020B03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79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2185987"/>
            <a:ext cx="104441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very much </a:t>
            </a:r>
            <a:endParaRPr lang="ru-RU" sz="80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023" y="287524"/>
            <a:ext cx="2655980" cy="29542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916" y="3163138"/>
            <a:ext cx="2616730" cy="29105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6966" y="4571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description</a:t>
            </a:r>
            <a:endParaRPr lang="ru-RU" sz="44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96592" y="5899442"/>
            <a:ext cx="95285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riginal Valencia model  (Roper +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)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odified Valencia model (reduced Roper +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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1600)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938650" y="6238618"/>
            <a:ext cx="1406769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938651" y="6620367"/>
            <a:ext cx="140676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353925" y="45719"/>
            <a:ext cx="219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PLB 695 (2011) 115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444" y="1217144"/>
            <a:ext cx="3856774" cy="37148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6818" y="4859452"/>
            <a:ext cx="2173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Roper +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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83918" y="4828924"/>
            <a:ext cx="2173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Roper +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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824760" y="1299699"/>
            <a:ext cx="1367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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(1600)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824760" y="4029994"/>
            <a:ext cx="1367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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(1600)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66" y="1228390"/>
            <a:ext cx="3833421" cy="369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25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583" y="1242059"/>
            <a:ext cx="3921220" cy="43615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6966" y="4571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description</a:t>
            </a:r>
            <a:endParaRPr lang="ru-RU" sz="4400" b="1" u="sng" dirty="0">
              <a:solidFill>
                <a:srgbClr val="66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9231" y="5838060"/>
            <a:ext cx="47448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riginal Valencia model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odified Valencia model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766646" y="6119446"/>
            <a:ext cx="1406769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802035" y="6576646"/>
            <a:ext cx="1406769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867" y="1321699"/>
            <a:ext cx="4499657" cy="428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12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7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9211512"/>
              </p:ext>
            </p:extLst>
          </p:nvPr>
        </p:nvGraphicFramePr>
        <p:xfrm>
          <a:off x="577650" y="1629636"/>
          <a:ext cx="9102685" cy="2451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6" name="Формула" r:id="rId3" imgW="3606480" imgH="838080" progId="Equation.3">
                  <p:embed/>
                </p:oleObj>
              </mc:Choice>
              <mc:Fallback>
                <p:oleObj name="Формула" r:id="rId3" imgW="360648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contrast="7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650" y="1629636"/>
                        <a:ext cx="9102685" cy="24515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70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240243"/>
              </p:ext>
            </p:extLst>
          </p:nvPr>
        </p:nvGraphicFramePr>
        <p:xfrm>
          <a:off x="577650" y="4520623"/>
          <a:ext cx="10013193" cy="2224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" name="Формула" r:id="rId5" imgW="4051080" imgH="838080" progId="Equation.3">
                  <p:embed/>
                </p:oleObj>
              </mc:Choice>
              <mc:Fallback>
                <p:oleObj name="Формула" r:id="rId5" imgW="405108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contrast="6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650" y="4520623"/>
                        <a:ext cx="10013193" cy="22249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7029" name="Text Box 5"/>
          <p:cNvSpPr txBox="1">
            <a:spLocks noChangeArrowheads="1"/>
          </p:cNvSpPr>
          <p:nvPr/>
        </p:nvSpPr>
        <p:spPr bwMode="auto">
          <a:xfrm>
            <a:off x="269824" y="188913"/>
            <a:ext cx="611351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4400" b="1" u="sng" dirty="0">
                <a:solidFill>
                  <a:srgbClr val="660066"/>
                </a:solidFill>
                <a:latin typeface="Times New Roman" panose="02020603050405020304" pitchFamily="18" charset="0"/>
              </a:rPr>
              <a:t>Isospin decomposition</a:t>
            </a:r>
          </a:p>
        </p:txBody>
      </p:sp>
      <p:graphicFrame>
        <p:nvGraphicFramePr>
          <p:cNvPr id="2570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9563268"/>
              </p:ext>
            </p:extLst>
          </p:nvPr>
        </p:nvGraphicFramePr>
        <p:xfrm>
          <a:off x="7476442" y="307479"/>
          <a:ext cx="4220258" cy="1567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" name="Formel" r:id="rId7" imgW="888840" imgH="279360" progId="Equation.3">
                  <p:embed/>
                </p:oleObj>
              </mc:Choice>
              <mc:Fallback>
                <p:oleObj name="Formel" r:id="rId7" imgW="8888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6442" y="307479"/>
                        <a:ext cx="4220258" cy="1567306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FF66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7032" name="Line 8"/>
          <p:cNvSpPr>
            <a:spLocks noChangeShapeType="1"/>
          </p:cNvSpPr>
          <p:nvPr/>
        </p:nvSpPr>
        <p:spPr bwMode="auto">
          <a:xfrm>
            <a:off x="1289050" y="4300927"/>
            <a:ext cx="91440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7033" name="Text Box 9"/>
          <p:cNvSpPr txBox="1">
            <a:spLocks noChangeArrowheads="1"/>
          </p:cNvSpPr>
          <p:nvPr/>
        </p:nvSpPr>
        <p:spPr bwMode="auto">
          <a:xfrm>
            <a:off x="7696200" y="2079571"/>
            <a:ext cx="449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i="1" dirty="0">
                <a:latin typeface="Times New Roman" panose="02020603050405020304" pitchFamily="18" charset="0"/>
              </a:rPr>
              <a:t>T. </a:t>
            </a:r>
            <a:r>
              <a:rPr lang="en-US" altLang="ru-RU" i="1" dirty="0" err="1">
                <a:latin typeface="Times New Roman" panose="02020603050405020304" pitchFamily="18" charset="0"/>
              </a:rPr>
              <a:t>Skorodko</a:t>
            </a:r>
            <a:r>
              <a:rPr lang="en-US" altLang="ru-RU" i="1" dirty="0">
                <a:latin typeface="Times New Roman" panose="02020603050405020304" pitchFamily="18" charset="0"/>
              </a:rPr>
              <a:t> et al., Phys. Lett. B 679(2009), 30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188970" y="5633098"/>
            <a:ext cx="1528997" cy="1007545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27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266" y="72235"/>
            <a:ext cx="6473600" cy="33924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863" y="3454252"/>
            <a:ext cx="6360405" cy="33932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508" y="1992542"/>
            <a:ext cx="45977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Roper  pp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endParaRPr lang="ru-RU" sz="32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508" y="5500265"/>
            <a:ext cx="45977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  pp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+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</a:t>
            </a:r>
            <a:endParaRPr lang="ru-RU" sz="32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69824" y="188913"/>
            <a:ext cx="611351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4400" b="1" u="sng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MC scenario</a:t>
            </a:r>
            <a:endParaRPr lang="en-US" altLang="ru-RU" sz="4400" b="1" u="sng" dirty="0">
              <a:solidFill>
                <a:srgbClr val="660066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88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9551</TotalTime>
  <Words>1343</Words>
  <Application>Microsoft Office PowerPoint</Application>
  <PresentationFormat>Широкоэкранный</PresentationFormat>
  <Paragraphs>278</Paragraphs>
  <Slides>33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33</vt:i4>
      </vt:variant>
    </vt:vector>
  </HeadingPairs>
  <TitlesOfParts>
    <vt:vector size="49" baseType="lpstr">
      <vt:lpstr>Yu Gothic UI Light</vt:lpstr>
      <vt:lpstr>Arial</vt:lpstr>
      <vt:lpstr>Calibri</vt:lpstr>
      <vt:lpstr>Calibri Light</vt:lpstr>
      <vt:lpstr>Cambria</vt:lpstr>
      <vt:lpstr>Constantia</vt:lpstr>
      <vt:lpstr>Garamond</vt:lpstr>
      <vt:lpstr>Georgia</vt:lpstr>
      <vt:lpstr>Symbol</vt:lpstr>
      <vt:lpstr>Tahoma</vt:lpstr>
      <vt:lpstr>Times New Roman</vt:lpstr>
      <vt:lpstr>Wingdings</vt:lpstr>
      <vt:lpstr>Wingdings 2</vt:lpstr>
      <vt:lpstr>Тема Office</vt:lpstr>
      <vt:lpstr>Формула</vt:lpstr>
      <vt:lpstr>Formel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Dyson &amp; Xuong‘s Prediction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Branching Ratios for the Decay of d*(2380)</vt:lpstr>
      <vt:lpstr>Презентация PowerPoint</vt:lpstr>
      <vt:lpstr>Isoscalar Single-Pion Production</vt:lpstr>
      <vt:lpstr>Презентация PowerPoint</vt:lpstr>
      <vt:lpstr>Established  dibaryon states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D30 dibaryon upper limit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klient-BVC</dc:creator>
  <cp:lastModifiedBy>klient-BVC</cp:lastModifiedBy>
  <cp:revision>110</cp:revision>
  <dcterms:created xsi:type="dcterms:W3CDTF">2018-05-04T10:53:10Z</dcterms:created>
  <dcterms:modified xsi:type="dcterms:W3CDTF">2018-06-11T07:40:03Z</dcterms:modified>
</cp:coreProperties>
</file>