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56" r:id="rId3"/>
    <p:sldId id="280" r:id="rId4"/>
    <p:sldId id="281" r:id="rId5"/>
    <p:sldId id="257" r:id="rId6"/>
    <p:sldId id="285" r:id="rId7"/>
    <p:sldId id="258" r:id="rId8"/>
    <p:sldId id="260" r:id="rId9"/>
    <p:sldId id="287" r:id="rId10"/>
    <p:sldId id="290" r:id="rId11"/>
    <p:sldId id="292" r:id="rId12"/>
    <p:sldId id="265" r:id="rId13"/>
    <p:sldId id="266" r:id="rId14"/>
    <p:sldId id="267" r:id="rId15"/>
    <p:sldId id="283" r:id="rId16"/>
    <p:sldId id="268" r:id="rId17"/>
    <p:sldId id="269" r:id="rId18"/>
    <p:sldId id="270" r:id="rId19"/>
    <p:sldId id="273" r:id="rId20"/>
    <p:sldId id="274" r:id="rId21"/>
    <p:sldId id="275" r:id="rId22"/>
    <p:sldId id="286" r:id="rId23"/>
    <p:sldId id="277" r:id="rId24"/>
    <p:sldId id="278" r:id="rId25"/>
    <p:sldId id="279" r:id="rId26"/>
    <p:sldId id="296" r:id="rId27"/>
    <p:sldId id="284" r:id="rId28"/>
    <p:sldId id="295" r:id="rId29"/>
    <p:sldId id="297" r:id="rId30"/>
    <p:sldId id="294" r:id="rId31"/>
    <p:sldId id="272" r:id="rId32"/>
    <p:sldId id="271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97E41-BB4A-46DF-8CA2-82A10A3E167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145CF-A4A3-4C87-95D8-DF5E69EB9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D30D102-94B8-4C14-B323-D5BB12817703}" type="slidenum">
              <a:rPr lang="de-DE" altLang="ru-RU" sz="1300" b="0" smtClean="0">
                <a:latin typeface="Arial" panose="020B0604020202020204" pitchFamily="34" charset="0"/>
              </a:rPr>
              <a:pPr/>
              <a:t>14</a:t>
            </a:fld>
            <a:endParaRPr lang="de-DE" altLang="ru-RU" sz="13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29B3185-573B-46F5-B812-7EE424499DA7}" type="slidenum">
              <a:rPr lang="de-DE" altLang="ru-RU" sz="1300" b="0" smtClean="0">
                <a:latin typeface="Arial" panose="020B0604020202020204" pitchFamily="34" charset="0"/>
              </a:rPr>
              <a:pPr/>
              <a:t>24</a:t>
            </a:fld>
            <a:endParaRPr lang="de-DE" altLang="ru-RU" sz="13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8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9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4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9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016D-7285-4D34-94E4-BA583F7EF096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765C-9F1F-412E-A1A1-4B9AC46D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800px-Wasa-setup-2d_100913_red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16" y="622697"/>
            <a:ext cx="5448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6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875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BMBF_RGB_Gef_L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" y="5718175"/>
            <a:ext cx="18764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0" descr="http://www.dfg.de/zentralablage/bilder/service/bildarchiv/dfg_logo_schriftzug_blau_o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6133306"/>
            <a:ext cx="179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Government Site Builder Standardlös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40493"/>
            <a:ext cx="1260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 txBox="1">
            <a:spLocks noChangeArrowheads="1"/>
          </p:cNvSpPr>
          <p:nvPr/>
        </p:nvSpPr>
        <p:spPr bwMode="auto">
          <a:xfrm>
            <a:off x="3098644" y="3898979"/>
            <a:ext cx="618702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6050" indent="-144463">
              <a:buSzPct val="80000"/>
              <a:buFont typeface="Arial" panose="020B0604020202020204" pitchFamily="34" charset="0"/>
              <a:buChar char="▌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238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55625" indent="-177800"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5100" indent="-179388">
              <a:lnSpc>
                <a:spcPts val="2800"/>
              </a:lnSpc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23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95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67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39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Pion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production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in NN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collisions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and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the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issue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of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dibaryons</a:t>
            </a:r>
            <a:endParaRPr lang="de-DE" altLang="ru-RU" sz="3200" b="1" dirty="0">
              <a:solidFill>
                <a:srgbClr val="5D0715"/>
              </a:solidFill>
              <a:latin typeface="Cambria" panose="02040503050406030204" pitchFamily="18" charset="0"/>
            </a:endParaRPr>
          </a:p>
        </p:txBody>
      </p:sp>
      <p:sp>
        <p:nvSpPr>
          <p:cNvPr id="12296" name="Rectangle 11"/>
          <p:cNvSpPr txBox="1">
            <a:spLocks noChangeArrowheads="1"/>
          </p:cNvSpPr>
          <p:nvPr/>
        </p:nvSpPr>
        <p:spPr bwMode="auto">
          <a:xfrm>
            <a:off x="4810841" y="5353844"/>
            <a:ext cx="3073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6050" indent="-144463">
              <a:buSzPct val="80000"/>
              <a:buFont typeface="Arial" panose="020B0604020202020204" pitchFamily="34" charset="0"/>
              <a:buChar char="▌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238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55625" indent="-177800"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5100" indent="-179388">
              <a:lnSpc>
                <a:spcPts val="2800"/>
              </a:lnSpc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23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95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67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39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MESON 201</a:t>
            </a:r>
            <a:r>
              <a:rPr lang="ru-RU" alt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de-DE" alt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3098644" y="5845969"/>
            <a:ext cx="54800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Tatiana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Skorodko</a:t>
            </a:r>
            <a:endParaRPr lang="de-DE" altLang="ru-RU" sz="24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WASA-at-COSY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endParaRPr lang="de-DE" altLang="ru-RU" sz="24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298" name="Picture 2" descr="tot_xs_over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3" y="411162"/>
            <a:ext cx="3895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5155" y="320253"/>
            <a:ext cx="6596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u="sng" dirty="0" smtClean="0">
                <a:solidFill>
                  <a:srgbClr val="660066"/>
                </a:solidFill>
              </a:rPr>
              <a:t>Theoretical description  1</a:t>
            </a:r>
            <a:r>
              <a:rPr lang="en-US" altLang="ru-RU" sz="4400" b="1" u="sng" dirty="0" smtClean="0">
                <a:solidFill>
                  <a:srgbClr val="660066"/>
                </a:solidFill>
                <a:sym typeface="Symbol" panose="05050102010706020507" pitchFamily="18" charset="2"/>
              </a:rPr>
              <a:t> </a:t>
            </a:r>
            <a:endParaRPr lang="ru-RU" altLang="ru-RU" sz="4400" b="1" u="sng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270" y="1202971"/>
            <a:ext cx="11560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has a compact structure and can have an exotic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hexaquark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280189"/>
            <a:ext cx="12192000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Experiment       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SU(6</a:t>
            </a:r>
            <a:r>
              <a:rPr lang="de-DE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    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QDCSM             </a:t>
            </a:r>
            <a:r>
              <a:rPr lang="de-DE" altLang="ru-RU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ChQM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RGM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6q           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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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(31.5%)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</a:t>
            </a:r>
            <a:r>
              <a:rPr lang="de-DE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(68.5%)CC</a:t>
            </a:r>
            <a:endParaRPr lang="de-DE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Dyson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de-DE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Xuong</a:t>
            </a:r>
            <a:r>
              <a:rPr lang="de-DE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Goldman </a:t>
            </a:r>
            <a:r>
              <a:rPr lang="de-DE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al.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Qi-Fang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Lu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et al.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Yubing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Dong </a:t>
            </a:r>
            <a:r>
              <a:rPr lang="de-DE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al. </a:t>
            </a: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de-DE" alt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PRL </a:t>
            </a:r>
            <a:r>
              <a:rPr lang="de-DE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13 (1964) 815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PRC </a:t>
            </a:r>
            <a:r>
              <a:rPr lang="de-DE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90 (2014) 064003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PRD 96(2017) 0114036     PRC 94 (2016) 014003                 </a:t>
            </a:r>
            <a:endParaRPr lang="de-DE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de-DE" altLang="ru-RU" sz="1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1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 [MeV]    </a:t>
            </a:r>
            <a:r>
              <a:rPr lang="en-US" alt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2380</a:t>
            </a:r>
            <a:r>
              <a:rPr lang="en-US" alt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2350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2360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2356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2380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en-US" alt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alt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        [MeV]       </a:t>
            </a:r>
            <a:r>
              <a:rPr lang="en-US" alt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70</a:t>
            </a:r>
            <a:r>
              <a:rPr lang="en-US" altLang="ru-RU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                 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</a:t>
            </a:r>
            <a:r>
              <a:rPr lang="en-US" altLang="ru-RU" sz="32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104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    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           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71.9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 </a:t>
            </a:r>
            <a:endParaRPr lang="en-US" altLang="ru-RU" sz="3200" dirty="0"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9307" y="320253"/>
            <a:ext cx="200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Huang, C1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5155" y="320253"/>
            <a:ext cx="6596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u="sng" dirty="0" smtClean="0">
                <a:solidFill>
                  <a:srgbClr val="660066"/>
                </a:solidFill>
              </a:rPr>
              <a:t>Theoretical description  1</a:t>
            </a:r>
            <a:r>
              <a:rPr lang="en-US" altLang="ru-RU" sz="4400" b="1" u="sng" dirty="0" smtClean="0">
                <a:solidFill>
                  <a:srgbClr val="660066"/>
                </a:solidFill>
                <a:sym typeface="Symbol" panose="05050102010706020507" pitchFamily="18" charset="2"/>
              </a:rPr>
              <a:t> </a:t>
            </a:r>
            <a:endParaRPr lang="ru-RU" altLang="ru-RU" sz="4400" b="1" u="sng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55" y="1296109"/>
            <a:ext cx="1156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molecular-like hadronic state  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280189"/>
            <a:ext cx="12192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Experiment       </a:t>
            </a:r>
            <a:r>
              <a:rPr lang="de-DE" altLang="ru-RU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Faddeev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calculations</a:t>
            </a:r>
            <a:endParaRPr lang="de-DE" alt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de-DE" alt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altLang="ru-RU" sz="28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de-DE" alt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[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]+(1-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)[D</a:t>
            </a:r>
            <a:r>
              <a:rPr lang="de-DE" altLang="ru-RU" sz="28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12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]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,   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=5/7</a:t>
            </a:r>
            <a:r>
              <a:rPr lang="de-DE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A.Gal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H.Garcilazo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A.Gal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PRL 111 (2013) 172301                             PRL   B769 (2017) 436             </a:t>
            </a:r>
            <a:endParaRPr lang="de-DE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ru-RU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ru-RU" sz="1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de-DE" altLang="ru-RU" sz="1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de-DE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1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 [MeV</a:t>
            </a:r>
            <a:r>
              <a:rPr lang="en-US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         </a:t>
            </a:r>
            <a:r>
              <a:rPr lang="en-US" alt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2380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2363</a:t>
            </a:r>
            <a:r>
              <a:rPr lang="en-US" alt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2380</a:t>
            </a:r>
            <a:endParaRPr lang="en-US" alt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alt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        [MeV]     </a:t>
            </a:r>
            <a:r>
              <a:rPr lang="en-US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</a:t>
            </a:r>
            <a:r>
              <a:rPr lang="en-US" alt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70                    </a:t>
            </a:r>
            <a:r>
              <a:rPr lang="ru-RU" alt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68</a:t>
            </a:r>
            <a:r>
              <a:rPr lang="en-US" alt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                                </a:t>
            </a:r>
            <a:r>
              <a:rPr lang="en-US" alt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75</a:t>
            </a:r>
            <a:endParaRPr lang="en-US" alt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9307" y="320253"/>
            <a:ext cx="232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Avraham Gal, C1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E4C3CF-E6F0-4F83-9F04-9311BCEFEB52}" type="slidenum">
              <a:rPr lang="de-DE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6635" y="165784"/>
            <a:ext cx="1086450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de-DE" altLang="ru-RU" b="1" u="sng" baseline="30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ru-RU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(2380)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6635" y="1894295"/>
            <a:ext cx="8743950" cy="489364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  <a:r>
              <a:rPr lang="de-DE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channel</a:t>
            </a:r>
            <a:r>
              <a:rPr lang="de-DE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de-DE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branching</a:t>
            </a:r>
            <a:r>
              <a:rPr lang="de-DE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derived</a:t>
            </a:r>
            <a:r>
              <a:rPr lang="de-DE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endParaRPr lang="de-DE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------------------------------------------------------------------------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              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1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23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2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1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nn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1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isospin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mirrored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0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2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</a:t>
            </a: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4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old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HADES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± 3 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 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NN</a:t>
            </a:r>
            <a:r>
              <a:rPr lang="de-DE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de-DE" altLang="ru-RU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I=0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 9 %</a:t>
            </a:r>
            <a:r>
              <a:rPr lang="de-DE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de-DE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endParaRPr lang="de-DE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819784" y="1217392"/>
            <a:ext cx="3132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ru-RU" altLang="ru-RU" dirty="0"/>
              <a:t> </a:t>
            </a:r>
            <a:r>
              <a:rPr lang="ru-RU" altLang="ru-RU" dirty="0" smtClean="0">
                <a:sym typeface="Symbol" panose="05050102010706020507" pitchFamily="18" charset="2"/>
              </a:rPr>
              <a:t> </a:t>
            </a:r>
            <a:r>
              <a:rPr lang="de-DE" altLang="ru-RU" dirty="0" err="1" smtClean="0"/>
              <a:t>hadronic</a:t>
            </a:r>
            <a:r>
              <a:rPr lang="de-DE" altLang="ru-RU" dirty="0" smtClean="0"/>
              <a:t> </a:t>
            </a:r>
            <a:r>
              <a:rPr lang="de-DE" altLang="ru-RU" dirty="0" err="1"/>
              <a:t>decays</a:t>
            </a:r>
            <a:endParaRPr lang="de-DE" altLang="ru-RU" dirty="0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0119573" y="3392488"/>
            <a:ext cx="2072427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consistent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de-DE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isospin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coupling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de-DE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DD</a:t>
            </a:r>
            <a:r>
              <a:rPr lang="de-DE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de-DE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</a:t>
            </a:r>
            <a:r>
              <a:rPr lang="de-DE" altLang="ru-RU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de-DE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 </a:t>
            </a:r>
          </a:p>
          <a:p>
            <a:pPr eaLnBrk="1" hangingPunct="1">
              <a:defRPr/>
            </a:pPr>
            <a:r>
              <a:rPr lang="de-DE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 </a:t>
            </a:r>
          </a:p>
          <a:p>
            <a:pPr eaLnBrk="1" hangingPunct="1">
              <a:defRPr/>
            </a:pPr>
            <a:r>
              <a:rPr lang="de-DE" alt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</a:t>
            </a:r>
            <a:endParaRPr lang="de-DE" alt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7029451" y="1405292"/>
            <a:ext cx="204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dirty="0"/>
              <a:t>EPJA 51 (2015) 87</a:t>
            </a:r>
          </a:p>
        </p:txBody>
      </p:sp>
      <p:sp>
        <p:nvSpPr>
          <p:cNvPr id="2" name="TextBox 1"/>
          <p:cNvSpPr txBox="1"/>
          <p:nvPr/>
        </p:nvSpPr>
        <p:spPr>
          <a:xfrm rot="10800000">
            <a:off x="9089823" y="2679124"/>
            <a:ext cx="13058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0" dirty="0" smtClean="0">
                <a:sym typeface="Symbol" panose="05050102010706020507" pitchFamily="18" charset="2"/>
              </a:rPr>
              <a:t></a:t>
            </a:r>
            <a:endParaRPr lang="ru-RU" sz="21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6635" y="5756856"/>
            <a:ext cx="8743950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74176" y="5338583"/>
            <a:ext cx="29033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D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12%             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0              18%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8690" y="5756856"/>
            <a:ext cx="22791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8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44385" y="68759"/>
            <a:ext cx="3740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dirty="0"/>
              <a:t>   </a:t>
            </a:r>
            <a:r>
              <a:rPr lang="en-US" altLang="ru-RU" sz="44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ru-RU" sz="44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NN</a:t>
            </a:r>
            <a:endParaRPr lang="ru-RU" alt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124076"/>
            <a:ext cx="457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124076"/>
            <a:ext cx="4756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2547045" y="1328359"/>
            <a:ext cx="7589837" cy="7064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i="1">
                <a:latin typeface="Georgia" panose="02040502050405020303" pitchFamily="18" charset="0"/>
                <a:sym typeface="Symbol" panose="05050102010706020507" pitchFamily="18" charset="2"/>
              </a:rPr>
              <a:t> (I</a:t>
            </a:r>
            <a:r>
              <a:rPr lang="en-US" altLang="ru-RU" sz="4000" i="1" baseline="-25000">
                <a:latin typeface="Georgia" panose="02040502050405020303" pitchFamily="18" charset="0"/>
                <a:sym typeface="Symbol" panose="05050102010706020507" pitchFamily="18" charset="2"/>
              </a:rPr>
              <a:t>0</a:t>
            </a:r>
            <a:r>
              <a:rPr lang="en-US" altLang="ru-RU" sz="4000" i="1">
                <a:latin typeface="Georgia" panose="02040502050405020303" pitchFamily="18" charset="0"/>
                <a:sym typeface="Symbol" panose="05050102010706020507" pitchFamily="18" charset="2"/>
              </a:rPr>
              <a:t>)=</a:t>
            </a:r>
            <a:r>
              <a:rPr lang="en-US" altLang="ru-RU" sz="4000" i="1">
                <a:latin typeface="Georgia" panose="02040502050405020303" pitchFamily="18" charset="0"/>
              </a:rPr>
              <a:t>3(2</a:t>
            </a:r>
            <a:r>
              <a:rPr lang="en-US" altLang="ru-RU" sz="4000" i="1">
                <a:latin typeface="Georgia" panose="02040502050405020303" pitchFamily="18" charset="0"/>
                <a:sym typeface="Symbol" panose="05050102010706020507" pitchFamily="18" charset="2"/>
              </a:rPr>
              <a:t>(pp</a:t>
            </a:r>
            <a:r>
              <a:rPr lang="en-US" altLang="ru-RU" sz="4000" i="1" baseline="30000">
                <a:latin typeface="Georgia" panose="02040502050405020303" pitchFamily="18" charset="0"/>
                <a:sym typeface="Symbol" panose="05050102010706020507" pitchFamily="18" charset="2"/>
              </a:rPr>
              <a:t></a:t>
            </a:r>
            <a:r>
              <a:rPr lang="en-US" altLang="ru-RU" sz="4000" i="1">
                <a:latin typeface="Georgia" panose="02040502050405020303" pitchFamily="18" charset="0"/>
                <a:sym typeface="Symbol" panose="05050102010706020507" pitchFamily="18" charset="2"/>
              </a:rPr>
              <a:t>)  (pp</a:t>
            </a:r>
            <a:r>
              <a:rPr lang="en-US" altLang="ru-RU" sz="4000" i="1" baseline="30000">
                <a:latin typeface="Georgia" panose="02040502050405020303" pitchFamily="18" charset="0"/>
                <a:sym typeface="Symbol" panose="05050102010706020507" pitchFamily="18" charset="2"/>
              </a:rPr>
              <a:t>0</a:t>
            </a:r>
            <a:r>
              <a:rPr lang="en-US" altLang="ru-RU" sz="4000" i="1">
                <a:latin typeface="Georgia" panose="02040502050405020303" pitchFamily="18" charset="0"/>
                <a:sym typeface="Symbol" panose="05050102010706020507" pitchFamily="18" charset="2"/>
              </a:rPr>
              <a:t>))</a:t>
            </a:r>
            <a:endParaRPr lang="ru-RU" altLang="ru-RU" sz="4000" i="1">
              <a:latin typeface="Georgia" panose="02040502050405020303" pitchFamily="18" charset="0"/>
            </a:endParaRPr>
          </a:p>
        </p:txBody>
      </p:sp>
      <p:sp>
        <p:nvSpPr>
          <p:cNvPr id="204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57B8E7-1558-46C0-924B-F5EF846B86B6}" type="slidenum">
              <a:rPr lang="de-DE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9118735" y="438150"/>
            <a:ext cx="23961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 D774 (2017) 599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726" y="1214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de-DE" altLang="ru-RU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Single-Pion </a:t>
            </a: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de-DE" altLang="ru-RU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28751"/>
            <a:ext cx="54673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86339" y="5532438"/>
            <a:ext cx="55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ru-RU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d*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5097463" y="4429126"/>
            <a:ext cx="125412" cy="739775"/>
          </a:xfrm>
          <a:prstGeom prst="upArrow">
            <a:avLst>
              <a:gd name="adj1" fmla="val 50000"/>
              <a:gd name="adj2" fmla="val 69583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7224713" y="1428750"/>
            <a:ext cx="255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dirty="0"/>
              <a:t>d* </a:t>
            </a:r>
            <a:r>
              <a:rPr lang="en-US" altLang="ru-RU" sz="2800" b="1" dirty="0">
                <a:sym typeface="Symbol" panose="05050102010706020507" pitchFamily="18" charset="2"/>
              </a:rPr>
              <a:t> D</a:t>
            </a:r>
            <a:r>
              <a:rPr lang="en-US" altLang="ru-RU" sz="2800" b="1" baseline="-25000" dirty="0">
                <a:sym typeface="Symbol" panose="05050102010706020507" pitchFamily="18" charset="2"/>
              </a:rPr>
              <a:t>12</a:t>
            </a:r>
            <a:endParaRPr lang="ru-RU" altLang="ru-RU" sz="2800" b="1" dirty="0"/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8364538" y="2003426"/>
            <a:ext cx="130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dirty="0">
                <a:sym typeface="Symbol" panose="05050102010706020507" pitchFamily="18" charset="2"/>
              </a:rPr>
              <a:t></a:t>
            </a:r>
            <a:r>
              <a:rPr lang="en-US" altLang="ru-RU" sz="2800" b="1" dirty="0"/>
              <a:t>NN</a:t>
            </a:r>
            <a:endParaRPr lang="ru-RU" altLang="ru-RU" sz="2800" b="1" dirty="0"/>
          </a:p>
        </p:txBody>
      </p:sp>
      <p:sp>
        <p:nvSpPr>
          <p:cNvPr id="21513" name="TextBox 3"/>
          <p:cNvSpPr txBox="1">
            <a:spLocks noChangeArrowheads="1"/>
          </p:cNvSpPr>
          <p:nvPr/>
        </p:nvSpPr>
        <p:spPr bwMode="auto">
          <a:xfrm>
            <a:off x="7224713" y="3683000"/>
            <a:ext cx="1982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dirty="0">
                <a:sym typeface="Symbol" panose="05050102010706020507" pitchFamily="18" charset="2"/>
              </a:rPr>
              <a:t>d* </a:t>
            </a:r>
            <a:r>
              <a:rPr lang="ru-RU" altLang="ru-RU" sz="2800" b="1" dirty="0">
                <a:sym typeface="Symbol" panose="05050102010706020507" pitchFamily="18" charset="2"/>
              </a:rPr>
              <a:t></a:t>
            </a:r>
            <a:r>
              <a:rPr lang="en-US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b="1" dirty="0">
                <a:sym typeface="Symbol" panose="05050102010706020507" pitchFamily="18" charset="2"/>
              </a:rPr>
              <a:t></a:t>
            </a:r>
            <a:r>
              <a:rPr lang="en-US" altLang="ru-RU" sz="2800" b="1" dirty="0">
                <a:sym typeface="Symbol" panose="05050102010706020507" pitchFamily="18" charset="2"/>
              </a:rPr>
              <a:t>NN</a:t>
            </a:r>
            <a:endParaRPr lang="ru-RU" altLang="ru-RU" sz="2800" b="1" dirty="0"/>
          </a:p>
        </p:txBody>
      </p:sp>
      <p:cxnSp>
        <p:nvCxnSpPr>
          <p:cNvPr id="21514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8466138" y="1924050"/>
            <a:ext cx="0" cy="401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6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904F42-2270-4CA5-A121-773008A8FDE7}" type="slidenum">
              <a:rPr lang="de-DE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21518" name="TextBox 1"/>
          <p:cNvSpPr txBox="1">
            <a:spLocks noChangeArrowheads="1"/>
          </p:cNvSpPr>
          <p:nvPr/>
        </p:nvSpPr>
        <p:spPr bwMode="auto">
          <a:xfrm rot="5400000">
            <a:off x="7657307" y="2567782"/>
            <a:ext cx="90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>
                <a:sym typeface="Symbol" panose="05050102010706020507" pitchFamily="18" charset="2"/>
              </a:rPr>
              <a:t></a:t>
            </a:r>
            <a:endParaRPr lang="ru-RU" altLang="ru-RU" sz="5400"/>
          </a:p>
        </p:txBody>
      </p:sp>
      <p:sp>
        <p:nvSpPr>
          <p:cNvPr id="21519" name="TextBox 2"/>
          <p:cNvSpPr txBox="1">
            <a:spLocks noChangeArrowheads="1"/>
          </p:cNvSpPr>
          <p:nvPr/>
        </p:nvSpPr>
        <p:spPr bwMode="auto">
          <a:xfrm>
            <a:off x="8364538" y="2655888"/>
            <a:ext cx="103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 dirty="0">
                <a:solidFill>
                  <a:srgbClr val="002060"/>
                </a:solidFill>
              </a:rPr>
              <a:t>18% 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  <p:sp>
        <p:nvSpPr>
          <p:cNvPr id="21520" name="TextBox 3"/>
          <p:cNvSpPr txBox="1">
            <a:spLocks noChangeArrowheads="1"/>
          </p:cNvSpPr>
          <p:nvPr/>
        </p:nvSpPr>
        <p:spPr bwMode="auto">
          <a:xfrm>
            <a:off x="7059612" y="5108576"/>
            <a:ext cx="513238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experiment &lt; 9</a:t>
            </a:r>
            <a:r>
              <a:rPr lang="en-US" altLang="ru-RU" b="1" dirty="0" smtClean="0">
                <a:solidFill>
                  <a:srgbClr val="FF0000"/>
                </a:solidFill>
              </a:rPr>
              <a:t>%  (90% CL)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9592" y="320254"/>
            <a:ext cx="6008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 Conclusions 1: d*  (D</a:t>
            </a:r>
            <a:r>
              <a:rPr lang="en-US" altLang="ru-RU" sz="4400" b="1" baseline="-25000" dirty="0" smtClean="0">
                <a:solidFill>
                  <a:srgbClr val="660066"/>
                </a:solidFill>
                <a:sym typeface="Symbol" panose="05050102010706020507" pitchFamily="18" charset="2"/>
              </a:rPr>
              <a:t>03</a:t>
            </a:r>
            <a:r>
              <a:rPr lang="en-US" altLang="ru-RU" sz="44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)</a:t>
            </a:r>
            <a:endParaRPr lang="ru-RU" altLang="ru-RU" sz="44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592" y="1654628"/>
            <a:ext cx="11447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altLang="ru-RU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(2380)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genuine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s-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endParaRPr lang="de-DE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unambiguously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non-trivial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dibaryon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de-DE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de-DE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hexaquark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but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de-DE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de-DE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de-DE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726" y="1214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de-DE" altLang="ru-RU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dibaryon</a:t>
            </a:r>
            <a:r>
              <a:rPr lang="de-DE" altLang="ru-RU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de-DE" altLang="ru-RU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97" y="1622738"/>
            <a:ext cx="109341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deuteron ground state                             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)=0(1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virtual state (NN FSI)                             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)=1(0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resonance structure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 threshold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)=1(2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d*(2380)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resonance     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)=0(3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there more states?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)=2(1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)=3(0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24" y="330939"/>
            <a:ext cx="900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</a:t>
            </a:r>
            <a:r>
              <a:rPr lang="en-US" sz="4400" b="1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seen?</a:t>
            </a:r>
            <a:endParaRPr lang="ru-RU" sz="4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05" y="1802233"/>
            <a:ext cx="109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only associated  production</a:t>
            </a:r>
            <a:endParaRPr lang="ru-RU" sz="5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462" y="5347466"/>
            <a:ext cx="150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21</a:t>
            </a:r>
            <a:endParaRPr lang="ru-RU" sz="6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626" y="3359829"/>
            <a:ext cx="569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pp </a:t>
            </a:r>
            <a:r>
              <a:rPr lang="en-US" sz="7200" dirty="0" smtClean="0">
                <a:sym typeface="Symbol" panose="05050102010706020507" pitchFamily="18" charset="2"/>
              </a:rPr>
              <a:t> pp</a:t>
            </a:r>
            <a:r>
              <a:rPr lang="en-US" sz="7200" baseline="30000" dirty="0" smtClean="0">
                <a:sym typeface="Symbol" panose="05050102010706020507" pitchFamily="18" charset="2"/>
              </a:rPr>
              <a:t>+ </a:t>
            </a:r>
            <a:r>
              <a:rPr lang="en-US" sz="7200" dirty="0" smtClean="0">
                <a:sym typeface="Symbol" panose="05050102010706020507" pitchFamily="18" charset="2"/>
              </a:rPr>
              <a:t></a:t>
            </a:r>
            <a:r>
              <a:rPr lang="en-US" sz="7200" baseline="30000" dirty="0" smtClean="0">
                <a:sym typeface="Symbol" panose="05050102010706020507" pitchFamily="18" charset="2"/>
              </a:rPr>
              <a:t></a:t>
            </a:r>
            <a:endParaRPr lang="ru-RU" sz="7200" baseline="30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24992" y="3550560"/>
            <a:ext cx="4056185" cy="1606175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592" y="5899442"/>
            <a:ext cx="95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  (Roper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(reduced 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8650" y="6238618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8651" y="6620367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3925" y="457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695 (2011) 115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90" y="744122"/>
            <a:ext cx="4677826" cy="4505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248" y="5226813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5003" y="5223477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03" y="744122"/>
            <a:ext cx="4612839" cy="44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24" y="0"/>
            <a:ext cx="5864176" cy="652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57" y="2149980"/>
            <a:ext cx="4744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6240" y="2468880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4377" y="2834857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6019" y="3261360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35" y="3965862"/>
            <a:ext cx="3078785" cy="190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2140" y="6027003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2140 MeV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110 MeV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00" y="141667"/>
            <a:ext cx="931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09" y="783965"/>
            <a:ext cx="4743089" cy="5982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9540" y="76079"/>
            <a:ext cx="459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SYnchrotron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318" y="1726313"/>
            <a:ext cx="6797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olarized/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beam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to p = 3.7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p/p  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 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(cooling)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uminocity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 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cm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39" y="3353783"/>
            <a:ext cx="3642360" cy="3466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39" y="3353783"/>
            <a:ext cx="3677361" cy="3499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51" y="127990"/>
            <a:ext cx="3595348" cy="342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2" y="143230"/>
            <a:ext cx="3563319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" y="2213490"/>
            <a:ext cx="4744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Valencia model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+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8640" y="219825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3631" y="3035288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420283"/>
            <a:ext cx="4724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 dominates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997626" y="4916805"/>
            <a:ext cx="65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3257" y="-33010"/>
            <a:ext cx="25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=1.2 GeV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0" y="0"/>
            <a:ext cx="3619370" cy="3444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77" y="3383243"/>
            <a:ext cx="3675423" cy="3497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9" y="3375586"/>
            <a:ext cx="3619371" cy="3444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1469201"/>
            <a:ext cx="474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+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38312" y="172212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8312" y="213360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39" y="4420283"/>
            <a:ext cx="4445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dominates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2140370" y="4952447"/>
            <a:ext cx="65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4111" y="8635"/>
            <a:ext cx="25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=1.2 GeV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9592" y="320254"/>
            <a:ext cx="6008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 Conclusions 2: D</a:t>
            </a:r>
            <a:r>
              <a:rPr lang="en-US" altLang="ru-RU" sz="4400" b="1" baseline="-25000" dirty="0" smtClean="0">
                <a:solidFill>
                  <a:srgbClr val="660066"/>
                </a:solidFill>
                <a:sym typeface="Symbol" panose="05050102010706020507" pitchFamily="18" charset="2"/>
              </a:rPr>
              <a:t>21</a:t>
            </a:r>
            <a:endParaRPr lang="ru-RU" altLang="ru-RU" sz="44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939" y="1089695"/>
            <a:ext cx="11447608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isospin relations for total cross sections demand the opening a new contribution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pppp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4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differential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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distributions show a clear deviation from the modified Valencia model calculations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total and differential cross sections agree well with assumption that in case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pppp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channel there is an additional production mechanism – the associated production of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isotensor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N state D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strength of D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excitation in measured energy range is compatible with the strength of   excitation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24" y="330939"/>
            <a:ext cx="900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</a:t>
            </a:r>
            <a:r>
              <a:rPr lang="ru-RU" sz="4400" b="1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seen?</a:t>
            </a:r>
            <a:endParaRPr lang="ru-RU" sz="4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05" y="1802233"/>
            <a:ext cx="109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only associated  production</a:t>
            </a:r>
            <a:endParaRPr lang="ru-RU" sz="5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1796" y="5252648"/>
            <a:ext cx="150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</a:t>
            </a:r>
            <a:r>
              <a:rPr lang="ru-RU" sz="6000" b="1" baseline="-25000" dirty="0" smtClean="0">
                <a:solidFill>
                  <a:srgbClr val="FF0000"/>
                </a:solidFill>
              </a:rPr>
              <a:t>30</a:t>
            </a:r>
            <a:endParaRPr lang="ru-RU" sz="6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625" y="3359829"/>
            <a:ext cx="8073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pp </a:t>
            </a:r>
            <a:r>
              <a:rPr lang="en-US" sz="7200" dirty="0" smtClean="0">
                <a:sym typeface="Symbol" panose="05050102010706020507" pitchFamily="18" charset="2"/>
              </a:rPr>
              <a:t> pp</a:t>
            </a:r>
            <a:r>
              <a:rPr lang="en-US" sz="7200" baseline="30000" dirty="0" smtClean="0">
                <a:sym typeface="Symbol" panose="05050102010706020507" pitchFamily="18" charset="2"/>
              </a:rPr>
              <a:t>+</a:t>
            </a:r>
            <a:r>
              <a:rPr lang="ru-RU" sz="7200" dirty="0" smtClean="0">
                <a:sym typeface="Symbol" panose="05050102010706020507" pitchFamily="18" charset="2"/>
              </a:rPr>
              <a:t></a:t>
            </a:r>
            <a:r>
              <a:rPr lang="ru-RU" sz="7200" baseline="30000" dirty="0" smtClean="0">
                <a:sym typeface="Symbol" panose="05050102010706020507" pitchFamily="18" charset="2"/>
              </a:rPr>
              <a:t>+</a:t>
            </a:r>
            <a:r>
              <a:rPr lang="ru-RU" sz="7200" dirty="0" smtClean="0">
                <a:sym typeface="Symbol" panose="05050102010706020507" pitchFamily="18" charset="2"/>
              </a:rPr>
              <a:t></a:t>
            </a:r>
            <a:r>
              <a:rPr lang="ru-RU" sz="7200" baseline="30000" dirty="0" smtClean="0">
                <a:sym typeface="Symbol" panose="05050102010706020507" pitchFamily="18" charset="2"/>
              </a:rPr>
              <a:t></a:t>
            </a:r>
            <a:r>
              <a:rPr lang="en-US" sz="7200" dirty="0" smtClean="0">
                <a:sym typeface="Symbol" panose="05050102010706020507" pitchFamily="18" charset="2"/>
              </a:rPr>
              <a:t></a:t>
            </a:r>
            <a:r>
              <a:rPr lang="en-US" sz="7200" baseline="30000" dirty="0" smtClean="0">
                <a:sym typeface="Symbol" panose="05050102010706020507" pitchFamily="18" charset="2"/>
              </a:rPr>
              <a:t></a:t>
            </a:r>
            <a:endParaRPr lang="ru-RU" sz="7200" baseline="30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70161" y="3588249"/>
            <a:ext cx="5338730" cy="1606175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ib_2541_diff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49580"/>
          <a:stretch>
            <a:fillRect/>
          </a:stretch>
        </p:blipFill>
        <p:spPr bwMode="auto">
          <a:xfrm>
            <a:off x="315119" y="2448683"/>
            <a:ext cx="11731900" cy="381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315119" y="157632"/>
            <a:ext cx="78501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660066"/>
                </a:solidFill>
              </a:rPr>
              <a:t>pp 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 D</a:t>
            </a:r>
            <a:r>
              <a:rPr lang="en-US" altLang="ru-RU" sz="4400" b="1" baseline="-25000" dirty="0">
                <a:solidFill>
                  <a:srgbClr val="660066"/>
                </a:solidFill>
                <a:sym typeface="Symbol" panose="05050102010706020507" pitchFamily="18" charset="2"/>
              </a:rPr>
              <a:t>30 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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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  pp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+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+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</a:t>
            </a:r>
            <a:r>
              <a:rPr lang="en-US" altLang="ru-RU" sz="4400" b="1" dirty="0">
                <a:solidFill>
                  <a:srgbClr val="660066"/>
                </a:solidFill>
                <a:sym typeface="Symbol" panose="05050102010706020507" pitchFamily="18" charset="2"/>
              </a:rPr>
              <a:t></a:t>
            </a:r>
            <a:r>
              <a:rPr lang="en-US" altLang="ru-RU" sz="4400" b="1" baseline="30000" dirty="0">
                <a:solidFill>
                  <a:srgbClr val="660066"/>
                </a:solidFill>
                <a:sym typeface="Symbol" panose="05050102010706020507" pitchFamily="18" charset="2"/>
              </a:rPr>
              <a:t></a:t>
            </a:r>
            <a:r>
              <a:rPr lang="en-US" altLang="ru-RU" sz="4400" b="1" baseline="-25000" dirty="0">
                <a:solidFill>
                  <a:srgbClr val="660066"/>
                </a:solidFill>
                <a:sym typeface="Symbol" panose="05050102010706020507" pitchFamily="18" charset="2"/>
              </a:rPr>
              <a:t>   </a:t>
            </a:r>
            <a:endParaRPr lang="ru-RU" altLang="ru-RU" sz="4400" b="1" dirty="0">
              <a:solidFill>
                <a:srgbClr val="660066"/>
              </a:solidFill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6629401" y="1325526"/>
            <a:ext cx="3967162" cy="8620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ru-RU" sz="4000" dirty="0"/>
              <a:t> </a:t>
            </a:r>
            <a:r>
              <a:rPr lang="de-DE" altLang="ru-RU" sz="4000" dirty="0" err="1"/>
              <a:t>T</a:t>
            </a:r>
            <a:r>
              <a:rPr lang="de-DE" altLang="ru-RU" sz="4000" baseline="-25000" dirty="0" err="1"/>
              <a:t>p</a:t>
            </a:r>
            <a:r>
              <a:rPr lang="de-DE" altLang="ru-RU" sz="4000" dirty="0"/>
              <a:t> = 2.541 </a:t>
            </a:r>
            <a:r>
              <a:rPr lang="de-DE" altLang="ru-RU" sz="4000" dirty="0" err="1"/>
              <a:t>GeV</a:t>
            </a:r>
            <a:endParaRPr lang="de-DE" altLang="ru-RU" sz="4000" dirty="0"/>
          </a:p>
        </p:txBody>
      </p:sp>
      <p:sp useBgFill="1"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1845866" y="1944651"/>
            <a:ext cx="3905250" cy="5222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dirty="0"/>
              <a:t>                 </a:t>
            </a:r>
            <a:r>
              <a:rPr lang="en-US" altLang="ru-RU" sz="2800" b="1" dirty="0" smtClean="0"/>
              <a:t>Double-Roper</a:t>
            </a:r>
            <a:endParaRPr lang="ru-RU" altLang="ru-RU" sz="2800" b="1" dirty="0"/>
          </a:p>
        </p:txBody>
      </p:sp>
      <p:sp>
        <p:nvSpPr>
          <p:cNvPr id="28682" name="TextBox 28"/>
          <p:cNvSpPr txBox="1">
            <a:spLocks noChangeArrowheads="1"/>
          </p:cNvSpPr>
          <p:nvPr/>
        </p:nvSpPr>
        <p:spPr bwMode="auto">
          <a:xfrm>
            <a:off x="4087814" y="6252405"/>
            <a:ext cx="1120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 smtClean="0"/>
              <a:t>D</a:t>
            </a:r>
            <a:r>
              <a:rPr lang="ru-RU" altLang="ru-RU" b="1" baseline="-25000" dirty="0" smtClean="0"/>
              <a:t>30</a:t>
            </a:r>
            <a:endParaRPr lang="ru-RU" altLang="ru-RU" b="1" baseline="-25000" dirty="0"/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7281863" y="2063714"/>
            <a:ext cx="3016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 err="1"/>
              <a:t>Phys.Lett</a:t>
            </a:r>
            <a:r>
              <a:rPr lang="en-US" altLang="ru-RU" sz="2000" dirty="0"/>
              <a:t>. B762 (2016) 445</a:t>
            </a:r>
            <a:endParaRPr lang="ru-RU" altLang="ru-RU" sz="2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700338" y="2466939"/>
            <a:ext cx="928687" cy="1890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32957" y="2448683"/>
            <a:ext cx="410643" cy="1737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8682" idx="1"/>
          </p:cNvCxnSpPr>
          <p:nvPr/>
        </p:nvCxnSpPr>
        <p:spPr>
          <a:xfrm flipH="1" flipV="1">
            <a:off x="2514600" y="5543550"/>
            <a:ext cx="1573214" cy="1001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72038" y="5572125"/>
            <a:ext cx="1309031" cy="955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" y="223839"/>
            <a:ext cx="8229600" cy="792162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defRPr/>
            </a:pPr>
            <a:r>
              <a:rPr lang="en-US" alt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b="1" baseline="-2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dibaryon</a:t>
            </a:r>
            <a:r>
              <a:rPr lang="en-US" alt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upper limit</a:t>
            </a:r>
            <a:endParaRPr lang="ru-RU" altLang="ru-RU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7143750" y="1016001"/>
            <a:ext cx="3016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/>
              <a:t>Phys.Lett. B762 (2016) 445</a:t>
            </a:r>
            <a:endParaRPr lang="ru-RU" altLang="ru-RU" sz="2000"/>
          </a:p>
        </p:txBody>
      </p:sp>
      <p:pic>
        <p:nvPicPr>
          <p:cNvPr id="307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4" y="1612901"/>
            <a:ext cx="72040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4457700" y="229235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</a:t>
            </a:r>
            <a:r>
              <a:rPr lang="en-US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 = 100 MeV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753100" y="4659313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</a:t>
            </a:r>
            <a:r>
              <a:rPr lang="en-US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 = 50 MeV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4114800" y="323215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</a:t>
            </a:r>
            <a:r>
              <a:rPr lang="en-US" altLang="ru-RU" sz="2000" dirty="0">
                <a:solidFill>
                  <a:srgbClr val="FF0000"/>
                </a:solidFill>
                <a:sym typeface="Symbol" panose="05050102010706020507" pitchFamily="18" charset="2"/>
              </a:rPr>
              <a:t> = 150 MeV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9592" y="320254"/>
            <a:ext cx="60086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 Conclusions 3: D</a:t>
            </a:r>
            <a:r>
              <a:rPr lang="en-US" altLang="ru-RU" sz="4400" b="1" baseline="-25000" dirty="0" smtClean="0">
                <a:solidFill>
                  <a:srgbClr val="660066"/>
                </a:solidFill>
                <a:sym typeface="Symbol" panose="05050102010706020507" pitchFamily="18" charset="2"/>
              </a:rPr>
              <a:t>30</a:t>
            </a:r>
            <a:endParaRPr lang="ru-RU" altLang="ru-RU" sz="44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364" y="1416304"/>
            <a:ext cx="11447608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btained only upper limit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oth model and statistics has to be improved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heck associated production with d*(2380)</a:t>
            </a:r>
          </a:p>
        </p:txBody>
      </p:sp>
    </p:spTree>
    <p:extLst>
      <p:ext uri="{BB962C8B-B14F-4D97-AF65-F5344CB8AC3E}">
        <p14:creationId xmlns:p14="http://schemas.microsoft.com/office/powerpoint/2010/main" val="10458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8076" y="106275"/>
            <a:ext cx="7623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u="sng" dirty="0" smtClean="0">
                <a:solidFill>
                  <a:srgbClr val="660066"/>
                </a:solidFill>
                <a:sym typeface="Symbol" panose="05050102010706020507" pitchFamily="18" charset="2"/>
              </a:rPr>
              <a:t>Outlook and open problem </a:t>
            </a:r>
            <a:endParaRPr lang="ru-RU" altLang="ru-RU" sz="4400" b="1" u="sng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971" y="1063937"/>
            <a:ext cx="1072605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de-DE" alt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(2380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</a:t>
            </a:r>
            <a:r>
              <a:rPr lang="de-DE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arXiv:1801.04700 [</a:t>
            </a:r>
            <a:r>
              <a:rPr lang="de-DE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hep-ph</a:t>
            </a:r>
            <a:r>
              <a:rPr lang="de-DE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  </a:t>
            </a:r>
            <a:endParaRPr lang="de-DE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90000"/>
              </a:lnSpc>
              <a:buFont typeface="Symbol" panose="05050102010706020507" pitchFamily="18" charset="2"/>
              <a:buChar char="Þ"/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elm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excitation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</a:t>
            </a:r>
            <a:r>
              <a:rPr lang="de-DE" alt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    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</a:p>
          <a:p>
            <a:pPr lvl="2">
              <a:lnSpc>
                <a:spcPct val="90000"/>
              </a:lnSpc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(?)    Belle II:                      e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d* d*</a:t>
            </a:r>
          </a:p>
          <a:p>
            <a:pPr lvl="2">
              <a:lnSpc>
                <a:spcPct val="90000"/>
              </a:lnSpc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(?)    WASA-at-GSI :          p n  d* e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de-DE" alt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1" y="2941492"/>
            <a:ext cx="11934099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Observation at 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other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installations</a:t>
            </a:r>
            <a:endParaRPr lang="de-DE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ANKE                   p d  p d 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Usikov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B1,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Tsirkov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C3</a:t>
            </a:r>
            <a:endParaRPr lang="de-DE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A2, FOREST         d  d 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de-DE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PoS</a:t>
            </a:r>
            <a:r>
              <a:rPr lang="de-DE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Hadron2017, PL B772 (2017) 398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HADES                 pp   pp (D</a:t>
            </a:r>
            <a:r>
              <a:rPr lang="de-DE" alt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P-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wave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dibaryons</a:t>
            </a:r>
            <a:endParaRPr lang="de-DE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ANKE    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de-DE" altLang="ru-RU" sz="3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0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2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pp  (pp)</a:t>
            </a:r>
            <a:r>
              <a:rPr lang="de-DE" alt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</a:t>
            </a:r>
            <a:r>
              <a:rPr lang="de-DE" alt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de-DE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 C93, 065206</a:t>
            </a:r>
          </a:p>
          <a:p>
            <a:pPr>
              <a:lnSpc>
                <a:spcPct val="90000"/>
              </a:lnSpc>
              <a:defRPr/>
            </a:pPr>
            <a:endParaRPr lang="de-DE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de-DE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more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exotic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de-DE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dibaryons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  <a:p>
            <a:pPr>
              <a:lnSpc>
                <a:spcPct val="90000"/>
              </a:lnSpc>
              <a:defRPr/>
            </a:pP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de-DE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H-</a:t>
            </a:r>
            <a:r>
              <a:rPr lang="de-DE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dibaryon</a:t>
            </a:r>
            <a:r>
              <a:rPr lang="de-DE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N, …</a:t>
            </a:r>
            <a:endParaRPr lang="de-DE" altLang="ru-RU" sz="3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90732" y="2024082"/>
            <a:ext cx="333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61" y="4624222"/>
            <a:ext cx="5178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d* in neutron stars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0"/>
            <a:ext cx="534854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202" y="831372"/>
            <a:ext cx="402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nuclear matter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15" y="2385793"/>
            <a:ext cx="4020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nuclear matter + d*</a:t>
            </a:r>
            <a:endParaRPr lang="ru-RU" sz="3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150431" y="1416147"/>
            <a:ext cx="3010241" cy="1427837"/>
          </a:xfrm>
          <a:prstGeom prst="straightConnector1">
            <a:avLst/>
          </a:prstGeom>
          <a:ln w="2857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4982446" y="831372"/>
            <a:ext cx="1432868" cy="292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961" y="6003075"/>
            <a:ext cx="470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Phys. Lett. B781 (2018) 112</a:t>
            </a:r>
            <a:endParaRPr lang="ru-RU" sz="2400" dirty="0"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85987"/>
            <a:ext cx="1044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 </a:t>
            </a:r>
            <a:endParaRPr lang="ru-RU" sz="80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01" y="141667"/>
            <a:ext cx="5494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800px-Wasa-setup-2d_100913_red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" y="1011940"/>
            <a:ext cx="8057510" cy="48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2907" y="557165"/>
            <a:ext cx="401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Detector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2907" y="1539431"/>
            <a:ext cx="3923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ngular resolution     0.2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nergy resolution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stopped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 3%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punch trough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3-10%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3" y="287524"/>
            <a:ext cx="2655980" cy="2954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3163138"/>
            <a:ext cx="2616730" cy="2910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592" y="5899442"/>
            <a:ext cx="95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  (Roper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(reduced 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1600)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8650" y="6238618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8651" y="6620367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3925" y="457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695 (2011) 115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44" y="1217144"/>
            <a:ext cx="3856774" cy="371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18" y="4859452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918" y="4828924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24760" y="1299699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24760" y="4029994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6" y="1228390"/>
            <a:ext cx="3833421" cy="36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83" y="1242059"/>
            <a:ext cx="3921220" cy="4361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231" y="5838060"/>
            <a:ext cx="474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66646" y="6119446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02035" y="6576646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67" y="1321699"/>
            <a:ext cx="4499657" cy="42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11512"/>
              </p:ext>
            </p:extLst>
          </p:nvPr>
        </p:nvGraphicFramePr>
        <p:xfrm>
          <a:off x="577650" y="1629636"/>
          <a:ext cx="9102685" cy="245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Формула" r:id="rId3" imgW="3606480" imgH="838080" progId="Equation.3">
                  <p:embed/>
                </p:oleObj>
              </mc:Choice>
              <mc:Fallback>
                <p:oleObj name="Формула" r:id="rId3" imgW="36064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1629636"/>
                        <a:ext cx="9102685" cy="2451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40243"/>
              </p:ext>
            </p:extLst>
          </p:nvPr>
        </p:nvGraphicFramePr>
        <p:xfrm>
          <a:off x="577650" y="4520623"/>
          <a:ext cx="10013193" cy="222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Формула" r:id="rId5" imgW="4051080" imgH="838080" progId="Equation.3">
                  <p:embed/>
                </p:oleObj>
              </mc:Choice>
              <mc:Fallback>
                <p:oleObj name="Формула" r:id="rId5" imgW="4051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4520623"/>
                        <a:ext cx="10013193" cy="2224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69824" y="188913"/>
            <a:ext cx="6113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Isospin decomposition</a:t>
            </a:r>
          </a:p>
        </p:txBody>
      </p:sp>
      <p:graphicFrame>
        <p:nvGraphicFramePr>
          <p:cNvPr id="257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63268"/>
              </p:ext>
            </p:extLst>
          </p:nvPr>
        </p:nvGraphicFramePr>
        <p:xfrm>
          <a:off x="7476442" y="307479"/>
          <a:ext cx="4220258" cy="156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Formel" r:id="rId7" imgW="888840" imgH="279360" progId="Equation.3">
                  <p:embed/>
                </p:oleObj>
              </mc:Choice>
              <mc:Fallback>
                <p:oleObj name="Formel" r:id="rId7" imgW="88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442" y="307479"/>
                        <a:ext cx="4220258" cy="156730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1289050" y="4300927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7696200" y="207957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i="1" dirty="0">
                <a:latin typeface="Times New Roman" panose="02020603050405020304" pitchFamily="18" charset="0"/>
              </a:rPr>
              <a:t>T. </a:t>
            </a:r>
            <a:r>
              <a:rPr lang="en-US" altLang="ru-RU" i="1" dirty="0" err="1">
                <a:latin typeface="Times New Roman" panose="02020603050405020304" pitchFamily="18" charset="0"/>
              </a:rPr>
              <a:t>Skorodko</a:t>
            </a:r>
            <a:r>
              <a:rPr lang="en-US" altLang="ru-RU" i="1" dirty="0">
                <a:latin typeface="Times New Roman" panose="02020603050405020304" pitchFamily="18" charset="0"/>
              </a:rPr>
              <a:t> et al., Phys. Lett. B 679(2009), 30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88970" y="5633098"/>
            <a:ext cx="1528997" cy="10075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66" y="72235"/>
            <a:ext cx="6473600" cy="3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3" y="3454252"/>
            <a:ext cx="6360405" cy="3393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508" y="1992542"/>
            <a:ext cx="45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Roper  pp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508" y="5500265"/>
            <a:ext cx="45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  pp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9824" y="188913"/>
            <a:ext cx="6113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MC scenario</a:t>
            </a:r>
            <a:endParaRPr lang="en-US" altLang="ru-RU" sz="4400" b="1" u="sng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01" y="141667"/>
            <a:ext cx="5494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800px-Wasa-setup-2d_100913_red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" y="1011940"/>
            <a:ext cx="8057510" cy="48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2907" y="607581"/>
            <a:ext cx="401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Detector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2907" y="1539431"/>
            <a:ext cx="3923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ngular resolution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charged                  1.2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neutral                    5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nergy resolution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charged                  3%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photons                  8%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907" y="5138173"/>
            <a:ext cx="401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7351" y="5988808"/>
            <a:ext cx="392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p/d pellets      25-35 m</a:t>
            </a:r>
          </a:p>
        </p:txBody>
      </p:sp>
    </p:spTree>
    <p:extLst>
      <p:ext uri="{BB962C8B-B14F-4D97-AF65-F5344CB8AC3E}">
        <p14:creationId xmlns:p14="http://schemas.microsoft.com/office/powerpoint/2010/main" val="8352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00" y="141667"/>
            <a:ext cx="931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program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132"/>
            <a:ext cx="10058400" cy="4723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4" y="911108"/>
            <a:ext cx="9452671" cy="6029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4" y="1006539"/>
            <a:ext cx="10058400" cy="5757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4" y="1006539"/>
            <a:ext cx="8258408" cy="6072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5" y="881324"/>
            <a:ext cx="8964137" cy="5976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5" y="881324"/>
            <a:ext cx="8830733" cy="6505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1" y="893193"/>
            <a:ext cx="10058400" cy="61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27CD7-4355-463F-9229-993AAFD7DBFE}" type="slidenum">
              <a:rPr lang="de-DE" altLang="ru-RU"/>
              <a:pPr/>
              <a:t>6</a:t>
            </a:fld>
            <a:endParaRPr lang="de-DE" altLang="ru-RU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418070" y="2343331"/>
            <a:ext cx="9794630" cy="4410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State         I       J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Asymptotic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theor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0       1                    Deuteron                            1876   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1876 </a:t>
            </a: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1       0                    virtual </a:t>
            </a:r>
            <a:r>
              <a:rPr lang="en-GB" altLang="ru-RU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1876                    1878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1       2         NN(</a:t>
            </a:r>
            <a:r>
              <a:rPr lang="en-GB" altLang="ru-RU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NN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2160      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threshold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2       1                           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2160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</a:t>
            </a: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de-DE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03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0       3   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2350                  </a:t>
            </a:r>
            <a:r>
              <a:rPr lang="de-DE" altLang="ru-RU" b="1" dirty="0" smtClean="0">
                <a:solidFill>
                  <a:srgbClr val="CD094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endParaRPr lang="de-DE" altLang="ru-RU" b="1" dirty="0">
              <a:solidFill>
                <a:srgbClr val="CD094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de-DE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3       0                    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2350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</a:t>
            </a: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 </a:t>
            </a: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74436" y="1490050"/>
            <a:ext cx="6363311" cy="820987"/>
          </a:xfrm>
        </p:spPr>
        <p:txBody>
          <a:bodyPr>
            <a:normAutofit/>
          </a:bodyPr>
          <a:lstStyle/>
          <a:p>
            <a:r>
              <a:rPr lang="de-DE" altLang="ru-RU" sz="3600" dirty="0" err="1">
                <a:solidFill>
                  <a:srgbClr val="FF0000"/>
                </a:solidFill>
              </a:rPr>
              <a:t>Dyson</a:t>
            </a:r>
            <a:r>
              <a:rPr lang="de-DE" altLang="ru-RU" sz="3600" dirty="0">
                <a:solidFill>
                  <a:srgbClr val="FF0000"/>
                </a:solidFill>
              </a:rPr>
              <a:t> &amp; </a:t>
            </a:r>
            <a:r>
              <a:rPr lang="de-DE" altLang="ru-RU" sz="3600" dirty="0" err="1">
                <a:solidFill>
                  <a:srgbClr val="FF0000"/>
                </a:solidFill>
              </a:rPr>
              <a:t>Xuong‘s</a:t>
            </a:r>
            <a:r>
              <a:rPr lang="de-DE" altLang="ru-RU" sz="3600" dirty="0">
                <a:solidFill>
                  <a:srgbClr val="FF0000"/>
                </a:solidFill>
              </a:rPr>
              <a:t> </a:t>
            </a:r>
            <a:r>
              <a:rPr lang="de-DE" altLang="ru-RU" sz="3600" dirty="0" err="1">
                <a:solidFill>
                  <a:srgbClr val="FF0000"/>
                </a:solidFill>
              </a:rPr>
              <a:t>Prediction</a:t>
            </a:r>
            <a:endParaRPr lang="de-DE" altLang="ru-RU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36" y="328060"/>
            <a:ext cx="101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of non strange 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dibaryons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00" y="154800"/>
            <a:ext cx="931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d*  d</a:t>
            </a:r>
            <a:r>
              <a:rPr lang="en-US" sz="4400" b="1" u="sng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400" b="1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tot_xs_Li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1" y="1105985"/>
            <a:ext cx="6209303" cy="46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13425" y="2022686"/>
            <a:ext cx="1646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M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2.37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GeV</a:t>
            </a:r>
            <a:endParaRPr lang="de-DE" altLang="ru-RU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r>
              <a:rPr lang="de-DE" altLang="ru-RU" dirty="0">
                <a:solidFill>
                  <a:srgbClr val="0000FF"/>
                </a:solidFill>
              </a:rPr>
              <a:t>G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70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MeV</a:t>
            </a:r>
            <a:endParaRPr lang="de-DE" altLang="ru-RU" dirty="0">
              <a:solidFill>
                <a:srgbClr val="0000FF"/>
              </a:solidFill>
            </a:endParaRPr>
          </a:p>
        </p:txBody>
      </p:sp>
      <p:pic>
        <p:nvPicPr>
          <p:cNvPr id="9" name="Picture 26" descr="arg_3D3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8725"/>
            <a:ext cx="5919445" cy="31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863280" y="1561021"/>
            <a:ext cx="2384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400" b="1" dirty="0" err="1"/>
              <a:t>Argand</a:t>
            </a:r>
            <a:r>
              <a:rPr lang="de-DE" altLang="ru-RU" sz="2400" b="1" dirty="0"/>
              <a:t> </a:t>
            </a:r>
            <a:r>
              <a:rPr lang="de-DE" altLang="ru-RU" sz="2400" b="1" dirty="0" err="1"/>
              <a:t>diagram</a:t>
            </a:r>
            <a:r>
              <a:rPr lang="de-DE" altLang="ru-RU" sz="24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7752810" y="5021701"/>
            <a:ext cx="2871989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Pole in </a:t>
            </a:r>
            <a:r>
              <a:rPr lang="de-DE" altLang="ru-RU" sz="2000" b="1" baseline="30000" dirty="0"/>
              <a:t>3</a:t>
            </a:r>
            <a:r>
              <a:rPr lang="de-DE" altLang="ru-RU" sz="2000" b="1" dirty="0"/>
              <a:t>D</a:t>
            </a:r>
            <a:r>
              <a:rPr lang="de-DE" altLang="ru-RU" sz="2000" b="1" baseline="-25000" dirty="0"/>
              <a:t>3</a:t>
            </a:r>
            <a:r>
              <a:rPr lang="de-DE" altLang="ru-RU" sz="2000" b="1" dirty="0"/>
              <a:t> 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2380</a:t>
            </a:r>
            <a:r>
              <a:rPr lang="de-DE" altLang="ru-RU" sz="2000" b="1" dirty="0">
                <a:sym typeface="Symbol" panose="05050102010706020507" pitchFamily="18" charset="2"/>
              </a:rPr>
              <a:t>10 - i 405  </a:t>
            </a:r>
            <a:r>
              <a:rPr lang="de-DE" altLang="ru-RU" sz="2000" b="1" dirty="0" err="1">
                <a:sym typeface="Symbol" panose="05050102010706020507" pitchFamily="18" charset="2"/>
              </a:rPr>
              <a:t>MeV</a:t>
            </a:r>
            <a:endParaRPr lang="de-DE" altLang="ru-RU" sz="2000" b="1" dirty="0">
              <a:sym typeface="Symbol" panose="05050102010706020507" pitchFamily="18" charset="2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03489" y="6156102"/>
            <a:ext cx="22540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106 (2011) 242302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985392" y="6159079"/>
            <a:ext cx="1854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 90 (2014) 035204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744" y="154799"/>
            <a:ext cx="3713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d*  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IMpipi_1200_p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1" y="3274721"/>
            <a:ext cx="18510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IMdpi_1200_pe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83" y="1413575"/>
            <a:ext cx="18653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ang_peak_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8" y="5192535"/>
            <a:ext cx="2178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 descr="tot_xs_Lis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38" y="581610"/>
            <a:ext cx="6222262" cy="42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7"/>
          <p:cNvGrpSpPr>
            <a:grpSpLocks/>
          </p:cNvGrpSpPr>
          <p:nvPr/>
        </p:nvGrpSpPr>
        <p:grpSpPr bwMode="auto">
          <a:xfrm>
            <a:off x="6991846" y="5073411"/>
            <a:ext cx="2613025" cy="1190813"/>
            <a:chOff x="3379" y="845"/>
            <a:chExt cx="2023" cy="962"/>
          </a:xfrm>
        </p:grpSpPr>
        <p:grpSp>
          <p:nvGrpSpPr>
            <p:cNvPr id="14359" name="Group 8"/>
            <p:cNvGrpSpPr>
              <a:grpSpLocks/>
            </p:cNvGrpSpPr>
            <p:nvPr/>
          </p:nvGrpSpPr>
          <p:grpSpPr bwMode="auto">
            <a:xfrm>
              <a:off x="3379" y="981"/>
              <a:ext cx="1859" cy="589"/>
              <a:chOff x="3334" y="2478"/>
              <a:chExt cx="1859" cy="589"/>
            </a:xfrm>
          </p:grpSpPr>
          <p:sp>
            <p:nvSpPr>
              <p:cNvPr id="14365" name="Line 9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536" cy="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Line 10"/>
              <p:cNvSpPr>
                <a:spLocks noChangeShapeType="1"/>
              </p:cNvSpPr>
              <p:nvPr/>
            </p:nvSpPr>
            <p:spPr bwMode="auto">
              <a:xfrm flipV="1">
                <a:off x="4477" y="2478"/>
                <a:ext cx="490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Line 11"/>
              <p:cNvSpPr>
                <a:spLocks noChangeShapeType="1"/>
              </p:cNvSpPr>
              <p:nvPr/>
            </p:nvSpPr>
            <p:spPr bwMode="auto">
              <a:xfrm>
                <a:off x="4513" y="2568"/>
                <a:ext cx="227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Line 12"/>
              <p:cNvSpPr>
                <a:spLocks noChangeShapeType="1"/>
              </p:cNvSpPr>
              <p:nvPr/>
            </p:nvSpPr>
            <p:spPr bwMode="auto">
              <a:xfrm flipV="1">
                <a:off x="4513" y="2750"/>
                <a:ext cx="317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Line 13"/>
              <p:cNvSpPr>
                <a:spLocks noChangeShapeType="1"/>
              </p:cNvSpPr>
              <p:nvPr/>
            </p:nvSpPr>
            <p:spPr bwMode="auto">
              <a:xfrm>
                <a:off x="3334" y="2568"/>
                <a:ext cx="362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Line 14"/>
              <p:cNvSpPr>
                <a:spLocks noChangeShapeType="1"/>
              </p:cNvSpPr>
              <p:nvPr/>
            </p:nvSpPr>
            <p:spPr bwMode="auto">
              <a:xfrm flipV="1">
                <a:off x="3334" y="2840"/>
                <a:ext cx="362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Rectangle 15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000"/>
              </a:p>
            </p:txBody>
          </p:sp>
          <p:sp>
            <p:nvSpPr>
              <p:cNvPr id="14372" name="Rectangle 16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000"/>
              </a:p>
            </p:txBody>
          </p:sp>
          <p:sp>
            <p:nvSpPr>
              <p:cNvPr id="14373" name="Rectangle 17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000"/>
              </a:p>
            </p:txBody>
          </p:sp>
          <p:sp>
            <p:nvSpPr>
              <p:cNvPr id="14374" name="Oval 18"/>
              <p:cNvSpPr>
                <a:spLocks noChangeArrowheads="1"/>
              </p:cNvSpPr>
              <p:nvPr/>
            </p:nvSpPr>
            <p:spPr bwMode="auto">
              <a:xfrm>
                <a:off x="4694" y="2704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000"/>
              </a:p>
            </p:txBody>
          </p:sp>
          <p:sp>
            <p:nvSpPr>
              <p:cNvPr id="14375" name="Line 19"/>
              <p:cNvSpPr>
                <a:spLocks noChangeShapeType="1"/>
              </p:cNvSpPr>
              <p:nvPr/>
            </p:nvSpPr>
            <p:spPr bwMode="auto">
              <a:xfrm>
                <a:off x="4830" y="2795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0" name="Text Box 20"/>
            <p:cNvSpPr txBox="1">
              <a:spLocks noChangeArrowheads="1"/>
            </p:cNvSpPr>
            <p:nvPr/>
          </p:nvSpPr>
          <p:spPr bwMode="auto">
            <a:xfrm>
              <a:off x="4195" y="1434"/>
              <a:ext cx="236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</a:p>
          </p:txBody>
        </p:sp>
        <p:sp>
          <p:nvSpPr>
            <p:cNvPr id="14361" name="Text Box 21"/>
            <p:cNvSpPr txBox="1">
              <a:spLocks noChangeArrowheads="1"/>
            </p:cNvSpPr>
            <p:nvPr/>
          </p:nvSpPr>
          <p:spPr bwMode="auto">
            <a:xfrm>
              <a:off x="4195" y="845"/>
              <a:ext cx="296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</a:p>
          </p:txBody>
        </p:sp>
        <p:sp>
          <p:nvSpPr>
            <p:cNvPr id="14362" name="Text Box 22"/>
            <p:cNvSpPr txBox="1">
              <a:spLocks noChangeArrowheads="1"/>
            </p:cNvSpPr>
            <p:nvPr/>
          </p:nvSpPr>
          <p:spPr bwMode="auto">
            <a:xfrm>
              <a:off x="5220" y="1144"/>
              <a:ext cx="18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4363" name="Text Box 23"/>
            <p:cNvSpPr txBox="1">
              <a:spLocks noChangeArrowheads="1"/>
            </p:cNvSpPr>
            <p:nvPr/>
          </p:nvSpPr>
          <p:spPr bwMode="auto">
            <a:xfrm>
              <a:off x="5057" y="1389"/>
              <a:ext cx="26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</a:p>
          </p:txBody>
        </p:sp>
        <p:sp>
          <p:nvSpPr>
            <p:cNvPr id="14364" name="Text Box 24"/>
            <p:cNvSpPr txBox="1">
              <a:spLocks noChangeArrowheads="1"/>
            </p:cNvSpPr>
            <p:nvPr/>
          </p:nvSpPr>
          <p:spPr bwMode="auto">
            <a:xfrm>
              <a:off x="5011" y="845"/>
              <a:ext cx="26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</a:p>
          </p:txBody>
        </p:sp>
      </p:grpSp>
      <p:sp>
        <p:nvSpPr>
          <p:cNvPr id="14348" name="Text Box 27"/>
          <p:cNvSpPr txBox="1">
            <a:spLocks noChangeArrowheads="1"/>
          </p:cNvSpPr>
          <p:nvPr/>
        </p:nvSpPr>
        <p:spPr bwMode="auto">
          <a:xfrm>
            <a:off x="6629896" y="5637659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400" dirty="0"/>
              <a:t>p</a:t>
            </a: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6645278" y="5073411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400" dirty="0"/>
              <a:t>n</a:t>
            </a:r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2574520" y="5279285"/>
            <a:ext cx="2210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 b="1" dirty="0"/>
              <a:t>I (J</a:t>
            </a:r>
            <a:r>
              <a:rPr lang="de-DE" altLang="ru-RU" sz="2800" b="1" baseline="30000" dirty="0"/>
              <a:t>P</a:t>
            </a:r>
            <a:r>
              <a:rPr lang="de-DE" altLang="ru-RU" sz="2800" b="1" dirty="0"/>
              <a:t>) = 0 (3</a:t>
            </a:r>
            <a:r>
              <a:rPr lang="de-DE" altLang="ru-RU" sz="2800" b="1" baseline="30000" dirty="0" smtClean="0"/>
              <a:t>+</a:t>
            </a:r>
            <a:r>
              <a:rPr lang="de-DE" altLang="ru-RU" sz="2800" b="1" dirty="0" smtClean="0"/>
              <a:t>)</a:t>
            </a:r>
            <a:endParaRPr lang="de-DE" altLang="ru-RU" sz="2800" b="1" dirty="0"/>
          </a:p>
        </p:txBody>
      </p:sp>
      <p:sp>
        <p:nvSpPr>
          <p:cNvPr id="14351" name="Text Box 30"/>
          <p:cNvSpPr txBox="1">
            <a:spLocks noChangeArrowheads="1"/>
          </p:cNvSpPr>
          <p:nvPr/>
        </p:nvSpPr>
        <p:spPr bwMode="auto">
          <a:xfrm>
            <a:off x="1261583" y="3351766"/>
            <a:ext cx="598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dirty="0" err="1">
                <a:solidFill>
                  <a:srgbClr val="0000FF"/>
                </a:solidFill>
              </a:rPr>
              <a:t>M</a:t>
            </a:r>
            <a:r>
              <a:rPr lang="de-DE" altLang="ru-RU" sz="20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pp</a:t>
            </a:r>
            <a:endParaRPr lang="de-DE" altLang="ru-RU" sz="2000" dirty="0">
              <a:solidFill>
                <a:srgbClr val="0000FF"/>
              </a:solidFill>
            </a:endParaRPr>
          </a:p>
        </p:txBody>
      </p:sp>
      <p:sp>
        <p:nvSpPr>
          <p:cNvPr id="14352" name="Text Box 31"/>
          <p:cNvSpPr txBox="1">
            <a:spLocks noChangeArrowheads="1"/>
          </p:cNvSpPr>
          <p:nvPr/>
        </p:nvSpPr>
        <p:spPr bwMode="auto">
          <a:xfrm>
            <a:off x="3238487" y="1542391"/>
            <a:ext cx="66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dirty="0">
                <a:solidFill>
                  <a:srgbClr val="0000FF"/>
                </a:solidFill>
              </a:rPr>
              <a:t>M</a:t>
            </a:r>
            <a:r>
              <a:rPr lang="de-DE" altLang="ru-RU" sz="2000" baseline="-25000" dirty="0">
                <a:solidFill>
                  <a:srgbClr val="0000FF"/>
                </a:solidFill>
              </a:rPr>
              <a:t>d</a:t>
            </a:r>
            <a:r>
              <a:rPr lang="de-DE" altLang="ru-RU" sz="2000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de-DE" altLang="ru-RU" sz="1000" dirty="0">
              <a:solidFill>
                <a:srgbClr val="0000FF"/>
              </a:solidFill>
            </a:endParaRPr>
          </a:p>
        </p:txBody>
      </p:sp>
      <p:sp>
        <p:nvSpPr>
          <p:cNvPr id="14353" name="Text Box 32"/>
          <p:cNvSpPr txBox="1">
            <a:spLocks noChangeArrowheads="1"/>
          </p:cNvSpPr>
          <p:nvPr/>
        </p:nvSpPr>
        <p:spPr bwMode="auto">
          <a:xfrm>
            <a:off x="1086900" y="5376949"/>
            <a:ext cx="54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dirty="0" err="1">
                <a:solidFill>
                  <a:srgbClr val="0000FF"/>
                </a:solidFill>
                <a:latin typeface="Symbol" panose="05050102010706020507" pitchFamily="18" charset="2"/>
              </a:rPr>
              <a:t>Q</a:t>
            </a:r>
            <a:r>
              <a:rPr lang="de-DE" altLang="ru-RU" sz="2000" baseline="-25000" dirty="0" err="1">
                <a:solidFill>
                  <a:srgbClr val="0000FF"/>
                </a:solidFill>
              </a:rPr>
              <a:t>d</a:t>
            </a:r>
            <a:r>
              <a:rPr lang="de-DE" altLang="ru-RU" sz="2000" baseline="30000" dirty="0">
                <a:solidFill>
                  <a:srgbClr val="0000FF"/>
                </a:solidFill>
              </a:rPr>
              <a:t>*</a:t>
            </a:r>
            <a:endParaRPr lang="de-DE" altLang="ru-RU" sz="2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7277353" y="4722450"/>
            <a:ext cx="738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 dirty="0" err="1"/>
              <a:t>model</a:t>
            </a:r>
            <a:endParaRPr lang="de-DE" altLang="ru-RU" sz="1800" dirty="0"/>
          </a:p>
        </p:txBody>
      </p:sp>
      <p:sp>
        <p:nvSpPr>
          <p:cNvPr id="14355" name="Rectangle 37"/>
          <p:cNvSpPr>
            <a:spLocks noChangeArrowheads="1"/>
          </p:cNvSpPr>
          <p:nvPr/>
        </p:nvSpPr>
        <p:spPr bwMode="auto">
          <a:xfrm>
            <a:off x="5147722" y="6531506"/>
            <a:ext cx="2498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200" dirty="0">
                <a:latin typeface="Arial" panose="020B0604020202020204" pitchFamily="34" charset="0"/>
              </a:rPr>
              <a:t>Phys.Rev.Lett.106, 242302 (2011)</a:t>
            </a:r>
            <a:endParaRPr lang="de-DE" altLang="ru-RU" sz="1200" dirty="0">
              <a:latin typeface="Arial" panose="020B0604020202020204" pitchFamily="34" charset="0"/>
            </a:endParaRPr>
          </a:p>
        </p:txBody>
      </p:sp>
      <p:pic>
        <p:nvPicPr>
          <p:cNvPr id="14356" name="Picture 38" descr="Iso_f6_p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8" y="1287124"/>
            <a:ext cx="18510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Line 39"/>
          <p:cNvSpPr>
            <a:spLocks noChangeShapeType="1"/>
          </p:cNvSpPr>
          <p:nvPr/>
        </p:nvSpPr>
        <p:spPr bwMode="auto">
          <a:xfrm>
            <a:off x="893810" y="3676655"/>
            <a:ext cx="1781175" cy="2206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2715655" y="3712651"/>
            <a:ext cx="1839030" cy="52322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 b="1" dirty="0"/>
              <a:t>ABC </a:t>
            </a:r>
            <a:r>
              <a:rPr lang="de-DE" altLang="ru-RU" sz="2800" b="1" dirty="0" err="1"/>
              <a:t>effect</a:t>
            </a:r>
            <a:endParaRPr lang="de-DE" altLang="ru-RU" sz="2800" b="1" dirty="0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034681" y="1398755"/>
            <a:ext cx="1646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M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2.37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GeV</a:t>
            </a:r>
            <a:endParaRPr lang="de-DE" altLang="ru-RU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r>
              <a:rPr lang="de-DE" altLang="ru-RU" dirty="0">
                <a:solidFill>
                  <a:srgbClr val="0000FF"/>
                </a:solidFill>
              </a:rPr>
              <a:t>G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70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MeV</a:t>
            </a:r>
            <a:endParaRPr lang="de-DE" altLang="ru-RU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3446" y="153822"/>
            <a:ext cx="931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d*    d</a:t>
            </a:r>
            <a:r>
              <a:rPr lang="en-US" sz="4400" b="1" u="sng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400" b="1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smtClean="0">
                <a:latin typeface="Arial" panose="020B0604020202020204" pitchFamily="34" charset="0"/>
              </a:rPr>
              <a:t>T.Skorodko</a:t>
            </a:r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2F20FE-2407-45D8-A1E9-61DC610A4029}" type="slidenum">
              <a:rPr lang="de-DE" altLang="ru-RU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ru-RU" sz="1200">
              <a:latin typeface="Arial" panose="020B0604020202020204" pitchFamily="34" charset="0"/>
            </a:endParaRPr>
          </a:p>
        </p:txBody>
      </p:sp>
      <p:pic>
        <p:nvPicPr>
          <p:cNvPr id="15366" name="Picture 2" descr="tot_xs_over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663" y="714376"/>
            <a:ext cx="2413000" cy="1635125"/>
          </a:xfrm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82625"/>
            <a:ext cx="2520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4930776"/>
            <a:ext cx="19161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902201"/>
            <a:ext cx="19367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3"/>
          <p:cNvSpPr txBox="1">
            <a:spLocks noChangeArrowheads="1"/>
          </p:cNvSpPr>
          <p:nvPr/>
        </p:nvSpPr>
        <p:spPr bwMode="auto">
          <a:xfrm>
            <a:off x="3575050" y="3498851"/>
            <a:ext cx="3384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de-DE" altLang="ru-RU">
                <a:latin typeface="Arial" panose="020B0604020202020204" pitchFamily="34" charset="0"/>
              </a:rPr>
              <a:t>pn </a:t>
            </a:r>
            <a:r>
              <a:rPr lang="de-DE" altLang="ru-RU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ru-RU">
                <a:latin typeface="Constantia" panose="02030602050306030303" pitchFamily="18" charset="0"/>
                <a:sym typeface="Symbol" panose="05050102010706020507" pitchFamily="18" charset="2"/>
              </a:rPr>
              <a:t> </a:t>
            </a:r>
            <a:r>
              <a:rPr lang="de-DE" altLang="ru-RU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de-DE" altLang="ru-RU" baseline="30000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de-DE" altLang="ru-RU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(2380)</a:t>
            </a:r>
            <a:r>
              <a:rPr lang="de-DE" altLang="ru-RU" baseline="30000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de-DE" altLang="ru-RU" baseline="300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Clr>
                <a:srgbClr val="0BD0D9"/>
              </a:buClr>
              <a:buSzPct val="95000"/>
              <a:buFontTx/>
              <a:buNone/>
            </a:pPr>
            <a:endParaRPr lang="de-DE" altLang="ru-RU" sz="2600" baseline="30000">
              <a:latin typeface="Constantia" panose="02030602050306030303" pitchFamily="18" charset="0"/>
              <a:sym typeface="Symbol" panose="05050102010706020507" pitchFamily="18" charset="2"/>
            </a:endParaRPr>
          </a:p>
        </p:txBody>
      </p:sp>
      <p:pic>
        <p:nvPicPr>
          <p:cNvPr id="15371" name="Прямоугольник 1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4" y="2327276"/>
            <a:ext cx="1639887" cy="658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Прямоугольник 14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2378076"/>
            <a:ext cx="1736725" cy="657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Прямоугольник 1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562476"/>
            <a:ext cx="1536700" cy="525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Прямоугольник 1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540251"/>
            <a:ext cx="1504950" cy="525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4295775" y="2979738"/>
            <a:ext cx="215900" cy="5461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525963" y="3063875"/>
            <a:ext cx="1600200" cy="5461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75050" y="4005263"/>
            <a:ext cx="433388" cy="57626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08438" y="4005263"/>
            <a:ext cx="1079500" cy="6477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08438" y="4005264"/>
            <a:ext cx="2705100" cy="541337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402513" y="1144589"/>
            <a:ext cx="66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rgbClr val="FF3300"/>
                </a:solidFill>
                <a:latin typeface="Arial" panose="020B0604020202020204" pitchFamily="34" charset="0"/>
              </a:rPr>
              <a:t>I = 0+1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2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chemeClr val="bg2"/>
                </a:solidFill>
                <a:latin typeface="Arial" panose="020B0604020202020204" pitchFamily="34" charset="0"/>
              </a:rPr>
              <a:t>I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2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rgbClr val="0000FF"/>
                </a:solidFill>
                <a:latin typeface="Arial" panose="020B0604020202020204" pitchFamily="34" charset="0"/>
              </a:rPr>
              <a:t>I = 0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948614" y="1092200"/>
            <a:ext cx="803425" cy="109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de-DE" altLang="ru-RU" sz="140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FF3300"/>
                </a:solidFill>
                <a:latin typeface="Symbol" panose="05050102010706020507" pitchFamily="18" charset="2"/>
              </a:rPr>
              <a:t>+</a:t>
            </a:r>
            <a:r>
              <a:rPr lang="de-DE" altLang="ru-RU" sz="140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FF3300"/>
                </a:solidFill>
                <a:latin typeface="Symbol" panose="05050102010706020507" pitchFamily="18" charset="2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400" baseline="30000"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chemeClr val="bg2"/>
                </a:solidFill>
                <a:latin typeface="Arial" panose="020B0604020202020204" pitchFamily="34" charset="0"/>
              </a:rPr>
              <a:t>½ d</a:t>
            </a:r>
            <a:r>
              <a:rPr lang="de-DE" altLang="ru-RU" sz="140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chemeClr val="bg2"/>
                </a:solidFill>
                <a:latin typeface="Symbol" panose="05050102010706020507" pitchFamily="18" charset="2"/>
              </a:rPr>
              <a:t>+</a:t>
            </a:r>
            <a:r>
              <a:rPr lang="de-DE" altLang="ru-RU" sz="140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chemeClr val="bg2"/>
                </a:solidFill>
                <a:latin typeface="Symbol" panose="05050102010706020507" pitchFamily="18" charset="2"/>
              </a:rPr>
              <a:t>0</a:t>
            </a:r>
            <a:endParaRPr lang="de-DE" altLang="ru-RU" sz="14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rgbClr val="0000FF"/>
                </a:solidFill>
                <a:latin typeface="Arial" panose="020B0604020202020204" pitchFamily="34" charset="0"/>
              </a:rPr>
              <a:t>2 d</a:t>
            </a:r>
            <a:r>
              <a:rPr lang="de-DE" altLang="ru-RU" sz="140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r>
              <a:rPr lang="de-DE" altLang="ru-RU" sz="140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de-DE" altLang="ru-RU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8832851" y="952501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PLB 721 (2013) 229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1827213" y="1098551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PRL 106 (2011) 242302</a:t>
            </a:r>
          </a:p>
        </p:txBody>
      </p:sp>
      <p:pic>
        <p:nvPicPr>
          <p:cNvPr id="15384" name="Picture 25" descr="cr_pnpi+pim_m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973639"/>
            <a:ext cx="18367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Прямоугольник 2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4" y="4548188"/>
            <a:ext cx="1582737" cy="5254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8647114" y="5589589"/>
            <a:ext cx="197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PRC 88 (2013) 055208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PLB 743 (2015) 325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Phys. Scr. T 166 (2015) 014016</a:t>
            </a: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2460625" y="2081214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latin typeface="Arial" panose="020B0604020202020204" pitchFamily="34" charset="0"/>
              </a:rPr>
              <a:t>WASA data</a:t>
            </a:r>
          </a:p>
        </p:txBody>
      </p:sp>
      <p:sp>
        <p:nvSpPr>
          <p:cNvPr id="15388" name="Oval 29"/>
          <p:cNvSpPr>
            <a:spLocks noChangeArrowheads="1"/>
          </p:cNvSpPr>
          <p:nvPr/>
        </p:nvSpPr>
        <p:spPr bwMode="auto">
          <a:xfrm>
            <a:off x="2351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89" name="Oval 30"/>
          <p:cNvSpPr>
            <a:spLocks noChangeArrowheads="1"/>
          </p:cNvSpPr>
          <p:nvPr/>
        </p:nvSpPr>
        <p:spPr bwMode="auto">
          <a:xfrm>
            <a:off x="2208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2065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8596313" y="6440488"/>
            <a:ext cx="773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900">
                <a:latin typeface="Arial" panose="020B0604020202020204" pitchFamily="34" charset="0"/>
                <a:sym typeface="Symbol" panose="05050102010706020507" pitchFamily="18" charset="2"/>
              </a:rPr>
              <a:t> s [GeV]</a:t>
            </a: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3111500" y="6099175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  <a:endParaRPr lang="de-DE" altLang="ru-RU" sz="1800">
              <a:solidFill>
                <a:srgbClr val="FF0000"/>
              </a:solidFill>
            </a:endParaRPr>
          </a:p>
        </p:txBody>
      </p:sp>
      <p:sp>
        <p:nvSpPr>
          <p:cNvPr id="15393" name="Rectangle 34"/>
          <p:cNvSpPr>
            <a:spLocks noChangeArrowheads="1"/>
          </p:cNvSpPr>
          <p:nvPr/>
        </p:nvSpPr>
        <p:spPr bwMode="auto">
          <a:xfrm>
            <a:off x="7446963" y="6027738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5218113" y="5989638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5" name="Oval 38"/>
          <p:cNvSpPr>
            <a:spLocks noChangeArrowheads="1"/>
          </p:cNvSpPr>
          <p:nvPr/>
        </p:nvSpPr>
        <p:spPr bwMode="auto">
          <a:xfrm>
            <a:off x="7977189" y="5427663"/>
            <a:ext cx="66675" cy="746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37" name="TextBox 36"/>
          <p:cNvSpPr txBox="1"/>
          <p:nvPr/>
        </p:nvSpPr>
        <p:spPr>
          <a:xfrm>
            <a:off x="258523" y="22475"/>
            <a:ext cx="5729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Hadronic decay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9551</TotalTime>
  <Words>1343</Words>
  <Application>Microsoft Office PowerPoint</Application>
  <PresentationFormat>Широкоэкранный</PresentationFormat>
  <Paragraphs>278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Yu Gothic UI Light</vt:lpstr>
      <vt:lpstr>Arial</vt:lpstr>
      <vt:lpstr>Calibri</vt:lpstr>
      <vt:lpstr>Calibri Light</vt:lpstr>
      <vt:lpstr>Cambria</vt:lpstr>
      <vt:lpstr>Constantia</vt:lpstr>
      <vt:lpstr>Garamond</vt:lpstr>
      <vt:lpstr>Georgia</vt:lpstr>
      <vt:lpstr>Symbol</vt:lpstr>
      <vt:lpstr>Tahoma</vt:lpstr>
      <vt:lpstr>Times New Roman</vt:lpstr>
      <vt:lpstr>Wingdings</vt:lpstr>
      <vt:lpstr>Wingdings 2</vt:lpstr>
      <vt:lpstr>Тема Office</vt:lpstr>
      <vt:lpstr>Формула</vt:lpstr>
      <vt:lpstr>Formel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Dyson &amp; Xuong‘s Prediction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Branching Ratios for the Decay of d*(2380)</vt:lpstr>
      <vt:lpstr>Презентация PowerPoint</vt:lpstr>
      <vt:lpstr>Isoscalar Single-Pion Production</vt:lpstr>
      <vt:lpstr>Презентация PowerPoint</vt:lpstr>
      <vt:lpstr>Established  dibaryon states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D30 dibaryon upper limit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klient-BVC</dc:creator>
  <cp:lastModifiedBy>klient-BVC</cp:lastModifiedBy>
  <cp:revision>110</cp:revision>
  <dcterms:created xsi:type="dcterms:W3CDTF">2018-05-04T10:53:10Z</dcterms:created>
  <dcterms:modified xsi:type="dcterms:W3CDTF">2018-06-11T07:40:03Z</dcterms:modified>
</cp:coreProperties>
</file>