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7" r:id="rId1"/>
  </p:sldMasterIdLst>
  <p:notesMasterIdLst>
    <p:notesMasterId r:id="rId33"/>
  </p:notesMasterIdLst>
  <p:handoutMasterIdLst>
    <p:handoutMasterId r:id="rId34"/>
  </p:handoutMasterIdLst>
  <p:sldIdLst>
    <p:sldId id="256" r:id="rId2"/>
    <p:sldId id="268" r:id="rId3"/>
    <p:sldId id="377" r:id="rId4"/>
    <p:sldId id="379" r:id="rId5"/>
    <p:sldId id="382" r:id="rId6"/>
    <p:sldId id="353" r:id="rId7"/>
    <p:sldId id="272" r:id="rId8"/>
    <p:sldId id="270" r:id="rId9"/>
    <p:sldId id="345" r:id="rId10"/>
    <p:sldId id="320" r:id="rId11"/>
    <p:sldId id="389" r:id="rId12"/>
    <p:sldId id="342" r:id="rId13"/>
    <p:sldId id="374" r:id="rId14"/>
    <p:sldId id="395" r:id="rId15"/>
    <p:sldId id="396" r:id="rId16"/>
    <p:sldId id="399" r:id="rId17"/>
    <p:sldId id="400" r:id="rId18"/>
    <p:sldId id="316" r:id="rId19"/>
    <p:sldId id="366" r:id="rId20"/>
    <p:sldId id="392" r:id="rId21"/>
    <p:sldId id="344" r:id="rId22"/>
    <p:sldId id="337" r:id="rId23"/>
    <p:sldId id="393" r:id="rId24"/>
    <p:sldId id="383" r:id="rId25"/>
    <p:sldId id="297" r:id="rId26"/>
    <p:sldId id="299" r:id="rId27"/>
    <p:sldId id="372" r:id="rId28"/>
    <p:sldId id="385" r:id="rId29"/>
    <p:sldId id="386" r:id="rId30"/>
    <p:sldId id="397" r:id="rId31"/>
    <p:sldId id="398" r:id="rId32"/>
  </p:sldIdLst>
  <p:sldSz cx="9144000" cy="6858000" type="screen4x3"/>
  <p:notesSz cx="6669088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atrice ramstein" initials="BR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EE5"/>
    <a:srgbClr val="00CC66"/>
    <a:srgbClr val="00CCFF"/>
    <a:srgbClr val="00FFFF"/>
    <a:srgbClr val="666633"/>
    <a:srgbClr val="006600"/>
    <a:srgbClr val="0000CC"/>
    <a:srgbClr val="00CC00"/>
    <a:srgbClr val="FFFF99"/>
    <a:srgbClr val="F694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9" autoAdjust="0"/>
    <p:restoredTop sz="90674" autoAdjust="0"/>
  </p:normalViewPr>
  <p:slideViewPr>
    <p:cSldViewPr>
      <p:cViewPr varScale="1">
        <p:scale>
          <a:sx n="51" d="100"/>
          <a:sy n="51" d="100"/>
        </p:scale>
        <p:origin x="-1157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25D4EB-CB6C-493E-A08C-B09780950C40}" type="datetimeFigureOut">
              <a:rPr lang="fr-FR" smtClean="0"/>
              <a:t>08/06/2018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A745D-9E8C-4B8B-A45E-95313C7A3A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06089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9ED14-0E54-4079-A412-BEE45B797D58}" type="datetimeFigureOut">
              <a:rPr lang="fr-FR" smtClean="0"/>
              <a:t>08/06/2018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D6205-5FA5-4D62-B52E-551FC86F01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248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43’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1D6205-5FA5-4D62-B52E-551FC86F011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737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50’’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1D6205-5FA5-4D62-B52E-551FC86F011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489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1D6205-5FA5-4D62-B52E-551FC86F011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7746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37FC592D-B608-4521-8E27-A5CC6F26B21B}" type="slidenum">
              <a:rPr lang="fr-FR" smtClean="0">
                <a:latin typeface="Times New Roman" pitchFamily="18" charset="0"/>
                <a:ea typeface="DejaVu Sans" charset="0"/>
              </a:rPr>
              <a:pPr>
                <a:buFont typeface="Wingdings" pitchFamily="2" charset="2"/>
                <a:buNone/>
              </a:pPr>
              <a:t>7</a:t>
            </a:fld>
            <a:endParaRPr lang="fr-FR" smtClean="0">
              <a:latin typeface="Times New Roman" pitchFamily="18" charset="0"/>
              <a:ea typeface="DejaVu Sans" charset="0"/>
            </a:endParaRPr>
          </a:p>
        </p:txBody>
      </p:sp>
      <p:sp>
        <p:nvSpPr>
          <p:cNvPr id="222211" name="Text Box 1"/>
          <p:cNvSpPr txBox="1">
            <a:spLocks noChangeArrowheads="1"/>
          </p:cNvSpPr>
          <p:nvPr/>
        </p:nvSpPr>
        <p:spPr bwMode="auto">
          <a:xfrm>
            <a:off x="3777902" y="9427764"/>
            <a:ext cx="2889626" cy="49728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D286259-79A5-46E0-AACD-A7656E942EF1}" type="slidenum">
              <a:rPr lang="fr-FR" sz="1200">
                <a:solidFill>
                  <a:srgbClr val="FFFFFF"/>
                </a:solidFill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</a:t>
            </a:fld>
            <a:endParaRPr lang="fr-FR" sz="1200">
              <a:solidFill>
                <a:srgbClr val="FFFFFF"/>
              </a:solidFill>
            </a:endParaRPr>
          </a:p>
        </p:txBody>
      </p:sp>
      <p:sp>
        <p:nvSpPr>
          <p:cNvPr id="2222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solidFill>
            <a:srgbClr val="FFFFFF"/>
          </a:solidFill>
          <a:ln/>
        </p:spPr>
      </p:sp>
      <p:sp>
        <p:nvSpPr>
          <p:cNvPr id="222213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666597" y="4715471"/>
            <a:ext cx="5335895" cy="4466034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>
                <a:latin typeface="Arial" charset="0"/>
                <a:ea typeface="DejaVu Sans" charset="0"/>
                <a:cs typeface="DejaVu Sans" charset="0"/>
              </a:rPr>
              <a:t>Consists of 6 sectors, </a:t>
            </a:r>
          </a:p>
        </p:txBody>
      </p:sp>
    </p:spTree>
    <p:extLst>
      <p:ext uri="{BB962C8B-B14F-4D97-AF65-F5344CB8AC3E}">
        <p14:creationId xmlns:p14="http://schemas.microsoft.com/office/powerpoint/2010/main" val="2131870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81FBCB45-4CEB-407D-A58A-2F7FBEFE0909}" type="slidenum">
              <a:rPr lang="fr-FR" smtClean="0">
                <a:latin typeface="Times New Roman" pitchFamily="18" charset="0"/>
                <a:ea typeface="DejaVu Sans" charset="0"/>
              </a:rPr>
              <a:pPr>
                <a:buFont typeface="Wingdings" pitchFamily="2" charset="2"/>
                <a:buNone/>
              </a:pPr>
              <a:t>8</a:t>
            </a:fld>
            <a:endParaRPr lang="fr-FR" smtClean="0">
              <a:latin typeface="Times New Roman" pitchFamily="18" charset="0"/>
              <a:ea typeface="DejaVu Sans" charset="0"/>
            </a:endParaRPr>
          </a:p>
        </p:txBody>
      </p:sp>
      <p:sp>
        <p:nvSpPr>
          <p:cNvPr id="221187" name="Text Box 1"/>
          <p:cNvSpPr txBox="1">
            <a:spLocks noChangeArrowheads="1"/>
          </p:cNvSpPr>
          <p:nvPr/>
        </p:nvSpPr>
        <p:spPr bwMode="auto">
          <a:xfrm>
            <a:off x="3777902" y="9427764"/>
            <a:ext cx="2889626" cy="49728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9EBAC08-6A7D-4B00-A5D4-3698B09B3B51}" type="slidenum">
              <a:rPr lang="fr-FR" sz="1200">
                <a:solidFill>
                  <a:srgbClr val="FFFFFF"/>
                </a:solidFill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</a:t>
            </a:fld>
            <a:endParaRPr lang="fr-FR" sz="1200">
              <a:solidFill>
                <a:srgbClr val="FFFFFF"/>
              </a:solidFill>
            </a:endParaRPr>
          </a:p>
        </p:txBody>
      </p:sp>
      <p:sp>
        <p:nvSpPr>
          <p:cNvPr id="2211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solidFill>
            <a:srgbClr val="FFFFFF"/>
          </a:solidFill>
          <a:ln/>
        </p:spPr>
      </p:sp>
      <p:sp>
        <p:nvSpPr>
          <p:cNvPr id="221189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666597" y="4715471"/>
            <a:ext cx="5335895" cy="4466034"/>
          </a:xfrm>
          <a:noFill/>
          <a:ln/>
        </p:spPr>
        <p:txBody>
          <a:bodyPr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>
              <a:latin typeface="Arial" charset="0"/>
              <a:ea typeface="DejaVu Sans" charset="0"/>
              <a:cs typeface="DejaVu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764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fld id="{8D70253E-CFC6-4BF0-B7C2-44A4E354D5E1}" type="slidenum">
              <a:rPr lang="fr-FR" smtClean="0">
                <a:latin typeface="Times New Roman" pitchFamily="18" charset="0"/>
                <a:ea typeface="DejaVu Sans" charset="0"/>
              </a:rPr>
              <a:pPr>
                <a:buFont typeface="Wingdings" pitchFamily="2" charset="2"/>
                <a:buNone/>
              </a:pPr>
              <a:t>9</a:t>
            </a:fld>
            <a:endParaRPr lang="fr-FR" smtClean="0">
              <a:latin typeface="Times New Roman" pitchFamily="18" charset="0"/>
              <a:ea typeface="DejaVu Sans" charset="0"/>
            </a:endParaRPr>
          </a:p>
        </p:txBody>
      </p:sp>
      <p:sp>
        <p:nvSpPr>
          <p:cNvPr id="2201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4075" y="744538"/>
            <a:ext cx="4960938" cy="3722687"/>
          </a:xfrm>
          <a:solidFill>
            <a:srgbClr val="FFFFFF"/>
          </a:solidFill>
          <a:ln/>
        </p:spPr>
      </p:sp>
      <p:sp>
        <p:nvSpPr>
          <p:cNvPr id="2201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66597" y="4715471"/>
            <a:ext cx="5335895" cy="4467623"/>
          </a:xfrm>
          <a:noFill/>
          <a:ln/>
        </p:spPr>
        <p:txBody>
          <a:bodyPr wrap="none" anchor="ctr"/>
          <a:lstStyle/>
          <a:p>
            <a:endParaRPr lang="fr-FR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556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Refqire</a:t>
            </a:r>
            <a:r>
              <a:rPr lang="en-US" dirty="0" smtClean="0"/>
              <a:t> le </a:t>
            </a:r>
            <a:r>
              <a:rPr lang="en-US" dirty="0" err="1" smtClean="0"/>
              <a:t>texte</a:t>
            </a:r>
            <a:r>
              <a:rPr lang="en-US" dirty="0" smtClean="0"/>
              <a:t>: photon-point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1D6205-5FA5-4D62-B52E-551FC86F011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462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1D6205-5FA5-4D62-B52E-551FC86F011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639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1D6205-5FA5-4D62-B52E-551FC86F011E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160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1D6205-5FA5-4D62-B52E-551FC86F011E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5220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HADES data crucial to </a:t>
            </a:r>
            <a:r>
              <a:rPr lang="fr-FR" dirty="0" err="1" smtClean="0"/>
              <a:t>determine</a:t>
            </a:r>
            <a:r>
              <a:rPr lang="fr-FR" dirty="0" smtClean="0"/>
              <a:t> the rho contribution</a:t>
            </a:r>
          </a:p>
          <a:p>
            <a:r>
              <a:rPr lang="fr-FR" dirty="0" err="1" smtClean="0"/>
              <a:t>Calculate</a:t>
            </a:r>
            <a:r>
              <a:rPr lang="fr-FR" dirty="0" smtClean="0"/>
              <a:t> N(1520)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pi+pi</a:t>
            </a:r>
            <a:r>
              <a:rPr lang="fr-FR" baseline="0" dirty="0" smtClean="0"/>
              <a:t>-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1D6205-5FA5-4D62-B52E-551FC86F011E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42512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1D6205-5FA5-4D62-B52E-551FC86F011E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3034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1D6205-5FA5-4D62-B52E-551FC86F011E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1141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1D6205-5FA5-4D62-B52E-551FC86F011E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114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1D6205-5FA5-4D62-B52E-551FC86F011E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9332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Inv. mass=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1D6205-5FA5-4D62-B52E-551FC86F011E}" type="slidenum">
              <a:rPr lang="fr-FR" smtClean="0">
                <a:solidFill>
                  <a:prstClr val="black"/>
                </a:solidFill>
              </a:rPr>
              <a:pPr/>
              <a:t>31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512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921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480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014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0218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512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849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3891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6462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7035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634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7764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15932-5A4C-4A57-8CB9-AAB746316C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970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32.emf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13.jpe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580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hyperlink" Target="http://arxiv.org/abs/arXiv:1503.07763" TargetMode="Externa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gif"/><Relationship Id="rId4" Type="http://schemas.openxmlformats.org/officeDocument/2006/relationships/image" Target="../media/image7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147002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Time-Like </a:t>
            </a:r>
            <a:r>
              <a:rPr lang="en-US" dirty="0"/>
              <a:t>Baryon Transitions </a:t>
            </a:r>
            <a:r>
              <a:rPr lang="en-US" dirty="0" smtClean="0"/>
              <a:t>studies with HADES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7504" y="2780928"/>
            <a:ext cx="8834404" cy="1008112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Béatrice Ramstein, IPN Orsay, France</a:t>
            </a:r>
          </a:p>
          <a:p>
            <a:r>
              <a:rPr lang="fr-FR" i="1" dirty="0"/>
              <a:t>f</a:t>
            </a:r>
            <a:r>
              <a:rPr lang="fr-FR" i="1" dirty="0" smtClean="0"/>
              <a:t>or the HADES collaboration </a:t>
            </a:r>
          </a:p>
          <a:p>
            <a:endParaRPr lang="fr-FR" dirty="0" smtClean="0"/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5008367" y="4461637"/>
            <a:ext cx="2707939" cy="1865635"/>
            <a:chOff x="0" y="0"/>
            <a:chExt cx="2303" cy="1402"/>
          </a:xfrm>
        </p:grpSpPr>
        <p:pic>
          <p:nvPicPr>
            <p:cNvPr id="5" name="Picture 1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2304" cy="14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6" name="Text Box 13"/>
            <p:cNvSpPr txBox="1">
              <a:spLocks noChangeArrowheads="1"/>
            </p:cNvSpPr>
            <p:nvPr/>
          </p:nvSpPr>
          <p:spPr bwMode="auto">
            <a:xfrm>
              <a:off x="0" y="0"/>
              <a:ext cx="2304" cy="14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pic>
        <p:nvPicPr>
          <p:cNvPr id="8" name="Picture 9" descr="New_LogoIPN_600p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4644" y="-24555"/>
            <a:ext cx="1329356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IN2P3Filaire-Q_SignV copi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88" y="7196"/>
            <a:ext cx="1301302" cy="724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 descr="http://www.bibs.u-psud.fr/images/logo_PSUD_ne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-27384"/>
            <a:ext cx="1158875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98"/>
          <p:cNvGrpSpPr>
            <a:grpSpLocks/>
          </p:cNvGrpSpPr>
          <p:nvPr/>
        </p:nvGrpSpPr>
        <p:grpSpPr bwMode="auto">
          <a:xfrm>
            <a:off x="719524" y="4690433"/>
            <a:ext cx="2016125" cy="1178425"/>
            <a:chOff x="1680" y="1554"/>
            <a:chExt cx="1248" cy="816"/>
          </a:xfrm>
        </p:grpSpPr>
        <p:sp>
          <p:nvSpPr>
            <p:cNvPr id="12" name="Line 99"/>
            <p:cNvSpPr>
              <a:spLocks noChangeShapeType="1"/>
            </p:cNvSpPr>
            <p:nvPr/>
          </p:nvSpPr>
          <p:spPr bwMode="auto">
            <a:xfrm>
              <a:off x="1950" y="1958"/>
              <a:ext cx="389" cy="8"/>
            </a:xfrm>
            <a:prstGeom prst="line">
              <a:avLst/>
            </a:prstGeom>
            <a:noFill/>
            <a:ln w="1908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3" name="AutoShape 100"/>
            <p:cNvSpPr>
              <a:spLocks noChangeArrowheads="1"/>
            </p:cNvSpPr>
            <p:nvPr/>
          </p:nvSpPr>
          <p:spPr bwMode="auto">
            <a:xfrm rot="1800000">
              <a:off x="2337" y="1991"/>
              <a:ext cx="296" cy="92"/>
            </a:xfrm>
            <a:custGeom>
              <a:avLst/>
              <a:gdLst>
                <a:gd name="T0" fmla="*/ 0 w 576"/>
                <a:gd name="T1" fmla="*/ 0 h 224"/>
                <a:gd name="T2" fmla="*/ 1 w 576"/>
                <a:gd name="T3" fmla="*/ 0 h 224"/>
                <a:gd name="T4" fmla="*/ 1 w 576"/>
                <a:gd name="T5" fmla="*/ 0 h 224"/>
                <a:gd name="T6" fmla="*/ 1 w 576"/>
                <a:gd name="T7" fmla="*/ 0 h 224"/>
                <a:gd name="T8" fmla="*/ 1 w 576"/>
                <a:gd name="T9" fmla="*/ 0 h 224"/>
                <a:gd name="T10" fmla="*/ 1 w 576"/>
                <a:gd name="T11" fmla="*/ 0 h 224"/>
                <a:gd name="T12" fmla="*/ 2 w 576"/>
                <a:gd name="T13" fmla="*/ 0 h 224"/>
                <a:gd name="T14" fmla="*/ 2 w 576"/>
                <a:gd name="T15" fmla="*/ 0 h 2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224"/>
                <a:gd name="T26" fmla="*/ 576 w 576"/>
                <a:gd name="T27" fmla="*/ 224 h 2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224">
                  <a:moveTo>
                    <a:pt x="0" y="112"/>
                  </a:moveTo>
                  <a:cubicBezTo>
                    <a:pt x="12" y="168"/>
                    <a:pt x="24" y="224"/>
                    <a:pt x="48" y="208"/>
                  </a:cubicBezTo>
                  <a:cubicBezTo>
                    <a:pt x="72" y="192"/>
                    <a:pt x="112" y="16"/>
                    <a:pt x="144" y="16"/>
                  </a:cubicBezTo>
                  <a:cubicBezTo>
                    <a:pt x="176" y="16"/>
                    <a:pt x="208" y="208"/>
                    <a:pt x="240" y="208"/>
                  </a:cubicBezTo>
                  <a:cubicBezTo>
                    <a:pt x="272" y="208"/>
                    <a:pt x="304" y="16"/>
                    <a:pt x="336" y="16"/>
                  </a:cubicBezTo>
                  <a:cubicBezTo>
                    <a:pt x="368" y="16"/>
                    <a:pt x="400" y="208"/>
                    <a:pt x="432" y="208"/>
                  </a:cubicBezTo>
                  <a:cubicBezTo>
                    <a:pt x="464" y="208"/>
                    <a:pt x="504" y="32"/>
                    <a:pt x="528" y="16"/>
                  </a:cubicBezTo>
                  <a:cubicBezTo>
                    <a:pt x="552" y="0"/>
                    <a:pt x="564" y="56"/>
                    <a:pt x="576" y="112"/>
                  </a:cubicBezTo>
                </a:path>
              </a:pathLst>
            </a:custGeom>
            <a:noFill/>
            <a:ln w="3816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4" name="Line 101"/>
            <p:cNvSpPr>
              <a:spLocks noChangeShapeType="1"/>
            </p:cNvSpPr>
            <p:nvPr/>
          </p:nvSpPr>
          <p:spPr bwMode="auto">
            <a:xfrm flipV="1">
              <a:off x="2349" y="1761"/>
              <a:ext cx="324" cy="208"/>
            </a:xfrm>
            <a:prstGeom prst="line">
              <a:avLst/>
            </a:prstGeom>
            <a:noFill/>
            <a:ln w="1908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5" name="Line 102"/>
            <p:cNvSpPr>
              <a:spLocks noChangeShapeType="1"/>
            </p:cNvSpPr>
            <p:nvPr/>
          </p:nvSpPr>
          <p:spPr bwMode="auto">
            <a:xfrm>
              <a:off x="2605" y="2103"/>
              <a:ext cx="180" cy="110"/>
            </a:xfrm>
            <a:prstGeom prst="line">
              <a:avLst/>
            </a:prstGeom>
            <a:noFill/>
            <a:ln w="9360">
              <a:solidFill>
                <a:srgbClr val="FFFFFF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6" name="Line 103"/>
            <p:cNvSpPr>
              <a:spLocks noChangeShapeType="1"/>
            </p:cNvSpPr>
            <p:nvPr/>
          </p:nvSpPr>
          <p:spPr bwMode="auto">
            <a:xfrm flipV="1">
              <a:off x="2626" y="1991"/>
              <a:ext cx="200" cy="101"/>
            </a:xfrm>
            <a:prstGeom prst="line">
              <a:avLst/>
            </a:prstGeom>
            <a:noFill/>
            <a:ln w="9360">
              <a:solidFill>
                <a:srgbClr val="FFFFFF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7" name="Text Box 104"/>
            <p:cNvSpPr txBox="1">
              <a:spLocks noChangeArrowheads="1"/>
            </p:cNvSpPr>
            <p:nvPr/>
          </p:nvSpPr>
          <p:spPr bwMode="auto">
            <a:xfrm rot="10800000" flipV="1">
              <a:off x="2108" y="2002"/>
              <a:ext cx="419" cy="27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r"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FF00"/>
                  </a:solidFill>
                  <a:latin typeface="Symbol" pitchFamily="18" charset="2"/>
                </a:rPr>
                <a:t></a:t>
              </a:r>
              <a:r>
                <a:rPr lang="en-US" sz="2000" b="1" baseline="30000" dirty="0">
                  <a:solidFill>
                    <a:srgbClr val="FFFF00"/>
                  </a:solidFill>
                  <a:latin typeface="Symbol" pitchFamily="18" charset="2"/>
                </a:rPr>
                <a:t></a:t>
              </a:r>
            </a:p>
          </p:txBody>
        </p:sp>
        <p:sp>
          <p:nvSpPr>
            <p:cNvPr id="18" name="Text Box 105"/>
            <p:cNvSpPr txBox="1">
              <a:spLocks noChangeArrowheads="1"/>
            </p:cNvSpPr>
            <p:nvPr/>
          </p:nvSpPr>
          <p:spPr bwMode="auto">
            <a:xfrm>
              <a:off x="2681" y="1785"/>
              <a:ext cx="242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r"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>
                  <a:solidFill>
                    <a:srgbClr val="FFFFFF"/>
                  </a:solidFill>
                </a:rPr>
                <a:t>e</a:t>
              </a:r>
              <a:r>
                <a:rPr lang="en-US" baseline="30000">
                  <a:solidFill>
                    <a:srgbClr val="FFFFFF"/>
                  </a:solidFill>
                </a:rPr>
                <a:t>+</a:t>
              </a:r>
            </a:p>
          </p:txBody>
        </p:sp>
        <p:sp>
          <p:nvSpPr>
            <p:cNvPr id="19" name="Text Box 106"/>
            <p:cNvSpPr txBox="1">
              <a:spLocks noChangeArrowheads="1"/>
            </p:cNvSpPr>
            <p:nvPr/>
          </p:nvSpPr>
          <p:spPr bwMode="auto">
            <a:xfrm>
              <a:off x="2566" y="2129"/>
              <a:ext cx="221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r"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dirty="0">
                  <a:solidFill>
                    <a:srgbClr val="FFFFFF"/>
                  </a:solidFill>
                </a:rPr>
                <a:t>e</a:t>
              </a:r>
              <a:r>
                <a:rPr lang="en-US" baseline="30000" dirty="0">
                  <a:solidFill>
                    <a:srgbClr val="FFFFFF"/>
                  </a:solidFill>
                </a:rPr>
                <a:t>-</a:t>
              </a:r>
            </a:p>
          </p:txBody>
        </p:sp>
        <p:sp>
          <p:nvSpPr>
            <p:cNvPr id="20" name="Oval 110"/>
            <p:cNvSpPr>
              <a:spLocks noChangeArrowheads="1"/>
            </p:cNvSpPr>
            <p:nvPr/>
          </p:nvSpPr>
          <p:spPr bwMode="auto">
            <a:xfrm>
              <a:off x="2304" y="1916"/>
              <a:ext cx="63" cy="86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21" name="Text Box 111"/>
            <p:cNvSpPr txBox="1">
              <a:spLocks noChangeArrowheads="1"/>
            </p:cNvSpPr>
            <p:nvPr/>
          </p:nvSpPr>
          <p:spPr bwMode="auto">
            <a:xfrm>
              <a:off x="1834" y="1731"/>
              <a:ext cx="217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dirty="0">
                  <a:solidFill>
                    <a:srgbClr val="FFFFFF"/>
                  </a:solidFill>
                </a:rPr>
                <a:t>R</a:t>
              </a:r>
            </a:p>
          </p:txBody>
        </p:sp>
        <p:sp>
          <p:nvSpPr>
            <p:cNvPr id="22" name="Text Box 112"/>
            <p:cNvSpPr txBox="1">
              <a:spLocks noChangeArrowheads="1"/>
            </p:cNvSpPr>
            <p:nvPr/>
          </p:nvSpPr>
          <p:spPr bwMode="auto">
            <a:xfrm>
              <a:off x="2435" y="1593"/>
              <a:ext cx="217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dirty="0">
                  <a:solidFill>
                    <a:srgbClr val="FFFFFF"/>
                  </a:solidFill>
                </a:rPr>
                <a:t>N</a:t>
              </a:r>
            </a:p>
          </p:txBody>
        </p:sp>
        <p:sp>
          <p:nvSpPr>
            <p:cNvPr id="23" name="Rectangle 113"/>
            <p:cNvSpPr>
              <a:spLocks noChangeArrowheads="1"/>
            </p:cNvSpPr>
            <p:nvPr/>
          </p:nvSpPr>
          <p:spPr bwMode="auto">
            <a:xfrm>
              <a:off x="1680" y="1554"/>
              <a:ext cx="1248" cy="816"/>
            </a:xfrm>
            <a:prstGeom prst="rect">
              <a:avLst/>
            </a:prstGeom>
            <a:noFill/>
            <a:ln w="936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</p:grp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25" name="Espace réservé du numéro de diapositive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1</a:t>
            </a:fld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1749396" y="3982747"/>
            <a:ext cx="59484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MESON 2018, Cracow , June 7 </a:t>
            </a:r>
            <a:r>
              <a:rPr lang="en-US" sz="2000" b="1" dirty="0"/>
              <a:t>— </a:t>
            </a:r>
            <a:r>
              <a:rPr lang="en-US" sz="2000" b="1" dirty="0" smtClean="0"/>
              <a:t>12, 2018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7245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796950"/>
          </a:xfrm>
          <a:noFill/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Outline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B. Ramstein   </a:t>
            </a:r>
            <a:endParaRPr lang="fr-FR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FCDA7-91C5-4A89-872F-33E1678228BB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23528" y="980728"/>
            <a:ext cx="8820472" cy="502230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2900" indent="-341313">
              <a:lnSpc>
                <a:spcPct val="80000"/>
              </a:lnSpc>
              <a:spcBef>
                <a:spcPts val="500"/>
              </a:spcBef>
              <a:buClr>
                <a:schemeClr val="accent4"/>
              </a:buClr>
              <a:buSzPct val="9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fr-FR" sz="20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  <a:p>
            <a:pPr marL="342900" indent="-341313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buFont typeface="Wingdings" pitchFamily="2" charset="2"/>
              <a:buChar char="q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fr-FR" sz="2000" b="1" dirty="0" smtClean="0">
                <a:ea typeface="+mn-ea"/>
              </a:rPr>
              <a:t> Introduction </a:t>
            </a:r>
            <a:endParaRPr lang="fr-FR" sz="2000" b="1" dirty="0" smtClean="0">
              <a:solidFill>
                <a:schemeClr val="tx2"/>
              </a:solidFill>
              <a:ea typeface="+mn-ea"/>
            </a:endParaRPr>
          </a:p>
          <a:p>
            <a:pPr marL="342900" indent="-341313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fr-FR" sz="2000" b="1" dirty="0" smtClean="0">
                <a:solidFill>
                  <a:schemeClr val="tx2"/>
                </a:solidFill>
                <a:ea typeface="+mn-ea"/>
              </a:rPr>
              <a:t>       General motivations of the HADES </a:t>
            </a:r>
            <a:r>
              <a:rPr lang="fr-FR" sz="2000" b="1" dirty="0" err="1" smtClean="0">
                <a:solidFill>
                  <a:schemeClr val="tx2"/>
                </a:solidFill>
                <a:ea typeface="+mn-ea"/>
              </a:rPr>
              <a:t>experiment</a:t>
            </a:r>
            <a:endParaRPr lang="fr-FR" sz="2000" b="1" dirty="0" smtClean="0">
              <a:solidFill>
                <a:schemeClr val="tx2"/>
              </a:solidFill>
              <a:ea typeface="+mn-ea"/>
            </a:endParaRPr>
          </a:p>
          <a:p>
            <a:pPr marL="342900" indent="-341313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fr-FR" sz="2000" b="1" dirty="0">
                <a:solidFill>
                  <a:schemeClr val="tx2"/>
                </a:solidFill>
              </a:rPr>
              <a:t> </a:t>
            </a:r>
            <a:r>
              <a:rPr lang="fr-FR" sz="2000" b="1" dirty="0" smtClean="0">
                <a:solidFill>
                  <a:schemeClr val="tx2"/>
                </a:solidFill>
              </a:rPr>
              <a:t>      Access to  time-</a:t>
            </a:r>
            <a:r>
              <a:rPr lang="fr-FR" sz="2000" b="1" dirty="0" err="1" smtClean="0">
                <a:solidFill>
                  <a:schemeClr val="tx2"/>
                </a:solidFill>
              </a:rPr>
              <a:t>like</a:t>
            </a:r>
            <a:r>
              <a:rPr lang="fr-FR" sz="2000" b="1" dirty="0" smtClean="0">
                <a:solidFill>
                  <a:schemeClr val="tx2"/>
                </a:solidFill>
              </a:rPr>
              <a:t> </a:t>
            </a:r>
            <a:r>
              <a:rPr lang="fr-FR" sz="2000" b="1" dirty="0" err="1" smtClean="0">
                <a:solidFill>
                  <a:schemeClr val="tx2"/>
                </a:solidFill>
              </a:rPr>
              <a:t>electromagnetic</a:t>
            </a:r>
            <a:r>
              <a:rPr lang="fr-FR" sz="2000" b="1" dirty="0" smtClean="0">
                <a:solidFill>
                  <a:schemeClr val="tx2"/>
                </a:solidFill>
              </a:rPr>
              <a:t>  baryon transitions </a:t>
            </a:r>
          </a:p>
          <a:p>
            <a:pPr marL="1085850" lvl="1" indent="-341313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fr-FR" sz="2400" b="1" dirty="0" smtClean="0">
              <a:ea typeface="+mn-ea"/>
            </a:endParaRPr>
          </a:p>
          <a:p>
            <a:pPr marL="344487" indent="-342900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buFont typeface="Wingdings" panose="05000000000000000000" pitchFamily="2" charset="2"/>
              <a:buChar char="q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fr-FR" sz="2000" b="1" dirty="0" smtClean="0">
                <a:solidFill>
                  <a:schemeClr val="accent1"/>
                </a:solidFill>
                <a:ea typeface="+mn-ea"/>
              </a:rPr>
              <a:t> </a:t>
            </a:r>
            <a:r>
              <a:rPr lang="fr-FR" sz="2000" b="1" dirty="0" err="1" smtClean="0">
                <a:ea typeface="+mn-ea"/>
              </a:rPr>
              <a:t>Results</a:t>
            </a:r>
            <a:r>
              <a:rPr lang="fr-FR" sz="2000" b="1" dirty="0" smtClean="0">
                <a:ea typeface="+mn-ea"/>
              </a:rPr>
              <a:t> </a:t>
            </a:r>
            <a:r>
              <a:rPr lang="fr-FR" sz="2000" b="1" dirty="0">
                <a:ea typeface="+mn-ea"/>
              </a:rPr>
              <a:t>from </a:t>
            </a:r>
            <a:r>
              <a:rPr lang="fr-FR" sz="2000" b="1" dirty="0" smtClean="0"/>
              <a:t>pp</a:t>
            </a:r>
            <a:r>
              <a:rPr lang="fr-FR" sz="2000" b="1" dirty="0" smtClean="0">
                <a:ea typeface="+mn-ea"/>
              </a:rPr>
              <a:t> and </a:t>
            </a:r>
            <a:r>
              <a:rPr lang="fr-FR" sz="2000" b="1" dirty="0" err="1" smtClean="0">
                <a:ea typeface="+mn-ea"/>
              </a:rPr>
              <a:t>pn</a:t>
            </a:r>
            <a:r>
              <a:rPr lang="fr-FR" sz="2000" b="1" dirty="0" smtClean="0">
                <a:ea typeface="+mn-ea"/>
              </a:rPr>
              <a:t> </a:t>
            </a:r>
            <a:r>
              <a:rPr lang="fr-FR" sz="2000" b="1" dirty="0" err="1" smtClean="0">
                <a:ea typeface="+mn-ea"/>
              </a:rPr>
              <a:t>reactions</a:t>
            </a:r>
            <a:r>
              <a:rPr lang="fr-FR" sz="2000" b="1" dirty="0" smtClean="0">
                <a:ea typeface="+mn-ea"/>
              </a:rPr>
              <a:t> </a:t>
            </a:r>
            <a:r>
              <a:rPr lang="fr-FR" sz="2000" b="1" dirty="0" err="1" smtClean="0">
                <a:ea typeface="+mn-ea"/>
              </a:rPr>
              <a:t>with</a:t>
            </a:r>
            <a:r>
              <a:rPr lang="fr-FR" sz="2000" b="1" dirty="0" smtClean="0">
                <a:ea typeface="+mn-ea"/>
              </a:rPr>
              <a:t> HADES at GSI</a:t>
            </a:r>
          </a:p>
          <a:p>
            <a:pPr marL="1587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fr-FR" sz="2000" b="1" dirty="0">
                <a:solidFill>
                  <a:schemeClr val="tx2"/>
                </a:solidFill>
              </a:rPr>
              <a:t> </a:t>
            </a:r>
            <a:r>
              <a:rPr lang="fr-FR" sz="2000" b="1" dirty="0" smtClean="0">
                <a:solidFill>
                  <a:schemeClr val="tx2"/>
                </a:solidFill>
              </a:rPr>
              <a:t>        </a:t>
            </a:r>
          </a:p>
          <a:p>
            <a:pPr marL="1587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fr-FR" sz="2000" b="1" dirty="0" smtClean="0">
                <a:solidFill>
                  <a:schemeClr val="tx2"/>
                </a:solidFill>
              </a:rPr>
              <a:t> </a:t>
            </a:r>
            <a:endParaRPr lang="fr-FR" sz="2000" b="1" dirty="0" smtClean="0">
              <a:solidFill>
                <a:schemeClr val="accent1"/>
              </a:solidFill>
              <a:ea typeface="+mn-ea"/>
            </a:endParaRPr>
          </a:p>
          <a:p>
            <a:pPr marL="342900" indent="-341313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buFont typeface="Wingdings" pitchFamily="2" charset="2"/>
              <a:buChar char="q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fr-FR" sz="2000" b="1" dirty="0" smtClean="0">
                <a:solidFill>
                  <a:schemeClr val="accent1"/>
                </a:solidFill>
                <a:ea typeface="+mn-ea"/>
              </a:rPr>
              <a:t> </a:t>
            </a:r>
            <a:r>
              <a:rPr lang="fr-FR" sz="2000" b="1" dirty="0" err="1" smtClean="0"/>
              <a:t>Preliminary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r</a:t>
            </a:r>
            <a:r>
              <a:rPr lang="fr-FR" sz="2000" b="1" dirty="0" err="1" smtClean="0">
                <a:ea typeface="+mn-ea"/>
              </a:rPr>
              <a:t>esults</a:t>
            </a:r>
            <a:r>
              <a:rPr lang="fr-FR" sz="2000" b="1" dirty="0" smtClean="0">
                <a:ea typeface="+mn-ea"/>
              </a:rPr>
              <a:t> </a:t>
            </a:r>
            <a:r>
              <a:rPr lang="fr-FR" sz="2000" b="1" dirty="0" err="1" smtClean="0">
                <a:ea typeface="+mn-ea"/>
              </a:rPr>
              <a:t>with</a:t>
            </a:r>
            <a:r>
              <a:rPr lang="fr-FR" sz="2000" b="1" dirty="0" smtClean="0">
                <a:ea typeface="+mn-ea"/>
              </a:rPr>
              <a:t> the GSI pion </a:t>
            </a:r>
            <a:r>
              <a:rPr lang="fr-FR" sz="2000" b="1" dirty="0" err="1" smtClean="0">
                <a:ea typeface="+mn-ea"/>
              </a:rPr>
              <a:t>beam</a:t>
            </a:r>
            <a:endParaRPr lang="fr-FR" sz="2000" b="1" dirty="0" smtClean="0">
              <a:ea typeface="+mn-ea"/>
            </a:endParaRPr>
          </a:p>
          <a:p>
            <a:pPr marL="1587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fr-FR" sz="2000" b="1" dirty="0" smtClean="0">
              <a:solidFill>
                <a:schemeClr val="tx2"/>
              </a:solidFill>
            </a:endParaRPr>
          </a:p>
          <a:p>
            <a:pPr marL="1587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fr-FR" sz="2000" b="1" dirty="0" smtClean="0">
              <a:solidFill>
                <a:schemeClr val="tx2"/>
              </a:solidFill>
            </a:endParaRPr>
          </a:p>
          <a:p>
            <a:pPr marL="344487" indent="-342900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buFont typeface="Wingdings" panose="05000000000000000000" pitchFamily="2" charset="2"/>
              <a:buChar char="q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fr-FR" sz="2000" b="1" dirty="0" smtClean="0"/>
              <a:t> Prospects for </a:t>
            </a:r>
            <a:r>
              <a:rPr lang="fr-FR" sz="2000" b="1" dirty="0" err="1" smtClean="0"/>
              <a:t>hyperon</a:t>
            </a:r>
            <a:r>
              <a:rPr lang="fr-FR" sz="2000" b="1" dirty="0" smtClean="0"/>
              <a:t> transitions</a:t>
            </a:r>
          </a:p>
          <a:p>
            <a:pPr marL="1587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fr-FR" sz="2000" b="1" dirty="0" smtClean="0"/>
          </a:p>
          <a:p>
            <a:pPr marL="1587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fr-FR" sz="2000" b="1" dirty="0"/>
          </a:p>
          <a:p>
            <a:pPr marL="344487" indent="-342900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buFont typeface="Wingdings" panose="05000000000000000000" pitchFamily="2" charset="2"/>
              <a:buChar char="q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fr-FR" sz="2000" b="1" dirty="0" smtClean="0">
                <a:ea typeface="+mn-ea"/>
              </a:rPr>
              <a:t> Conclusions</a:t>
            </a:r>
            <a:endParaRPr lang="fr-FR" sz="2000" b="1" dirty="0">
              <a:ea typeface="+mn-ea"/>
            </a:endParaRPr>
          </a:p>
          <a:p>
            <a:pPr marL="342900" indent="-341313">
              <a:lnSpc>
                <a:spcPct val="80000"/>
              </a:lnSpc>
              <a:spcBef>
                <a:spcPts val="500"/>
              </a:spcBef>
              <a:buClr>
                <a:schemeClr val="accent4"/>
              </a:buClr>
              <a:buSzPct val="144000"/>
              <a:buFont typeface="Wingdings" charset="2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fr-FR" sz="2000" b="1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</p:txBody>
      </p:sp>
      <p:grpSp>
        <p:nvGrpSpPr>
          <p:cNvPr id="10" name="Group 11"/>
          <p:cNvGrpSpPr>
            <a:grpSpLocks/>
          </p:cNvGrpSpPr>
          <p:nvPr/>
        </p:nvGrpSpPr>
        <p:grpSpPr bwMode="auto">
          <a:xfrm>
            <a:off x="7236297" y="-27733"/>
            <a:ext cx="1908532" cy="1369457"/>
            <a:chOff x="0" y="-29"/>
            <a:chExt cx="2304" cy="1432"/>
          </a:xfrm>
        </p:grpSpPr>
        <p:pic>
          <p:nvPicPr>
            <p:cNvPr id="12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2304" cy="14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0" y="-29"/>
              <a:ext cx="2304" cy="14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5" name="Group 98"/>
          <p:cNvGrpSpPr>
            <a:grpSpLocks/>
          </p:cNvGrpSpPr>
          <p:nvPr/>
        </p:nvGrpSpPr>
        <p:grpSpPr bwMode="auto">
          <a:xfrm>
            <a:off x="6660331" y="2394591"/>
            <a:ext cx="2016125" cy="1178425"/>
            <a:chOff x="1680" y="1554"/>
            <a:chExt cx="1248" cy="816"/>
          </a:xfrm>
        </p:grpSpPr>
        <p:sp>
          <p:nvSpPr>
            <p:cNvPr id="16" name="Line 99"/>
            <p:cNvSpPr>
              <a:spLocks noChangeShapeType="1"/>
            </p:cNvSpPr>
            <p:nvPr/>
          </p:nvSpPr>
          <p:spPr bwMode="auto">
            <a:xfrm>
              <a:off x="1950" y="1958"/>
              <a:ext cx="389" cy="8"/>
            </a:xfrm>
            <a:prstGeom prst="line">
              <a:avLst/>
            </a:prstGeom>
            <a:noFill/>
            <a:ln w="1908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7" name="AutoShape 100"/>
            <p:cNvSpPr>
              <a:spLocks noChangeArrowheads="1"/>
            </p:cNvSpPr>
            <p:nvPr/>
          </p:nvSpPr>
          <p:spPr bwMode="auto">
            <a:xfrm rot="1800000">
              <a:off x="2337" y="1991"/>
              <a:ext cx="296" cy="92"/>
            </a:xfrm>
            <a:custGeom>
              <a:avLst/>
              <a:gdLst>
                <a:gd name="T0" fmla="*/ 0 w 576"/>
                <a:gd name="T1" fmla="*/ 0 h 224"/>
                <a:gd name="T2" fmla="*/ 1 w 576"/>
                <a:gd name="T3" fmla="*/ 0 h 224"/>
                <a:gd name="T4" fmla="*/ 1 w 576"/>
                <a:gd name="T5" fmla="*/ 0 h 224"/>
                <a:gd name="T6" fmla="*/ 1 w 576"/>
                <a:gd name="T7" fmla="*/ 0 h 224"/>
                <a:gd name="T8" fmla="*/ 1 w 576"/>
                <a:gd name="T9" fmla="*/ 0 h 224"/>
                <a:gd name="T10" fmla="*/ 1 w 576"/>
                <a:gd name="T11" fmla="*/ 0 h 224"/>
                <a:gd name="T12" fmla="*/ 2 w 576"/>
                <a:gd name="T13" fmla="*/ 0 h 224"/>
                <a:gd name="T14" fmla="*/ 2 w 576"/>
                <a:gd name="T15" fmla="*/ 0 h 2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224"/>
                <a:gd name="T26" fmla="*/ 576 w 576"/>
                <a:gd name="T27" fmla="*/ 224 h 2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224">
                  <a:moveTo>
                    <a:pt x="0" y="112"/>
                  </a:moveTo>
                  <a:cubicBezTo>
                    <a:pt x="12" y="168"/>
                    <a:pt x="24" y="224"/>
                    <a:pt x="48" y="208"/>
                  </a:cubicBezTo>
                  <a:cubicBezTo>
                    <a:pt x="72" y="192"/>
                    <a:pt x="112" y="16"/>
                    <a:pt x="144" y="16"/>
                  </a:cubicBezTo>
                  <a:cubicBezTo>
                    <a:pt x="176" y="16"/>
                    <a:pt x="208" y="208"/>
                    <a:pt x="240" y="208"/>
                  </a:cubicBezTo>
                  <a:cubicBezTo>
                    <a:pt x="272" y="208"/>
                    <a:pt x="304" y="16"/>
                    <a:pt x="336" y="16"/>
                  </a:cubicBezTo>
                  <a:cubicBezTo>
                    <a:pt x="368" y="16"/>
                    <a:pt x="400" y="208"/>
                    <a:pt x="432" y="208"/>
                  </a:cubicBezTo>
                  <a:cubicBezTo>
                    <a:pt x="464" y="208"/>
                    <a:pt x="504" y="32"/>
                    <a:pt x="528" y="16"/>
                  </a:cubicBezTo>
                  <a:cubicBezTo>
                    <a:pt x="552" y="0"/>
                    <a:pt x="564" y="56"/>
                    <a:pt x="576" y="112"/>
                  </a:cubicBezTo>
                </a:path>
              </a:pathLst>
            </a:custGeom>
            <a:noFill/>
            <a:ln w="3816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8" name="Line 101"/>
            <p:cNvSpPr>
              <a:spLocks noChangeShapeType="1"/>
            </p:cNvSpPr>
            <p:nvPr/>
          </p:nvSpPr>
          <p:spPr bwMode="auto">
            <a:xfrm flipV="1">
              <a:off x="2349" y="1761"/>
              <a:ext cx="324" cy="208"/>
            </a:xfrm>
            <a:prstGeom prst="line">
              <a:avLst/>
            </a:prstGeom>
            <a:noFill/>
            <a:ln w="1908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9" name="Line 102"/>
            <p:cNvSpPr>
              <a:spLocks noChangeShapeType="1"/>
            </p:cNvSpPr>
            <p:nvPr/>
          </p:nvSpPr>
          <p:spPr bwMode="auto">
            <a:xfrm>
              <a:off x="2605" y="2103"/>
              <a:ext cx="180" cy="110"/>
            </a:xfrm>
            <a:prstGeom prst="line">
              <a:avLst/>
            </a:prstGeom>
            <a:noFill/>
            <a:ln w="9360">
              <a:solidFill>
                <a:srgbClr val="FFFFFF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20" name="Line 103"/>
            <p:cNvSpPr>
              <a:spLocks noChangeShapeType="1"/>
            </p:cNvSpPr>
            <p:nvPr/>
          </p:nvSpPr>
          <p:spPr bwMode="auto">
            <a:xfrm flipV="1">
              <a:off x="2626" y="1991"/>
              <a:ext cx="200" cy="101"/>
            </a:xfrm>
            <a:prstGeom prst="line">
              <a:avLst/>
            </a:prstGeom>
            <a:noFill/>
            <a:ln w="9360">
              <a:solidFill>
                <a:srgbClr val="FFFFFF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21" name="Text Box 104"/>
            <p:cNvSpPr txBox="1">
              <a:spLocks noChangeArrowheads="1"/>
            </p:cNvSpPr>
            <p:nvPr/>
          </p:nvSpPr>
          <p:spPr bwMode="auto">
            <a:xfrm rot="10800000" flipV="1">
              <a:off x="2108" y="2002"/>
              <a:ext cx="419" cy="27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r"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FF00"/>
                  </a:solidFill>
                  <a:latin typeface="Symbol" pitchFamily="18" charset="2"/>
                </a:rPr>
                <a:t></a:t>
              </a:r>
              <a:r>
                <a:rPr lang="en-US" sz="2000" b="1" baseline="30000" dirty="0">
                  <a:solidFill>
                    <a:srgbClr val="FFFF00"/>
                  </a:solidFill>
                  <a:latin typeface="Symbol" pitchFamily="18" charset="2"/>
                </a:rPr>
                <a:t></a:t>
              </a:r>
            </a:p>
          </p:txBody>
        </p:sp>
        <p:sp>
          <p:nvSpPr>
            <p:cNvPr id="22" name="Text Box 105"/>
            <p:cNvSpPr txBox="1">
              <a:spLocks noChangeArrowheads="1"/>
            </p:cNvSpPr>
            <p:nvPr/>
          </p:nvSpPr>
          <p:spPr bwMode="auto">
            <a:xfrm>
              <a:off x="2681" y="1785"/>
              <a:ext cx="242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r"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>
                  <a:solidFill>
                    <a:srgbClr val="FFFFFF"/>
                  </a:solidFill>
                </a:rPr>
                <a:t>e</a:t>
              </a:r>
              <a:r>
                <a:rPr lang="en-US" baseline="30000">
                  <a:solidFill>
                    <a:srgbClr val="FFFFFF"/>
                  </a:solidFill>
                </a:rPr>
                <a:t>+</a:t>
              </a:r>
            </a:p>
          </p:txBody>
        </p:sp>
        <p:sp>
          <p:nvSpPr>
            <p:cNvPr id="23" name="Text Box 106"/>
            <p:cNvSpPr txBox="1">
              <a:spLocks noChangeArrowheads="1"/>
            </p:cNvSpPr>
            <p:nvPr/>
          </p:nvSpPr>
          <p:spPr bwMode="auto">
            <a:xfrm>
              <a:off x="2566" y="2129"/>
              <a:ext cx="221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r"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dirty="0">
                  <a:solidFill>
                    <a:srgbClr val="FFFFFF"/>
                  </a:solidFill>
                </a:rPr>
                <a:t>e</a:t>
              </a:r>
              <a:r>
                <a:rPr lang="en-US" baseline="30000" dirty="0">
                  <a:solidFill>
                    <a:srgbClr val="FFFFFF"/>
                  </a:solidFill>
                </a:rPr>
                <a:t>-</a:t>
              </a:r>
            </a:p>
          </p:txBody>
        </p:sp>
        <p:sp>
          <p:nvSpPr>
            <p:cNvPr id="24" name="Oval 110"/>
            <p:cNvSpPr>
              <a:spLocks noChangeArrowheads="1"/>
            </p:cNvSpPr>
            <p:nvPr/>
          </p:nvSpPr>
          <p:spPr bwMode="auto">
            <a:xfrm>
              <a:off x="2304" y="1916"/>
              <a:ext cx="63" cy="86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25" name="Text Box 111"/>
            <p:cNvSpPr txBox="1">
              <a:spLocks noChangeArrowheads="1"/>
            </p:cNvSpPr>
            <p:nvPr/>
          </p:nvSpPr>
          <p:spPr bwMode="auto">
            <a:xfrm>
              <a:off x="1834" y="1731"/>
              <a:ext cx="217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dirty="0">
                  <a:solidFill>
                    <a:srgbClr val="FFFFFF"/>
                  </a:solidFill>
                </a:rPr>
                <a:t>R</a:t>
              </a:r>
            </a:p>
          </p:txBody>
        </p:sp>
        <p:sp>
          <p:nvSpPr>
            <p:cNvPr id="26" name="Text Box 112"/>
            <p:cNvSpPr txBox="1">
              <a:spLocks noChangeArrowheads="1"/>
            </p:cNvSpPr>
            <p:nvPr/>
          </p:nvSpPr>
          <p:spPr bwMode="auto">
            <a:xfrm>
              <a:off x="2435" y="1593"/>
              <a:ext cx="217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dirty="0">
                  <a:solidFill>
                    <a:srgbClr val="FFFFFF"/>
                  </a:solidFill>
                </a:rPr>
                <a:t>N</a:t>
              </a:r>
            </a:p>
          </p:txBody>
        </p:sp>
        <p:sp>
          <p:nvSpPr>
            <p:cNvPr id="27" name="Rectangle 113"/>
            <p:cNvSpPr>
              <a:spLocks noChangeArrowheads="1"/>
            </p:cNvSpPr>
            <p:nvPr/>
          </p:nvSpPr>
          <p:spPr bwMode="auto">
            <a:xfrm>
              <a:off x="1680" y="1554"/>
              <a:ext cx="1248" cy="816"/>
            </a:xfrm>
            <a:prstGeom prst="rect">
              <a:avLst/>
            </a:prstGeom>
            <a:noFill/>
            <a:ln w="936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87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9"/>
          <p:cNvGrpSpPr/>
          <p:nvPr/>
        </p:nvGrpSpPr>
        <p:grpSpPr>
          <a:xfrm>
            <a:off x="5292080" y="3514309"/>
            <a:ext cx="2552700" cy="2641600"/>
            <a:chOff x="317500" y="317500"/>
            <a:chExt cx="2552700" cy="2641600"/>
          </a:xfrm>
        </p:grpSpPr>
        <p:pic>
          <p:nvPicPr>
            <p:cNvPr id="20" name="PFE element 37" descr="JMyewgD8cqBF27.png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500" y="317500"/>
              <a:ext cx="2552700" cy="2641600"/>
            </a:xfrm>
            <a:prstGeom prst="rect">
              <a:avLst/>
            </a:prstGeom>
          </p:spPr>
        </p:pic>
        <p:sp>
          <p:nvSpPr>
            <p:cNvPr id="21" name="Shape_123"/>
            <p:cNvSpPr/>
            <p:nvPr/>
          </p:nvSpPr>
          <p:spPr>
            <a:xfrm>
              <a:off x="317500" y="317500"/>
              <a:ext cx="2552700" cy="2641600"/>
            </a:xfrm>
            <a:prstGeom prst="rect">
              <a:avLst/>
            </a:prstGeom>
            <a:solidFill>
              <a:scrgbClr r="0" g="0" b="0">
                <a:alpha val="0"/>
              </a:scrgb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n-US" dirty="0" smtClean="0">
                <a:solidFill>
                  <a:schemeClr val="tx1">
                    <a:lumMod val="95000"/>
                  </a:schemeClr>
                </a:solidFill>
                <a:latin typeface="Gill Sans Light"/>
                <a:cs typeface="Gill Sans Light"/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9115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HADES: </a:t>
            </a:r>
            <a:r>
              <a:rPr lang="fr-FR" dirty="0" err="1" smtClean="0">
                <a:solidFill>
                  <a:schemeClr val="tx2"/>
                </a:solidFill>
              </a:rPr>
              <a:t>exploring</a:t>
            </a:r>
            <a:r>
              <a:rPr lang="fr-FR" dirty="0" smtClean="0">
                <a:solidFill>
                  <a:schemeClr val="tx2"/>
                </a:solidFill>
              </a:rPr>
              <a:t> dense QCD </a:t>
            </a:r>
            <a:r>
              <a:rPr lang="fr-FR" dirty="0" err="1" smtClean="0">
                <a:solidFill>
                  <a:schemeClr val="tx2"/>
                </a:solidFill>
              </a:rPr>
              <a:t>matter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3</a:t>
            </a:fld>
            <a:endParaRPr lang="fr-FR"/>
          </a:p>
        </p:txBody>
      </p:sp>
      <p:pic>
        <p:nvPicPr>
          <p:cNvPr id="7" name="Picture 15" descr="qcd_phase_diagram_facilities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659" y="1980584"/>
            <a:ext cx="2886669" cy="2816568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5724128" y="1542394"/>
            <a:ext cx="3189463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Observables: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err="1" smtClean="0"/>
              <a:t>Correlations</a:t>
            </a:r>
            <a:r>
              <a:rPr lang="fr-FR" dirty="0" smtClean="0"/>
              <a:t> and fluctuations</a:t>
            </a:r>
          </a:p>
          <a:p>
            <a:pPr marL="285750" indent="-285750">
              <a:buFont typeface="Wingdings" charset="2"/>
              <a:buChar char="ü"/>
            </a:pPr>
            <a:r>
              <a:rPr lang="fr-FR" dirty="0" smtClean="0"/>
              <a:t>Collective </a:t>
            </a:r>
            <a:r>
              <a:rPr lang="fr-FR" dirty="0" err="1" smtClean="0"/>
              <a:t>effects</a:t>
            </a:r>
            <a:endParaRPr lang="fr-FR" dirty="0"/>
          </a:p>
          <a:p>
            <a:pPr marL="285750" indent="-285750">
              <a:buFont typeface="Wingdings" charset="2"/>
              <a:buChar char="ü"/>
            </a:pPr>
            <a:r>
              <a:rPr lang="fr-FR" dirty="0" err="1"/>
              <a:t>Strangeness</a:t>
            </a:r>
            <a:r>
              <a:rPr lang="fr-FR" dirty="0"/>
              <a:t> </a:t>
            </a:r>
            <a:endParaRPr lang="fr-FR" dirty="0" smtClean="0"/>
          </a:p>
          <a:p>
            <a:pPr marL="285750" indent="-285750">
              <a:buFont typeface="Wingdings" charset="2"/>
              <a:buChar char="ü"/>
            </a:pPr>
            <a:r>
              <a:rPr lang="fr-FR" dirty="0" err="1" smtClean="0">
                <a:solidFill>
                  <a:srgbClr val="FFFF00"/>
                </a:solidFill>
              </a:rPr>
              <a:t>Dileptons</a:t>
            </a:r>
            <a:endParaRPr lang="fr-FR" dirty="0" smtClean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978462"/>
            <a:ext cx="576064" cy="45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Connecteur droit avec flèche 7"/>
          <p:cNvCxnSpPr/>
          <p:nvPr/>
        </p:nvCxnSpPr>
        <p:spPr>
          <a:xfrm flipH="1">
            <a:off x="2627785" y="2772672"/>
            <a:ext cx="1046186" cy="10668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971" y="1908576"/>
            <a:ext cx="1762125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Connecteur droit avec flèche 22"/>
          <p:cNvCxnSpPr/>
          <p:nvPr/>
        </p:nvCxnSpPr>
        <p:spPr>
          <a:xfrm flipH="1" flipV="1">
            <a:off x="2483768" y="4005064"/>
            <a:ext cx="599564" cy="2427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57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FE element 103" descr="JMyewgD8cqBF83.pn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317" y="6354777"/>
            <a:ext cx="993775" cy="368300"/>
          </a:xfrm>
          <a:prstGeom prst="rect">
            <a:avLst/>
          </a:prstGeom>
        </p:spPr>
      </p:pic>
      <p:sp>
        <p:nvSpPr>
          <p:cNvPr id="8" name="pfehide106" hidden="1"/>
          <p:cNvSpPr/>
          <p:nvPr/>
        </p:nvSpPr>
        <p:spPr>
          <a:xfrm>
            <a:off x="4787632" y="5768175"/>
            <a:ext cx="3240752" cy="584775"/>
          </a:xfrm>
          <a:prstGeom prst="rect">
            <a:avLst/>
          </a:prstGeom>
          <a:solidFill>
            <a:srgbClr val="F1AA07"/>
          </a:solidFill>
        </p:spPr>
        <p:txBody>
          <a:bodyPr wrap="square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892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77842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16762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55684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1946051" algn="l" defTabSz="38920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335262" algn="l" defTabSz="38920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2724472" algn="l" defTabSz="38920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113681" algn="l" defTabSz="38920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Gill Sans"/>
                <a:cs typeface="Gill Sans"/>
              </a:rPr>
              <a:t>Robust understanding across QCD phase diagram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2451901" y="169476"/>
            <a:ext cx="3791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en-US" sz="3200" b="1" dirty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i</a:t>
            </a:r>
            <a:r>
              <a:rPr lang="fr-FR" altLang="en-US" sz="3200" b="1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n-medium </a:t>
            </a:r>
            <a:r>
              <a:rPr lang="el-GR" altLang="en-US" sz="3200" b="1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</a:t>
            </a:r>
            <a:r>
              <a:rPr lang="en-US" altLang="en-US" sz="3200" b="1" dirty="0" smtClean="0">
                <a:solidFill>
                  <a:schemeClr val="tx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 meson</a:t>
            </a:r>
            <a:endParaRPr lang="en-US" sz="3200" dirty="0">
              <a:solidFill>
                <a:schemeClr val="tx2"/>
              </a:solidFill>
            </a:endParaRPr>
          </a:p>
        </p:txBody>
      </p:sp>
      <p:pic>
        <p:nvPicPr>
          <p:cNvPr id="18" name="Obraz 2">
            <a:extLst>
              <a:ext uri="{FF2B5EF4-FFF2-40B4-BE49-F238E27FC236}">
                <a16:creationId xmlns="" xmlns:a16="http://schemas.microsoft.com/office/drawing/2014/main" xmlns:lc="http://schemas.openxmlformats.org/drawingml/2006/lockedCanvas" id="{CDCE1B5E-276A-43A0-826D-D7DC50B43D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03077"/>
            <a:ext cx="3418189" cy="339407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 rot="19643713">
            <a:off x="1047371" y="1218411"/>
            <a:ext cx="1256819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</a:rPr>
              <a:t>Preliminary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7035" y="4820959"/>
            <a:ext cx="4968552" cy="1200329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Global understanding of </a:t>
            </a:r>
            <a:r>
              <a:rPr lang="en-US" dirty="0" err="1" smtClean="0">
                <a:solidFill>
                  <a:schemeClr val="bg1"/>
                </a:solidFill>
              </a:rPr>
              <a:t>dilepton</a:t>
            </a:r>
            <a:r>
              <a:rPr lang="en-US" dirty="0" smtClean="0">
                <a:solidFill>
                  <a:schemeClr val="bg1"/>
                </a:solidFill>
              </a:rPr>
              <a:t> production from RHIC to SIS18 energies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chemeClr val="bg1"/>
                </a:solidFill>
              </a:rPr>
              <a:t>Still</a:t>
            </a:r>
            <a:r>
              <a:rPr lang="fr-FR" dirty="0">
                <a:solidFill>
                  <a:schemeClr val="bg1"/>
                </a:solidFill>
              </a:rPr>
              <a:t> to </a:t>
            </a:r>
            <a:r>
              <a:rPr lang="fr-FR" dirty="0" err="1">
                <a:solidFill>
                  <a:schemeClr val="bg1"/>
                </a:solidFill>
              </a:rPr>
              <a:t>be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better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constrained</a:t>
            </a:r>
            <a:r>
              <a:rPr lang="fr-FR" dirty="0">
                <a:solidFill>
                  <a:schemeClr val="bg1"/>
                </a:solidFill>
              </a:rPr>
              <a:t> by </a:t>
            </a:r>
            <a:r>
              <a:rPr lang="fr-FR" dirty="0" err="1" smtClean="0">
                <a:solidFill>
                  <a:schemeClr val="bg1"/>
                </a:solidFill>
              </a:rPr>
              <a:t>elementary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reactions</a:t>
            </a:r>
            <a:r>
              <a:rPr lang="fr-FR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1960" y="620688"/>
            <a:ext cx="4107791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Strong broadening of the in-medium </a:t>
            </a:r>
            <a:r>
              <a:rPr lang="el-GR" alt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</a:t>
            </a:r>
            <a:endParaRPr lang="en-US" altLang="en-US" dirty="0" smtClean="0">
              <a:ea typeface="Arial Unicode MS" pitchFamily="34" charset="-128"/>
              <a:cs typeface="Arial Unicode MS" pitchFamily="34" charset="-128"/>
              <a:sym typeface="Symbol" pitchFamily="18" charset="2"/>
            </a:endParaRPr>
          </a:p>
          <a:p>
            <a:r>
              <a:rPr lang="en-US" dirty="0"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d</a:t>
            </a:r>
            <a:r>
              <a:rPr lang="en-US" dirty="0" smtClean="0"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ue to the coupling to baryon resonances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1520" y="4852317"/>
            <a:ext cx="373615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Coarse-grained </a:t>
            </a:r>
            <a:r>
              <a:rPr lang="en-US" sz="1400" dirty="0" err="1"/>
              <a:t>UrQMD</a:t>
            </a:r>
            <a:r>
              <a:rPr lang="en-US" sz="1400" dirty="0"/>
              <a:t>: </a:t>
            </a:r>
          </a:p>
          <a:p>
            <a:r>
              <a:rPr lang="en-US" sz="1400" i="1" dirty="0" smtClean="0"/>
              <a:t>CG FRA Phys. Rev. C 92, 014911 (2015)</a:t>
            </a:r>
          </a:p>
          <a:p>
            <a:r>
              <a:rPr lang="en-US" sz="1400" i="1" dirty="0" smtClean="0"/>
              <a:t>CG GSI-Texas A&amp;M Eur. Phys. J. A 52 5 (2016) 131</a:t>
            </a:r>
          </a:p>
          <a:p>
            <a:r>
              <a:rPr lang="en-US" sz="1400" i="1" dirty="0" smtClean="0"/>
              <a:t>CG SMASH: </a:t>
            </a:r>
            <a:r>
              <a:rPr lang="en-US" sz="1400" i="1" dirty="0" err="1" smtClean="0"/>
              <a:t>arXiv</a:t>
            </a:r>
            <a:r>
              <a:rPr lang="en-US" sz="1400" i="1" dirty="0" smtClean="0"/>
              <a:t>: 1711.10297 [</a:t>
            </a:r>
            <a:r>
              <a:rPr lang="en-US" sz="1400" i="1" dirty="0" err="1" smtClean="0"/>
              <a:t>nucl-th</a:t>
            </a:r>
            <a:r>
              <a:rPr lang="en-US" sz="1400" i="1" dirty="0" smtClean="0"/>
              <a:t>]</a:t>
            </a:r>
          </a:p>
          <a:p>
            <a:endParaRPr lang="en-US" sz="1400" i="1" dirty="0" smtClean="0"/>
          </a:p>
          <a:p>
            <a:r>
              <a:rPr lang="en-US" sz="1400" i="1" dirty="0" smtClean="0"/>
              <a:t>HSD: Phys. </a:t>
            </a:r>
            <a:r>
              <a:rPr lang="en-US" sz="1400" i="1" dirty="0" err="1" smtClean="0"/>
              <a:t>ReV.</a:t>
            </a:r>
            <a:r>
              <a:rPr lang="en-US" sz="1400" i="1" dirty="0" smtClean="0"/>
              <a:t> C 87, 064907 (2013)</a:t>
            </a:r>
            <a:endParaRPr lang="en-US" sz="1400" i="1" dirty="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6932" y="1268760"/>
            <a:ext cx="2736304" cy="1170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4298925" y="4202504"/>
            <a:ext cx="51375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i="1" dirty="0"/>
              <a:t>Rapp, </a:t>
            </a:r>
            <a:r>
              <a:rPr lang="fr-FR" sz="1400" i="1" dirty="0" err="1"/>
              <a:t>Chanfray</a:t>
            </a:r>
            <a:r>
              <a:rPr lang="fr-FR" sz="1400" i="1" dirty="0"/>
              <a:t> and </a:t>
            </a:r>
            <a:r>
              <a:rPr lang="fr-FR" sz="1400" i="1" dirty="0" err="1"/>
              <a:t>Wambach</a:t>
            </a:r>
            <a:r>
              <a:rPr lang="fr-FR" sz="1400" i="1" dirty="0"/>
              <a:t> NPA 617, (1997) </a:t>
            </a:r>
            <a:r>
              <a:rPr lang="fr-FR" sz="1400" i="1" dirty="0" smtClean="0"/>
              <a:t>472</a:t>
            </a:r>
          </a:p>
          <a:p>
            <a:pPr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1400" i="1" dirty="0"/>
              <a:t>Rapp and </a:t>
            </a:r>
            <a:r>
              <a:rPr lang="fr-FR" sz="1400" i="1" dirty="0" err="1"/>
              <a:t>Wambach</a:t>
            </a:r>
            <a:r>
              <a:rPr lang="fr-FR" sz="1400" i="1" dirty="0"/>
              <a:t> EPJA 6 (1999) 415</a:t>
            </a:r>
          </a:p>
          <a:p>
            <a:pPr lvl="0" defTabSz="449263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fr-FR" sz="14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7347424" y="2048459"/>
            <a:ext cx="1718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ym typeface="Symbol"/>
              </a:rPr>
              <a:t>N*N  </a:t>
            </a:r>
            <a:r>
              <a:rPr lang="fr-FR" dirty="0" err="1" smtClean="0">
                <a:sym typeface="Symbol"/>
              </a:rPr>
              <a:t>couplings</a:t>
            </a:r>
            <a:endParaRPr lang="en-US" dirty="0"/>
          </a:p>
        </p:txBody>
      </p:sp>
      <p:cxnSp>
        <p:nvCxnSpPr>
          <p:cNvPr id="20" name="Connecteur droit avec flèche 19"/>
          <p:cNvCxnSpPr/>
          <p:nvPr/>
        </p:nvCxnSpPr>
        <p:spPr>
          <a:xfrm flipH="1" flipV="1">
            <a:off x="6848253" y="1854148"/>
            <a:ext cx="701007" cy="194311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4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453351" y="1075024"/>
            <a:ext cx="1288366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HADES data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1" name="Picture 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39112" y="2564904"/>
            <a:ext cx="2808312" cy="156017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3" name="ZoneTexte 12"/>
          <p:cNvSpPr txBox="1"/>
          <p:nvPr/>
        </p:nvSpPr>
        <p:spPr>
          <a:xfrm>
            <a:off x="1475656" y="1988840"/>
            <a:ext cx="2053319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chemeClr val="bg1"/>
                </a:solidFill>
              </a:rPr>
              <a:t> </a:t>
            </a:r>
            <a:r>
              <a:rPr lang="fr-FR" sz="1600" dirty="0" smtClean="0">
                <a:solidFill>
                  <a:srgbClr val="FF0000"/>
                </a:solidFill>
              </a:rPr>
              <a:t>medium contribution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675781" y="1556792"/>
            <a:ext cx="1888108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</a:rPr>
              <a:t>Au+Au</a:t>
            </a:r>
            <a:r>
              <a:rPr lang="fr-FR" dirty="0" smtClean="0">
                <a:solidFill>
                  <a:schemeClr val="bg1"/>
                </a:solidFill>
              </a:rPr>
              <a:t> 1.25A </a:t>
            </a:r>
            <a:r>
              <a:rPr lang="fr-FR" dirty="0" err="1" smtClean="0">
                <a:solidFill>
                  <a:schemeClr val="bg1"/>
                </a:solidFill>
              </a:rPr>
              <a:t>GeV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49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4" grpId="0" animBg="1"/>
      <p:bldP spid="10" grpId="0"/>
      <p:bldP spid="3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612308" y="6241867"/>
            <a:ext cx="2133600" cy="365125"/>
          </a:xfrm>
        </p:spPr>
        <p:txBody>
          <a:bodyPr/>
          <a:lstStyle/>
          <a:p>
            <a:fld id="{05D0C4D8-F7F1-4B94-89ED-8E8F0931FE69}" type="slidenum">
              <a:rPr lang="fr-FR" altLang="en-US"/>
              <a:pPr/>
              <a:t>5</a:t>
            </a:fld>
            <a:endParaRPr lang="fr-FR" altLang="en-US"/>
          </a:p>
        </p:txBody>
      </p:sp>
      <p:sp>
        <p:nvSpPr>
          <p:cNvPr id="5109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457200"/>
            <a:ext cx="8610600" cy="5257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fr-FR" altLang="en-US" b="1" dirty="0">
              <a:solidFill>
                <a:srgbClr val="FF0000"/>
              </a:solidFill>
              <a:sym typeface="Symbol" pitchFamily="18" charset="2"/>
            </a:endParaRPr>
          </a:p>
          <a:p>
            <a:r>
              <a:rPr lang="fr-FR" altLang="en-US" sz="2400" b="1" dirty="0" err="1" smtClean="0">
                <a:solidFill>
                  <a:schemeClr val="tx2"/>
                </a:solidFill>
                <a:sym typeface="Symbol" pitchFamily="18" charset="2"/>
              </a:rPr>
              <a:t>Mesonic</a:t>
            </a:r>
            <a:r>
              <a:rPr lang="fr-FR" altLang="en-US" sz="2400" b="1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fr-FR" altLang="en-US" sz="2400" b="1" dirty="0" err="1" smtClean="0">
                <a:solidFill>
                  <a:schemeClr val="tx2"/>
                </a:solidFill>
                <a:sym typeface="Symbol" pitchFamily="18" charset="2"/>
              </a:rPr>
              <a:t>decays</a:t>
            </a:r>
            <a:r>
              <a:rPr lang="fr-FR" altLang="en-US" sz="2400" b="1" dirty="0" smtClean="0">
                <a:solidFill>
                  <a:schemeClr val="tx2"/>
                </a:solidFill>
                <a:sym typeface="Symbol" pitchFamily="18" charset="2"/>
              </a:rPr>
              <a:t>: </a:t>
            </a:r>
            <a:r>
              <a:rPr lang="fr-FR" altLang="en-US" sz="2400" b="1" dirty="0" smtClean="0">
                <a:sym typeface="Symbol" pitchFamily="18" charset="2"/>
              </a:rPr>
              <a:t>N/</a:t>
            </a:r>
            <a:r>
              <a:rPr lang="fr-FR" altLang="en-US" sz="2400" b="1" dirty="0" smtClean="0">
                <a:sym typeface="Symbol"/>
              </a:rPr>
              <a:t> N, N, N</a:t>
            </a:r>
            <a:endParaRPr lang="fr-FR" altLang="en-US" sz="2400" b="1" dirty="0" smtClean="0">
              <a:solidFill>
                <a:schemeClr val="tx2"/>
              </a:solidFill>
              <a:sym typeface="Symbol" pitchFamily="18" charset="2"/>
            </a:endParaRPr>
          </a:p>
          <a:p>
            <a:pPr marL="989013" lvl="1" indent="266700">
              <a:buFont typeface="Courier New" panose="02070309020205020404" pitchFamily="49" charset="0"/>
              <a:buChar char="o"/>
            </a:pPr>
            <a:r>
              <a:rPr lang="fr-FR" altLang="en-US" sz="2000" b="1" dirty="0" smtClean="0">
                <a:solidFill>
                  <a:schemeClr val="tx2"/>
                </a:solidFill>
                <a:sym typeface="Symbol" pitchFamily="18" charset="2"/>
              </a:rPr>
              <a:t> </a:t>
            </a:r>
            <a:r>
              <a:rPr lang="fr-FR" altLang="en-US" sz="2000" b="1" dirty="0">
                <a:solidFill>
                  <a:schemeClr val="tx2"/>
                </a:solidFill>
                <a:sym typeface="Symbol" pitchFamily="18" charset="2"/>
              </a:rPr>
              <a:t>° </a:t>
            </a:r>
            <a:r>
              <a:rPr lang="fr-FR" altLang="en-US" sz="2000" b="1" dirty="0" err="1">
                <a:solidFill>
                  <a:schemeClr val="tx2"/>
                </a:solidFill>
                <a:sym typeface="Symbol" pitchFamily="18" charset="2"/>
              </a:rPr>
              <a:t>Dalitz</a:t>
            </a:r>
            <a:r>
              <a:rPr lang="fr-FR" altLang="en-US" sz="2000" b="1" dirty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fr-FR" altLang="en-US" sz="2000" b="1" dirty="0" err="1">
                <a:solidFill>
                  <a:schemeClr val="tx2"/>
                </a:solidFill>
                <a:sym typeface="Symbol" pitchFamily="18" charset="2"/>
              </a:rPr>
              <a:t>decay</a:t>
            </a:r>
            <a:r>
              <a:rPr lang="fr-FR" altLang="en-US" sz="2000" b="1" dirty="0">
                <a:solidFill>
                  <a:schemeClr val="tx2"/>
                </a:solidFill>
                <a:sym typeface="Symbol" pitchFamily="18" charset="2"/>
              </a:rPr>
              <a:t>:  </a:t>
            </a:r>
            <a:r>
              <a:rPr lang="fr-FR" altLang="en-US" sz="2000" b="1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fr-FR" altLang="en-US" sz="1800" b="1" dirty="0">
                <a:sym typeface="Symbol" pitchFamily="18" charset="2"/>
              </a:rPr>
              <a:t>°</a:t>
            </a:r>
            <a:r>
              <a:rPr lang="fr-FR" altLang="en-US" sz="1800" b="1" baseline="30000" dirty="0">
                <a:sym typeface="Symbol" pitchFamily="18" charset="2"/>
              </a:rPr>
              <a:t> </a:t>
            </a:r>
            <a:r>
              <a:rPr lang="fr-FR" altLang="en-US" sz="1800" b="1" dirty="0">
                <a:sym typeface="Symbol" pitchFamily="18" charset="2"/>
              </a:rPr>
              <a:t> </a:t>
            </a:r>
            <a:r>
              <a:rPr lang="fr-FR" altLang="en-US" sz="1800" b="1" dirty="0" err="1">
                <a:sym typeface="Symbol" pitchFamily="18" charset="2"/>
              </a:rPr>
              <a:t>e</a:t>
            </a:r>
            <a:r>
              <a:rPr lang="fr-FR" altLang="en-US" sz="1800" b="1" baseline="30000" dirty="0" err="1">
                <a:sym typeface="Symbol" pitchFamily="18" charset="2"/>
              </a:rPr>
              <a:t>+</a:t>
            </a:r>
            <a:r>
              <a:rPr lang="fr-FR" altLang="en-US" sz="1800" b="1" dirty="0" err="1">
                <a:sym typeface="Symbol" pitchFamily="18" charset="2"/>
              </a:rPr>
              <a:t>e</a:t>
            </a:r>
            <a:r>
              <a:rPr lang="fr-FR" altLang="en-US" sz="1800" b="1" baseline="30000" dirty="0">
                <a:sym typeface="Symbol" pitchFamily="18" charset="2"/>
              </a:rPr>
              <a:t>-   </a:t>
            </a:r>
            <a:r>
              <a:rPr lang="fr-FR" altLang="en-US" sz="1800" b="1" dirty="0">
                <a:sym typeface="Symbol" pitchFamily="18" charset="2"/>
              </a:rPr>
              <a:t>(</a:t>
            </a:r>
            <a:r>
              <a:rPr lang="fr-FR" altLang="en-US" sz="1800" b="1" dirty="0" smtClean="0">
                <a:sym typeface="Symbol" pitchFamily="18" charset="2"/>
              </a:rPr>
              <a:t>BR </a:t>
            </a:r>
            <a:r>
              <a:rPr lang="fr-FR" altLang="en-US" sz="1800" b="1" dirty="0">
                <a:sym typeface="Symbol"/>
              </a:rPr>
              <a:t></a:t>
            </a:r>
            <a:r>
              <a:rPr lang="fr-FR" altLang="en-US" sz="1800" b="1" dirty="0" smtClean="0">
                <a:sym typeface="Symbol" pitchFamily="18" charset="2"/>
              </a:rPr>
              <a:t> 1.2 </a:t>
            </a:r>
            <a:r>
              <a:rPr lang="fr-FR" altLang="en-US" sz="1800" b="1" dirty="0">
                <a:sym typeface="Symbol" pitchFamily="18" charset="2"/>
              </a:rPr>
              <a:t>%)</a:t>
            </a:r>
            <a:endParaRPr lang="fr-FR" altLang="en-US" sz="1800" b="1" dirty="0">
              <a:solidFill>
                <a:srgbClr val="FFFF00"/>
              </a:solidFill>
              <a:sym typeface="Symbol" pitchFamily="18" charset="2"/>
            </a:endParaRPr>
          </a:p>
          <a:p>
            <a:pPr marL="989013" lvl="1" indent="266700">
              <a:buNone/>
            </a:pPr>
            <a:r>
              <a:rPr lang="fr-FR" altLang="en-US" sz="1800" b="1" dirty="0" smtClean="0">
                <a:solidFill>
                  <a:srgbClr val="FFFF00"/>
                </a:solidFill>
                <a:sym typeface="Symbol" pitchFamily="18" charset="2"/>
              </a:rPr>
              <a:t>                                             </a:t>
            </a:r>
            <a:r>
              <a:rPr lang="fr-FR" altLang="en-US" sz="1800" b="1" dirty="0">
                <a:solidFill>
                  <a:srgbClr val="FFFF00"/>
                </a:solidFill>
                <a:sym typeface="Symbol" pitchFamily="18" charset="2"/>
              </a:rPr>
              <a:t>(1232</a:t>
            </a:r>
            <a:r>
              <a:rPr lang="fr-FR" altLang="en-US" sz="1800" b="1" dirty="0" smtClean="0">
                <a:solidFill>
                  <a:srgbClr val="FFFF00"/>
                </a:solidFill>
                <a:sym typeface="Symbol" pitchFamily="18" charset="2"/>
              </a:rPr>
              <a:t>)</a:t>
            </a:r>
            <a:r>
              <a:rPr lang="fr-FR" altLang="en-US" sz="1800" b="1" dirty="0">
                <a:solidFill>
                  <a:srgbClr val="FFFF00"/>
                </a:solidFill>
                <a:sym typeface="Symbol" pitchFamily="18" charset="2"/>
              </a:rPr>
              <a:t>  </a:t>
            </a:r>
            <a:r>
              <a:rPr lang="fr-FR" altLang="en-US" sz="1800" b="1" dirty="0">
                <a:solidFill>
                  <a:srgbClr val="FFFF00"/>
                </a:solidFill>
                <a:sym typeface="Symbol"/>
              </a:rPr>
              <a:t>N</a:t>
            </a:r>
            <a:r>
              <a:rPr lang="fr-FR" altLang="en-US" sz="1800" b="1" baseline="30000" dirty="0">
                <a:solidFill>
                  <a:srgbClr val="FFFF00"/>
                </a:solidFill>
                <a:sym typeface="Symbol"/>
              </a:rPr>
              <a:t>0</a:t>
            </a:r>
            <a:r>
              <a:rPr lang="fr-FR" altLang="en-US" sz="1800" b="1" dirty="0" smtClean="0">
                <a:solidFill>
                  <a:srgbClr val="FFFF00"/>
                </a:solidFill>
                <a:sym typeface="Symbol" pitchFamily="18" charset="2"/>
              </a:rPr>
              <a:t> </a:t>
            </a:r>
            <a:r>
              <a:rPr lang="fr-FR" altLang="en-US" sz="1800" b="1" dirty="0">
                <a:solidFill>
                  <a:srgbClr val="FFFF00"/>
                </a:solidFill>
                <a:sym typeface="Symbol" pitchFamily="18" charset="2"/>
              </a:rPr>
              <a:t>, N </a:t>
            </a:r>
            <a:r>
              <a:rPr lang="fr-FR" altLang="en-US" sz="1800" b="1" dirty="0" smtClean="0">
                <a:solidFill>
                  <a:srgbClr val="FFFF00"/>
                </a:solidFill>
                <a:sym typeface="Symbol" pitchFamily="18" charset="2"/>
              </a:rPr>
              <a:t>(1520)  </a:t>
            </a:r>
            <a:r>
              <a:rPr lang="fr-FR" altLang="en-US" sz="1800" b="1" dirty="0" smtClean="0">
                <a:solidFill>
                  <a:srgbClr val="FFFF00"/>
                </a:solidFill>
                <a:sym typeface="Symbol"/>
              </a:rPr>
              <a:t>N</a:t>
            </a:r>
            <a:r>
              <a:rPr lang="fr-FR" altLang="en-US" sz="1800" b="1" baseline="30000" dirty="0" smtClean="0">
                <a:solidFill>
                  <a:srgbClr val="FFFF00"/>
                </a:solidFill>
                <a:sym typeface="Symbol"/>
              </a:rPr>
              <a:t>0</a:t>
            </a:r>
            <a:r>
              <a:rPr lang="fr-FR" altLang="en-US" sz="1800" b="1" dirty="0" smtClean="0">
                <a:solidFill>
                  <a:srgbClr val="FFFF00"/>
                </a:solidFill>
                <a:sym typeface="Symbol"/>
              </a:rPr>
              <a:t>,…</a:t>
            </a:r>
            <a:r>
              <a:rPr lang="fr-FR" altLang="en-US" sz="1800" b="1" dirty="0" smtClean="0">
                <a:solidFill>
                  <a:srgbClr val="FFFF00"/>
                </a:solidFill>
                <a:sym typeface="Symbol" pitchFamily="18" charset="2"/>
              </a:rPr>
              <a:t> </a:t>
            </a:r>
            <a:endParaRPr lang="fr-FR" altLang="en-US" sz="1800" b="1" dirty="0">
              <a:solidFill>
                <a:srgbClr val="FFFF00"/>
              </a:solidFill>
              <a:sym typeface="Symbol" pitchFamily="18" charset="2"/>
            </a:endParaRPr>
          </a:p>
          <a:p>
            <a:pPr marL="989013" lvl="1" indent="266700">
              <a:buFont typeface="Courier New" panose="02070309020205020404" pitchFamily="49" charset="0"/>
              <a:buChar char="o"/>
            </a:pPr>
            <a:r>
              <a:rPr lang="fr-FR" altLang="en-US" sz="2000" b="1" dirty="0">
                <a:solidFill>
                  <a:schemeClr val="tx2"/>
                </a:solidFill>
                <a:sym typeface="Symbol" pitchFamily="18" charset="2"/>
              </a:rPr>
              <a:t> </a:t>
            </a:r>
            <a:r>
              <a:rPr lang="fr-FR" altLang="en-US" sz="2000" b="1" dirty="0" err="1">
                <a:solidFill>
                  <a:schemeClr val="tx2"/>
                </a:solidFill>
                <a:sym typeface="Symbol" pitchFamily="18" charset="2"/>
              </a:rPr>
              <a:t>Dalitz</a:t>
            </a:r>
            <a:r>
              <a:rPr lang="fr-FR" altLang="en-US" sz="2000" b="1" dirty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fr-FR" altLang="en-US" sz="2000" b="1" dirty="0" err="1">
                <a:solidFill>
                  <a:schemeClr val="tx2"/>
                </a:solidFill>
                <a:sym typeface="Symbol" pitchFamily="18" charset="2"/>
              </a:rPr>
              <a:t>decay</a:t>
            </a:r>
            <a:r>
              <a:rPr lang="fr-FR" altLang="en-US" sz="2000" b="1" dirty="0">
                <a:solidFill>
                  <a:schemeClr val="tx2"/>
                </a:solidFill>
                <a:sym typeface="Symbol" pitchFamily="18" charset="2"/>
              </a:rPr>
              <a:t>:    </a:t>
            </a:r>
            <a:r>
              <a:rPr lang="fr-FR" altLang="en-US" sz="1800" b="1" dirty="0" smtClean="0">
                <a:sym typeface="Symbol" pitchFamily="18" charset="2"/>
              </a:rPr>
              <a:t></a:t>
            </a:r>
            <a:r>
              <a:rPr lang="fr-FR" altLang="en-US" sz="1800" b="1" baseline="30000" dirty="0" smtClean="0">
                <a:sym typeface="Symbol" pitchFamily="18" charset="2"/>
              </a:rPr>
              <a:t> </a:t>
            </a:r>
            <a:r>
              <a:rPr lang="fr-FR" altLang="en-US" sz="1800" b="1" dirty="0">
                <a:sym typeface="Symbol" pitchFamily="18" charset="2"/>
              </a:rPr>
              <a:t> </a:t>
            </a:r>
            <a:r>
              <a:rPr lang="fr-FR" altLang="en-US" sz="1800" b="1" dirty="0" err="1">
                <a:sym typeface="Symbol" pitchFamily="18" charset="2"/>
              </a:rPr>
              <a:t>e</a:t>
            </a:r>
            <a:r>
              <a:rPr lang="fr-FR" altLang="en-US" sz="1800" b="1" baseline="30000" dirty="0" err="1">
                <a:sym typeface="Symbol" pitchFamily="18" charset="2"/>
              </a:rPr>
              <a:t>+</a:t>
            </a:r>
            <a:r>
              <a:rPr lang="fr-FR" altLang="en-US" sz="1800" b="1" dirty="0" err="1">
                <a:sym typeface="Symbol" pitchFamily="18" charset="2"/>
              </a:rPr>
              <a:t>e</a:t>
            </a:r>
            <a:r>
              <a:rPr lang="fr-FR" altLang="en-US" sz="1800" b="1" baseline="30000" dirty="0">
                <a:sym typeface="Symbol" pitchFamily="18" charset="2"/>
              </a:rPr>
              <a:t>-   </a:t>
            </a:r>
            <a:r>
              <a:rPr lang="fr-FR" altLang="en-US" sz="1800" b="1" dirty="0">
                <a:sym typeface="Symbol" pitchFamily="18" charset="2"/>
              </a:rPr>
              <a:t>(BR </a:t>
            </a:r>
            <a:r>
              <a:rPr lang="fr-FR" altLang="en-US" sz="1800" b="1" dirty="0">
                <a:sym typeface="Symbol"/>
              </a:rPr>
              <a:t> </a:t>
            </a:r>
            <a:r>
              <a:rPr lang="fr-FR" altLang="en-US" sz="1800" b="1" dirty="0" smtClean="0">
                <a:sym typeface="Symbol" pitchFamily="18" charset="2"/>
              </a:rPr>
              <a:t>0.6 %)</a:t>
            </a:r>
            <a:endParaRPr lang="fr-FR" altLang="en-US" sz="1800" b="1" dirty="0">
              <a:solidFill>
                <a:srgbClr val="FF0000"/>
              </a:solidFill>
              <a:sym typeface="Symbol" pitchFamily="18" charset="2"/>
            </a:endParaRPr>
          </a:p>
          <a:p>
            <a:pPr marL="989013" lvl="1" indent="266700">
              <a:buNone/>
            </a:pPr>
            <a:r>
              <a:rPr lang="fr-FR" altLang="en-US" sz="1800" b="1" dirty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fr-FR" altLang="en-US" sz="1800" b="1" dirty="0" smtClean="0">
                <a:solidFill>
                  <a:srgbClr val="FF0000"/>
                </a:solidFill>
                <a:sym typeface="Symbol" pitchFamily="18" charset="2"/>
              </a:rPr>
              <a:t>      </a:t>
            </a:r>
            <a:r>
              <a:rPr lang="fr-FR" altLang="en-US" sz="1800" b="1" dirty="0" smtClean="0">
                <a:sym typeface="Symbol" pitchFamily="18" charset="2"/>
              </a:rPr>
              <a:t>                                     </a:t>
            </a:r>
            <a:r>
              <a:rPr lang="fr-FR" altLang="en-US" sz="1800" b="1" dirty="0">
                <a:solidFill>
                  <a:srgbClr val="FFFF00"/>
                </a:solidFill>
                <a:sym typeface="Symbol" pitchFamily="18" charset="2"/>
              </a:rPr>
              <a:t>N(1535)</a:t>
            </a:r>
            <a:r>
              <a:rPr lang="fr-FR" altLang="en-US" sz="1800" b="1" dirty="0">
                <a:sym typeface="Symbol" pitchFamily="18" charset="2"/>
              </a:rPr>
              <a:t> </a:t>
            </a:r>
            <a:r>
              <a:rPr lang="fr-FR" altLang="en-US" sz="1800" b="1" dirty="0">
                <a:solidFill>
                  <a:srgbClr val="FFFF00"/>
                </a:solidFill>
                <a:sym typeface="Symbol" pitchFamily="18" charset="2"/>
              </a:rPr>
              <a:t> </a:t>
            </a:r>
            <a:r>
              <a:rPr lang="fr-FR" altLang="en-US" sz="1800" b="1" dirty="0" smtClean="0">
                <a:solidFill>
                  <a:srgbClr val="FFFF00"/>
                </a:solidFill>
                <a:sym typeface="Symbol" pitchFamily="18" charset="2"/>
              </a:rPr>
              <a:t>N</a:t>
            </a:r>
            <a:r>
              <a:rPr lang="fr-FR" altLang="en-US" sz="1800" b="1" baseline="30000" dirty="0" smtClean="0">
                <a:solidFill>
                  <a:srgbClr val="FFFF00"/>
                </a:solidFill>
                <a:sym typeface="Symbol" pitchFamily="18" charset="2"/>
              </a:rPr>
              <a:t> </a:t>
            </a:r>
            <a:r>
              <a:rPr lang="fr-FR" altLang="en-US" sz="1800" b="1" dirty="0" smtClean="0">
                <a:solidFill>
                  <a:srgbClr val="FFFF00"/>
                </a:solidFill>
                <a:sym typeface="Symbol" pitchFamily="18" charset="2"/>
              </a:rPr>
              <a:t>,….</a:t>
            </a:r>
          </a:p>
          <a:p>
            <a:pPr marL="989013" lvl="1" indent="266700">
              <a:buFont typeface="Courier New" panose="02070309020205020404" pitchFamily="49" charset="0"/>
              <a:buChar char="o"/>
            </a:pPr>
            <a:r>
              <a:rPr lang="fr-FR" altLang="en-US" sz="2000" b="1" dirty="0" smtClean="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  <a:sym typeface="Symbol"/>
              </a:rPr>
              <a:t> </a:t>
            </a:r>
            <a:r>
              <a:rPr lang="fr-FR" altLang="en-US" sz="2000" b="1" dirty="0" err="1" smtClean="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Dalitz</a:t>
            </a:r>
            <a:r>
              <a:rPr lang="fr-FR" altLang="en-US" sz="2000" b="1" dirty="0" smtClean="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 </a:t>
            </a:r>
            <a:r>
              <a:rPr lang="fr-FR" altLang="en-US" sz="2000" b="1" dirty="0" err="1" smtClean="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decay</a:t>
            </a:r>
            <a:r>
              <a:rPr lang="fr-FR" altLang="en-US" sz="2000" b="1" dirty="0" smtClean="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    </a:t>
            </a:r>
            <a:r>
              <a:rPr lang="fr-FR" altLang="en-US" sz="1800" b="1" dirty="0" smtClean="0">
                <a:ea typeface="Arial Unicode MS" pitchFamily="34" charset="-128"/>
                <a:cs typeface="Arial Unicode MS" pitchFamily="34" charset="-128"/>
                <a:sym typeface="Symbol"/>
              </a:rPr>
              <a:t></a:t>
            </a:r>
            <a:r>
              <a:rPr lang="fr-FR" altLang="en-US" sz="1800" b="1" baseline="30000" dirty="0" smtClean="0">
                <a:ea typeface="Arial Unicode MS" pitchFamily="34" charset="-128"/>
                <a:cs typeface="Arial Unicode MS" pitchFamily="34" charset="-128"/>
                <a:sym typeface="Symbol"/>
              </a:rPr>
              <a:t>0</a:t>
            </a:r>
            <a:r>
              <a:rPr lang="fr-FR" altLang="en-US" sz="1800" b="1" dirty="0" smtClean="0">
                <a:ea typeface="Arial Unicode MS" pitchFamily="34" charset="-128"/>
                <a:cs typeface="Arial Unicode MS" pitchFamily="34" charset="-128"/>
                <a:sym typeface="Symbol"/>
              </a:rPr>
              <a:t> </a:t>
            </a:r>
            <a:r>
              <a:rPr lang="fr-FR" altLang="en-US" sz="1800" b="1" dirty="0" err="1" smtClean="0">
                <a:sym typeface="Symbol" pitchFamily="18" charset="2"/>
              </a:rPr>
              <a:t>e</a:t>
            </a:r>
            <a:r>
              <a:rPr lang="fr-FR" altLang="en-US" sz="1800" b="1" baseline="30000" dirty="0" err="1" smtClean="0">
                <a:sym typeface="Symbol" pitchFamily="18" charset="2"/>
              </a:rPr>
              <a:t>+</a:t>
            </a:r>
            <a:r>
              <a:rPr lang="fr-FR" altLang="en-US" sz="1800" b="1" dirty="0" err="1" smtClean="0">
                <a:sym typeface="Symbol" pitchFamily="18" charset="2"/>
              </a:rPr>
              <a:t>e</a:t>
            </a:r>
            <a:r>
              <a:rPr lang="fr-FR" altLang="en-US" sz="1800" b="1" baseline="30000" dirty="0" smtClean="0">
                <a:sym typeface="Symbol" pitchFamily="18" charset="2"/>
              </a:rPr>
              <a:t>-  </a:t>
            </a:r>
            <a:r>
              <a:rPr lang="fr-FR" altLang="en-US" sz="1800" b="1" dirty="0" smtClean="0">
                <a:sym typeface="Symbol"/>
              </a:rPr>
              <a:t>(BR</a:t>
            </a:r>
            <a:r>
              <a:rPr lang="fr-FR" altLang="en-US" sz="1800" b="1" dirty="0" smtClean="0">
                <a:sym typeface="Symbol" pitchFamily="18" charset="2"/>
              </a:rPr>
              <a:t> 7.7 10</a:t>
            </a:r>
            <a:r>
              <a:rPr lang="fr-FR" altLang="en-US" sz="1800" b="1" baseline="30000" dirty="0" smtClean="0">
                <a:sym typeface="Symbol" pitchFamily="18" charset="2"/>
              </a:rPr>
              <a:t>-4 </a:t>
            </a:r>
            <a:r>
              <a:rPr lang="fr-FR" altLang="en-US" sz="1800" b="1" dirty="0" smtClean="0">
                <a:sym typeface="Symbol" pitchFamily="18" charset="2"/>
              </a:rPr>
              <a:t>)</a:t>
            </a:r>
            <a:endParaRPr lang="fr-FR" altLang="en-US" sz="1800" b="1" dirty="0">
              <a:sym typeface="Symbol" pitchFamily="18" charset="2"/>
            </a:endParaRPr>
          </a:p>
          <a:p>
            <a:pPr marL="989013" lvl="1" indent="266700">
              <a:buFont typeface="Courier New" panose="02070309020205020404" pitchFamily="49" charset="0"/>
              <a:buChar char="o"/>
            </a:pPr>
            <a:r>
              <a:rPr lang="fr-FR" altLang="en-US" sz="2000" b="1" dirty="0">
                <a:solidFill>
                  <a:schemeClr val="tx2"/>
                </a:solidFill>
                <a:sym typeface="Symbol" pitchFamily="18" charset="2"/>
              </a:rPr>
              <a:t>/</a:t>
            </a:r>
            <a:r>
              <a:rPr lang="el-GR" altLang="en-US" sz="2000" b="1" dirty="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ω</a:t>
            </a:r>
            <a:r>
              <a:rPr lang="fr-FR" altLang="en-US" sz="2000" b="1" dirty="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 </a:t>
            </a:r>
            <a:r>
              <a:rPr lang="fr-FR" altLang="en-US" sz="2000" b="1" dirty="0" smtClean="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direct  </a:t>
            </a:r>
            <a:r>
              <a:rPr lang="fr-FR" altLang="en-US" sz="2000" b="1" dirty="0" err="1" smtClean="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decay</a:t>
            </a:r>
            <a:r>
              <a:rPr lang="fr-FR" altLang="en-US" sz="2000" b="1" dirty="0" smtClean="0">
                <a:solidFill>
                  <a:schemeClr val="tx2"/>
                </a:solidFill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   </a:t>
            </a:r>
            <a:r>
              <a:rPr lang="el-GR" altLang="en-US" sz="1800" b="1" dirty="0" smtClean="0"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</a:t>
            </a:r>
            <a:r>
              <a:rPr lang="fr-FR" altLang="en-US" sz="1800" b="1" dirty="0"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/</a:t>
            </a:r>
            <a:r>
              <a:rPr lang="el-GR" altLang="en-US" sz="1800" b="1" dirty="0">
                <a:ea typeface="Arial Unicode MS" pitchFamily="34" charset="-128"/>
                <a:cs typeface="Arial Unicode MS" pitchFamily="34" charset="-128"/>
                <a:sym typeface="Symbol" pitchFamily="18" charset="2"/>
              </a:rPr>
              <a:t>ω</a:t>
            </a:r>
            <a:r>
              <a:rPr lang="fr-FR" altLang="en-US" sz="1800" b="1" dirty="0">
                <a:sym typeface="Symbol" pitchFamily="18" charset="2"/>
              </a:rPr>
              <a:t>  </a:t>
            </a:r>
            <a:r>
              <a:rPr lang="fr-FR" altLang="en-US" sz="1800" b="1" dirty="0" err="1">
                <a:sym typeface="Symbol" pitchFamily="18" charset="2"/>
              </a:rPr>
              <a:t>e</a:t>
            </a:r>
            <a:r>
              <a:rPr lang="fr-FR" altLang="en-US" sz="1800" b="1" baseline="30000" dirty="0" err="1">
                <a:sym typeface="Symbol" pitchFamily="18" charset="2"/>
              </a:rPr>
              <a:t>+</a:t>
            </a:r>
            <a:r>
              <a:rPr lang="fr-FR" altLang="en-US" sz="1800" b="1" dirty="0" err="1">
                <a:sym typeface="Symbol" pitchFamily="18" charset="2"/>
              </a:rPr>
              <a:t>e</a:t>
            </a:r>
            <a:r>
              <a:rPr lang="fr-FR" altLang="en-US" sz="1800" b="1" baseline="30000" dirty="0">
                <a:sym typeface="Symbol" pitchFamily="18" charset="2"/>
              </a:rPr>
              <a:t>- </a:t>
            </a:r>
            <a:r>
              <a:rPr lang="fr-FR" altLang="en-US" sz="1800" b="1" dirty="0" smtClean="0">
                <a:sym typeface="Symbol" pitchFamily="18" charset="2"/>
              </a:rPr>
              <a:t>(BR </a:t>
            </a:r>
            <a:r>
              <a:rPr lang="fr-FR" altLang="en-US" sz="1800" b="1" dirty="0" smtClean="0">
                <a:sym typeface="Symbol"/>
              </a:rPr>
              <a:t></a:t>
            </a:r>
            <a:r>
              <a:rPr lang="fr-FR" altLang="en-US" sz="1800" b="1" dirty="0" smtClean="0">
                <a:sym typeface="Symbol" pitchFamily="18" charset="2"/>
              </a:rPr>
              <a:t> 4-7 10</a:t>
            </a:r>
            <a:r>
              <a:rPr lang="fr-FR" altLang="en-US" sz="1800" b="1" baseline="30000" dirty="0" smtClean="0">
                <a:sym typeface="Symbol" pitchFamily="18" charset="2"/>
              </a:rPr>
              <a:t>-5</a:t>
            </a:r>
            <a:r>
              <a:rPr lang="fr-FR" altLang="en-US" sz="1800" b="1" dirty="0" smtClean="0">
                <a:sym typeface="Symbol" pitchFamily="18" charset="2"/>
              </a:rPr>
              <a:t>)</a:t>
            </a:r>
            <a:endParaRPr lang="fr-FR" altLang="en-US" sz="1800" b="1" dirty="0">
              <a:ea typeface="Arial Unicode MS" pitchFamily="34" charset="-128"/>
              <a:cs typeface="Arial Unicode MS" pitchFamily="34" charset="-128"/>
              <a:sym typeface="Symbol" pitchFamily="18" charset="2"/>
            </a:endParaRPr>
          </a:p>
          <a:p>
            <a:endParaRPr lang="fr-FR" altLang="en-US" sz="2400" b="1" dirty="0" smtClean="0">
              <a:solidFill>
                <a:schemeClr val="tx2"/>
              </a:solidFill>
              <a:sym typeface="Symbol" pitchFamily="18" charset="2"/>
            </a:endParaRPr>
          </a:p>
          <a:p>
            <a:r>
              <a:rPr lang="fr-FR" altLang="en-US" sz="2400" b="1" dirty="0" err="1" smtClean="0">
                <a:solidFill>
                  <a:schemeClr val="tx2"/>
                </a:solidFill>
                <a:sym typeface="Symbol" pitchFamily="18" charset="2"/>
              </a:rPr>
              <a:t>Dalitz</a:t>
            </a:r>
            <a:r>
              <a:rPr lang="fr-FR" altLang="en-US" sz="2400" b="1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fr-FR" altLang="en-US" sz="2400" b="1" dirty="0" err="1">
                <a:solidFill>
                  <a:schemeClr val="tx2"/>
                </a:solidFill>
                <a:sym typeface="Symbol" pitchFamily="18" charset="2"/>
              </a:rPr>
              <a:t>decay</a:t>
            </a:r>
            <a:r>
              <a:rPr lang="fr-FR" altLang="en-US" sz="2400" b="1" dirty="0">
                <a:solidFill>
                  <a:schemeClr val="tx2"/>
                </a:solidFill>
                <a:sym typeface="Symbol" pitchFamily="18" charset="2"/>
              </a:rPr>
              <a:t> of </a:t>
            </a:r>
            <a:r>
              <a:rPr lang="fr-FR" altLang="en-US" sz="2400" b="1" dirty="0" err="1">
                <a:solidFill>
                  <a:schemeClr val="tx2"/>
                </a:solidFill>
                <a:sym typeface="Symbol" pitchFamily="18" charset="2"/>
              </a:rPr>
              <a:t>baryonic</a:t>
            </a:r>
            <a:r>
              <a:rPr lang="fr-FR" altLang="en-US" sz="2400" b="1" dirty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fr-FR" altLang="en-US" sz="2400" b="1" dirty="0" err="1">
                <a:solidFill>
                  <a:schemeClr val="tx2"/>
                </a:solidFill>
                <a:sym typeface="Symbol" pitchFamily="18" charset="2"/>
              </a:rPr>
              <a:t>resonances</a:t>
            </a:r>
            <a:r>
              <a:rPr lang="fr-FR" altLang="en-US" sz="2400" b="1" dirty="0">
                <a:solidFill>
                  <a:schemeClr val="tx2"/>
                </a:solidFill>
                <a:sym typeface="Symbol" pitchFamily="18" charset="2"/>
              </a:rPr>
              <a:t>:</a:t>
            </a:r>
          </a:p>
          <a:p>
            <a:pPr>
              <a:buFont typeface="Wingdings" pitchFamily="2" charset="2"/>
              <a:buNone/>
            </a:pPr>
            <a:endParaRPr lang="fr-FR" altLang="en-US" sz="2400" b="1" dirty="0">
              <a:solidFill>
                <a:srgbClr val="FF0000"/>
              </a:solidFill>
              <a:sym typeface="Symbol" pitchFamily="18" charset="2"/>
            </a:endParaRPr>
          </a:p>
        </p:txBody>
      </p:sp>
      <p:sp>
        <p:nvSpPr>
          <p:cNvPr id="510979" name="Rectangle 3"/>
          <p:cNvSpPr>
            <a:spLocks noChangeArrowheads="1"/>
          </p:cNvSpPr>
          <p:nvPr/>
        </p:nvSpPr>
        <p:spPr bwMode="auto">
          <a:xfrm>
            <a:off x="-76200" y="-381000"/>
            <a:ext cx="9448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r>
              <a:rPr lang="fr-FR" altLang="en-US" sz="3600" dirty="0"/>
              <a:t/>
            </a:r>
            <a:br>
              <a:rPr lang="fr-FR" altLang="en-US" sz="3600" dirty="0"/>
            </a:br>
            <a:r>
              <a:rPr lang="fr-FR" altLang="en-US" sz="2400" b="1" i="1" dirty="0" err="1"/>
              <a:t>Role</a:t>
            </a:r>
            <a:r>
              <a:rPr lang="fr-FR" altLang="en-US" sz="2400" b="1" i="1" dirty="0"/>
              <a:t> of </a:t>
            </a:r>
            <a:r>
              <a:rPr lang="fr-FR" altLang="en-US" sz="2400" b="1" i="1" dirty="0" err="1" smtClean="0"/>
              <a:t>baryonic</a:t>
            </a:r>
            <a:r>
              <a:rPr lang="fr-FR" altLang="en-US" sz="2400" b="1" i="1" dirty="0" smtClean="0"/>
              <a:t> </a:t>
            </a:r>
            <a:r>
              <a:rPr lang="fr-FR" altLang="en-US" sz="2400" b="1" i="1" dirty="0" err="1" smtClean="0"/>
              <a:t>resonances</a:t>
            </a:r>
            <a:r>
              <a:rPr lang="fr-FR" altLang="en-US" sz="2400" b="1" i="1" dirty="0" smtClean="0"/>
              <a:t> </a:t>
            </a:r>
            <a:r>
              <a:rPr lang="fr-FR" altLang="en-US" sz="2400" b="1" i="1" dirty="0"/>
              <a:t>in </a:t>
            </a:r>
            <a:r>
              <a:rPr lang="fr-FR" altLang="en-US" sz="2400" b="1" i="1" dirty="0" err="1" smtClean="0"/>
              <a:t>e</a:t>
            </a:r>
            <a:r>
              <a:rPr lang="fr-FR" altLang="en-US" sz="2400" b="1" i="1" baseline="30000" dirty="0" err="1" smtClean="0"/>
              <a:t>+</a:t>
            </a:r>
            <a:r>
              <a:rPr lang="fr-FR" altLang="en-US" sz="2400" b="1" i="1" dirty="0" err="1" smtClean="0"/>
              <a:t>e</a:t>
            </a:r>
            <a:r>
              <a:rPr lang="fr-FR" altLang="en-US" sz="2400" b="1" i="1" baseline="30000" dirty="0" smtClean="0"/>
              <a:t>-</a:t>
            </a:r>
            <a:r>
              <a:rPr lang="fr-FR" altLang="en-US" sz="2400" b="1" i="1" dirty="0" smtClean="0"/>
              <a:t> </a:t>
            </a:r>
            <a:r>
              <a:rPr lang="fr-FR" altLang="en-US" sz="2400" b="1" i="1" dirty="0"/>
              <a:t>production at </a:t>
            </a:r>
            <a:r>
              <a:rPr lang="fr-FR" altLang="en-US" sz="2400" b="1" i="1" dirty="0" smtClean="0"/>
              <a:t>1-3 </a:t>
            </a:r>
            <a:r>
              <a:rPr lang="fr-FR" altLang="en-US" sz="2400" b="1" i="1" dirty="0" err="1"/>
              <a:t>AGeV</a:t>
            </a:r>
            <a:endParaRPr lang="fr-FR" altLang="en-US" sz="3200" b="1" dirty="0"/>
          </a:p>
        </p:txBody>
      </p:sp>
      <p:pic>
        <p:nvPicPr>
          <p:cNvPr id="510981" name="Picture 5" descr="resona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68" y="5357630"/>
            <a:ext cx="2752725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0982" name="Line 6"/>
          <p:cNvSpPr>
            <a:spLocks noChangeShapeType="1"/>
          </p:cNvSpPr>
          <p:nvPr/>
        </p:nvSpPr>
        <p:spPr bwMode="auto">
          <a:xfrm>
            <a:off x="0" y="685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1019" name="Text Box 43"/>
          <p:cNvSpPr txBox="1">
            <a:spLocks noChangeArrowheads="1"/>
          </p:cNvSpPr>
          <p:nvPr/>
        </p:nvSpPr>
        <p:spPr bwMode="auto">
          <a:xfrm>
            <a:off x="2123728" y="4509120"/>
            <a:ext cx="2103461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rgbClr val="FF0000"/>
              </a:buClr>
              <a:buSzPct val="90000"/>
              <a:buFont typeface="Wingdings" pitchFamily="2" charset="2"/>
              <a:buNone/>
            </a:pPr>
            <a:r>
              <a:rPr lang="fr-FR" altLang="en-US" b="1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</a:t>
            </a:r>
            <a:r>
              <a:rPr lang="fr-FR" alt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/N* </a:t>
            </a:r>
            <a:r>
              <a:rPr lang="fr-FR" altLang="en-US" b="1" dirty="0" err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Ne</a:t>
            </a:r>
            <a:r>
              <a:rPr lang="fr-FR" altLang="en-US" b="1" baseline="30000" dirty="0" err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+</a:t>
            </a:r>
            <a:r>
              <a:rPr lang="fr-FR" altLang="en-US" b="1" dirty="0" err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e</a:t>
            </a:r>
            <a:r>
              <a:rPr lang="fr-FR" altLang="en-US" b="1" baseline="30000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-  </a:t>
            </a:r>
            <a:endParaRPr lang="fr-FR" altLang="en-US" b="1" dirty="0"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rgbClr val="FF0000"/>
              </a:buClr>
              <a:buSzPct val="90000"/>
              <a:buFont typeface="Wingdings" pitchFamily="2" charset="2"/>
              <a:buNone/>
            </a:pPr>
            <a:r>
              <a:rPr lang="fr-FR" altLang="en-US" b="1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       not </a:t>
            </a:r>
            <a:r>
              <a:rPr lang="fr-FR" altLang="en-US" b="1" dirty="0" err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measured</a:t>
            </a:r>
            <a:r>
              <a:rPr lang="fr-FR" altLang="en-US" b="1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!</a:t>
            </a:r>
            <a:endParaRPr lang="fr-FR" altLang="en-US" dirty="0">
              <a:solidFill>
                <a:srgbClr val="FF33C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23352" y="4915385"/>
            <a:ext cx="19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Vector Dominance</a:t>
            </a:r>
            <a:endParaRPr lang="en-US" dirty="0"/>
          </a:p>
        </p:txBody>
      </p:sp>
      <p:sp>
        <p:nvSpPr>
          <p:cNvPr id="3" name="Ellipse 2"/>
          <p:cNvSpPr/>
          <p:nvPr/>
        </p:nvSpPr>
        <p:spPr>
          <a:xfrm>
            <a:off x="4739040" y="5949280"/>
            <a:ext cx="292224" cy="2091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3"/>
          <p:cNvSpPr txBox="1"/>
          <p:nvPr/>
        </p:nvSpPr>
        <p:spPr>
          <a:xfrm>
            <a:off x="185982" y="5661248"/>
            <a:ext cx="3809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Time-</a:t>
            </a:r>
            <a:r>
              <a:rPr lang="fr-FR" dirty="0" err="1" smtClean="0"/>
              <a:t>like</a:t>
            </a:r>
            <a:r>
              <a:rPr lang="fr-FR" dirty="0" smtClean="0"/>
              <a:t> </a:t>
            </a:r>
            <a:r>
              <a:rPr lang="fr-FR" dirty="0" err="1" smtClean="0"/>
              <a:t>electromagnetic</a:t>
            </a:r>
            <a:r>
              <a:rPr lang="fr-FR" dirty="0" smtClean="0"/>
              <a:t> </a:t>
            </a:r>
            <a:r>
              <a:rPr lang="fr-FR" dirty="0" err="1" smtClean="0"/>
              <a:t>form</a:t>
            </a:r>
            <a:r>
              <a:rPr lang="fr-FR" dirty="0" smtClean="0"/>
              <a:t> </a:t>
            </a:r>
            <a:r>
              <a:rPr lang="fr-FR" dirty="0" err="1" smtClean="0"/>
              <a:t>factors</a:t>
            </a:r>
            <a:endParaRPr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0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9116" y="44624"/>
            <a:ext cx="8229600" cy="1143000"/>
          </a:xfrm>
        </p:spPr>
        <p:txBody>
          <a:bodyPr>
            <a:noAutofit/>
          </a:bodyPr>
          <a:lstStyle/>
          <a:p>
            <a:r>
              <a:rPr lang="fr-FR" sz="3600" dirty="0" err="1" smtClean="0">
                <a:solidFill>
                  <a:schemeClr val="tx2"/>
                </a:solidFill>
              </a:rPr>
              <a:t>Dalitz</a:t>
            </a:r>
            <a:r>
              <a:rPr lang="fr-FR" sz="3600" dirty="0" smtClean="0">
                <a:solidFill>
                  <a:schemeClr val="tx2"/>
                </a:solidFill>
              </a:rPr>
              <a:t> </a:t>
            </a:r>
            <a:r>
              <a:rPr lang="fr-FR" sz="3600" dirty="0" err="1" smtClean="0">
                <a:solidFill>
                  <a:schemeClr val="tx2"/>
                </a:solidFill>
              </a:rPr>
              <a:t>decay</a:t>
            </a:r>
            <a:r>
              <a:rPr lang="fr-FR" sz="3600" dirty="0" smtClean="0">
                <a:solidFill>
                  <a:schemeClr val="tx2"/>
                </a:solidFill>
              </a:rPr>
              <a:t> of baryons: 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6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89116" y="1124744"/>
            <a:ext cx="857537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/>
              <a:t>A </a:t>
            </a:r>
            <a:r>
              <a:rPr lang="fr-FR" dirty="0" err="1" smtClean="0"/>
              <a:t>way</a:t>
            </a:r>
            <a:r>
              <a:rPr lang="fr-FR" dirty="0" smtClean="0"/>
              <a:t> to </a:t>
            </a:r>
            <a:r>
              <a:rPr lang="fr-FR" dirty="0" err="1" smtClean="0"/>
              <a:t>access</a:t>
            </a:r>
            <a:r>
              <a:rPr lang="fr-FR" dirty="0" smtClean="0"/>
              <a:t> </a:t>
            </a:r>
            <a:r>
              <a:rPr lang="fr-FR" dirty="0" err="1" smtClean="0"/>
              <a:t>electromagnetic</a:t>
            </a:r>
            <a:r>
              <a:rPr lang="fr-FR" dirty="0" smtClean="0"/>
              <a:t> structure of baryon transitions at </a:t>
            </a:r>
            <a:r>
              <a:rPr lang="fr-FR" dirty="0" err="1" smtClean="0"/>
              <a:t>low</a:t>
            </a:r>
            <a:r>
              <a:rPr lang="fr-FR" dirty="0" smtClean="0"/>
              <a:t> q</a:t>
            </a:r>
            <a:r>
              <a:rPr lang="fr-FR" baseline="30000" dirty="0" smtClean="0"/>
              <a:t>2</a:t>
            </a:r>
            <a:r>
              <a:rPr lang="fr-FR" dirty="0" smtClean="0"/>
              <a:t> in the time </a:t>
            </a:r>
            <a:r>
              <a:rPr lang="fr-FR" dirty="0" err="1" smtClean="0"/>
              <a:t>like</a:t>
            </a:r>
            <a:r>
              <a:rPr lang="fr-FR" dirty="0" smtClean="0"/>
              <a:t> </a:t>
            </a:r>
            <a:r>
              <a:rPr lang="fr-FR" dirty="0" err="1" smtClean="0"/>
              <a:t>region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Most information </a:t>
            </a:r>
            <a:r>
              <a:rPr lang="fr-FR" dirty="0" err="1"/>
              <a:t>comes</a:t>
            </a:r>
            <a:r>
              <a:rPr lang="fr-FR" dirty="0"/>
              <a:t>  from the </a:t>
            </a:r>
            <a:r>
              <a:rPr lang="fr-FR" dirty="0" err="1"/>
              <a:t>space</a:t>
            </a:r>
            <a:r>
              <a:rPr lang="fr-FR" dirty="0"/>
              <a:t> </a:t>
            </a:r>
            <a:r>
              <a:rPr lang="fr-FR" dirty="0" err="1"/>
              <a:t>like</a:t>
            </a:r>
            <a:r>
              <a:rPr lang="fr-FR" dirty="0"/>
              <a:t> (q</a:t>
            </a:r>
            <a:r>
              <a:rPr lang="fr-FR" baseline="30000" dirty="0"/>
              <a:t>2</a:t>
            </a:r>
            <a:r>
              <a:rPr lang="fr-FR" dirty="0"/>
              <a:t>&lt;0) </a:t>
            </a:r>
            <a:r>
              <a:rPr lang="fr-FR" dirty="0" err="1"/>
              <a:t>region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/>
              <a:t>Time </a:t>
            </a:r>
            <a:r>
              <a:rPr lang="fr-FR" dirty="0" err="1"/>
              <a:t>like</a:t>
            </a:r>
            <a:r>
              <a:rPr lang="fr-FR" dirty="0"/>
              <a:t> (q</a:t>
            </a:r>
            <a:r>
              <a:rPr lang="fr-FR" baseline="30000" dirty="0"/>
              <a:t>2</a:t>
            </a:r>
            <a:r>
              <a:rPr lang="fr-FR" dirty="0"/>
              <a:t>&gt; 0 ) </a:t>
            </a:r>
            <a:r>
              <a:rPr lang="fr-FR" dirty="0" err="1"/>
              <a:t>region</a:t>
            </a:r>
            <a:r>
              <a:rPr lang="fr-FR" dirty="0"/>
              <a:t> : </a:t>
            </a:r>
            <a:r>
              <a:rPr lang="fr-FR" dirty="0" err="1"/>
              <a:t>analytically</a:t>
            </a:r>
            <a:r>
              <a:rPr lang="fr-FR" dirty="0"/>
              <a:t> </a:t>
            </a:r>
            <a:r>
              <a:rPr lang="fr-FR" dirty="0" err="1"/>
              <a:t>connected</a:t>
            </a:r>
            <a:r>
              <a:rPr lang="fr-FR" dirty="0"/>
              <a:t> to  </a:t>
            </a:r>
            <a:r>
              <a:rPr lang="fr-FR" dirty="0" err="1"/>
              <a:t>space</a:t>
            </a:r>
            <a:r>
              <a:rPr lang="fr-FR" dirty="0"/>
              <a:t> </a:t>
            </a:r>
            <a:r>
              <a:rPr lang="fr-FR" dirty="0" err="1"/>
              <a:t>like</a:t>
            </a:r>
            <a:r>
              <a:rPr lang="fr-FR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 smtClean="0"/>
          </a:p>
        </p:txBody>
      </p:sp>
      <p:pic>
        <p:nvPicPr>
          <p:cNvPr id="49" name="Image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453008"/>
            <a:ext cx="4065815" cy="3000328"/>
          </a:xfrm>
          <a:prstGeom prst="rect">
            <a:avLst/>
          </a:prstGeom>
        </p:spPr>
      </p:pic>
      <p:sp>
        <p:nvSpPr>
          <p:cNvPr id="71" name="ZoneTexte 70"/>
          <p:cNvSpPr txBox="1"/>
          <p:nvPr/>
        </p:nvSpPr>
        <p:spPr>
          <a:xfrm>
            <a:off x="402313" y="4047356"/>
            <a:ext cx="1540806" cy="646331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Annihilation</a:t>
            </a:r>
          </a:p>
          <a:p>
            <a:r>
              <a:rPr lang="fr-FR" dirty="0">
                <a:solidFill>
                  <a:schemeClr val="bg1"/>
                </a:solidFill>
              </a:rPr>
              <a:t>q</a:t>
            </a:r>
            <a:r>
              <a:rPr lang="fr-FR" baseline="30000" dirty="0" smtClean="0">
                <a:solidFill>
                  <a:schemeClr val="bg1"/>
                </a:solidFill>
              </a:rPr>
              <a:t>2</a:t>
            </a:r>
            <a:r>
              <a:rPr lang="fr-FR" dirty="0" smtClean="0">
                <a:solidFill>
                  <a:schemeClr val="bg1"/>
                </a:solidFill>
              </a:rPr>
              <a:t> &gt; (M</a:t>
            </a:r>
            <a:r>
              <a:rPr lang="fr-FR" baseline="-25000" dirty="0" smtClean="0">
                <a:solidFill>
                  <a:schemeClr val="bg1"/>
                </a:solidFill>
              </a:rPr>
              <a:t>B</a:t>
            </a:r>
            <a:r>
              <a:rPr lang="fr-FR" dirty="0" smtClean="0">
                <a:solidFill>
                  <a:schemeClr val="bg1"/>
                </a:solidFill>
              </a:rPr>
              <a:t>+M</a:t>
            </a:r>
            <a:r>
              <a:rPr lang="fr-FR" baseline="-25000" dirty="0" smtClean="0">
                <a:solidFill>
                  <a:schemeClr val="bg1"/>
                </a:solidFill>
              </a:rPr>
              <a:t>B’</a:t>
            </a:r>
            <a:r>
              <a:rPr lang="fr-FR" dirty="0" smtClean="0">
                <a:solidFill>
                  <a:schemeClr val="bg1"/>
                </a:solidFill>
              </a:rPr>
              <a:t>)</a:t>
            </a:r>
            <a:r>
              <a:rPr lang="fr-FR" baseline="30000" dirty="0" smtClean="0">
                <a:solidFill>
                  <a:schemeClr val="bg1"/>
                </a:solidFill>
              </a:rPr>
              <a:t>2</a:t>
            </a:r>
            <a:endParaRPr lang="en-US" baseline="30000" dirty="0">
              <a:solidFill>
                <a:schemeClr val="bg1"/>
              </a:solidFill>
            </a:endParaRPr>
          </a:p>
        </p:txBody>
      </p:sp>
      <p:sp>
        <p:nvSpPr>
          <p:cNvPr id="72" name="ZoneTexte 71"/>
          <p:cNvSpPr txBox="1"/>
          <p:nvPr/>
        </p:nvSpPr>
        <p:spPr>
          <a:xfrm>
            <a:off x="6870952" y="4077072"/>
            <a:ext cx="1805504" cy="369332"/>
          </a:xfrm>
          <a:prstGeom prst="rect">
            <a:avLst/>
          </a:prstGeom>
          <a:solidFill>
            <a:srgbClr val="F8AEE5"/>
          </a:solidFill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</a:rPr>
              <a:t>Scattering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smtClean="0">
                <a:solidFill>
                  <a:schemeClr val="bg1"/>
                </a:solidFill>
              </a:rPr>
              <a:t>q</a:t>
            </a:r>
            <a:r>
              <a:rPr lang="fr-FR" baseline="30000" dirty="0" smtClean="0">
                <a:solidFill>
                  <a:schemeClr val="bg1"/>
                </a:solidFill>
              </a:rPr>
              <a:t>2</a:t>
            </a:r>
            <a:r>
              <a:rPr lang="fr-FR" dirty="0" smtClean="0">
                <a:solidFill>
                  <a:schemeClr val="bg1"/>
                </a:solidFill>
              </a:rPr>
              <a:t>&lt;0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3" name="ZoneTexte 72"/>
          <p:cNvSpPr txBox="1"/>
          <p:nvPr/>
        </p:nvSpPr>
        <p:spPr>
          <a:xfrm>
            <a:off x="2074931" y="2695034"/>
            <a:ext cx="1728358" cy="92333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</a:rPr>
              <a:t>Dalitz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decay</a:t>
            </a:r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0&lt; q</a:t>
            </a:r>
            <a:r>
              <a:rPr lang="fr-FR" baseline="30000" dirty="0" smtClean="0">
                <a:solidFill>
                  <a:schemeClr val="bg1"/>
                </a:solidFill>
              </a:rPr>
              <a:t>2</a:t>
            </a:r>
            <a:r>
              <a:rPr lang="fr-FR" dirty="0" smtClean="0">
                <a:solidFill>
                  <a:schemeClr val="bg1"/>
                </a:solidFill>
              </a:rPr>
              <a:t> &lt;(M</a:t>
            </a:r>
            <a:r>
              <a:rPr lang="fr-FR" baseline="-25000" dirty="0" smtClean="0">
                <a:solidFill>
                  <a:schemeClr val="bg1"/>
                </a:solidFill>
              </a:rPr>
              <a:t>B’</a:t>
            </a:r>
            <a:r>
              <a:rPr lang="fr-FR" dirty="0" smtClean="0">
                <a:solidFill>
                  <a:schemeClr val="bg1"/>
                </a:solidFill>
              </a:rPr>
              <a:t>-M</a:t>
            </a:r>
            <a:r>
              <a:rPr lang="fr-FR" baseline="-25000" dirty="0" smtClean="0">
                <a:solidFill>
                  <a:schemeClr val="bg1"/>
                </a:solidFill>
              </a:rPr>
              <a:t>B</a:t>
            </a:r>
            <a:r>
              <a:rPr lang="fr-FR" dirty="0" smtClean="0">
                <a:solidFill>
                  <a:schemeClr val="bg1"/>
                </a:solidFill>
              </a:rPr>
              <a:t>)</a:t>
            </a:r>
            <a:r>
              <a:rPr lang="fr-FR" baseline="30000" dirty="0" smtClean="0">
                <a:solidFill>
                  <a:schemeClr val="bg1"/>
                </a:solidFill>
              </a:rPr>
              <a:t>2</a:t>
            </a:r>
          </a:p>
          <a:p>
            <a:r>
              <a:rPr lang="fr-FR" baseline="30000" dirty="0">
                <a:solidFill>
                  <a:schemeClr val="bg1"/>
                </a:solidFill>
              </a:rPr>
              <a:t> </a:t>
            </a:r>
            <a:r>
              <a:rPr lang="fr-FR" dirty="0" smtClean="0">
                <a:solidFill>
                  <a:schemeClr val="bg1"/>
                </a:solidFill>
              </a:rPr>
              <a:t>   q</a:t>
            </a:r>
            <a:r>
              <a:rPr lang="fr-FR" baseline="30000" dirty="0" smtClean="0">
                <a:solidFill>
                  <a:schemeClr val="bg1"/>
                </a:solidFill>
              </a:rPr>
              <a:t>2</a:t>
            </a:r>
            <a:r>
              <a:rPr lang="fr-FR" dirty="0" smtClean="0">
                <a:solidFill>
                  <a:schemeClr val="bg1"/>
                </a:solidFill>
              </a:rPr>
              <a:t>= M </a:t>
            </a:r>
            <a:r>
              <a:rPr lang="fr-FR" baseline="-25000" dirty="0" smtClean="0">
                <a:solidFill>
                  <a:schemeClr val="bg1"/>
                </a:solidFill>
              </a:rPr>
              <a:t>ee</a:t>
            </a:r>
            <a:r>
              <a:rPr lang="fr-FR" baseline="30000" dirty="0" smtClean="0">
                <a:solidFill>
                  <a:schemeClr val="bg1"/>
                </a:solidFill>
              </a:rPr>
              <a:t>2</a:t>
            </a:r>
            <a:endParaRPr lang="en-US" baseline="30000" dirty="0">
              <a:solidFill>
                <a:schemeClr val="bg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953" y="4662428"/>
            <a:ext cx="1484659" cy="107828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17" y="4784251"/>
            <a:ext cx="1290012" cy="89366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046" y="2408114"/>
            <a:ext cx="1295698" cy="11057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444667" y="59261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Ellipse 9"/>
          <p:cNvSpPr/>
          <p:nvPr/>
        </p:nvSpPr>
        <p:spPr>
          <a:xfrm>
            <a:off x="4629398" y="5269300"/>
            <a:ext cx="79935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ZoneTexte 11"/>
          <p:cNvSpPr txBox="1"/>
          <p:nvPr/>
        </p:nvSpPr>
        <p:spPr>
          <a:xfrm>
            <a:off x="4824753" y="4806076"/>
            <a:ext cx="827471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q</a:t>
            </a:r>
            <a:r>
              <a:rPr lang="fr-FR" baseline="30000" dirty="0" smtClean="0">
                <a:solidFill>
                  <a:schemeClr val="bg1"/>
                </a:solidFill>
              </a:rPr>
              <a:t>2</a:t>
            </a:r>
            <a:r>
              <a:rPr lang="fr-FR" dirty="0" smtClean="0">
                <a:solidFill>
                  <a:schemeClr val="bg1"/>
                </a:solidFill>
              </a:rPr>
              <a:t>=0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B’</a:t>
            </a:r>
            <a:r>
              <a:rPr lang="fr-FR" dirty="0" smtClean="0">
                <a:solidFill>
                  <a:schemeClr val="bg1"/>
                </a:solidFill>
                <a:sym typeface="Symbol"/>
              </a:rPr>
              <a:t>B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06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fld id="{C327F7D3-0089-403B-9829-C302E19AF1AF}" type="slidenum">
              <a:rPr lang="fr-FR"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t>7</a:t>
            </a:fld>
            <a:endParaRPr lang="fr-FR" sz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</p:txBody>
      </p:sp>
      <p:sp>
        <p:nvSpPr>
          <p:cNvPr id="163846" name="Rectangle 10"/>
          <p:cNvSpPr>
            <a:spLocks noChangeArrowheads="1"/>
          </p:cNvSpPr>
          <p:nvPr/>
        </p:nvSpPr>
        <p:spPr bwMode="auto">
          <a:xfrm>
            <a:off x="183094" y="289239"/>
            <a:ext cx="4953000" cy="329539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solidFill>
                  <a:srgbClr val="FFFF00"/>
                </a:solidFill>
              </a:rPr>
              <a:t>Acceptance</a:t>
            </a:r>
            <a:r>
              <a:rPr lang="en-GB" sz="1600" dirty="0">
                <a:solidFill>
                  <a:srgbClr val="FFFF00"/>
                </a:solidFill>
              </a:rPr>
              <a:t>:</a:t>
            </a:r>
            <a:r>
              <a:rPr lang="en-GB" sz="1600" dirty="0">
                <a:solidFill>
                  <a:srgbClr val="FFFFFF"/>
                </a:solidFill>
              </a:rPr>
              <a:t> </a:t>
            </a:r>
            <a:r>
              <a:rPr lang="en-GB" sz="1600" b="1" dirty="0">
                <a:solidFill>
                  <a:srgbClr val="FFFFFF"/>
                </a:solidFill>
              </a:rPr>
              <a:t>Full azimuth,  polar angles 18</a:t>
            </a:r>
            <a:r>
              <a:rPr lang="en-GB" sz="1600" b="1" baseline="30000" dirty="0">
                <a:solidFill>
                  <a:srgbClr val="FFFFFF"/>
                </a:solidFill>
              </a:rPr>
              <a:t>o</a:t>
            </a:r>
            <a:r>
              <a:rPr lang="en-GB" sz="1600" b="1" dirty="0">
                <a:solidFill>
                  <a:srgbClr val="FFFFFF"/>
                </a:solidFill>
              </a:rPr>
              <a:t> - 85</a:t>
            </a:r>
            <a:r>
              <a:rPr lang="en-GB" sz="1600" b="1" baseline="30000" dirty="0">
                <a:solidFill>
                  <a:srgbClr val="FFFFFF"/>
                </a:solidFill>
              </a:rPr>
              <a:t>o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600" b="1" dirty="0">
              <a:solidFill>
                <a:srgbClr val="7B46D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solidFill>
                  <a:srgbClr val="FFFF00"/>
                </a:solidFill>
              </a:rPr>
              <a:t>Particle identification</a:t>
            </a:r>
            <a:r>
              <a:rPr lang="en-GB" sz="1600" dirty="0">
                <a:solidFill>
                  <a:srgbClr val="FFFF00"/>
                </a:solidFill>
              </a:rPr>
              <a:t>:</a:t>
            </a:r>
            <a:r>
              <a:rPr lang="en-GB" sz="1600" dirty="0">
                <a:solidFill>
                  <a:srgbClr val="FFFFFF"/>
                </a:solidFill>
              </a:rPr>
              <a:t> </a:t>
            </a:r>
            <a:r>
              <a:rPr lang="en-GB" sz="1600" dirty="0" smtClean="0">
                <a:solidFill>
                  <a:srgbClr val="FFFFFF"/>
                </a:solidFill>
              </a:rPr>
              <a:t>e</a:t>
            </a:r>
            <a:r>
              <a:rPr lang="en-GB" sz="1600" baseline="30000" dirty="0" smtClean="0">
                <a:solidFill>
                  <a:srgbClr val="FFFFFF"/>
                </a:solidFill>
              </a:rPr>
              <a:t>+</a:t>
            </a:r>
            <a:r>
              <a:rPr lang="en-GB" sz="1600" dirty="0" smtClean="0">
                <a:solidFill>
                  <a:srgbClr val="FFFFFF"/>
                </a:solidFill>
              </a:rPr>
              <a:t>/e</a:t>
            </a:r>
            <a:r>
              <a:rPr lang="en-GB" sz="1600" baseline="30000" dirty="0" smtClean="0">
                <a:solidFill>
                  <a:srgbClr val="FFFFFF"/>
                </a:solidFill>
              </a:rPr>
              <a:t>-</a:t>
            </a:r>
            <a:r>
              <a:rPr lang="en-GB" sz="1600" dirty="0" smtClean="0">
                <a:solidFill>
                  <a:srgbClr val="FFFFFF"/>
                </a:solidFill>
              </a:rPr>
              <a:t>, </a:t>
            </a:r>
            <a:r>
              <a:rPr lang="en-GB" sz="1600" dirty="0" smtClean="0">
                <a:solidFill>
                  <a:srgbClr val="FFFFFF"/>
                </a:solidFill>
                <a:sym typeface="Symbol"/>
              </a:rPr>
              <a:t></a:t>
            </a:r>
            <a:r>
              <a:rPr lang="en-GB" sz="1600" baseline="30000" dirty="0" smtClean="0">
                <a:solidFill>
                  <a:srgbClr val="FFFFFF"/>
                </a:solidFill>
                <a:sym typeface="Symbol"/>
              </a:rPr>
              <a:t>+</a:t>
            </a:r>
            <a:r>
              <a:rPr lang="en-GB" sz="1600" dirty="0">
                <a:solidFill>
                  <a:srgbClr val="FFFFFF"/>
                </a:solidFill>
                <a:sym typeface="Symbol"/>
              </a:rPr>
              <a:t>/</a:t>
            </a:r>
            <a:r>
              <a:rPr lang="en-GB" sz="1600" dirty="0" smtClean="0">
                <a:solidFill>
                  <a:srgbClr val="FFFFFF"/>
                </a:solidFill>
                <a:sym typeface="Symbol"/>
              </a:rPr>
              <a:t></a:t>
            </a:r>
            <a:r>
              <a:rPr lang="en-GB" sz="1600" baseline="30000" dirty="0" smtClean="0">
                <a:solidFill>
                  <a:srgbClr val="FFFFFF"/>
                </a:solidFill>
                <a:sym typeface="Symbol"/>
              </a:rPr>
              <a:t>- </a:t>
            </a:r>
            <a:r>
              <a:rPr lang="en-GB" sz="1600" dirty="0" smtClean="0">
                <a:solidFill>
                  <a:srgbClr val="FFFFFF"/>
                </a:solidFill>
                <a:sym typeface="Symbol"/>
              </a:rPr>
              <a:t>, K</a:t>
            </a:r>
            <a:r>
              <a:rPr lang="en-GB" sz="1600" baseline="30000" dirty="0" smtClean="0">
                <a:solidFill>
                  <a:srgbClr val="FFFFFF"/>
                </a:solidFill>
                <a:sym typeface="Symbol"/>
              </a:rPr>
              <a:t>+</a:t>
            </a:r>
            <a:r>
              <a:rPr lang="en-GB" sz="1600" dirty="0" smtClean="0">
                <a:solidFill>
                  <a:srgbClr val="FFFFFF"/>
                </a:solidFill>
                <a:sym typeface="Symbol"/>
              </a:rPr>
              <a:t>/K</a:t>
            </a:r>
            <a:r>
              <a:rPr lang="en-GB" sz="1600" baseline="30000" dirty="0" smtClean="0">
                <a:solidFill>
                  <a:srgbClr val="FFFFFF"/>
                </a:solidFill>
                <a:sym typeface="Symbol"/>
              </a:rPr>
              <a:t>-</a:t>
            </a:r>
            <a:r>
              <a:rPr lang="en-GB" sz="1600" dirty="0" smtClean="0">
                <a:solidFill>
                  <a:srgbClr val="FFFFFF"/>
                </a:solidFill>
                <a:sym typeface="Symbol"/>
              </a:rPr>
              <a:t>, p</a:t>
            </a:r>
            <a:endParaRPr lang="en-GB" sz="1600" baseline="30000" dirty="0">
              <a:solidFill>
                <a:srgbClr val="FFFFFF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solidFill>
                  <a:srgbClr val="FFFFFF"/>
                </a:solidFill>
              </a:rPr>
              <a:t>       RICH,</a:t>
            </a:r>
            <a:r>
              <a:rPr lang="en-GB" sz="1600" dirty="0">
                <a:solidFill>
                  <a:srgbClr val="FFFFFF"/>
                </a:solidFill>
              </a:rPr>
              <a:t>  </a:t>
            </a:r>
            <a:r>
              <a:rPr lang="en-GB" sz="1600" b="1" dirty="0">
                <a:solidFill>
                  <a:srgbClr val="FFFFFF"/>
                </a:solidFill>
              </a:rPr>
              <a:t>Time Of Flight, Pre-Shower (pad chambers &amp; lead converter) ( also MDC (K</a:t>
            </a:r>
            <a:r>
              <a:rPr lang="en-GB" sz="1600" b="1" baseline="30000" dirty="0">
                <a:solidFill>
                  <a:srgbClr val="FFFFFF"/>
                </a:solidFill>
                <a:latin typeface="Symbol" pitchFamily="18" charset="2"/>
              </a:rPr>
              <a:t></a:t>
            </a:r>
            <a:r>
              <a:rPr lang="en-GB" sz="1600" b="1" dirty="0">
                <a:solidFill>
                  <a:srgbClr val="FFFFFF"/>
                </a:solidFill>
              </a:rPr>
              <a:t>))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600" b="1" dirty="0">
              <a:solidFill>
                <a:srgbClr val="FFFF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solidFill>
                  <a:srgbClr val="FFFF00"/>
                </a:solidFill>
              </a:rPr>
              <a:t>Trigger</a:t>
            </a:r>
            <a:r>
              <a:rPr lang="en-GB" sz="1600" b="1" dirty="0">
                <a:solidFill>
                  <a:srgbClr val="FFFFFF"/>
                </a:solidFill>
              </a:rPr>
              <a:t>: </a:t>
            </a:r>
            <a:endParaRPr lang="en-GB" sz="1600" b="1" dirty="0" smtClean="0">
              <a:solidFill>
                <a:srgbClr val="FFFFFF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solidFill>
                  <a:srgbClr val="FFFFFF"/>
                </a:solidFill>
              </a:rPr>
              <a:t> </a:t>
            </a:r>
            <a:r>
              <a:rPr lang="en-GB" sz="1600" b="1" dirty="0" smtClean="0">
                <a:solidFill>
                  <a:srgbClr val="FFFFFF"/>
                </a:solidFill>
              </a:rPr>
              <a:t> ~ 50 kHz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600" dirty="0">
              <a:solidFill>
                <a:srgbClr val="FFFFFF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solidFill>
                  <a:srgbClr val="FFFF00"/>
                </a:solidFill>
              </a:rPr>
              <a:t>Momentum measurement</a:t>
            </a:r>
          </a:p>
          <a:p>
            <a:pPr marL="457200" lvl="1" indent="0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solidFill>
                  <a:srgbClr val="FFFFFF"/>
                </a:solidFill>
              </a:rPr>
              <a:t>Magnet: </a:t>
            </a:r>
            <a:r>
              <a:rPr lang="en-GB" sz="1600" dirty="0">
                <a:solidFill>
                  <a:srgbClr val="FFFFFF"/>
                </a:solidFill>
              </a:rPr>
              <a:t>  </a:t>
            </a:r>
            <a:r>
              <a:rPr lang="en-GB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∫</a:t>
            </a:r>
            <a:r>
              <a:rPr lang="en-GB" sz="1600" b="1" dirty="0" err="1">
                <a:solidFill>
                  <a:srgbClr val="FFFFFF"/>
                </a:solidFill>
              </a:rPr>
              <a:t>Bdl</a:t>
            </a:r>
            <a:r>
              <a:rPr lang="en-GB" sz="1600" b="1" dirty="0">
                <a:solidFill>
                  <a:srgbClr val="FFFFFF"/>
                </a:solidFill>
              </a:rPr>
              <a:t> = 0.1- 0.34 Tm   </a:t>
            </a:r>
          </a:p>
          <a:p>
            <a:pPr marL="457200" lvl="1" indent="0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solidFill>
                  <a:srgbClr val="FFFFFF"/>
                </a:solidFill>
              </a:rPr>
              <a:t>MDC: 24 Mini Drift Chambers</a:t>
            </a:r>
          </a:p>
          <a:p>
            <a:pPr marL="457200" lvl="1" indent="0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solidFill>
                  <a:srgbClr val="FFFFFF"/>
                </a:solidFill>
              </a:rPr>
              <a:t>Leptons:  </a:t>
            </a:r>
            <a:r>
              <a:rPr lang="en-GB" sz="1600" b="1" dirty="0">
                <a:solidFill>
                  <a:srgbClr val="FFFFFF"/>
                </a:solidFill>
                <a:latin typeface="Symbol" pitchFamily="18" charset="2"/>
              </a:rPr>
              <a:t></a:t>
            </a:r>
            <a:r>
              <a:rPr lang="en-GB" sz="1600" b="1" dirty="0">
                <a:solidFill>
                  <a:srgbClr val="FFFFFF"/>
                </a:solidFill>
              </a:rPr>
              <a:t>x~ 140 </a:t>
            </a:r>
            <a:r>
              <a:rPr lang="en-GB" sz="1600" b="1" dirty="0">
                <a:solidFill>
                  <a:srgbClr val="FFFFFF"/>
                </a:solidFill>
                <a:latin typeface="Symbol" pitchFamily="18" charset="2"/>
              </a:rPr>
              <a:t></a:t>
            </a:r>
            <a:r>
              <a:rPr lang="en-GB" sz="1600" b="1" dirty="0">
                <a:solidFill>
                  <a:srgbClr val="FFFFFF"/>
                </a:solidFill>
              </a:rPr>
              <a:t> per cell, </a:t>
            </a:r>
            <a:r>
              <a:rPr lang="en-GB" sz="1600" b="1" dirty="0">
                <a:solidFill>
                  <a:srgbClr val="FFFFFF"/>
                </a:solidFill>
                <a:latin typeface="Symbol" pitchFamily="18" charset="2"/>
              </a:rPr>
              <a:t></a:t>
            </a:r>
            <a:r>
              <a:rPr lang="en-GB" sz="1600" b="1" dirty="0">
                <a:solidFill>
                  <a:srgbClr val="FFFFFF"/>
                </a:solidFill>
              </a:rPr>
              <a:t>p/p ~ 1-2 </a:t>
            </a:r>
            <a:r>
              <a:rPr lang="en-GB" sz="1600" b="1" dirty="0" smtClean="0">
                <a:solidFill>
                  <a:srgbClr val="FFFFFF"/>
                </a:solidFill>
              </a:rPr>
              <a:t>%</a:t>
            </a:r>
            <a:endParaRPr lang="en-GB" sz="1600" b="1" dirty="0">
              <a:solidFill>
                <a:srgbClr val="FFFFFF"/>
              </a:solidFill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136094" y="1340768"/>
            <a:ext cx="3656013" cy="2225675"/>
            <a:chOff x="0" y="0"/>
            <a:chExt cx="2303" cy="1402"/>
          </a:xfrm>
        </p:grpSpPr>
        <p:pic>
          <p:nvPicPr>
            <p:cNvPr id="163852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2304" cy="14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163853" name="Text Box 13"/>
            <p:cNvSpPr txBox="1">
              <a:spLocks noChangeArrowheads="1"/>
            </p:cNvSpPr>
            <p:nvPr/>
          </p:nvSpPr>
          <p:spPr bwMode="auto">
            <a:xfrm>
              <a:off x="0" y="0"/>
              <a:ext cx="2304" cy="14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63848" name="Text Box 14"/>
          <p:cNvSpPr txBox="1">
            <a:spLocks noChangeArrowheads="1"/>
          </p:cNvSpPr>
          <p:nvPr/>
        </p:nvSpPr>
        <p:spPr bwMode="auto">
          <a:xfrm>
            <a:off x="5004048" y="0"/>
            <a:ext cx="4222095" cy="117788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200" dirty="0">
                <a:solidFill>
                  <a:srgbClr val="FFFFFF"/>
                </a:solidFill>
                <a:latin typeface="Forte" pitchFamily="64" charset="0"/>
              </a:rPr>
              <a:t>     HADES</a:t>
            </a:r>
          </a:p>
          <a:p>
            <a:pPr>
              <a:lnSpc>
                <a:spcPct val="8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dirty="0">
                <a:solidFill>
                  <a:srgbClr val="FFFFFF"/>
                </a:solidFill>
              </a:rPr>
              <a:t> </a:t>
            </a:r>
            <a:r>
              <a:rPr lang="fr-FR" sz="2400" dirty="0" smtClean="0">
                <a:solidFill>
                  <a:srgbClr val="FFFFFF"/>
                </a:solidFill>
              </a:rPr>
              <a:t>High </a:t>
            </a:r>
            <a:r>
              <a:rPr lang="fr-FR" sz="2400" dirty="0" err="1" smtClean="0">
                <a:solidFill>
                  <a:srgbClr val="FFFFFF"/>
                </a:solidFill>
              </a:rPr>
              <a:t>Acceptance</a:t>
            </a:r>
            <a:r>
              <a:rPr lang="fr-FR" sz="2400" dirty="0" smtClean="0">
                <a:solidFill>
                  <a:srgbClr val="FFFFFF"/>
                </a:solidFill>
              </a:rPr>
              <a:t> </a:t>
            </a:r>
            <a:r>
              <a:rPr lang="fr-FR" sz="2400" dirty="0" err="1" smtClean="0">
                <a:solidFill>
                  <a:srgbClr val="FFFFFF"/>
                </a:solidFill>
              </a:rPr>
              <a:t>DiElectron</a:t>
            </a:r>
            <a:r>
              <a:rPr lang="fr-FR" sz="2400" dirty="0" smtClean="0">
                <a:solidFill>
                  <a:srgbClr val="FFFFFF"/>
                </a:solidFill>
              </a:rPr>
              <a:t> </a:t>
            </a:r>
            <a:endParaRPr lang="fr-FR" sz="2400" dirty="0">
              <a:solidFill>
                <a:srgbClr val="FFFFFF"/>
              </a:solidFill>
            </a:endParaRPr>
          </a:p>
          <a:p>
            <a:pPr>
              <a:lnSpc>
                <a:spcPct val="8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2400" dirty="0">
                <a:solidFill>
                  <a:srgbClr val="FFFFFF"/>
                </a:solidFill>
              </a:rPr>
              <a:t> </a:t>
            </a:r>
            <a:r>
              <a:rPr lang="fr-FR" sz="2400" dirty="0" err="1" smtClean="0">
                <a:solidFill>
                  <a:srgbClr val="FFFFFF"/>
                </a:solidFill>
              </a:rPr>
              <a:t>Spectrometer</a:t>
            </a:r>
            <a:r>
              <a:rPr lang="fr-FR" sz="2400" dirty="0" smtClean="0">
                <a:solidFill>
                  <a:srgbClr val="FFFFFF"/>
                </a:solidFill>
              </a:rPr>
              <a:t> at GSI, Darmstadt</a:t>
            </a:r>
            <a:endParaRPr lang="fr-FR" sz="2400" dirty="0">
              <a:solidFill>
                <a:srgbClr val="FFFFFF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MESON 2018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B. Ramstein  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3FD38E-F2C6-49E9-B7D4-4A2113E3781E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871699"/>
            <a:ext cx="2314798" cy="233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779911" y="4242574"/>
            <a:ext cx="2206053" cy="33855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marL="0" lvl="1"/>
            <a:r>
              <a:rPr lang="en-GB" sz="1600" b="1" dirty="0">
                <a:solidFill>
                  <a:srgbClr val="FFFFFF"/>
                </a:solidFill>
                <a:latin typeface="Symbol" pitchFamily="18" charset="2"/>
              </a:rPr>
              <a:t></a:t>
            </a:r>
            <a:r>
              <a:rPr lang="en-GB" sz="1600" b="1" dirty="0">
                <a:solidFill>
                  <a:srgbClr val="FFFFFF"/>
                </a:solidFill>
              </a:rPr>
              <a:t>M/M ~ 2% at </a:t>
            </a:r>
            <a:r>
              <a:rPr lang="en-GB" sz="1600" b="1" dirty="0">
                <a:solidFill>
                  <a:srgbClr val="FFFFFF"/>
                </a:solidFill>
                <a:latin typeface="Symbol" pitchFamily="18" charset="2"/>
              </a:rPr>
              <a:t></a:t>
            </a:r>
            <a:r>
              <a:rPr lang="en-GB" sz="1600" b="1" dirty="0">
                <a:solidFill>
                  <a:srgbClr val="FFFFFF"/>
                </a:solidFill>
              </a:rPr>
              <a:t> </a:t>
            </a:r>
            <a:r>
              <a:rPr lang="en-GB" sz="1600" b="1" dirty="0" smtClean="0">
                <a:solidFill>
                  <a:srgbClr val="FFFFFF"/>
                </a:solidFill>
              </a:rPr>
              <a:t>peak</a:t>
            </a:r>
            <a:endParaRPr lang="en-GB" sz="1600" b="1" dirty="0">
              <a:solidFill>
                <a:srgbClr val="FFFFFF"/>
              </a:solidFill>
            </a:endParaRPr>
          </a:p>
        </p:txBody>
      </p:sp>
      <p:sp>
        <p:nvSpPr>
          <p:cNvPr id="24" name="Bulle ronde 23"/>
          <p:cNvSpPr/>
          <p:nvPr/>
        </p:nvSpPr>
        <p:spPr>
          <a:xfrm>
            <a:off x="467544" y="4444928"/>
            <a:ext cx="4380519" cy="1792384"/>
          </a:xfrm>
          <a:prstGeom prst="wedgeEllipseCallout">
            <a:avLst>
              <a:gd name="adj1" fmla="val -42995"/>
              <a:gd name="adj2" fmla="val -52203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smtClean="0">
                <a:solidFill>
                  <a:schemeClr val="bg1"/>
                </a:solidFill>
              </a:rPr>
              <a:t>New </a:t>
            </a:r>
            <a:r>
              <a:rPr lang="fr-FR" sz="1600" b="1" dirty="0" err="1" smtClean="0">
                <a:solidFill>
                  <a:schemeClr val="bg1"/>
                </a:solidFill>
              </a:rPr>
              <a:t>Electromagnetic</a:t>
            </a:r>
            <a:r>
              <a:rPr lang="fr-FR" sz="1600" b="1" dirty="0" smtClean="0">
                <a:solidFill>
                  <a:schemeClr val="bg1"/>
                </a:solidFill>
              </a:rPr>
              <a:t>  </a:t>
            </a:r>
            <a:r>
              <a:rPr lang="fr-FR" sz="1600" b="1" dirty="0" err="1" smtClean="0">
                <a:solidFill>
                  <a:schemeClr val="bg1"/>
                </a:solidFill>
              </a:rPr>
              <a:t>Calorimeter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just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installed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endParaRPr lang="fr-FR" sz="1600" b="1" dirty="0">
              <a:solidFill>
                <a:schemeClr val="bg1"/>
              </a:solidFill>
            </a:endParaRPr>
          </a:p>
          <a:p>
            <a:endParaRPr lang="fr-FR" sz="16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 err="1" smtClean="0">
                <a:solidFill>
                  <a:schemeClr val="bg1"/>
                </a:solidFill>
              </a:rPr>
              <a:t>Forward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>
                <a:solidFill>
                  <a:schemeClr val="bg1"/>
                </a:solidFill>
              </a:rPr>
              <a:t>D</a:t>
            </a:r>
            <a:r>
              <a:rPr lang="fr-FR" sz="1600" b="1" dirty="0" smtClean="0">
                <a:solidFill>
                  <a:schemeClr val="bg1"/>
                </a:solidFill>
              </a:rPr>
              <a:t>etector (0.5-7°)</a:t>
            </a:r>
          </a:p>
          <a:p>
            <a:r>
              <a:rPr lang="fr-FR" sz="1600" b="1" dirty="0" smtClean="0">
                <a:solidFill>
                  <a:schemeClr val="bg1"/>
                </a:solidFill>
              </a:rPr>
              <a:t>          to </a:t>
            </a:r>
            <a:r>
              <a:rPr lang="fr-FR" sz="1600" b="1" dirty="0" err="1" smtClean="0">
                <a:solidFill>
                  <a:schemeClr val="bg1"/>
                </a:solidFill>
              </a:rPr>
              <a:t>be</a:t>
            </a:r>
            <a:r>
              <a:rPr lang="fr-FR" sz="1600" b="1" dirty="0" smtClean="0">
                <a:solidFill>
                  <a:schemeClr val="bg1"/>
                </a:solidFill>
              </a:rPr>
              <a:t> </a:t>
            </a:r>
            <a:r>
              <a:rPr lang="fr-FR" sz="1600" b="1" dirty="0" err="1" smtClean="0">
                <a:solidFill>
                  <a:schemeClr val="bg1"/>
                </a:solidFill>
              </a:rPr>
              <a:t>ready</a:t>
            </a:r>
            <a:r>
              <a:rPr lang="fr-FR" sz="1600" b="1" dirty="0" smtClean="0">
                <a:solidFill>
                  <a:schemeClr val="bg1"/>
                </a:solidFill>
              </a:rPr>
              <a:t> end of  2018</a:t>
            </a:r>
            <a:endParaRPr lang="fr-FR" sz="1600" b="1" dirty="0">
              <a:solidFill>
                <a:srgbClr val="FF0000"/>
              </a:solidFill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3827598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6409432" y="6284168"/>
            <a:ext cx="2133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fld id="{70EB23E7-1C76-4914-B670-14324F3FEBC8}" type="slidenum">
              <a:rPr lang="fr-FR"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t>8</a:t>
            </a:fld>
            <a:endParaRPr lang="fr-FR" sz="1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</p:txBody>
      </p:sp>
      <p:pic>
        <p:nvPicPr>
          <p:cNvPr id="16282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50168"/>
            <a:ext cx="8640762" cy="5688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The Collaboration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6801545" y="4764930"/>
            <a:ext cx="579437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DE" sz="12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GSI</a:t>
            </a:r>
          </a:p>
        </p:txBody>
      </p:sp>
      <p:sp>
        <p:nvSpPr>
          <p:cNvPr id="162824" name="Rectangle 7"/>
          <p:cNvSpPr>
            <a:spLocks noChangeArrowheads="1"/>
          </p:cNvSpPr>
          <p:nvPr/>
        </p:nvSpPr>
        <p:spPr bwMode="auto">
          <a:xfrm>
            <a:off x="286445" y="948852"/>
            <a:ext cx="8713787" cy="5761038"/>
          </a:xfrm>
          <a:prstGeom prst="rect">
            <a:avLst/>
          </a:prstGeom>
          <a:solidFill>
            <a:srgbClr val="FFFFFF">
              <a:alpha val="67842"/>
            </a:srgb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162825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420" y="2821830"/>
            <a:ext cx="2447925" cy="1822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95982" y="5269755"/>
            <a:ext cx="2181225" cy="1217613"/>
            <a:chOff x="340" y="3294"/>
            <a:chExt cx="1374" cy="767"/>
          </a:xfrm>
        </p:grpSpPr>
        <p:pic>
          <p:nvPicPr>
            <p:cNvPr id="162834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 r="12900"/>
            <a:stretch>
              <a:fillRect/>
            </a:stretch>
          </p:blipFill>
          <p:spPr bwMode="auto">
            <a:xfrm>
              <a:off x="340" y="3294"/>
              <a:ext cx="1375" cy="76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3" name="Text Box 11"/>
            <p:cNvSpPr txBox="1">
              <a:spLocks noChangeArrowheads="1"/>
            </p:cNvSpPr>
            <p:nvPr/>
          </p:nvSpPr>
          <p:spPr bwMode="auto">
            <a:xfrm>
              <a:off x="1357" y="3326"/>
              <a:ext cx="284" cy="1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625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US" sz="1000" b="1">
                  <a:solidFill>
                    <a:srgbClr val="D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</a:rPr>
                <a:t>SIS</a:t>
              </a:r>
            </a:p>
          </p:txBody>
        </p:sp>
      </p:grpSp>
      <p:sp>
        <p:nvSpPr>
          <p:cNvPr id="162827" name="Rectangle 12"/>
          <p:cNvSpPr>
            <a:spLocks noChangeArrowheads="1"/>
          </p:cNvSpPr>
          <p:nvPr/>
        </p:nvSpPr>
        <p:spPr bwMode="auto">
          <a:xfrm>
            <a:off x="3707507" y="1237505"/>
            <a:ext cx="5256213" cy="4886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160" tIns="46080" rIns="92160" bIns="46080"/>
          <a:lstStyle/>
          <a:p>
            <a:pPr marL="741363" lvl="1" indent="-284163">
              <a:lnSpc>
                <a:spcPct val="130000"/>
              </a:lnSpc>
              <a:spcBef>
                <a:spcPts val="350"/>
              </a:spcBef>
              <a:buClr>
                <a:srgbClr val="080808"/>
              </a:buClr>
              <a:buFont typeface="Wingdings" pitchFamily="2" charset="2"/>
              <a:buChar char="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de-DE" sz="1400" b="1" dirty="0" err="1" smtClean="0">
                <a:solidFill>
                  <a:srgbClr val="080808"/>
                </a:solidFill>
              </a:rPr>
              <a:t>Cracow</a:t>
            </a:r>
            <a:r>
              <a:rPr lang="de-DE" sz="1400" b="1" dirty="0" smtClean="0">
                <a:solidFill>
                  <a:srgbClr val="080808"/>
                </a:solidFill>
              </a:rPr>
              <a:t>  </a:t>
            </a:r>
            <a:r>
              <a:rPr lang="de-DE" sz="1400" b="1" dirty="0">
                <a:solidFill>
                  <a:srgbClr val="080808"/>
                </a:solidFill>
              </a:rPr>
              <a:t>(Univ.), </a:t>
            </a:r>
            <a:r>
              <a:rPr lang="de-DE" sz="1400" b="1" dirty="0" err="1">
                <a:solidFill>
                  <a:srgbClr val="080808"/>
                </a:solidFill>
              </a:rPr>
              <a:t>Poland</a:t>
            </a:r>
            <a:endParaRPr lang="de-DE" sz="1400" b="1" dirty="0">
              <a:solidFill>
                <a:srgbClr val="080808"/>
              </a:solidFill>
            </a:endParaRPr>
          </a:p>
          <a:p>
            <a:pPr lvl="2">
              <a:lnSpc>
                <a:spcPct val="130000"/>
              </a:lnSpc>
              <a:spcBef>
                <a:spcPts val="350"/>
              </a:spcBef>
              <a:buClr>
                <a:srgbClr val="080808"/>
              </a:buClr>
              <a:buFont typeface="Wingdings" pitchFamily="2" charset="2"/>
              <a:buChar char="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de-DE" sz="1400" b="1" dirty="0">
                <a:solidFill>
                  <a:srgbClr val="080808"/>
                </a:solidFill>
              </a:rPr>
              <a:t>Darmstadt  (GSI), Germany</a:t>
            </a:r>
          </a:p>
          <a:p>
            <a:pPr lvl="3">
              <a:lnSpc>
                <a:spcPct val="130000"/>
              </a:lnSpc>
              <a:spcBef>
                <a:spcPts val="350"/>
              </a:spcBef>
              <a:buClr>
                <a:srgbClr val="080808"/>
              </a:buClr>
              <a:buFont typeface="Wingdings" pitchFamily="2" charset="2"/>
              <a:buChar char="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de-DE" sz="1400" b="1" dirty="0">
                <a:solidFill>
                  <a:srgbClr val="080808"/>
                </a:solidFill>
              </a:rPr>
              <a:t>Dresden (FZD), Germany</a:t>
            </a:r>
          </a:p>
          <a:p>
            <a:pPr lvl="4">
              <a:lnSpc>
                <a:spcPct val="130000"/>
              </a:lnSpc>
              <a:spcBef>
                <a:spcPts val="350"/>
              </a:spcBef>
              <a:buClr>
                <a:srgbClr val="080808"/>
              </a:buClr>
              <a:buFont typeface="Wingdings" pitchFamily="2" charset="2"/>
              <a:buChar char="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de-DE" sz="1400" b="1" dirty="0" err="1">
                <a:solidFill>
                  <a:srgbClr val="080808"/>
                </a:solidFill>
              </a:rPr>
              <a:t>Dubna</a:t>
            </a:r>
            <a:r>
              <a:rPr lang="de-DE" sz="1400" b="1" dirty="0">
                <a:solidFill>
                  <a:srgbClr val="080808"/>
                </a:solidFill>
              </a:rPr>
              <a:t>  (JINR), </a:t>
            </a:r>
            <a:r>
              <a:rPr lang="de-DE" sz="1400" b="1" dirty="0" err="1" smtClean="0">
                <a:solidFill>
                  <a:srgbClr val="080808"/>
                </a:solidFill>
              </a:rPr>
              <a:t>Russia</a:t>
            </a:r>
            <a:endParaRPr lang="de-DE" sz="1400" b="1" dirty="0">
              <a:solidFill>
                <a:srgbClr val="080808"/>
              </a:solidFill>
            </a:endParaRPr>
          </a:p>
          <a:p>
            <a:pPr lvl="4">
              <a:lnSpc>
                <a:spcPct val="130000"/>
              </a:lnSpc>
              <a:spcBef>
                <a:spcPts val="350"/>
              </a:spcBef>
              <a:buClr>
                <a:srgbClr val="080808"/>
              </a:buClr>
              <a:buFont typeface="Wingdings" pitchFamily="2" charset="2"/>
              <a:buChar char="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de-DE" sz="1400" b="1" dirty="0">
                <a:solidFill>
                  <a:srgbClr val="080808"/>
                </a:solidFill>
              </a:rPr>
              <a:t>Frankfurt  (Univ.), Germany</a:t>
            </a:r>
          </a:p>
          <a:p>
            <a:pPr lvl="4">
              <a:lnSpc>
                <a:spcPct val="130000"/>
              </a:lnSpc>
              <a:spcBef>
                <a:spcPts val="350"/>
              </a:spcBef>
              <a:buClr>
                <a:srgbClr val="080808"/>
              </a:buClr>
              <a:buFont typeface="Wingdings" pitchFamily="2" charset="2"/>
              <a:buChar char="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de-DE" sz="1400" b="1" dirty="0" err="1">
                <a:solidFill>
                  <a:srgbClr val="080808"/>
                </a:solidFill>
              </a:rPr>
              <a:t>Giessen</a:t>
            </a:r>
            <a:r>
              <a:rPr lang="de-DE" sz="1400" b="1" dirty="0">
                <a:solidFill>
                  <a:srgbClr val="080808"/>
                </a:solidFill>
              </a:rPr>
              <a:t>  (Univ.), </a:t>
            </a:r>
            <a:r>
              <a:rPr lang="de-DE" sz="1400" b="1" dirty="0" smtClean="0">
                <a:solidFill>
                  <a:srgbClr val="080808"/>
                </a:solidFill>
              </a:rPr>
              <a:t>Germany</a:t>
            </a:r>
          </a:p>
          <a:p>
            <a:pPr lvl="4">
              <a:lnSpc>
                <a:spcPct val="130000"/>
              </a:lnSpc>
              <a:spcBef>
                <a:spcPts val="350"/>
              </a:spcBef>
              <a:buClr>
                <a:srgbClr val="080808"/>
              </a:buClr>
              <a:buFont typeface="Wingdings" pitchFamily="2" charset="2"/>
              <a:buChar char="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de-DE" sz="1400" b="1" dirty="0" smtClean="0">
                <a:solidFill>
                  <a:srgbClr val="080808"/>
                </a:solidFill>
              </a:rPr>
              <a:t>Jülich (FZJ), Germany</a:t>
            </a:r>
            <a:endParaRPr lang="de-DE" sz="1400" b="1" dirty="0">
              <a:solidFill>
                <a:srgbClr val="080808"/>
              </a:solidFill>
            </a:endParaRPr>
          </a:p>
          <a:p>
            <a:pPr lvl="4">
              <a:lnSpc>
                <a:spcPct val="130000"/>
              </a:lnSpc>
              <a:spcBef>
                <a:spcPts val="350"/>
              </a:spcBef>
              <a:buClr>
                <a:srgbClr val="080808"/>
              </a:buClr>
              <a:buFont typeface="Wingdings" pitchFamily="2" charset="2"/>
              <a:buChar char="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de-DE" sz="1400" b="1" dirty="0" smtClean="0">
                <a:solidFill>
                  <a:srgbClr val="080808"/>
                </a:solidFill>
              </a:rPr>
              <a:t>München  </a:t>
            </a:r>
            <a:r>
              <a:rPr lang="de-DE" sz="1400" b="1" dirty="0">
                <a:solidFill>
                  <a:srgbClr val="080808"/>
                </a:solidFill>
              </a:rPr>
              <a:t>(</a:t>
            </a:r>
            <a:r>
              <a:rPr lang="en-US" sz="1400" b="1" dirty="0">
                <a:solidFill>
                  <a:srgbClr val="080808"/>
                </a:solidFill>
              </a:rPr>
              <a:t>TUM</a:t>
            </a:r>
            <a:r>
              <a:rPr lang="de-DE" sz="1400" b="1" dirty="0">
                <a:solidFill>
                  <a:srgbClr val="080808"/>
                </a:solidFill>
              </a:rPr>
              <a:t>), Germany</a:t>
            </a:r>
          </a:p>
          <a:p>
            <a:pPr lvl="4">
              <a:lnSpc>
                <a:spcPct val="130000"/>
              </a:lnSpc>
              <a:spcBef>
                <a:spcPts val="350"/>
              </a:spcBef>
              <a:buClr>
                <a:srgbClr val="080808"/>
              </a:buClr>
              <a:buFont typeface="Wingdings" pitchFamily="2" charset="2"/>
              <a:buChar char="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de-DE" sz="1400" b="1" dirty="0" err="1">
                <a:solidFill>
                  <a:srgbClr val="080808"/>
                </a:solidFill>
              </a:rPr>
              <a:t>Moscow</a:t>
            </a:r>
            <a:r>
              <a:rPr lang="de-DE" sz="1400" b="1" dirty="0">
                <a:solidFill>
                  <a:srgbClr val="080808"/>
                </a:solidFill>
              </a:rPr>
              <a:t>  (</a:t>
            </a:r>
            <a:r>
              <a:rPr lang="de-DE" sz="1400" b="1" dirty="0" err="1">
                <a:solidFill>
                  <a:srgbClr val="080808"/>
                </a:solidFill>
              </a:rPr>
              <a:t>ITEP,MEPhI,RAS</a:t>
            </a:r>
            <a:r>
              <a:rPr lang="de-DE" sz="1400" b="1" dirty="0">
                <a:solidFill>
                  <a:srgbClr val="080808"/>
                </a:solidFill>
              </a:rPr>
              <a:t>), </a:t>
            </a:r>
            <a:r>
              <a:rPr lang="de-DE" sz="1400" b="1" dirty="0" err="1">
                <a:solidFill>
                  <a:srgbClr val="080808"/>
                </a:solidFill>
              </a:rPr>
              <a:t>Russia</a:t>
            </a:r>
            <a:endParaRPr lang="de-DE" sz="1400" b="1" dirty="0">
              <a:solidFill>
                <a:srgbClr val="080808"/>
              </a:solidFill>
            </a:endParaRPr>
          </a:p>
          <a:p>
            <a:pPr lvl="4">
              <a:lnSpc>
                <a:spcPct val="130000"/>
              </a:lnSpc>
              <a:spcBef>
                <a:spcPts val="350"/>
              </a:spcBef>
              <a:buClr>
                <a:srgbClr val="080808"/>
              </a:buClr>
              <a:buFont typeface="Wingdings" pitchFamily="2" charset="2"/>
              <a:buChar char="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de-DE" sz="1400" b="1" dirty="0">
                <a:solidFill>
                  <a:srgbClr val="080808"/>
                </a:solidFill>
              </a:rPr>
              <a:t>Nicosia  (Univ.), </a:t>
            </a:r>
            <a:r>
              <a:rPr lang="de-DE" sz="1400" b="1" dirty="0" err="1">
                <a:solidFill>
                  <a:srgbClr val="080808"/>
                </a:solidFill>
              </a:rPr>
              <a:t>Cyprus</a:t>
            </a:r>
            <a:endParaRPr lang="de-DE" sz="1400" b="1" dirty="0">
              <a:solidFill>
                <a:srgbClr val="080808"/>
              </a:solidFill>
            </a:endParaRPr>
          </a:p>
          <a:p>
            <a:pPr lvl="4">
              <a:lnSpc>
                <a:spcPct val="130000"/>
              </a:lnSpc>
              <a:spcBef>
                <a:spcPts val="350"/>
              </a:spcBef>
              <a:buClr>
                <a:srgbClr val="080808"/>
              </a:buClr>
              <a:buFont typeface="Wingdings" pitchFamily="2" charset="2"/>
              <a:buChar char="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de-DE" sz="1400" b="1" dirty="0" err="1">
                <a:solidFill>
                  <a:srgbClr val="080808"/>
                </a:solidFill>
              </a:rPr>
              <a:t>Orsay</a:t>
            </a:r>
            <a:r>
              <a:rPr lang="de-DE" sz="1400" b="1" dirty="0">
                <a:solidFill>
                  <a:srgbClr val="080808"/>
                </a:solidFill>
              </a:rPr>
              <a:t> (IPN), France</a:t>
            </a:r>
          </a:p>
          <a:p>
            <a:pPr lvl="3">
              <a:lnSpc>
                <a:spcPct val="130000"/>
              </a:lnSpc>
              <a:spcBef>
                <a:spcPts val="350"/>
              </a:spcBef>
              <a:buClr>
                <a:srgbClr val="080808"/>
              </a:buClr>
              <a:buFont typeface="Wingdings" pitchFamily="2" charset="2"/>
              <a:buChar char="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de-DE" sz="1400" b="1" dirty="0" err="1">
                <a:solidFill>
                  <a:srgbClr val="080808"/>
                </a:solidFill>
              </a:rPr>
              <a:t>Rez</a:t>
            </a:r>
            <a:r>
              <a:rPr lang="de-DE" sz="1400" b="1" dirty="0">
                <a:solidFill>
                  <a:srgbClr val="080808"/>
                </a:solidFill>
              </a:rPr>
              <a:t>  (CAS, NPI), Czech Rep.</a:t>
            </a:r>
          </a:p>
          <a:p>
            <a:pPr lvl="2">
              <a:lnSpc>
                <a:spcPct val="130000"/>
              </a:lnSpc>
              <a:spcBef>
                <a:spcPts val="350"/>
              </a:spcBef>
              <a:buClr>
                <a:srgbClr val="080808"/>
              </a:buClr>
              <a:buFont typeface="Wingdings" pitchFamily="2" charset="2"/>
              <a:buChar char="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de-DE" sz="1400" b="1" dirty="0" err="1">
                <a:solidFill>
                  <a:srgbClr val="080808"/>
                </a:solidFill>
              </a:rPr>
              <a:t>Sant</a:t>
            </a:r>
            <a:r>
              <a:rPr lang="de-DE" sz="1400" b="1" dirty="0">
                <a:solidFill>
                  <a:srgbClr val="080808"/>
                </a:solidFill>
              </a:rPr>
              <a:t>. de </a:t>
            </a:r>
            <a:r>
              <a:rPr lang="de-DE" sz="1400" b="1" dirty="0" err="1">
                <a:solidFill>
                  <a:srgbClr val="080808"/>
                </a:solidFill>
              </a:rPr>
              <a:t>Compostela</a:t>
            </a:r>
            <a:r>
              <a:rPr lang="de-DE" sz="1400" b="1" dirty="0">
                <a:solidFill>
                  <a:srgbClr val="080808"/>
                </a:solidFill>
              </a:rPr>
              <a:t>  (Univ.), Spain</a:t>
            </a:r>
          </a:p>
          <a:p>
            <a:pPr marL="741363" lvl="1" indent="-284163">
              <a:lnSpc>
                <a:spcPct val="130000"/>
              </a:lnSpc>
              <a:spcBef>
                <a:spcPts val="350"/>
              </a:spcBef>
              <a:buClr>
                <a:srgbClr val="080808"/>
              </a:buClr>
              <a:buFont typeface="Wingdings" pitchFamily="2" charset="2"/>
              <a:buChar char="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de-DE" sz="1400" b="1" dirty="0" smtClean="0">
                <a:solidFill>
                  <a:srgbClr val="080808"/>
                </a:solidFill>
              </a:rPr>
              <a:t>Wuppertal (BUG), Germany </a:t>
            </a:r>
            <a:endParaRPr lang="de-DE" sz="1400" b="1" dirty="0">
              <a:solidFill>
                <a:srgbClr val="080808"/>
              </a:solidFill>
            </a:endParaRPr>
          </a:p>
          <a:p>
            <a:pPr marL="341313" indent="-341313">
              <a:lnSpc>
                <a:spcPct val="130000"/>
              </a:lnSpc>
              <a:spcBef>
                <a:spcPts val="350"/>
              </a:spcBef>
              <a:buClr>
                <a:srgbClr val="080808"/>
              </a:buClr>
              <a:buFont typeface="Wingdings" pitchFamily="2" charset="2"/>
              <a:buChar char="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de-DE" sz="1400" b="1" dirty="0" err="1">
                <a:solidFill>
                  <a:srgbClr val="080808"/>
                </a:solidFill>
              </a:rPr>
              <a:t>Coimbra</a:t>
            </a:r>
            <a:r>
              <a:rPr lang="de-DE" sz="1400" b="1" dirty="0">
                <a:solidFill>
                  <a:srgbClr val="080808"/>
                </a:solidFill>
              </a:rPr>
              <a:t> (Univ.), LIP, Portugal</a:t>
            </a:r>
          </a:p>
        </p:txBody>
      </p:sp>
      <p:pic>
        <p:nvPicPr>
          <p:cNvPr id="162828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4545" y="1021605"/>
            <a:ext cx="2736850" cy="785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2829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0988" y="2492423"/>
            <a:ext cx="2376488" cy="2376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2830" name="Picture 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48600" y="0"/>
            <a:ext cx="1104900" cy="97155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</p:pic>
      <p:sp>
        <p:nvSpPr>
          <p:cNvPr id="21" name="Espace réservé du numéro de diapositive 20"/>
          <p:cNvSpPr>
            <a:spLocks noGrp="1"/>
          </p:cNvSpPr>
          <p:nvPr>
            <p:ph type="sldNum" sz="quarter" idx="12"/>
          </p:nvPr>
        </p:nvSpPr>
        <p:spPr>
          <a:xfrm>
            <a:off x="8704683" y="6243638"/>
            <a:ext cx="2132013" cy="455612"/>
          </a:xfrm>
        </p:spPr>
        <p:txBody>
          <a:bodyPr/>
          <a:lstStyle/>
          <a:p>
            <a:pPr>
              <a:defRPr/>
            </a:pPr>
            <a:fld id="{B63FD38E-F2C6-49E9-B7D4-4A2113E3781E}" type="slidenum">
              <a:rPr lang="fr-FR" smtClean="0"/>
              <a:pPr>
                <a:defRPr/>
              </a:pPr>
              <a:t>8</a:t>
            </a:fld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456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533400" y="-22860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fr-FR" sz="4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Hades</a:t>
            </a:r>
            <a:r>
              <a:rPr lang="fr-FR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 </a:t>
            </a:r>
            <a:r>
              <a:rPr lang="fr-FR" sz="4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experimental</a:t>
            </a:r>
            <a:r>
              <a:rPr lang="fr-FR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 program</a:t>
            </a:r>
            <a:endParaRPr lang="fr-FR" sz="44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17073" y="1052736"/>
            <a:ext cx="9756576" cy="4759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lnSpc>
                <a:spcPct val="80000"/>
              </a:lnSpc>
              <a:spcBef>
                <a:spcPts val="450"/>
              </a:spcBef>
              <a:buClr>
                <a:srgbClr val="86D1EC"/>
              </a:buClr>
              <a:buSzPct val="90000"/>
              <a:buFont typeface="Wingdings" charset="2"/>
              <a:buChar char="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dense and hot </a:t>
            </a:r>
            <a:r>
              <a:rPr lang="fr-FR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matter</a:t>
            </a:r>
            <a:r>
              <a:rPr lang="fr-F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studies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</a:p>
          <a:p>
            <a:pPr>
              <a:lnSpc>
                <a:spcPct val="80000"/>
              </a:lnSpc>
              <a:spcBef>
                <a:spcPts val="450"/>
              </a:spcBef>
              <a:buClr>
                <a:srgbClr val="86D1EC"/>
              </a:buClr>
              <a:buSzPct val="9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          C+C  1 and 2 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GeV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/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nucleon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, 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Ar+KCl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1.75 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GeV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/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nucleon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, 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Au+Au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1.25 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GeV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/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nucleon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endParaRPr lang="fr-FR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marL="341313" indent="-341313">
              <a:lnSpc>
                <a:spcPct val="80000"/>
              </a:lnSpc>
              <a:spcBef>
                <a:spcPts val="450"/>
              </a:spcBef>
              <a:buClrTx/>
              <a:buSzPct val="9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fr-FR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marL="341313" indent="-341313">
              <a:lnSpc>
                <a:spcPct val="80000"/>
              </a:lnSpc>
              <a:spcBef>
                <a:spcPts val="450"/>
              </a:spcBef>
              <a:buClr>
                <a:srgbClr val="86D1EC"/>
              </a:buClr>
              <a:buSzPct val="90000"/>
              <a:buFont typeface="Wingdings" charset="2"/>
              <a:buChar char="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cold </a:t>
            </a:r>
            <a:r>
              <a:rPr lang="fr-FR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matter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at normal 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nuclear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density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  p+Nb 3.5 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GeV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, 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</a:t>
            </a:r>
            <a:r>
              <a:rPr lang="fr-FR" b="1" baseline="30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-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+W/C 1.7 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GeV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/c</a:t>
            </a:r>
            <a:endParaRPr lang="fr-FR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marL="341313" indent="-341313">
              <a:lnSpc>
                <a:spcPct val="80000"/>
              </a:lnSpc>
              <a:spcBef>
                <a:spcPts val="450"/>
              </a:spcBef>
              <a:buClrTx/>
              <a:buSzPct val="9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fr-FR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marL="341313" indent="-341313">
              <a:lnSpc>
                <a:spcPct val="80000"/>
              </a:lnSpc>
              <a:spcBef>
                <a:spcPts val="450"/>
              </a:spcBef>
              <a:buClr>
                <a:srgbClr val="86D1EC"/>
              </a:buClr>
              <a:buSzPct val="90000"/>
              <a:buFont typeface="Wingdings" charset="2"/>
              <a:buChar char="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Dilepton</a:t>
            </a:r>
            <a:r>
              <a:rPr lang="fr-F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r>
              <a:rPr lang="fr-FR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emission</a:t>
            </a:r>
            <a:r>
              <a:rPr lang="fr-F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in </a:t>
            </a:r>
            <a:r>
              <a:rPr lang="fr-FR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e</a:t>
            </a:r>
            <a:r>
              <a:rPr lang="fr-FR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lementary</a:t>
            </a:r>
            <a:r>
              <a:rPr lang="fr-F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collisions pp, </a:t>
            </a:r>
            <a:r>
              <a:rPr lang="fr-FR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dp</a:t>
            </a:r>
            <a:r>
              <a:rPr lang="fr-F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and </a:t>
            </a:r>
            <a:r>
              <a:rPr lang="fr-F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</a:t>
            </a:r>
            <a:r>
              <a:rPr lang="fr-FR" b="1" baseline="30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-</a:t>
            </a:r>
            <a:r>
              <a:rPr lang="fr-F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p </a:t>
            </a:r>
          </a:p>
          <a:p>
            <a:pPr marL="741363" lvl="1" indent="-284163">
              <a:lnSpc>
                <a:spcPct val="80000"/>
              </a:lnSpc>
              <a:spcBef>
                <a:spcPts val="4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R</a:t>
            </a: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eference to </a:t>
            </a:r>
            <a:r>
              <a:rPr lang="fr-FR" sz="1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heavy</a:t>
            </a: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-ion </a:t>
            </a:r>
            <a:r>
              <a:rPr lang="fr-FR" sz="1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spectra</a:t>
            </a:r>
            <a:endParaRPr lang="fr-FR" sz="16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marL="741363" lvl="1" indent="-284163">
              <a:lnSpc>
                <a:spcPct val="80000"/>
              </a:lnSpc>
              <a:spcBef>
                <a:spcPts val="4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1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Dalitz</a:t>
            </a: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r>
              <a:rPr lang="fr-FR" sz="1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decays</a:t>
            </a: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of baryon </a:t>
            </a:r>
            <a:r>
              <a:rPr lang="fr-FR" sz="1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resonances</a:t>
            </a:r>
            <a:endParaRPr lang="fr-FR" sz="16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marL="741363" lvl="1" indent="-284163">
              <a:lnSpc>
                <a:spcPct val="80000"/>
              </a:lnSpc>
              <a:spcBef>
                <a:spcPts val="400"/>
              </a:spcBef>
              <a:buClr>
                <a:srgbClr val="FFFFFF"/>
              </a:buClr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fr-FR" sz="16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marL="341313" indent="-341313">
              <a:lnSpc>
                <a:spcPct val="80000"/>
              </a:lnSpc>
              <a:spcBef>
                <a:spcPts val="450"/>
              </a:spcBef>
              <a:buClr>
                <a:srgbClr val="86D1EC"/>
              </a:buClr>
              <a:buSzPct val="90000"/>
              <a:buFont typeface="Wingdings" charset="2"/>
              <a:buChar char="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Simultaneous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measurements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of </a:t>
            </a:r>
            <a:r>
              <a:rPr lang="fr-FR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hadronic</a:t>
            </a:r>
            <a:r>
              <a:rPr lang="fr-F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r>
              <a:rPr lang="fr-FR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channels</a:t>
            </a:r>
            <a:r>
              <a:rPr lang="fr-F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(inclusive and exclusive 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meson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</a:p>
          <a:p>
            <a:pPr>
              <a:lnSpc>
                <a:spcPct val="80000"/>
              </a:lnSpc>
              <a:spcBef>
                <a:spcPts val="450"/>
              </a:spcBef>
              <a:buClr>
                <a:srgbClr val="86D1EC"/>
              </a:buClr>
              <a:buSzPct val="9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production 1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, 2, 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, 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,  ,…)</a:t>
            </a:r>
          </a:p>
          <a:p>
            <a:pPr marL="742950" lvl="1" indent="-285750">
              <a:lnSpc>
                <a:spcPct val="80000"/>
              </a:lnSpc>
              <a:spcBef>
                <a:spcPts val="450"/>
              </a:spcBef>
              <a:buClr>
                <a:srgbClr val="86D1EC"/>
              </a:buClr>
              <a:buSzPct val="9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Production </a:t>
            </a:r>
            <a:r>
              <a:rPr lang="fr-FR" sz="16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mechanism</a:t>
            </a:r>
            <a:r>
              <a:rPr lang="fr-F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 </a:t>
            </a:r>
          </a:p>
          <a:p>
            <a:pPr marL="742950" lvl="1" indent="-285750">
              <a:lnSpc>
                <a:spcPct val="80000"/>
              </a:lnSpc>
              <a:spcBef>
                <a:spcPts val="450"/>
              </a:spcBef>
              <a:buClr>
                <a:srgbClr val="86D1EC"/>
              </a:buClr>
              <a:buSzPct val="9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Baryon </a:t>
            </a:r>
            <a:r>
              <a:rPr lang="fr-FR" sz="1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spectroscopy</a:t>
            </a: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  (</a:t>
            </a:r>
            <a:r>
              <a:rPr lang="fr-FR" sz="1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baryonic</a:t>
            </a: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 </a:t>
            </a:r>
            <a:r>
              <a:rPr lang="fr-FR" sz="1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resonance</a:t>
            </a: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 </a:t>
            </a:r>
            <a:r>
              <a:rPr lang="fr-FR" sz="1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couplings</a:t>
            </a: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,..)</a:t>
            </a:r>
          </a:p>
          <a:p>
            <a:pPr marL="742950" lvl="1" indent="-285750">
              <a:lnSpc>
                <a:spcPct val="80000"/>
              </a:lnSpc>
              <a:spcBef>
                <a:spcPts val="450"/>
              </a:spcBef>
              <a:buClr>
                <a:srgbClr val="86D1EC"/>
              </a:buClr>
              <a:buSzPct val="90000"/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Partial </a:t>
            </a:r>
            <a:r>
              <a:rPr lang="fr-FR" sz="16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W</a:t>
            </a:r>
            <a:r>
              <a:rPr lang="fr-FR" sz="1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ave</a:t>
            </a: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r>
              <a:rPr lang="fr-FR" sz="1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Analysis</a:t>
            </a:r>
            <a:r>
              <a:rPr lang="fr-F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: </a:t>
            </a:r>
            <a:r>
              <a:rPr lang="fr-FR" sz="16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pp</a:t>
            </a:r>
            <a:r>
              <a:rPr lang="fr-FR" sz="16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pp</a:t>
            </a:r>
            <a:r>
              <a:rPr lang="fr-F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</a:t>
            </a:r>
            <a:r>
              <a:rPr lang="fr-F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r>
              <a:rPr lang="fr-FR" sz="1600" b="1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0</a:t>
            </a: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, </a:t>
            </a:r>
            <a:r>
              <a:rPr lang="fr-FR" sz="1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pp</a:t>
            </a:r>
            <a:r>
              <a:rPr lang="fr-FR" sz="16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</a:t>
            </a:r>
            <a:r>
              <a:rPr lang="fr-FR" sz="1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pn</a:t>
            </a: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</a:t>
            </a:r>
            <a:r>
              <a:rPr lang="fr-FR" sz="1600" b="1" baseline="30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+</a:t>
            </a: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r>
              <a:rPr lang="fr-F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, </a:t>
            </a:r>
            <a:r>
              <a:rPr lang="fr-F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</a:t>
            </a:r>
            <a:r>
              <a:rPr lang="fr-FR" sz="1600" b="1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-</a:t>
            </a:r>
            <a:r>
              <a:rPr lang="fr-FR" sz="16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p</a:t>
            </a:r>
            <a:r>
              <a:rPr lang="fr-FR" sz="1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n</a:t>
            </a: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 </a:t>
            </a:r>
            <a:r>
              <a:rPr lang="fr-F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</a:t>
            </a:r>
            <a:r>
              <a:rPr lang="fr-FR" sz="1600" b="1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+</a:t>
            </a:r>
            <a:r>
              <a:rPr lang="fr-F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 </a:t>
            </a:r>
            <a:r>
              <a:rPr lang="fr-FR" sz="1600" b="1" baseline="30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-</a:t>
            </a: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, </a:t>
            </a:r>
            <a:r>
              <a:rPr lang="fr-F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</a:t>
            </a:r>
            <a:r>
              <a:rPr lang="fr-FR" sz="1600" b="1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-</a:t>
            </a:r>
            <a:r>
              <a:rPr lang="fr-FR" sz="16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p</a:t>
            </a:r>
            <a:r>
              <a:rPr lang="fr-FR" sz="16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p</a:t>
            </a: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 </a:t>
            </a:r>
            <a:r>
              <a:rPr lang="fr-FR" sz="1600" b="1" baseline="30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0</a:t>
            </a:r>
            <a:r>
              <a:rPr lang="fr-FR" sz="1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 </a:t>
            </a:r>
            <a:r>
              <a:rPr lang="fr-FR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</a:t>
            </a:r>
            <a:r>
              <a:rPr lang="fr-FR" sz="1600" b="1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-</a:t>
            </a:r>
            <a:r>
              <a:rPr lang="fr-F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      </a:t>
            </a:r>
            <a:endParaRPr lang="fr-FR" sz="1600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marL="341313" indent="-341313">
              <a:lnSpc>
                <a:spcPct val="80000"/>
              </a:lnSpc>
              <a:spcBef>
                <a:spcPts val="400"/>
              </a:spcBef>
              <a:buClr>
                <a:srgbClr val="86D1EC"/>
              </a:buClr>
              <a:buSzPct val="9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fr-FR" sz="16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marL="341313" indent="-341313">
              <a:lnSpc>
                <a:spcPct val="80000"/>
              </a:lnSpc>
              <a:spcBef>
                <a:spcPts val="400"/>
              </a:spcBef>
              <a:buClr>
                <a:srgbClr val="86D1EC"/>
              </a:buClr>
              <a:buSzPct val="9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fr-FR" sz="1600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marL="341313" indent="-341313">
              <a:lnSpc>
                <a:spcPct val="80000"/>
              </a:lnSpc>
              <a:spcBef>
                <a:spcPts val="450"/>
              </a:spcBef>
              <a:buClr>
                <a:srgbClr val="86D1EC"/>
              </a:buClr>
              <a:buSzPct val="90000"/>
              <a:buFont typeface="Wingdings" charset="2"/>
              <a:buChar char="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…. </a:t>
            </a:r>
            <a:r>
              <a:rPr lang="fr-FR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strangeness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measurement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program: K</a:t>
            </a:r>
            <a:r>
              <a:rPr lang="fr-FR" b="1" baseline="30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- 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, K</a:t>
            </a:r>
            <a:r>
              <a:rPr lang="fr-FR" b="1" baseline="30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0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, 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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, 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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(1385), 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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(1405), 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p </a:t>
            </a:r>
            <a:r>
              <a:rPr lang="fr-FR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correlations</a:t>
            </a:r>
            <a:endParaRPr lang="fr-FR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sym typeface="Symbol"/>
            </a:endParaRPr>
          </a:p>
          <a:p>
            <a:pPr>
              <a:lnSpc>
                <a:spcPct val="80000"/>
              </a:lnSpc>
              <a:spcBef>
                <a:spcPts val="450"/>
              </a:spcBef>
              <a:buClr>
                <a:srgbClr val="86D1EC"/>
              </a:buClr>
              <a:buSzPct val="9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 </a:t>
            </a: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                          </a:t>
            </a:r>
            <a:r>
              <a:rPr lang="fr-FR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( J. </a:t>
            </a:r>
            <a:r>
              <a:rPr lang="fr-FR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Wirth</a:t>
            </a:r>
            <a:r>
              <a:rPr lang="fr-FR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sym typeface="Symbol"/>
              </a:rPr>
              <a:t> B4  Friday 18:20) </a:t>
            </a:r>
            <a:endParaRPr lang="fr-FR" sz="2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  <a:p>
            <a:pPr marL="341313" indent="-341313">
              <a:lnSpc>
                <a:spcPct val="80000"/>
              </a:lnSpc>
              <a:spcBef>
                <a:spcPts val="450"/>
              </a:spcBef>
              <a:buClr>
                <a:srgbClr val="86D1EC"/>
              </a:buClr>
              <a:buSzPct val="9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+mn-ea"/>
              </a:rPr>
              <a:t>    </a:t>
            </a:r>
            <a:endParaRPr lang="fr-FR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3321" y="2348880"/>
            <a:ext cx="8893175" cy="2599854"/>
          </a:xfrm>
          <a:prstGeom prst="rect">
            <a:avLst/>
          </a:prstGeom>
          <a:noFill/>
          <a:ln w="28575" algn="ctr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idx="12"/>
          </p:nvPr>
        </p:nvSpPr>
        <p:spPr>
          <a:xfrm>
            <a:off x="8460432" y="6260874"/>
            <a:ext cx="2132013" cy="455612"/>
          </a:xfrm>
        </p:spPr>
        <p:txBody>
          <a:bodyPr/>
          <a:lstStyle/>
          <a:p>
            <a:pPr>
              <a:defRPr/>
            </a:pPr>
            <a:fld id="{B63FD38E-F2C6-49E9-B7D4-4A2113E3781E}" type="slidenum">
              <a:rPr lang="fr-FR" sz="1400" smtClean="0">
                <a:solidFill>
                  <a:schemeClr val="bg1"/>
                </a:solidFill>
              </a:rPr>
              <a:pPr>
                <a:defRPr/>
              </a:pPr>
              <a:t>9</a:t>
            </a:fld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972544" y="6376243"/>
            <a:ext cx="2895600" cy="365125"/>
          </a:xfrm>
        </p:spPr>
        <p:txBody>
          <a:bodyPr/>
          <a:lstStyle/>
          <a:p>
            <a:r>
              <a:rPr lang="fr-FR" dirty="0" smtClean="0"/>
              <a:t>B. Ramstein   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5652120" y="1844824"/>
            <a:ext cx="1800200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0709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379" y="4590340"/>
            <a:ext cx="2433166" cy="186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-639584" y="-278011"/>
            <a:ext cx="10423167" cy="1143000"/>
          </a:xfrm>
        </p:spPr>
        <p:txBody>
          <a:bodyPr>
            <a:noAutofit/>
          </a:bodyPr>
          <a:lstStyle/>
          <a:p>
            <a:r>
              <a:rPr lang="fr-FR" sz="3200" dirty="0" smtClean="0">
                <a:solidFill>
                  <a:schemeClr val="tx2"/>
                </a:solidFill>
                <a:sym typeface="Symbol"/>
              </a:rPr>
              <a:t>(1232) </a:t>
            </a:r>
            <a:r>
              <a:rPr lang="fr-FR" sz="3200" dirty="0" err="1" smtClean="0">
                <a:solidFill>
                  <a:schemeClr val="tx2"/>
                </a:solidFill>
                <a:sym typeface="Symbol"/>
              </a:rPr>
              <a:t>Dalitz</a:t>
            </a:r>
            <a:r>
              <a:rPr lang="fr-FR" sz="3200" dirty="0" smtClean="0">
                <a:solidFill>
                  <a:schemeClr val="tx2"/>
                </a:solidFill>
                <a:sym typeface="Symbol"/>
              </a:rPr>
              <a:t> </a:t>
            </a:r>
            <a:r>
              <a:rPr lang="fr-FR" sz="3200" dirty="0" err="1" smtClean="0">
                <a:solidFill>
                  <a:schemeClr val="tx2"/>
                </a:solidFill>
                <a:sym typeface="Symbol"/>
              </a:rPr>
              <a:t>decay</a:t>
            </a:r>
            <a:r>
              <a:rPr lang="fr-FR" sz="3200" dirty="0" smtClean="0">
                <a:solidFill>
                  <a:schemeClr val="tx2"/>
                </a:solidFill>
                <a:sym typeface="Symbol"/>
              </a:rPr>
              <a:t>: </a:t>
            </a:r>
            <a:r>
              <a:rPr lang="fr-FR" sz="3200" dirty="0" err="1" smtClean="0">
                <a:solidFill>
                  <a:schemeClr val="tx2"/>
                </a:solidFill>
                <a:sym typeface="Symbol"/>
              </a:rPr>
              <a:t>branching</a:t>
            </a:r>
            <a:r>
              <a:rPr lang="fr-FR" sz="3200" dirty="0" smtClean="0">
                <a:solidFill>
                  <a:schemeClr val="tx2"/>
                </a:solidFill>
                <a:sym typeface="Symbol"/>
              </a:rPr>
              <a:t> ratio and </a:t>
            </a:r>
            <a:r>
              <a:rPr lang="fr-FR" sz="3200" dirty="0" err="1" smtClean="0">
                <a:solidFill>
                  <a:schemeClr val="tx2"/>
                </a:solidFill>
                <a:sym typeface="Symbol"/>
              </a:rPr>
              <a:t>form</a:t>
            </a:r>
            <a:r>
              <a:rPr lang="fr-FR" sz="3200" dirty="0" smtClean="0">
                <a:solidFill>
                  <a:schemeClr val="tx2"/>
                </a:solidFill>
                <a:sym typeface="Symbol"/>
              </a:rPr>
              <a:t> </a:t>
            </a:r>
            <a:r>
              <a:rPr lang="fr-FR" sz="3200" dirty="0" err="1" smtClean="0">
                <a:solidFill>
                  <a:schemeClr val="tx2"/>
                </a:solidFill>
                <a:sym typeface="Symbol"/>
              </a:rPr>
              <a:t>factors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25296" y="4077072"/>
            <a:ext cx="3418704" cy="51326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902896" y="6356350"/>
            <a:ext cx="2133600" cy="365125"/>
          </a:xfrm>
        </p:spPr>
        <p:txBody>
          <a:bodyPr/>
          <a:lstStyle/>
          <a:p>
            <a:fld id="{D3715932-5A4C-4A57-8CB9-AAB746316C79}" type="slidenum">
              <a:rPr lang="fr-FR" smtClean="0"/>
              <a:t>10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07504" y="692696"/>
            <a:ext cx="27158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 smtClean="0">
                <a:solidFill>
                  <a:srgbClr val="FFFF00"/>
                </a:solidFill>
              </a:rPr>
              <a:t>pp</a:t>
            </a:r>
            <a:r>
              <a:rPr lang="fr-FR" sz="2000" dirty="0" err="1" smtClean="0">
                <a:solidFill>
                  <a:srgbClr val="FFFF00"/>
                </a:solidFill>
                <a:sym typeface="Symbol"/>
              </a:rPr>
              <a:t>ppe</a:t>
            </a:r>
            <a:r>
              <a:rPr lang="fr-FR" sz="2000" baseline="30000" dirty="0" err="1" smtClean="0">
                <a:solidFill>
                  <a:srgbClr val="FFFF00"/>
                </a:solidFill>
                <a:sym typeface="Symbol"/>
              </a:rPr>
              <a:t>+</a:t>
            </a:r>
            <a:r>
              <a:rPr lang="fr-FR" sz="2000" dirty="0" err="1" smtClean="0">
                <a:solidFill>
                  <a:srgbClr val="FFFF00"/>
                </a:solidFill>
                <a:sym typeface="Symbol"/>
              </a:rPr>
              <a:t>e</a:t>
            </a:r>
            <a:r>
              <a:rPr lang="fr-FR" sz="2000" baseline="30000" dirty="0" smtClean="0">
                <a:solidFill>
                  <a:srgbClr val="FFFF00"/>
                </a:solidFill>
                <a:sym typeface="Symbol"/>
              </a:rPr>
              <a:t>- </a:t>
            </a:r>
            <a:r>
              <a:rPr lang="fr-FR" sz="2000" dirty="0" smtClean="0">
                <a:solidFill>
                  <a:srgbClr val="FFFF00"/>
                </a:solidFill>
                <a:sym typeface="Symbol"/>
              </a:rPr>
              <a:t>E=1.25 </a:t>
            </a:r>
            <a:r>
              <a:rPr lang="fr-FR" sz="2000" dirty="0" err="1" smtClean="0">
                <a:solidFill>
                  <a:srgbClr val="FFFF00"/>
                </a:solidFill>
                <a:sym typeface="Symbol"/>
              </a:rPr>
              <a:t>GeV</a:t>
            </a:r>
            <a:r>
              <a:rPr lang="fr-FR" dirty="0" smtClean="0">
                <a:solidFill>
                  <a:srgbClr val="FFFF00"/>
                </a:solidFill>
                <a:sym typeface="Symbol"/>
              </a:rPr>
              <a:t>  </a:t>
            </a:r>
            <a:endParaRPr lang="fr-FR" dirty="0" smtClean="0"/>
          </a:p>
        </p:txBody>
      </p:sp>
      <p:cxnSp>
        <p:nvCxnSpPr>
          <p:cNvPr id="35" name="Connecteur droit 34"/>
          <p:cNvCxnSpPr/>
          <p:nvPr/>
        </p:nvCxnSpPr>
        <p:spPr>
          <a:xfrm>
            <a:off x="3926609" y="4146625"/>
            <a:ext cx="316442" cy="0"/>
          </a:xfrm>
          <a:prstGeom prst="line">
            <a:avLst/>
          </a:prstGeom>
          <a:ln>
            <a:solidFill>
              <a:srgbClr val="00CC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335070" y="1776860"/>
            <a:ext cx="208434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rgbClr val="0000CC"/>
                </a:solidFill>
              </a:rPr>
              <a:t>π</a:t>
            </a:r>
            <a:r>
              <a:rPr lang="fr-FR" dirty="0" smtClean="0">
                <a:solidFill>
                  <a:srgbClr val="0000CC"/>
                </a:solidFill>
              </a:rPr>
              <a:t>° </a:t>
            </a:r>
            <a:r>
              <a:rPr lang="fr-FR" dirty="0" err="1" smtClean="0">
                <a:solidFill>
                  <a:srgbClr val="0000CC"/>
                </a:solidFill>
              </a:rPr>
              <a:t>Dalitz</a:t>
            </a:r>
            <a:r>
              <a:rPr lang="fr-FR" dirty="0" smtClean="0">
                <a:solidFill>
                  <a:srgbClr val="0000CC"/>
                </a:solidFill>
              </a:rPr>
              <a:t>: </a:t>
            </a:r>
            <a:r>
              <a:rPr lang="el-GR" dirty="0" smtClean="0">
                <a:solidFill>
                  <a:srgbClr val="0000CC"/>
                </a:solidFill>
              </a:rPr>
              <a:t>π</a:t>
            </a:r>
            <a:r>
              <a:rPr lang="fr-FR" dirty="0" smtClean="0">
                <a:solidFill>
                  <a:srgbClr val="0000CC"/>
                </a:solidFill>
              </a:rPr>
              <a:t>°</a:t>
            </a:r>
            <a:r>
              <a:rPr lang="el-GR" dirty="0" smtClean="0">
                <a:solidFill>
                  <a:srgbClr val="0000CC"/>
                </a:solidFill>
              </a:rPr>
              <a:t> </a:t>
            </a:r>
            <a:r>
              <a:rPr lang="fr-FR" dirty="0" smtClean="0">
                <a:solidFill>
                  <a:srgbClr val="0000CC"/>
                </a:solidFill>
                <a:sym typeface="Symbol"/>
              </a:rPr>
              <a:t></a:t>
            </a:r>
            <a:r>
              <a:rPr lang="fr-FR" dirty="0" err="1" smtClean="0">
                <a:solidFill>
                  <a:srgbClr val="0000CC"/>
                </a:solidFill>
                <a:sym typeface="Symbol"/>
              </a:rPr>
              <a:t>e</a:t>
            </a:r>
            <a:r>
              <a:rPr lang="fr-FR" baseline="30000" dirty="0" err="1" smtClean="0">
                <a:solidFill>
                  <a:srgbClr val="0000CC"/>
                </a:solidFill>
                <a:sym typeface="Symbol"/>
              </a:rPr>
              <a:t>+</a:t>
            </a:r>
            <a:r>
              <a:rPr lang="fr-FR" dirty="0" err="1" smtClean="0">
                <a:solidFill>
                  <a:srgbClr val="0000CC"/>
                </a:solidFill>
                <a:sym typeface="Symbol"/>
              </a:rPr>
              <a:t>e</a:t>
            </a:r>
            <a:r>
              <a:rPr lang="fr-FR" baseline="30000" dirty="0" smtClean="0">
                <a:solidFill>
                  <a:srgbClr val="0000CC"/>
                </a:solidFill>
                <a:sym typeface="Symbol"/>
              </a:rPr>
              <a:t>-</a:t>
            </a:r>
            <a:endParaRPr lang="fr-FR" baseline="30000" dirty="0">
              <a:solidFill>
                <a:srgbClr val="0000CC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38860" y="4733423"/>
            <a:ext cx="2926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HADES, </a:t>
            </a:r>
            <a:r>
              <a:rPr lang="en-US" sz="1400" i="1" dirty="0" err="1"/>
              <a:t>Phys.Rev</a:t>
            </a:r>
            <a:r>
              <a:rPr lang="en-US" sz="1400" i="1" dirty="0"/>
              <a:t>. C95 (2017) </a:t>
            </a:r>
            <a:r>
              <a:rPr lang="en-US" sz="1400" i="1" dirty="0" smtClean="0"/>
              <a:t>065205</a:t>
            </a:r>
            <a:endParaRPr lang="fr-FR" sz="1400" i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60" y="2109629"/>
            <a:ext cx="4346316" cy="2586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0" name="Connecteur droit avec flèche 49"/>
          <p:cNvCxnSpPr/>
          <p:nvPr/>
        </p:nvCxnSpPr>
        <p:spPr>
          <a:xfrm flipH="1">
            <a:off x="1763688" y="2146193"/>
            <a:ext cx="140499" cy="675385"/>
          </a:xfrm>
          <a:prstGeom prst="straightConnector1">
            <a:avLst/>
          </a:prstGeom>
          <a:ln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634945"/>
            <a:ext cx="3026446" cy="2434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4" name="Connecteur droit avec flèche 73"/>
          <p:cNvCxnSpPr/>
          <p:nvPr/>
        </p:nvCxnSpPr>
        <p:spPr>
          <a:xfrm flipH="1">
            <a:off x="4084830" y="2556773"/>
            <a:ext cx="1482987" cy="1385575"/>
          </a:xfrm>
          <a:prstGeom prst="straightConnector1">
            <a:avLst/>
          </a:prstGeom>
          <a:ln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255001" y="1124744"/>
            <a:ext cx="525310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Symbol"/>
              <a:buChar char="D"/>
            </a:pPr>
            <a:r>
              <a:rPr lang="fr-FR" sz="1600" dirty="0" smtClean="0">
                <a:sym typeface="Symbol"/>
              </a:rPr>
              <a:t>and </a:t>
            </a:r>
            <a:r>
              <a:rPr lang="fr-FR" sz="1600" baseline="30000" dirty="0" smtClean="0">
                <a:sym typeface="Symbol"/>
              </a:rPr>
              <a:t>0</a:t>
            </a:r>
            <a:r>
              <a:rPr lang="fr-FR" sz="1600" dirty="0" smtClean="0">
                <a:sym typeface="Symbol"/>
              </a:rPr>
              <a:t> production </a:t>
            </a:r>
            <a:r>
              <a:rPr lang="fr-FR" sz="1600" dirty="0">
                <a:sym typeface="Symbol"/>
              </a:rPr>
              <a:t>cross section </a:t>
            </a:r>
            <a:r>
              <a:rPr lang="fr-FR" sz="1600" dirty="0" err="1">
                <a:sym typeface="Symbol"/>
              </a:rPr>
              <a:t>deduced</a:t>
            </a:r>
            <a:r>
              <a:rPr lang="fr-FR" sz="1600" dirty="0">
                <a:sym typeface="Symbol"/>
              </a:rPr>
              <a:t> from PWA </a:t>
            </a:r>
          </a:p>
          <a:p>
            <a:r>
              <a:rPr lang="fr-FR" sz="1600" dirty="0" smtClean="0">
                <a:sym typeface="Symbol"/>
              </a:rPr>
              <a:t>of </a:t>
            </a:r>
            <a:r>
              <a:rPr lang="fr-FR" sz="1600" dirty="0">
                <a:sym typeface="Symbol"/>
              </a:rPr>
              <a:t>one pion production </a:t>
            </a:r>
            <a:r>
              <a:rPr lang="fr-FR" sz="1600" dirty="0" err="1">
                <a:sym typeface="Symbol"/>
              </a:rPr>
              <a:t>channels</a:t>
            </a:r>
            <a:r>
              <a:rPr lang="fr-FR" sz="1600" dirty="0">
                <a:sym typeface="Symbol"/>
              </a:rPr>
              <a:t> </a:t>
            </a:r>
          </a:p>
          <a:p>
            <a:r>
              <a:rPr lang="en-US" i="1" dirty="0"/>
              <a:t> </a:t>
            </a:r>
            <a:r>
              <a:rPr lang="en-US" i="1" dirty="0" smtClean="0"/>
              <a:t>                                         </a:t>
            </a:r>
            <a:r>
              <a:rPr lang="fr-FR" sz="1400" i="1" dirty="0" smtClean="0"/>
              <a:t>HADES</a:t>
            </a:r>
            <a:r>
              <a:rPr lang="en-US" sz="1400" i="1" dirty="0" smtClean="0"/>
              <a:t>, </a:t>
            </a:r>
            <a:r>
              <a:rPr lang="en-US" sz="1400" i="1" dirty="0"/>
              <a:t>Eur. Phys. J. A 51 (2015) 137</a:t>
            </a:r>
            <a:endParaRPr lang="en-US" sz="1400" dirty="0"/>
          </a:p>
        </p:txBody>
      </p:sp>
      <p:sp>
        <p:nvSpPr>
          <p:cNvPr id="94" name="ZoneTexte 93"/>
          <p:cNvSpPr txBox="1"/>
          <p:nvPr/>
        </p:nvSpPr>
        <p:spPr>
          <a:xfrm>
            <a:off x="4996697" y="3087985"/>
            <a:ext cx="3978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Deviation</a:t>
            </a:r>
            <a:r>
              <a:rPr lang="fr-FR" dirty="0" smtClean="0"/>
              <a:t> from « point-</a:t>
            </a:r>
            <a:r>
              <a:rPr lang="fr-FR" dirty="0" err="1" smtClean="0"/>
              <a:t>like</a:t>
            </a:r>
            <a:r>
              <a:rPr lang="fr-FR" dirty="0" smtClean="0"/>
              <a:t> » transition </a:t>
            </a:r>
            <a:endParaRPr lang="en-US" dirty="0"/>
          </a:p>
        </p:txBody>
      </p:sp>
      <p:sp>
        <p:nvSpPr>
          <p:cNvPr id="87" name="ZoneTexte 86"/>
          <p:cNvSpPr txBox="1"/>
          <p:nvPr/>
        </p:nvSpPr>
        <p:spPr>
          <a:xfrm>
            <a:off x="5704106" y="2477080"/>
            <a:ext cx="2593399" cy="4924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B050"/>
                </a:solidFill>
              </a:rPr>
              <a:t> </a:t>
            </a:r>
            <a:r>
              <a:rPr lang="fr-FR" sz="1400" dirty="0" smtClean="0">
                <a:solidFill>
                  <a:srgbClr val="00B050"/>
                </a:solidFill>
              </a:rPr>
              <a:t>       pp </a:t>
            </a:r>
            <a:r>
              <a:rPr lang="fr-FR" sz="1400" dirty="0" err="1" smtClean="0">
                <a:solidFill>
                  <a:srgbClr val="00B050"/>
                </a:solidFill>
              </a:rPr>
              <a:t>Bremsstrahlung</a:t>
            </a:r>
            <a:r>
              <a:rPr lang="fr-FR" sz="1400" dirty="0" smtClean="0">
                <a:solidFill>
                  <a:srgbClr val="00B050"/>
                </a:solidFill>
              </a:rPr>
              <a:t>  </a:t>
            </a:r>
            <a:r>
              <a:rPr lang="fr-FR" sz="1200" i="1" dirty="0" err="1" smtClean="0">
                <a:solidFill>
                  <a:srgbClr val="00B050"/>
                </a:solidFill>
              </a:rPr>
              <a:t>Shyam</a:t>
            </a:r>
            <a:r>
              <a:rPr lang="fr-FR" sz="1200" i="1" dirty="0" smtClean="0">
                <a:solidFill>
                  <a:srgbClr val="00B050"/>
                </a:solidFill>
              </a:rPr>
              <a:t> and   Mosel, , PRC82 (2010)062201</a:t>
            </a:r>
            <a:endParaRPr lang="en-US" sz="1200" i="1" dirty="0">
              <a:solidFill>
                <a:srgbClr val="00B05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923773" y="1909703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5704106" y="2625620"/>
            <a:ext cx="259426" cy="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12578" y="5518973"/>
            <a:ext cx="6791670" cy="64633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FF00"/>
                </a:solidFill>
                <a:sym typeface="Symbol"/>
              </a:rPr>
              <a:t> first </a:t>
            </a:r>
            <a:r>
              <a:rPr lang="fr-FR" dirty="0" err="1">
                <a:solidFill>
                  <a:srgbClr val="FFFF00"/>
                </a:solidFill>
                <a:sym typeface="Symbol"/>
              </a:rPr>
              <a:t>measurement</a:t>
            </a:r>
            <a:r>
              <a:rPr lang="fr-FR" dirty="0">
                <a:solidFill>
                  <a:srgbClr val="FFFF00"/>
                </a:solidFill>
                <a:sym typeface="Symbol"/>
              </a:rPr>
              <a:t> of (1232) </a:t>
            </a:r>
            <a:r>
              <a:rPr lang="fr-FR" dirty="0" err="1">
                <a:solidFill>
                  <a:srgbClr val="FFFF00"/>
                </a:solidFill>
                <a:sym typeface="Symbol"/>
              </a:rPr>
              <a:t>Dalitz</a:t>
            </a:r>
            <a:r>
              <a:rPr lang="fr-FR" dirty="0">
                <a:solidFill>
                  <a:srgbClr val="FFFF00"/>
                </a:solidFill>
                <a:sym typeface="Symbol"/>
              </a:rPr>
              <a:t> </a:t>
            </a:r>
            <a:r>
              <a:rPr lang="fr-FR" dirty="0" err="1">
                <a:solidFill>
                  <a:srgbClr val="FFFF00"/>
                </a:solidFill>
                <a:sym typeface="Symbol"/>
              </a:rPr>
              <a:t>decay</a:t>
            </a:r>
            <a:r>
              <a:rPr lang="fr-FR" dirty="0">
                <a:solidFill>
                  <a:srgbClr val="FFFF00"/>
                </a:solidFill>
                <a:sym typeface="Symbol"/>
              </a:rPr>
              <a:t>  </a:t>
            </a:r>
            <a:r>
              <a:rPr lang="fr-FR" dirty="0" err="1">
                <a:solidFill>
                  <a:srgbClr val="FFFF00"/>
                </a:solidFill>
                <a:sym typeface="Symbol"/>
              </a:rPr>
              <a:t>branching</a:t>
            </a:r>
            <a:r>
              <a:rPr lang="fr-FR" dirty="0">
                <a:solidFill>
                  <a:srgbClr val="FFFF00"/>
                </a:solidFill>
                <a:sym typeface="Symbol"/>
              </a:rPr>
              <a:t> ratio  </a:t>
            </a:r>
          </a:p>
          <a:p>
            <a:r>
              <a:rPr lang="fr-FR" dirty="0">
                <a:solidFill>
                  <a:srgbClr val="FFFF00"/>
                </a:solidFill>
                <a:sym typeface="Symbol"/>
              </a:rPr>
              <a:t> </a:t>
            </a:r>
            <a:r>
              <a:rPr lang="en-US" dirty="0"/>
              <a:t>BR( </a:t>
            </a:r>
            <a:r>
              <a:rPr lang="en-US" dirty="0">
                <a:sym typeface="Symbol"/>
              </a:rPr>
              <a:t></a:t>
            </a:r>
            <a:r>
              <a:rPr lang="en-US" dirty="0"/>
              <a:t> </a:t>
            </a:r>
            <a:r>
              <a:rPr lang="en-US" dirty="0" err="1"/>
              <a:t>N</a:t>
            </a:r>
            <a:r>
              <a:rPr lang="en-US" dirty="0" err="1" smtClean="0"/>
              <a:t>e</a:t>
            </a:r>
            <a:r>
              <a:rPr lang="en-US" baseline="30000" dirty="0" err="1" smtClean="0"/>
              <a:t>+</a:t>
            </a:r>
            <a:r>
              <a:rPr lang="en-US" dirty="0" err="1" smtClean="0"/>
              <a:t>e</a:t>
            </a:r>
            <a:r>
              <a:rPr lang="en-US" baseline="30000" dirty="0" smtClean="0"/>
              <a:t>-</a:t>
            </a:r>
            <a:r>
              <a:rPr lang="en-US" dirty="0"/>
              <a:t>) = 4.19 </a:t>
            </a:r>
            <a:r>
              <a:rPr lang="en-US" dirty="0">
                <a:sym typeface="Symbol"/>
              </a:rPr>
              <a:t></a:t>
            </a:r>
            <a:r>
              <a:rPr lang="en-US" dirty="0"/>
              <a:t> 0.42 (model) </a:t>
            </a:r>
            <a:r>
              <a:rPr lang="en-US" dirty="0">
                <a:sym typeface="Symbol"/>
              </a:rPr>
              <a:t></a:t>
            </a:r>
            <a:r>
              <a:rPr lang="en-US" dirty="0"/>
              <a:t> 0.46 (syst.) </a:t>
            </a:r>
            <a:r>
              <a:rPr lang="en-US" dirty="0">
                <a:sym typeface="Symbol"/>
              </a:rPr>
              <a:t></a:t>
            </a:r>
            <a:r>
              <a:rPr lang="en-US" dirty="0"/>
              <a:t> 0.34 (stat.)  10</a:t>
            </a:r>
            <a:r>
              <a:rPr lang="en-US" baseline="30000" dirty="0"/>
              <a:t>-5</a:t>
            </a:r>
            <a:r>
              <a:rPr lang="en-US" dirty="0"/>
              <a:t>.</a:t>
            </a:r>
          </a:p>
        </p:txBody>
      </p:sp>
      <p:sp>
        <p:nvSpPr>
          <p:cNvPr id="43" name="Rectangle 26"/>
          <p:cNvSpPr>
            <a:spLocks noChangeArrowheads="1"/>
          </p:cNvSpPr>
          <p:nvPr/>
        </p:nvSpPr>
        <p:spPr bwMode="auto">
          <a:xfrm>
            <a:off x="5197833" y="3573016"/>
            <a:ext cx="350520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Helicity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distributions 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</a:t>
            </a:r>
            <a:r>
              <a:rPr lang="de-DE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*  </a:t>
            </a:r>
            <a:r>
              <a:rPr lang="de-DE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e</a:t>
            </a:r>
            <a:r>
              <a:rPr lang="de-DE" baseline="30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+</a:t>
            </a:r>
            <a:r>
              <a:rPr lang="de-DE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e</a:t>
            </a:r>
            <a:r>
              <a:rPr lang="de-DE" baseline="30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-</a:t>
            </a:r>
            <a:endParaRPr lang="en-US" baseline="30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5997360" y="6865639"/>
            <a:ext cx="3219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HADES </a:t>
            </a:r>
            <a:r>
              <a:rPr lang="en-US" sz="1400" i="1" dirty="0" smtClean="0"/>
              <a:t>coll., </a:t>
            </a:r>
            <a:r>
              <a:rPr lang="en-US" sz="1400" b="1" i="1" dirty="0" err="1"/>
              <a:t>Phys.Rev</a:t>
            </a:r>
            <a:r>
              <a:rPr lang="en-US" sz="1400" b="1" i="1" dirty="0"/>
              <a:t>. C95 (2017) </a:t>
            </a:r>
            <a:r>
              <a:rPr lang="en-US" sz="1400" b="1" i="1" dirty="0" smtClean="0"/>
              <a:t>065205</a:t>
            </a:r>
            <a:endParaRPr lang="fr-FR" sz="1400" i="1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044" y="4380720"/>
            <a:ext cx="773797" cy="875836"/>
          </a:xfrm>
          <a:prstGeom prst="rect">
            <a:avLst/>
          </a:prstGeom>
        </p:spPr>
      </p:pic>
      <p:sp>
        <p:nvSpPr>
          <p:cNvPr id="44" name="pole tekstowe 9"/>
          <p:cNvSpPr txBox="1"/>
          <p:nvPr/>
        </p:nvSpPr>
        <p:spPr>
          <a:xfrm>
            <a:off x="5725296" y="4005064"/>
            <a:ext cx="33022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4"/>
                </a:solidFill>
              </a:rPr>
              <a:t>Consistent with transverse </a:t>
            </a:r>
            <a:r>
              <a:rPr lang="en-US" sz="1600" dirty="0" smtClean="0">
                <a:solidFill>
                  <a:schemeClr val="accent4"/>
                </a:solidFill>
                <a:sym typeface="Symbol"/>
              </a:rPr>
              <a:t>:</a:t>
            </a:r>
            <a:r>
              <a:rPr lang="en-US" sz="1600" dirty="0" smtClean="0">
                <a:solidFill>
                  <a:schemeClr val="accent4"/>
                </a:solidFill>
              </a:rPr>
              <a:t> </a:t>
            </a:r>
            <a:endParaRPr lang="fr-FR" sz="1600" dirty="0" smtClean="0">
              <a:solidFill>
                <a:schemeClr val="accent4"/>
              </a:solidFill>
            </a:endParaRPr>
          </a:p>
          <a:p>
            <a:r>
              <a:rPr lang="fr-FR" sz="1600" dirty="0" smtClean="0">
                <a:solidFill>
                  <a:srgbClr val="FF0000"/>
                </a:solidFill>
              </a:rPr>
              <a:t>  Fit </a:t>
            </a:r>
            <a:r>
              <a:rPr lang="fr-FR" sz="1600" dirty="0" err="1" smtClean="0">
                <a:solidFill>
                  <a:srgbClr val="FF0000"/>
                </a:solidFill>
              </a:rPr>
              <a:t>result</a:t>
            </a:r>
            <a:r>
              <a:rPr lang="fr-FR" sz="1600" dirty="0" smtClean="0">
                <a:solidFill>
                  <a:srgbClr val="FF0000"/>
                </a:solidFill>
              </a:rPr>
              <a:t> : </a:t>
            </a:r>
            <a:r>
              <a:rPr lang="pl-PL" sz="1600" dirty="0" smtClean="0">
                <a:solidFill>
                  <a:srgbClr val="FF0000"/>
                </a:solidFill>
              </a:rPr>
              <a:t>d</a:t>
            </a:r>
            <a:r>
              <a:rPr lang="pl-PL" sz="1600" dirty="0" smtClean="0">
                <a:solidFill>
                  <a:srgbClr val="FF0000"/>
                </a:solidFill>
                <a:sym typeface="Symbol" panose="05050102010706020507" pitchFamily="18" charset="2"/>
              </a:rPr>
              <a:t>/dcos ~ 1 + B cos</a:t>
            </a:r>
            <a:r>
              <a:rPr lang="pl-PL" sz="16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2</a:t>
            </a:r>
            <a:r>
              <a:rPr lang="pl-PL" sz="1600" dirty="0" smtClean="0">
                <a:solidFill>
                  <a:srgbClr val="FF0000"/>
                </a:solidFill>
                <a:sym typeface="Symbol" panose="05050102010706020507" pitchFamily="18" charset="2"/>
              </a:rPr>
              <a:t></a:t>
            </a:r>
            <a:r>
              <a:rPr lang="fr-FR" sz="1600" dirty="0" smtClean="0">
                <a:solidFill>
                  <a:srgbClr val="FF0000"/>
                </a:solidFill>
                <a:sym typeface="Symbol" panose="05050102010706020507" pitchFamily="18" charset="2"/>
              </a:rPr>
              <a:t>    </a:t>
            </a:r>
          </a:p>
          <a:p>
            <a:r>
              <a:rPr lang="fr-FR" sz="1600" dirty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fr-FR" sz="1600" dirty="0" smtClean="0">
                <a:solidFill>
                  <a:srgbClr val="FF0000"/>
                </a:solidFill>
                <a:sym typeface="Symbol" panose="05050102010706020507" pitchFamily="18" charset="2"/>
              </a:rPr>
              <a:t>                               </a:t>
            </a:r>
            <a:r>
              <a:rPr lang="pl-PL" sz="1600" dirty="0" smtClean="0">
                <a:solidFill>
                  <a:srgbClr val="FF0000"/>
                </a:solidFill>
                <a:sym typeface="Symbol" panose="05050102010706020507" pitchFamily="18" charset="2"/>
              </a:rPr>
              <a:t>B=1.170.34</a:t>
            </a:r>
            <a:endParaRPr lang="en-GB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30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4" grpId="0"/>
      <p:bldP spid="20" grpId="0" animBg="1"/>
      <p:bldP spid="43" grpId="0" animBg="1"/>
      <p:bldP spid="45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676" y="-234280"/>
            <a:ext cx="8650796" cy="1143000"/>
          </a:xfrm>
        </p:spPr>
        <p:txBody>
          <a:bodyPr>
            <a:normAutofit/>
          </a:bodyPr>
          <a:lstStyle/>
          <a:p>
            <a:r>
              <a:rPr lang="pl-PL" sz="2800" b="1" dirty="0" smtClean="0">
                <a:solidFill>
                  <a:schemeClr val="tx2"/>
                </a:solidFill>
              </a:rPr>
              <a:t>pn</a:t>
            </a:r>
            <a:r>
              <a:rPr lang="pl-PL" sz="2800" b="1" dirty="0" smtClean="0">
                <a:solidFill>
                  <a:schemeClr val="tx2"/>
                </a:solidFill>
                <a:sym typeface="Symbol" panose="05050102010706020507" pitchFamily="18" charset="2"/>
              </a:rPr>
              <a:t>pne</a:t>
            </a:r>
            <a:r>
              <a:rPr lang="pl-PL" sz="2800" b="1" baseline="30000" dirty="0" smtClean="0">
                <a:solidFill>
                  <a:schemeClr val="tx2"/>
                </a:solidFill>
                <a:sym typeface="Symbol" panose="05050102010706020507" pitchFamily="18" charset="2"/>
              </a:rPr>
              <a:t>+</a:t>
            </a:r>
            <a:r>
              <a:rPr lang="pl-PL" sz="2800" b="1" dirty="0" smtClean="0">
                <a:solidFill>
                  <a:schemeClr val="tx2"/>
                </a:solidFill>
                <a:sym typeface="Symbol" panose="05050102010706020507" pitchFamily="18" charset="2"/>
              </a:rPr>
              <a:t>e</a:t>
            </a:r>
            <a:r>
              <a:rPr lang="pl-PL" sz="2800" b="1" baseline="30000" dirty="0" smtClean="0">
                <a:solidFill>
                  <a:schemeClr val="tx2"/>
                </a:solidFill>
                <a:sym typeface="Symbol" panose="05050102010706020507" pitchFamily="18" charset="2"/>
              </a:rPr>
              <a:t>-</a:t>
            </a:r>
            <a:r>
              <a:rPr lang="pl-PL" sz="2800" b="1" dirty="0" smtClean="0">
                <a:solidFill>
                  <a:schemeClr val="tx2"/>
                </a:solidFill>
              </a:rPr>
              <a:t> : dilepton production </a:t>
            </a:r>
            <a:r>
              <a:rPr lang="fr-FR" sz="2800" b="1" dirty="0" smtClean="0">
                <a:solidFill>
                  <a:schemeClr val="tx2"/>
                </a:solidFill>
              </a:rPr>
              <a:t> </a:t>
            </a:r>
            <a:r>
              <a:rPr lang="pl-PL" sz="2800" b="1" dirty="0" smtClean="0">
                <a:solidFill>
                  <a:schemeClr val="tx2"/>
                </a:solidFill>
              </a:rPr>
              <a:t>from charged currents</a:t>
            </a:r>
            <a:endParaRPr lang="en-GB" sz="2800" b="1" dirty="0">
              <a:solidFill>
                <a:schemeClr val="tx2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4932040" y="6186790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i="1" dirty="0" err="1" smtClean="0">
                <a:solidFill>
                  <a:srgbClr val="FFFF00"/>
                </a:solidFill>
                <a:cs typeface="Arial" pitchFamily="34" charset="0"/>
              </a:rPr>
              <a:t>Reasonable</a:t>
            </a:r>
            <a:r>
              <a:rPr lang="pl-PL" i="1" dirty="0" smtClean="0">
                <a:solidFill>
                  <a:srgbClr val="FFFF00"/>
                </a:solidFill>
                <a:cs typeface="Arial" pitchFamily="34" charset="0"/>
              </a:rPr>
              <a:t> </a:t>
            </a:r>
            <a:r>
              <a:rPr lang="pl-PL" i="1" dirty="0" err="1" smtClean="0">
                <a:solidFill>
                  <a:srgbClr val="FFFF00"/>
                </a:solidFill>
                <a:cs typeface="Arial" pitchFamily="34" charset="0"/>
              </a:rPr>
              <a:t>description</a:t>
            </a:r>
            <a:r>
              <a:rPr lang="pl-PL" i="1" dirty="0" smtClean="0">
                <a:solidFill>
                  <a:srgbClr val="FFFF00"/>
                </a:solidFill>
                <a:cs typeface="Arial" pitchFamily="34" charset="0"/>
              </a:rPr>
              <a:t> by </a:t>
            </a:r>
            <a:r>
              <a:rPr lang="pl-PL" i="1" dirty="0" err="1" smtClean="0">
                <a:solidFill>
                  <a:srgbClr val="FFFF00"/>
                </a:solidFill>
                <a:cs typeface="Arial" pitchFamily="34" charset="0"/>
              </a:rPr>
              <a:t>both</a:t>
            </a:r>
            <a:r>
              <a:rPr lang="pl-PL" i="1" dirty="0" smtClean="0">
                <a:solidFill>
                  <a:srgbClr val="FFFF00"/>
                </a:solidFill>
                <a:cs typeface="Arial" pitchFamily="34" charset="0"/>
              </a:rPr>
              <a:t> </a:t>
            </a:r>
            <a:r>
              <a:rPr lang="pl-PL" i="1" dirty="0" err="1" smtClean="0">
                <a:solidFill>
                  <a:srgbClr val="FFFF00"/>
                </a:solidFill>
                <a:cs typeface="Arial" pitchFamily="34" charset="0"/>
              </a:rPr>
              <a:t>models</a:t>
            </a:r>
            <a:endParaRPr lang="en-GB" i="1" dirty="0">
              <a:solidFill>
                <a:srgbClr val="FFFF00"/>
              </a:solidFill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061" y="3212976"/>
            <a:ext cx="3748423" cy="1503997"/>
          </a:xfrm>
          <a:prstGeom prst="rect">
            <a:avLst/>
          </a:prstGeom>
        </p:spPr>
      </p:pic>
      <p:sp>
        <p:nvSpPr>
          <p:cNvPr id="22" name="ZoneTexte 27"/>
          <p:cNvSpPr txBox="1"/>
          <p:nvPr/>
        </p:nvSpPr>
        <p:spPr>
          <a:xfrm>
            <a:off x="5050523" y="5018532"/>
            <a:ext cx="3859133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600" dirty="0" smtClean="0">
                <a:sym typeface="Symbol"/>
              </a:rPr>
              <a:t>systematic studies </a:t>
            </a:r>
            <a:r>
              <a:rPr lang="pl-PL" sz="1600" dirty="0" smtClean="0">
                <a:sym typeface="Symbol"/>
              </a:rPr>
              <a:t> (WASA and HADES)</a:t>
            </a:r>
            <a:endParaRPr lang="pl-PL" sz="1600" dirty="0">
              <a:sym typeface="Symbol"/>
            </a:endParaRPr>
          </a:p>
          <a:p>
            <a:r>
              <a:rPr lang="fr-FR" sz="1600" dirty="0" smtClean="0">
                <a:sym typeface="Symbol"/>
              </a:rPr>
              <a:t>pp </a:t>
            </a:r>
            <a:r>
              <a:rPr lang="fr-FR" sz="1600" dirty="0">
                <a:sym typeface="Symbol"/>
              </a:rPr>
              <a:t>pp</a:t>
            </a:r>
            <a:r>
              <a:rPr lang="fr-FR" sz="1600" baseline="30000" dirty="0">
                <a:sym typeface="Symbol"/>
              </a:rPr>
              <a:t>+</a:t>
            </a:r>
            <a:r>
              <a:rPr lang="fr-FR" sz="1600" dirty="0">
                <a:sym typeface="Symbol"/>
              </a:rPr>
              <a:t></a:t>
            </a:r>
            <a:r>
              <a:rPr lang="fr-FR" sz="1600" baseline="30000" dirty="0" smtClean="0">
                <a:sym typeface="Symbol"/>
              </a:rPr>
              <a:t>-</a:t>
            </a:r>
            <a:r>
              <a:rPr lang="pl-PL" sz="1600" baseline="30000" dirty="0">
                <a:sym typeface="Symbol"/>
              </a:rPr>
              <a:t> </a:t>
            </a:r>
            <a:r>
              <a:rPr lang="pl-PL" sz="1600" dirty="0" smtClean="0">
                <a:sym typeface="Symbol"/>
              </a:rPr>
              <a:t>, </a:t>
            </a:r>
            <a:r>
              <a:rPr lang="pl-PL" sz="1600" dirty="0" err="1" smtClean="0">
                <a:sym typeface="Symbol"/>
              </a:rPr>
              <a:t>nn</a:t>
            </a:r>
            <a:r>
              <a:rPr lang="fr-FR" sz="1600" dirty="0" smtClean="0">
                <a:sym typeface="Symbol"/>
              </a:rPr>
              <a:t></a:t>
            </a:r>
            <a:r>
              <a:rPr lang="fr-FR" sz="1600" baseline="30000" dirty="0">
                <a:sym typeface="Symbol"/>
              </a:rPr>
              <a:t>+</a:t>
            </a:r>
            <a:r>
              <a:rPr lang="fr-FR" sz="1600" dirty="0" smtClean="0">
                <a:sym typeface="Symbol"/>
              </a:rPr>
              <a:t></a:t>
            </a:r>
            <a:r>
              <a:rPr lang="pl-PL" sz="1600" baseline="30000" dirty="0" smtClean="0">
                <a:sym typeface="Symbol"/>
              </a:rPr>
              <a:t>+</a:t>
            </a:r>
            <a:r>
              <a:rPr lang="fr-FR" sz="1600" dirty="0" smtClean="0">
                <a:sym typeface="Symbol"/>
              </a:rPr>
              <a:t> </a:t>
            </a:r>
            <a:r>
              <a:rPr lang="pl-PL" sz="1600" dirty="0" smtClean="0">
                <a:sym typeface="Symbol"/>
              </a:rPr>
              <a:t>,  </a:t>
            </a:r>
            <a:r>
              <a:rPr lang="pl-PL" sz="1600" dirty="0" err="1" smtClean="0">
                <a:sym typeface="Symbol"/>
              </a:rPr>
              <a:t>pp</a:t>
            </a:r>
            <a:r>
              <a:rPr lang="fr-FR" sz="1600" dirty="0" smtClean="0">
                <a:sym typeface="Symbol"/>
              </a:rPr>
              <a:t></a:t>
            </a:r>
            <a:r>
              <a:rPr lang="pl-PL" sz="1600" baseline="30000" dirty="0" smtClean="0">
                <a:sym typeface="Symbol"/>
              </a:rPr>
              <a:t>0</a:t>
            </a:r>
            <a:r>
              <a:rPr lang="fr-FR" sz="1600" dirty="0" smtClean="0">
                <a:sym typeface="Symbol"/>
              </a:rPr>
              <a:t></a:t>
            </a:r>
            <a:r>
              <a:rPr lang="pl-PL" sz="1600" baseline="30000" dirty="0" smtClean="0">
                <a:sym typeface="Symbol"/>
              </a:rPr>
              <a:t>0</a:t>
            </a:r>
            <a:r>
              <a:rPr lang="fr-FR" sz="1600" dirty="0" smtClean="0">
                <a:sym typeface="Symbol"/>
              </a:rPr>
              <a:t> </a:t>
            </a:r>
            <a:endParaRPr lang="fr-FR" sz="1600" baseline="30000" dirty="0" smtClean="0">
              <a:sym typeface="Symbol"/>
            </a:endParaRPr>
          </a:p>
          <a:p>
            <a:r>
              <a:rPr lang="fr-FR" sz="1600" dirty="0">
                <a:sym typeface="Symbol"/>
              </a:rPr>
              <a:t>pn d</a:t>
            </a:r>
            <a:r>
              <a:rPr lang="fr-FR" sz="1600" baseline="30000" dirty="0">
                <a:sym typeface="Symbol"/>
              </a:rPr>
              <a:t>+</a:t>
            </a:r>
            <a:r>
              <a:rPr lang="fr-FR" sz="1600" dirty="0">
                <a:sym typeface="Symbol"/>
              </a:rPr>
              <a:t></a:t>
            </a:r>
            <a:r>
              <a:rPr lang="fr-FR" sz="1600" baseline="30000" dirty="0" smtClean="0">
                <a:sym typeface="Symbol"/>
              </a:rPr>
              <a:t>-</a:t>
            </a:r>
            <a:r>
              <a:rPr lang="fr-FR" sz="1600" dirty="0" smtClean="0">
                <a:sym typeface="Symbol"/>
              </a:rPr>
              <a:t> , </a:t>
            </a:r>
            <a:r>
              <a:rPr lang="fr-FR" sz="1600" dirty="0">
                <a:sym typeface="Symbol"/>
              </a:rPr>
              <a:t>d</a:t>
            </a:r>
            <a:r>
              <a:rPr lang="fr-FR" sz="1600" dirty="0" smtClean="0">
                <a:sym typeface="Symbol"/>
              </a:rPr>
              <a:t></a:t>
            </a:r>
            <a:r>
              <a:rPr lang="pl-PL" sz="1600" baseline="30000" dirty="0" smtClean="0">
                <a:sym typeface="Symbol"/>
              </a:rPr>
              <a:t>0</a:t>
            </a:r>
            <a:r>
              <a:rPr lang="fr-FR" sz="1600" dirty="0" smtClean="0">
                <a:sym typeface="Symbol"/>
              </a:rPr>
              <a:t></a:t>
            </a:r>
            <a:r>
              <a:rPr lang="pl-PL" sz="1600" baseline="30000" dirty="0" smtClean="0">
                <a:sym typeface="Symbol"/>
              </a:rPr>
              <a:t>0</a:t>
            </a:r>
            <a:r>
              <a:rPr lang="fr-FR" sz="1600" dirty="0" smtClean="0">
                <a:sym typeface="Symbol"/>
              </a:rPr>
              <a:t> </a:t>
            </a:r>
            <a:r>
              <a:rPr lang="pl-PL" sz="1600" dirty="0" smtClean="0">
                <a:sym typeface="Symbol"/>
              </a:rPr>
              <a:t>, </a:t>
            </a:r>
            <a:r>
              <a:rPr lang="fr-FR" sz="1600" dirty="0" smtClean="0">
                <a:sym typeface="Symbol"/>
              </a:rPr>
              <a:t>pn</a:t>
            </a:r>
            <a:r>
              <a:rPr lang="fr-FR" sz="1600" dirty="0">
                <a:sym typeface="Symbol"/>
              </a:rPr>
              <a:t></a:t>
            </a:r>
            <a:r>
              <a:rPr lang="fr-FR" sz="1600" baseline="30000" dirty="0">
                <a:sym typeface="Symbol"/>
              </a:rPr>
              <a:t>+</a:t>
            </a:r>
            <a:r>
              <a:rPr lang="fr-FR" sz="1600" dirty="0">
                <a:sym typeface="Symbol"/>
              </a:rPr>
              <a:t></a:t>
            </a:r>
            <a:r>
              <a:rPr lang="fr-FR" sz="1600" baseline="30000" dirty="0" smtClean="0">
                <a:sym typeface="Symbol"/>
              </a:rPr>
              <a:t>-</a:t>
            </a:r>
            <a:r>
              <a:rPr lang="fr-FR" sz="1600" dirty="0" smtClean="0">
                <a:sym typeface="Symbol"/>
              </a:rPr>
              <a:t> , pp</a:t>
            </a:r>
            <a:r>
              <a:rPr lang="fr-FR" sz="1600" baseline="30000" dirty="0" smtClean="0">
                <a:sym typeface="Symbol"/>
              </a:rPr>
              <a:t>°</a:t>
            </a:r>
            <a:r>
              <a:rPr lang="fr-FR" sz="1600" dirty="0" smtClean="0">
                <a:sym typeface="Symbol"/>
              </a:rPr>
              <a:t></a:t>
            </a:r>
            <a:r>
              <a:rPr lang="fr-FR" sz="1600" baseline="30000" dirty="0" smtClean="0">
                <a:sym typeface="Symbol"/>
              </a:rPr>
              <a:t>-</a:t>
            </a:r>
            <a:r>
              <a:rPr lang="pl-PL" sz="1600" baseline="30000" dirty="0" smtClean="0">
                <a:sym typeface="Symbol"/>
              </a:rPr>
              <a:t> </a:t>
            </a:r>
          </a:p>
          <a:p>
            <a:r>
              <a:rPr lang="fr-FR" sz="1600" dirty="0" smtClean="0">
                <a:solidFill>
                  <a:srgbClr val="FF0000"/>
                </a:solidFill>
                <a:sym typeface="Symbol" panose="05050102010706020507" pitchFamily="18" charset="2"/>
              </a:rPr>
              <a:t></a:t>
            </a:r>
            <a:r>
              <a:rPr lang="fr-FR" sz="1600" baseline="-25000" dirty="0" smtClean="0">
                <a:solidFill>
                  <a:srgbClr val="FF0000"/>
                </a:solidFill>
                <a:sym typeface="Symbol"/>
              </a:rPr>
              <a:t></a:t>
            </a:r>
            <a:r>
              <a:rPr lang="fr-FR" sz="1600" baseline="-25000" dirty="0" smtClean="0">
                <a:solidFill>
                  <a:srgbClr val="FF0000"/>
                </a:solidFill>
                <a:sym typeface="Symbol" panose="05050102010706020507" pitchFamily="18" charset="2"/>
              </a:rPr>
              <a:t></a:t>
            </a:r>
            <a:r>
              <a:rPr lang="fr-FR" sz="1600" dirty="0" smtClean="0">
                <a:solidFill>
                  <a:srgbClr val="FF0000"/>
                </a:solidFill>
                <a:sym typeface="Symbol"/>
              </a:rPr>
              <a:t>  </a:t>
            </a:r>
            <a:r>
              <a:rPr lang="fr-FR" sz="1600" dirty="0" smtClean="0">
                <a:solidFill>
                  <a:srgbClr val="FF0000"/>
                </a:solidFill>
                <a:sym typeface="Symbol" panose="05050102010706020507" pitchFamily="18" charset="2"/>
              </a:rPr>
              <a:t></a:t>
            </a:r>
            <a:r>
              <a:rPr lang="pl-PL" sz="1600" dirty="0" smtClean="0">
                <a:solidFill>
                  <a:srgbClr val="FF0000"/>
                </a:solidFill>
                <a:sym typeface="Symbol" panose="05050102010706020507" pitchFamily="18" charset="2"/>
              </a:rPr>
              <a:t> 170 b </a:t>
            </a:r>
            <a:r>
              <a:rPr lang="pl-PL" sz="1600" dirty="0" err="1" smtClean="0">
                <a:solidFill>
                  <a:srgbClr val="FF0000"/>
                </a:solidFill>
                <a:sym typeface="Symbol"/>
              </a:rPr>
              <a:t>fixed</a:t>
            </a:r>
            <a:r>
              <a:rPr lang="pl-PL" sz="1600" dirty="0" smtClean="0">
                <a:solidFill>
                  <a:srgbClr val="FF0000"/>
                </a:solidFill>
                <a:sym typeface="Symbol"/>
              </a:rPr>
              <a:t> from 2 pion data</a:t>
            </a:r>
            <a:r>
              <a:rPr lang="pl-PL" sz="1600" baseline="30000" dirty="0" smtClean="0">
                <a:solidFill>
                  <a:srgbClr val="FF0000"/>
                </a:solidFill>
                <a:sym typeface="Symbol"/>
              </a:rPr>
              <a:t> </a:t>
            </a:r>
            <a:endParaRPr lang="pl-PL" sz="1600" dirty="0" smtClean="0">
              <a:solidFill>
                <a:srgbClr val="FF0000"/>
              </a:solidFill>
              <a:sym typeface="Symbo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32040" y="2825283"/>
            <a:ext cx="43575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CC00"/>
                </a:solidFill>
              </a:rPr>
              <a:t>B&amp;C </a:t>
            </a:r>
            <a:r>
              <a:rPr lang="en-US" sz="1400" i="1" dirty="0" err="1" smtClean="0"/>
              <a:t>Bashkanov</a:t>
            </a:r>
            <a:r>
              <a:rPr lang="en-US" sz="1400" i="1" dirty="0" smtClean="0"/>
              <a:t> &amp; Clement </a:t>
            </a:r>
            <a:r>
              <a:rPr lang="en-GB" sz="1400" i="1" dirty="0"/>
              <a:t>Eur. Phys. J. A 50, 107 (2014)</a:t>
            </a:r>
            <a:endParaRPr lang="fr-FR" sz="1400" i="1" dirty="0"/>
          </a:p>
          <a:p>
            <a:endParaRPr lang="en-US" sz="14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921207" y="1648637"/>
            <a:ext cx="4099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accent2"/>
                </a:solidFill>
              </a:rPr>
              <a:t>S&amp;M: </a:t>
            </a:r>
            <a:r>
              <a:rPr lang="pl-PL" sz="1400" i="1" dirty="0" smtClean="0"/>
              <a:t>Shyam</a:t>
            </a:r>
            <a:r>
              <a:rPr lang="fr-FR" sz="1400" i="1" dirty="0" smtClean="0"/>
              <a:t> &amp;</a:t>
            </a:r>
            <a:r>
              <a:rPr lang="pl-PL" sz="1400" i="1" dirty="0" smtClean="0"/>
              <a:t> </a:t>
            </a:r>
            <a:r>
              <a:rPr lang="pl-PL" sz="1400" i="1" dirty="0"/>
              <a:t>Mosel Phys. Rev. C 82:062201, </a:t>
            </a:r>
            <a:r>
              <a:rPr lang="pl-PL" sz="1400" i="1" dirty="0" smtClean="0"/>
              <a:t>2010</a:t>
            </a:r>
            <a:endParaRPr lang="pl-PL" sz="1400" i="1" dirty="0">
              <a:sym typeface="Symbol" pitchFamily="18" charset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32213" y="1053086"/>
            <a:ext cx="3695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Much larger production at large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ee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than in pp</a:t>
            </a:r>
            <a:endParaRPr lang="en-US" dirty="0"/>
          </a:p>
        </p:txBody>
      </p:sp>
      <p:pic>
        <p:nvPicPr>
          <p:cNvPr id="23" name="Obraz 2"/>
          <p:cNvPicPr>
            <a:picLocks noChangeAspect="1"/>
          </p:cNvPicPr>
          <p:nvPr/>
        </p:nvPicPr>
        <p:blipFill rotWithShape="1">
          <a:blip r:embed="rId3"/>
          <a:srcRect l="64334" t="37716" r="4183" b="2356"/>
          <a:stretch/>
        </p:blipFill>
        <p:spPr>
          <a:xfrm>
            <a:off x="6271064" y="2039177"/>
            <a:ext cx="1101852" cy="644442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20059"/>
            <a:ext cx="4868758" cy="3625671"/>
          </a:xfrm>
          <a:prstGeom prst="rect">
            <a:avLst/>
          </a:prstGeom>
        </p:spPr>
      </p:pic>
      <p:grpSp>
        <p:nvGrpSpPr>
          <p:cNvPr id="8" name="Groupe 7"/>
          <p:cNvGrpSpPr/>
          <p:nvPr/>
        </p:nvGrpSpPr>
        <p:grpSpPr>
          <a:xfrm>
            <a:off x="107504" y="4440883"/>
            <a:ext cx="4536504" cy="2228477"/>
            <a:chOff x="107504" y="4440883"/>
            <a:chExt cx="4536504" cy="2228477"/>
          </a:xfrm>
        </p:grpSpPr>
        <p:sp>
          <p:nvSpPr>
            <p:cNvPr id="4" name="Rectangle 3"/>
            <p:cNvSpPr/>
            <p:nvPr/>
          </p:nvSpPr>
          <p:spPr>
            <a:xfrm>
              <a:off x="1013766" y="4442327"/>
              <a:ext cx="3630242" cy="221397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Obraz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3766" y="4442327"/>
              <a:ext cx="3630242" cy="2063354"/>
            </a:xfrm>
            <a:prstGeom prst="rect">
              <a:avLst/>
            </a:prstGeom>
          </p:spPr>
        </p:pic>
        <p:sp>
          <p:nvSpPr>
            <p:cNvPr id="29" name="pole tekstowe 12"/>
            <p:cNvSpPr txBox="1"/>
            <p:nvPr/>
          </p:nvSpPr>
          <p:spPr>
            <a:xfrm>
              <a:off x="1605779" y="4920006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„</a:t>
              </a:r>
              <a:r>
                <a:rPr lang="en-GB" b="1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-like</a:t>
              </a:r>
              <a:r>
                <a:rPr lang="pl-PL" b="1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”</a:t>
              </a:r>
              <a:endParaRPr lang="en-GB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Prostokąt 13"/>
            <p:cNvSpPr/>
            <p:nvPr/>
          </p:nvSpPr>
          <p:spPr>
            <a:xfrm>
              <a:off x="3427506" y="5621178"/>
              <a:ext cx="10935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>
                  <a:solidFill>
                    <a:srgbClr val="00B050"/>
                  </a:solidFill>
                  <a:sym typeface="Symbol" panose="05050102010706020507" pitchFamily="18" charset="2"/>
                </a:rPr>
                <a:t>„-</a:t>
              </a:r>
              <a:r>
                <a:rPr lang="pl-PL" b="1" dirty="0" err="1" smtClean="0">
                  <a:solidFill>
                    <a:srgbClr val="00B050"/>
                  </a:solidFill>
                  <a:sym typeface="Symbol" panose="05050102010706020507" pitchFamily="18" charset="2"/>
                </a:rPr>
                <a:t>like</a:t>
              </a:r>
              <a:r>
                <a:rPr lang="pl-PL" b="1" dirty="0" smtClean="0">
                  <a:solidFill>
                    <a:srgbClr val="00B050"/>
                  </a:solidFill>
                  <a:sym typeface="Symbol" panose="05050102010706020507" pitchFamily="18" charset="2"/>
                </a:rPr>
                <a:t>”</a:t>
              </a:r>
              <a:endParaRPr lang="en-GB" b="1" dirty="0">
                <a:solidFill>
                  <a:srgbClr val="00B050"/>
                </a:solidFill>
              </a:endParaRPr>
            </a:p>
          </p:txBody>
        </p:sp>
        <p:pic>
          <p:nvPicPr>
            <p:cNvPr id="34" name="Image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5018532"/>
              <a:ext cx="773797" cy="875836"/>
            </a:xfrm>
            <a:prstGeom prst="rect">
              <a:avLst/>
            </a:prstGeom>
          </p:spPr>
        </p:pic>
        <p:sp>
          <p:nvSpPr>
            <p:cNvPr id="16" name="ZoneTexte 15"/>
            <p:cNvSpPr txBox="1"/>
            <p:nvPr/>
          </p:nvSpPr>
          <p:spPr>
            <a:xfrm>
              <a:off x="3419872" y="6330806"/>
              <a:ext cx="758413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solidFill>
                    <a:schemeClr val="bg1"/>
                  </a:solidFill>
                </a:rPr>
                <a:t>c</a:t>
              </a:r>
              <a:r>
                <a:rPr lang="fr-FR" sz="1600" dirty="0" smtClean="0">
                  <a:solidFill>
                    <a:schemeClr val="bg1"/>
                  </a:solidFill>
                </a:rPr>
                <a:t>os(</a:t>
              </a:r>
              <a:r>
                <a:rPr lang="fr-FR" sz="1600" dirty="0" smtClean="0">
                  <a:solidFill>
                    <a:schemeClr val="bg1"/>
                  </a:solidFill>
                  <a:sym typeface="Symbol"/>
                </a:rPr>
                <a:t></a:t>
              </a:r>
              <a:r>
                <a:rPr lang="fr-FR" sz="1600" baseline="-25000" dirty="0" smtClean="0">
                  <a:solidFill>
                    <a:schemeClr val="bg1"/>
                  </a:solidFill>
                  <a:sym typeface="Symbol"/>
                </a:rPr>
                <a:t>e</a:t>
              </a:r>
              <a:r>
                <a:rPr lang="fr-FR" sz="1600" dirty="0" smtClean="0">
                  <a:solidFill>
                    <a:schemeClr val="bg1"/>
                  </a:solidFill>
                  <a:sym typeface="Symbol"/>
                </a:rPr>
                <a:t>)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1763688" y="6317743"/>
              <a:ext cx="788870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solidFill>
                    <a:schemeClr val="bg1"/>
                  </a:solidFill>
                </a:rPr>
                <a:t>c</a:t>
              </a:r>
              <a:r>
                <a:rPr lang="fr-FR" sz="1600" dirty="0" smtClean="0">
                  <a:solidFill>
                    <a:schemeClr val="bg1"/>
                  </a:solidFill>
                </a:rPr>
                <a:t>os(</a:t>
              </a:r>
              <a:r>
                <a:rPr lang="fr-FR" sz="1600" dirty="0" smtClean="0">
                  <a:solidFill>
                    <a:schemeClr val="bg1"/>
                  </a:solidFill>
                  <a:sym typeface="Symbol"/>
                </a:rPr>
                <a:t></a:t>
              </a:r>
              <a:r>
                <a:rPr lang="fr-FR" sz="1600" baseline="-25000" dirty="0" smtClean="0">
                  <a:solidFill>
                    <a:schemeClr val="bg1"/>
                  </a:solidFill>
                  <a:sym typeface="Symbol"/>
                </a:rPr>
                <a:t>e </a:t>
              </a:r>
              <a:r>
                <a:rPr lang="fr-FR" sz="1600" dirty="0" smtClean="0">
                  <a:solidFill>
                    <a:schemeClr val="bg1"/>
                  </a:solidFill>
                  <a:sym typeface="Symbol"/>
                </a:rPr>
                <a:t>)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73831" y="4440883"/>
              <a:ext cx="1534394" cy="36933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dirty="0" err="1" smtClean="0">
                  <a:solidFill>
                    <a:schemeClr val="bg1"/>
                  </a:solidFill>
                </a:rPr>
                <a:t>Helicity</a:t>
              </a:r>
              <a:r>
                <a:rPr lang="fr-FR" dirty="0" smtClean="0">
                  <a:solidFill>
                    <a:schemeClr val="bg1"/>
                  </a:solidFill>
                </a:rPr>
                <a:t> angles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91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2267744" y="1556792"/>
            <a:ext cx="724739" cy="158744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6553200" y="6356176"/>
            <a:ext cx="2133600" cy="457200"/>
          </a:xfrm>
        </p:spPr>
        <p:txBody>
          <a:bodyPr/>
          <a:lstStyle/>
          <a:p>
            <a:pPr>
              <a:defRPr/>
            </a:pPr>
            <a:fld id="{65F2AA30-C606-4F3B-BEC8-22AE7B09929B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sp>
        <p:nvSpPr>
          <p:cNvPr id="18" name="ZoneTexte 7"/>
          <p:cNvSpPr txBox="1">
            <a:spLocks noChangeArrowheads="1"/>
          </p:cNvSpPr>
          <p:nvPr/>
        </p:nvSpPr>
        <p:spPr bwMode="auto">
          <a:xfrm>
            <a:off x="1393966" y="-24482"/>
            <a:ext cx="1203501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3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      </a:t>
            </a:r>
            <a:r>
              <a:rPr lang="en-US" sz="3200" dirty="0" err="1" smtClean="0">
                <a:solidFill>
                  <a:schemeClr val="tx2"/>
                </a:solidFill>
                <a:latin typeface="Comic Sans MS" panose="030F0702030302020204" pitchFamily="66" charset="0"/>
              </a:rPr>
              <a:t>Dilepton</a:t>
            </a:r>
            <a:r>
              <a:rPr lang="en-US" sz="3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 production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32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from higher lying resonances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262891" y="3308791"/>
            <a:ext cx="2993961" cy="1200329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</a:t>
            </a:r>
            <a:r>
              <a:rPr lang="en-US" dirty="0" err="1" smtClean="0">
                <a:solidFill>
                  <a:srgbClr val="FF0000"/>
                </a:solidFill>
              </a:rPr>
              <a:t>Dalitz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decays </a:t>
            </a:r>
            <a:r>
              <a:rPr lang="en-US" dirty="0">
                <a:solidFill>
                  <a:schemeClr val="bg2"/>
                </a:solidFill>
              </a:rPr>
              <a:t>of point-like</a:t>
            </a:r>
          </a:p>
          <a:p>
            <a:r>
              <a:rPr lang="en-US" dirty="0">
                <a:solidFill>
                  <a:schemeClr val="bg2"/>
                </a:solidFill>
              </a:rPr>
              <a:t> baryonic resonances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constrained by </a:t>
            </a:r>
            <a:r>
              <a:rPr lang="en-US" dirty="0" smtClean="0">
                <a:solidFill>
                  <a:srgbClr val="FF0000"/>
                </a:solidFill>
              </a:rPr>
              <a:t>pp</a:t>
            </a:r>
            <a:r>
              <a:rPr lang="el-GR" dirty="0" smtClean="0">
                <a:solidFill>
                  <a:srgbClr val="FF0000"/>
                </a:solidFill>
              </a:rPr>
              <a:t>π</a:t>
            </a:r>
            <a:r>
              <a:rPr lang="fr-FR" baseline="30000" dirty="0" smtClean="0">
                <a:solidFill>
                  <a:srgbClr val="FF0000"/>
                </a:solidFill>
              </a:rPr>
              <a:t>0 </a:t>
            </a:r>
            <a:r>
              <a:rPr lang="fr-FR" dirty="0" smtClean="0">
                <a:solidFill>
                  <a:srgbClr val="FF0000"/>
                </a:solidFill>
              </a:rPr>
              <a:t>and </a:t>
            </a:r>
            <a:r>
              <a:rPr lang="en-US" dirty="0" err="1" smtClean="0">
                <a:solidFill>
                  <a:srgbClr val="FF0000"/>
                </a:solidFill>
              </a:rPr>
              <a:t>pn</a:t>
            </a:r>
            <a:r>
              <a:rPr lang="el-GR" dirty="0" smtClean="0">
                <a:solidFill>
                  <a:srgbClr val="FF0000"/>
                </a:solidFill>
              </a:rPr>
              <a:t>π</a:t>
            </a:r>
            <a:r>
              <a:rPr lang="fr-FR" baseline="30000" dirty="0" smtClean="0">
                <a:solidFill>
                  <a:srgbClr val="FF0000"/>
                </a:solidFill>
              </a:rPr>
              <a:t>+ </a:t>
            </a:r>
          </a:p>
          <a:p>
            <a:r>
              <a:rPr lang="fr-FR" dirty="0" err="1" smtClean="0">
                <a:solidFill>
                  <a:schemeClr val="bg2"/>
                </a:solidFill>
              </a:rPr>
              <a:t>channels</a:t>
            </a:r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859223" y="4643844"/>
            <a:ext cx="1768561" cy="369332"/>
          </a:xfrm>
          <a:prstGeom prst="rect">
            <a:avLst/>
          </a:prstGeom>
          <a:solidFill>
            <a:schemeClr val="tx1"/>
          </a:solidFill>
          <a:ln w="38100">
            <a:noFill/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  <a:latin typeface="Perpetua"/>
              </a:rPr>
              <a:t>+ “direct” </a:t>
            </a:r>
            <a:r>
              <a:rPr lang="el-GR" dirty="0" smtClean="0">
                <a:solidFill>
                  <a:srgbClr val="990000"/>
                </a:solidFill>
                <a:latin typeface="Times New Roman"/>
                <a:cs typeface="Times New Roman"/>
              </a:rPr>
              <a:t>ρ</a:t>
            </a:r>
            <a:r>
              <a:rPr lang="en-US" dirty="0" smtClean="0">
                <a:solidFill>
                  <a:schemeClr val="bg2"/>
                </a:solidFill>
                <a:latin typeface="Times New Roman"/>
                <a:cs typeface="Times New Roman"/>
              </a:rPr>
              <a:t> and </a:t>
            </a:r>
            <a:r>
              <a:rPr lang="el-GR" dirty="0" smtClean="0">
                <a:solidFill>
                  <a:schemeClr val="accent2"/>
                </a:solidFill>
                <a:latin typeface="Times New Roman"/>
                <a:cs typeface="Times New Roman"/>
              </a:rPr>
              <a:t>ω</a:t>
            </a:r>
            <a:endParaRPr lang="fr-FR" dirty="0">
              <a:solidFill>
                <a:schemeClr val="accent2"/>
              </a:solidFill>
              <a:latin typeface="Perpetua"/>
            </a:endParaRPr>
          </a:p>
        </p:txBody>
      </p:sp>
      <p:grpSp>
        <p:nvGrpSpPr>
          <p:cNvPr id="34" name="Groupe 33"/>
          <p:cNvGrpSpPr/>
          <p:nvPr/>
        </p:nvGrpSpPr>
        <p:grpSpPr>
          <a:xfrm>
            <a:off x="3341220" y="1011985"/>
            <a:ext cx="2670940" cy="5153319"/>
            <a:chOff x="3463217" y="1054307"/>
            <a:chExt cx="2670940" cy="5153319"/>
          </a:xfrm>
        </p:grpSpPr>
        <p:sp>
          <p:nvSpPr>
            <p:cNvPr id="37" name="Rectangle 36"/>
            <p:cNvSpPr/>
            <p:nvPr/>
          </p:nvSpPr>
          <p:spPr>
            <a:xfrm>
              <a:off x="3463217" y="1054307"/>
              <a:ext cx="2670940" cy="51533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" name="Picture 7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3516" r="5765"/>
            <a:stretch/>
          </p:blipFill>
          <p:spPr bwMode="auto">
            <a:xfrm>
              <a:off x="3478653" y="1245471"/>
              <a:ext cx="2583496" cy="260720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4" name="Picture 6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/>
            <a:stretch/>
          </p:blipFill>
          <p:spPr bwMode="auto">
            <a:xfrm>
              <a:off x="3463217" y="3794708"/>
              <a:ext cx="2583496" cy="241291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6" name="Text Box 11"/>
            <p:cNvSpPr txBox="1">
              <a:spLocks noChangeArrowheads="1"/>
            </p:cNvSpPr>
            <p:nvPr/>
          </p:nvSpPr>
          <p:spPr bwMode="auto">
            <a:xfrm>
              <a:off x="5023139" y="3903370"/>
              <a:ext cx="894994" cy="329169"/>
            </a:xfrm>
            <a:prstGeom prst="rect">
              <a:avLst/>
            </a:prstGeom>
            <a:solidFill>
              <a:srgbClr val="FFFF99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pl-PL" sz="1600" dirty="0" smtClean="0">
                  <a:solidFill>
                    <a:schemeClr val="accent6"/>
                  </a:solidFill>
                  <a:cs typeface="Arial" charset="0"/>
                </a:rPr>
                <a:t>ppe</a:t>
              </a:r>
              <a:r>
                <a:rPr lang="pl-PL" sz="1600" baseline="30000" dirty="0" smtClean="0">
                  <a:solidFill>
                    <a:schemeClr val="accent6"/>
                  </a:solidFill>
                  <a:cs typeface="Arial" charset="0"/>
                </a:rPr>
                <a:t>+</a:t>
              </a:r>
              <a:r>
                <a:rPr lang="pl-PL" sz="1600" dirty="0" smtClean="0">
                  <a:solidFill>
                    <a:schemeClr val="accent6"/>
                  </a:solidFill>
                  <a:cs typeface="Arial" charset="0"/>
                </a:rPr>
                <a:t>e</a:t>
              </a:r>
              <a:r>
                <a:rPr lang="pl-PL" sz="1600" baseline="30000" dirty="0" smtClean="0">
                  <a:solidFill>
                    <a:schemeClr val="accent6"/>
                  </a:solidFill>
                  <a:cs typeface="Arial" charset="0"/>
                </a:rPr>
                <a:t>-</a:t>
              </a:r>
              <a:endParaRPr lang="pl-PL" sz="1600" baseline="30000" dirty="0">
                <a:solidFill>
                  <a:schemeClr val="accent6"/>
                </a:solidFill>
                <a:cs typeface="Arial" charset="0"/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3926921" y="2714973"/>
              <a:ext cx="323878" cy="356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rgbClr val="FF0000"/>
                  </a:solidFill>
                  <a:sym typeface="Symbol"/>
                </a:rPr>
                <a:t>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4179201" y="2297590"/>
              <a:ext cx="349380" cy="356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</a:rPr>
                <a:t>R</a:t>
              </a:r>
              <a:endParaRPr lang="fr-FR" dirty="0">
                <a:solidFill>
                  <a:srgbClr val="00B050"/>
                </a:solidFill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5038383" y="2880309"/>
              <a:ext cx="298375" cy="356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>
                  <a:solidFill>
                    <a:srgbClr val="CC6600"/>
                  </a:solidFill>
                  <a:latin typeface="Times New Roman"/>
                  <a:cs typeface="Times New Roman"/>
                </a:rPr>
                <a:t>ρ</a:t>
              </a:r>
              <a:endParaRPr lang="fr-FR" dirty="0">
                <a:solidFill>
                  <a:srgbClr val="CC6600"/>
                </a:solidFill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5485007" y="2184268"/>
              <a:ext cx="335036" cy="356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>
                  <a:solidFill>
                    <a:schemeClr val="accent2"/>
                  </a:solidFill>
                  <a:latin typeface="Times New Roman"/>
                  <a:cs typeface="Times New Roman"/>
                </a:rPr>
                <a:t>ω</a:t>
              </a:r>
              <a:endParaRPr lang="fr-FR" dirty="0">
                <a:solidFill>
                  <a:schemeClr val="accent2"/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4608792" y="5058743"/>
              <a:ext cx="349380" cy="356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</a:rPr>
                <a:t>R</a:t>
              </a:r>
              <a:endParaRPr lang="fr-FR" dirty="0">
                <a:solidFill>
                  <a:srgbClr val="00B050"/>
                </a:solidFill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5234400" y="5055498"/>
              <a:ext cx="335036" cy="356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>
                  <a:solidFill>
                    <a:schemeClr val="accent2"/>
                  </a:solidFill>
                  <a:latin typeface="Times New Roman"/>
                  <a:cs typeface="Times New Roman"/>
                </a:rPr>
                <a:t>ω</a:t>
              </a:r>
              <a:endParaRPr lang="fr-FR" dirty="0">
                <a:solidFill>
                  <a:schemeClr val="accent2"/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4370119" y="5346775"/>
              <a:ext cx="323878" cy="3567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rgbClr val="FF0000"/>
                  </a:solidFill>
                  <a:sym typeface="Symbol"/>
                </a:rPr>
                <a:t>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3995934" y="1124743"/>
              <a:ext cx="894994" cy="329169"/>
            </a:xfrm>
            <a:prstGeom prst="rect">
              <a:avLst/>
            </a:prstGeom>
            <a:solidFill>
              <a:srgbClr val="FFFF99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pl-PL" sz="1600" dirty="0" smtClean="0">
                  <a:solidFill>
                    <a:schemeClr val="accent6"/>
                  </a:solidFill>
                  <a:cs typeface="Arial" charset="0"/>
                </a:rPr>
                <a:t>ppe</a:t>
              </a:r>
              <a:r>
                <a:rPr lang="pl-PL" sz="1600" baseline="30000" dirty="0" smtClean="0">
                  <a:solidFill>
                    <a:schemeClr val="accent6"/>
                  </a:solidFill>
                  <a:cs typeface="Arial" charset="0"/>
                </a:rPr>
                <a:t>+</a:t>
              </a:r>
              <a:r>
                <a:rPr lang="pl-PL" sz="1600" dirty="0" smtClean="0">
                  <a:solidFill>
                    <a:schemeClr val="accent6"/>
                  </a:solidFill>
                  <a:cs typeface="Arial" charset="0"/>
                </a:rPr>
                <a:t>e</a:t>
              </a:r>
              <a:r>
                <a:rPr lang="pl-PL" sz="1600" baseline="30000" dirty="0" smtClean="0">
                  <a:solidFill>
                    <a:schemeClr val="accent6"/>
                  </a:solidFill>
                  <a:cs typeface="Arial" charset="0"/>
                </a:rPr>
                <a:t>-</a:t>
              </a:r>
              <a:endParaRPr lang="pl-PL" sz="1600" baseline="30000" dirty="0">
                <a:solidFill>
                  <a:schemeClr val="accent6"/>
                </a:solidFill>
                <a:cs typeface="Arial" charset="0"/>
              </a:endParaRPr>
            </a:p>
          </p:txBody>
        </p:sp>
      </p:grpSp>
      <p:cxnSp>
        <p:nvCxnSpPr>
          <p:cNvPr id="28" name="Connecteur droit avec flèche 12"/>
          <p:cNvCxnSpPr>
            <a:cxnSpLocks noChangeShapeType="1"/>
          </p:cNvCxnSpPr>
          <p:nvPr/>
        </p:nvCxnSpPr>
        <p:spPr bwMode="auto">
          <a:xfrm flipH="1">
            <a:off x="4528581" y="1772813"/>
            <a:ext cx="1605994" cy="355914"/>
          </a:xfrm>
          <a:prstGeom prst="straightConnector1">
            <a:avLst/>
          </a:prstGeom>
          <a:noFill/>
          <a:ln w="9525" algn="ctr">
            <a:solidFill>
              <a:schemeClr val="bg1"/>
            </a:solidFill>
            <a:round/>
            <a:headEnd/>
            <a:tailEnd type="arrow" w="med" len="med"/>
          </a:ln>
        </p:spPr>
      </p:cxnSp>
      <p:sp>
        <p:nvSpPr>
          <p:cNvPr id="30" name="ZoneTexte 29"/>
          <p:cNvSpPr txBox="1"/>
          <p:nvPr/>
        </p:nvSpPr>
        <p:spPr>
          <a:xfrm>
            <a:off x="6216312" y="1052736"/>
            <a:ext cx="2535309" cy="1200329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Effect of electromagnetic</a:t>
            </a:r>
          </a:p>
          <a:p>
            <a:r>
              <a:rPr lang="en-US" dirty="0">
                <a:solidFill>
                  <a:schemeClr val="bg2"/>
                </a:solidFill>
              </a:rPr>
              <a:t>t</a:t>
            </a:r>
            <a:r>
              <a:rPr lang="en-US" dirty="0" smtClean="0">
                <a:solidFill>
                  <a:schemeClr val="bg2"/>
                </a:solidFill>
              </a:rPr>
              <a:t>ransition </a:t>
            </a:r>
            <a:r>
              <a:rPr lang="fr-FR" dirty="0" smtClean="0">
                <a:solidFill>
                  <a:schemeClr val="bg2"/>
                </a:solidFill>
              </a:rPr>
              <a:t>FF for </a:t>
            </a:r>
            <a:r>
              <a:rPr lang="en-US" dirty="0" smtClean="0">
                <a:solidFill>
                  <a:schemeClr val="bg2"/>
                </a:solidFill>
              </a:rPr>
              <a:t>light </a:t>
            </a:r>
          </a:p>
          <a:p>
            <a:r>
              <a:rPr lang="en-US" dirty="0" smtClean="0">
                <a:solidFill>
                  <a:schemeClr val="bg2"/>
                </a:solidFill>
              </a:rPr>
              <a:t>baryonic </a:t>
            </a:r>
            <a:endParaRPr lang="en-US" dirty="0">
              <a:solidFill>
                <a:schemeClr val="bg2"/>
              </a:solidFill>
            </a:endParaRPr>
          </a:p>
          <a:p>
            <a:r>
              <a:rPr lang="en-US" dirty="0" smtClean="0">
                <a:solidFill>
                  <a:schemeClr val="bg2"/>
                </a:solidFill>
              </a:rPr>
              <a:t>resonances  </a:t>
            </a:r>
            <a:r>
              <a:rPr lang="en-US" dirty="0">
                <a:solidFill>
                  <a:schemeClr val="bg2"/>
                </a:solidFill>
              </a:rPr>
              <a:t>(N(1520</a:t>
            </a:r>
            <a:r>
              <a:rPr lang="en-US" dirty="0" smtClean="0">
                <a:solidFill>
                  <a:schemeClr val="bg2"/>
                </a:solidFill>
              </a:rPr>
              <a:t>),…)</a:t>
            </a:r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8484" y="537321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i="1" dirty="0"/>
              <a:t>G. </a:t>
            </a:r>
            <a:r>
              <a:rPr lang="fr-FR" sz="1400" i="1" dirty="0" err="1"/>
              <a:t>Agakishiev</a:t>
            </a:r>
            <a:r>
              <a:rPr lang="fr-FR" sz="1400" i="1" dirty="0"/>
              <a:t> et al. </a:t>
            </a:r>
            <a:r>
              <a:rPr lang="fr-FR" sz="1400" dirty="0" smtClean="0"/>
              <a:t> </a:t>
            </a:r>
          </a:p>
          <a:p>
            <a:r>
              <a:rPr lang="fr-FR" sz="1400" dirty="0" smtClean="0"/>
              <a:t> </a:t>
            </a:r>
            <a:r>
              <a:rPr lang="fr-FR" sz="1400" dirty="0" err="1" smtClean="0"/>
              <a:t>Eur.Phys.J</a:t>
            </a:r>
            <a:r>
              <a:rPr lang="fr-FR" sz="1400" dirty="0"/>
              <a:t>. A50 (2014) 8</a:t>
            </a: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0"/>
          </p:nvPr>
        </p:nvSpPr>
        <p:spPr>
          <a:xfrm>
            <a:off x="457200" y="6391254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MESON 2018</a:t>
            </a:r>
            <a:endParaRPr lang="fr-FR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>
          <a:xfrm>
            <a:off x="3124200" y="6391254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B. Ramstein   </a:t>
            </a:r>
            <a:endParaRPr lang="fr-FR" dirty="0"/>
          </a:p>
        </p:txBody>
      </p:sp>
      <p:pic>
        <p:nvPicPr>
          <p:cNvPr id="35" name="Picture 5" descr="resonance"/>
          <p:cNvPicPr>
            <a:picLocks noChangeAspect="1" noChangeArrowheads="1"/>
          </p:cNvPicPr>
          <p:nvPr/>
        </p:nvPicPr>
        <p:blipFill rotWithShape="1">
          <a:blip r:embed="rId5" cstate="print"/>
          <a:srcRect l="50000" t="-7673"/>
          <a:stretch/>
        </p:blipFill>
        <p:spPr bwMode="auto">
          <a:xfrm>
            <a:off x="6792475" y="2381142"/>
            <a:ext cx="965994" cy="80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ZoneTexte 38"/>
          <p:cNvSpPr txBox="1"/>
          <p:nvPr/>
        </p:nvSpPr>
        <p:spPr>
          <a:xfrm>
            <a:off x="6253943" y="3232212"/>
            <a:ext cx="2823209" cy="923330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Inclusive </a:t>
            </a:r>
            <a:r>
              <a:rPr lang="fr-FR" dirty="0" err="1" smtClean="0">
                <a:solidFill>
                  <a:schemeClr val="bg1"/>
                </a:solidFill>
              </a:rPr>
              <a:t>e</a:t>
            </a:r>
            <a:r>
              <a:rPr lang="fr-FR" baseline="30000" dirty="0" err="1" smtClean="0">
                <a:solidFill>
                  <a:schemeClr val="bg1"/>
                </a:solidFill>
              </a:rPr>
              <a:t>+</a:t>
            </a:r>
            <a:r>
              <a:rPr lang="fr-FR" dirty="0" err="1" smtClean="0">
                <a:solidFill>
                  <a:schemeClr val="bg1"/>
                </a:solidFill>
              </a:rPr>
              <a:t>e</a:t>
            </a:r>
            <a:r>
              <a:rPr lang="fr-FR" baseline="30000" dirty="0" smtClean="0">
                <a:solidFill>
                  <a:schemeClr val="bg1"/>
                </a:solidFill>
              </a:rPr>
              <a:t>-</a:t>
            </a:r>
            <a:r>
              <a:rPr lang="fr-FR" dirty="0" smtClean="0">
                <a:solidFill>
                  <a:schemeClr val="bg1"/>
                </a:solidFill>
              </a:rPr>
              <a:t> production </a:t>
            </a:r>
          </a:p>
          <a:p>
            <a:r>
              <a:rPr lang="fr-FR" dirty="0" err="1">
                <a:solidFill>
                  <a:schemeClr val="bg1"/>
                </a:solidFill>
              </a:rPr>
              <a:t>r</a:t>
            </a:r>
            <a:r>
              <a:rPr lang="fr-FR" dirty="0" err="1" smtClean="0">
                <a:solidFill>
                  <a:schemeClr val="bg1"/>
                </a:solidFill>
              </a:rPr>
              <a:t>eproduced</a:t>
            </a:r>
            <a:r>
              <a:rPr lang="fr-FR" dirty="0" smtClean="0">
                <a:solidFill>
                  <a:schemeClr val="bg1"/>
                </a:solidFill>
              </a:rPr>
              <a:t> by </a:t>
            </a:r>
            <a:r>
              <a:rPr lang="fr-FR" dirty="0" err="1" smtClean="0">
                <a:solidFill>
                  <a:schemeClr val="bg1"/>
                </a:solidFill>
              </a:rPr>
              <a:t>resonance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model </a:t>
            </a:r>
            <a:r>
              <a:rPr lang="fr-FR" dirty="0" err="1" smtClean="0">
                <a:solidFill>
                  <a:schemeClr val="bg1"/>
                </a:solidFill>
              </a:rPr>
              <a:t>with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el-GR" dirty="0" smtClean="0">
                <a:solidFill>
                  <a:schemeClr val="bg1"/>
                </a:solidFill>
                <a:latin typeface="Times New Roman"/>
                <a:cs typeface="Times New Roman"/>
              </a:rPr>
              <a:t>ρ</a:t>
            </a:r>
            <a:r>
              <a:rPr lang="fr-FR" dirty="0" smtClean="0">
                <a:solidFill>
                  <a:schemeClr val="bg1"/>
                </a:solidFill>
                <a:latin typeface="Times New Roman"/>
                <a:cs typeface="Times New Roman"/>
              </a:rPr>
              <a:t>NN* </a:t>
            </a:r>
            <a:r>
              <a:rPr lang="fr-FR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couplings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51520" y="1124744"/>
            <a:ext cx="2547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/>
              <a:t>p</a:t>
            </a:r>
            <a:r>
              <a:rPr lang="fr-FR" sz="2000" dirty="0" err="1" smtClean="0"/>
              <a:t>+p</a:t>
            </a:r>
            <a:r>
              <a:rPr lang="fr-FR" sz="2000" dirty="0" smtClean="0"/>
              <a:t> </a:t>
            </a:r>
            <a:r>
              <a:rPr lang="fr-FR" sz="2000" dirty="0" smtClean="0">
                <a:sym typeface="Symbol"/>
              </a:rPr>
              <a:t>pp </a:t>
            </a:r>
            <a:r>
              <a:rPr lang="fr-FR" sz="2000" dirty="0" err="1" smtClean="0">
                <a:sym typeface="Symbol"/>
              </a:rPr>
              <a:t>e</a:t>
            </a:r>
            <a:r>
              <a:rPr lang="fr-FR" sz="2000" baseline="30000" dirty="0" err="1" smtClean="0">
                <a:sym typeface="Symbol"/>
              </a:rPr>
              <a:t>+</a:t>
            </a:r>
            <a:r>
              <a:rPr lang="fr-FR" sz="2000" dirty="0" err="1" smtClean="0">
                <a:sym typeface="Symbol"/>
              </a:rPr>
              <a:t>e</a:t>
            </a:r>
            <a:r>
              <a:rPr lang="fr-FR" sz="2000" baseline="30000" dirty="0" smtClean="0">
                <a:sym typeface="Symbol"/>
              </a:rPr>
              <a:t> -  </a:t>
            </a:r>
            <a:r>
              <a:rPr lang="fr-FR" sz="2000" dirty="0" smtClean="0"/>
              <a:t>3.5 </a:t>
            </a:r>
            <a:r>
              <a:rPr lang="fr-FR" sz="2000" dirty="0" err="1" smtClean="0"/>
              <a:t>GeV</a:t>
            </a:r>
            <a:endParaRPr lang="fr-FR" sz="2000" dirty="0"/>
          </a:p>
        </p:txBody>
      </p:sp>
      <p:sp>
        <p:nvSpPr>
          <p:cNvPr id="38" name="Rectangle 37"/>
          <p:cNvSpPr/>
          <p:nvPr/>
        </p:nvSpPr>
        <p:spPr>
          <a:xfrm>
            <a:off x="6480720" y="6165304"/>
            <a:ext cx="46440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400" i="1" dirty="0" smtClean="0"/>
              <a:t>J. </a:t>
            </a:r>
            <a:r>
              <a:rPr lang="nl-NL" sz="1400" i="1" dirty="0" err="1" smtClean="0"/>
              <a:t>Weil</a:t>
            </a:r>
            <a:r>
              <a:rPr lang="nl-NL" sz="1400" i="1" dirty="0" smtClean="0"/>
              <a:t>, et al., EPJA 48, 111 (2012)</a:t>
            </a:r>
            <a:endParaRPr lang="fr-FR" sz="1400" i="1" dirty="0"/>
          </a:p>
        </p:txBody>
      </p:sp>
      <p:cxnSp>
        <p:nvCxnSpPr>
          <p:cNvPr id="33" name="Connecteur droit avec flèche 32"/>
          <p:cNvCxnSpPr/>
          <p:nvPr/>
        </p:nvCxnSpPr>
        <p:spPr>
          <a:xfrm flipV="1">
            <a:off x="3166562" y="2364112"/>
            <a:ext cx="829374" cy="1004176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251520" y="3501008"/>
            <a:ext cx="222935" cy="0"/>
          </a:xfrm>
          <a:prstGeom prst="line">
            <a:avLst/>
          </a:prstGeom>
          <a:ln w="19050">
            <a:solidFill>
              <a:srgbClr val="00CC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e 21"/>
          <p:cNvGrpSpPr/>
          <p:nvPr/>
        </p:nvGrpSpPr>
        <p:grpSpPr>
          <a:xfrm>
            <a:off x="6554897" y="4155542"/>
            <a:ext cx="2221300" cy="2028144"/>
            <a:chOff x="6554897" y="4155542"/>
            <a:chExt cx="2221300" cy="2028144"/>
          </a:xfrm>
        </p:grpSpPr>
        <p:pic>
          <p:nvPicPr>
            <p:cNvPr id="36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554897" y="4155542"/>
              <a:ext cx="2221300" cy="2028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Rectangle 16"/>
            <p:cNvSpPr/>
            <p:nvPr/>
          </p:nvSpPr>
          <p:spPr>
            <a:xfrm>
              <a:off x="7619247" y="4167118"/>
              <a:ext cx="650869" cy="1250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" name="Connecteur droit avec flèche 12"/>
          <p:cNvCxnSpPr>
            <a:cxnSpLocks noChangeShapeType="1"/>
          </p:cNvCxnSpPr>
          <p:nvPr/>
        </p:nvCxnSpPr>
        <p:spPr bwMode="auto">
          <a:xfrm flipH="1">
            <a:off x="4528583" y="2128730"/>
            <a:ext cx="1725359" cy="2364619"/>
          </a:xfrm>
          <a:prstGeom prst="straightConnector1">
            <a:avLst/>
          </a:prstGeom>
          <a:noFill/>
          <a:ln w="9525" algn="ctr">
            <a:solidFill>
              <a:schemeClr val="bg1"/>
            </a:solidFill>
            <a:round/>
            <a:headEnd/>
            <a:tailEnd type="arrow" w="med" len="med"/>
          </a:ln>
        </p:spPr>
      </p:cxnSp>
      <p:pic>
        <p:nvPicPr>
          <p:cNvPr id="40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6" t="9481" r="54949" b="63185"/>
          <a:stretch/>
        </p:blipFill>
        <p:spPr bwMode="auto">
          <a:xfrm>
            <a:off x="2344483" y="1573264"/>
            <a:ext cx="648000" cy="1576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66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0" grpId="0" animBg="1"/>
      <p:bldP spid="39" grpId="0" animBg="1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2"/>
                </a:solidFill>
              </a:rPr>
              <a:t>2</a:t>
            </a:r>
            <a:r>
              <a:rPr lang="fr-FR" dirty="0">
                <a:solidFill>
                  <a:schemeClr val="tx2"/>
                </a:solidFill>
                <a:sym typeface="Symbol"/>
              </a:rPr>
              <a:t> production </a:t>
            </a:r>
            <a:r>
              <a:rPr lang="fr-FR" dirty="0" err="1">
                <a:solidFill>
                  <a:schemeClr val="tx2"/>
                </a:solidFill>
                <a:sym typeface="Symbol"/>
              </a:rPr>
              <a:t>channels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13</a:t>
            </a:fld>
            <a:endParaRPr lang="fr-FR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916832"/>
            <a:ext cx="5698303" cy="3155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123728" y="5589240"/>
            <a:ext cx="5780644" cy="890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7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fr-FR" b="1" i="1" dirty="0" smtClean="0">
                <a:solidFill>
                  <a:schemeClr val="tx2"/>
                </a:solidFill>
              </a:rPr>
              <a:t>Important </a:t>
            </a:r>
            <a:r>
              <a:rPr lang="fr-FR" b="1" i="1" dirty="0" err="1" smtClean="0">
                <a:solidFill>
                  <a:schemeClr val="tx2"/>
                </a:solidFill>
              </a:rPr>
              <a:t>constraints</a:t>
            </a:r>
            <a:r>
              <a:rPr lang="fr-FR" b="1" i="1" dirty="0" smtClean="0">
                <a:solidFill>
                  <a:schemeClr val="tx2"/>
                </a:solidFill>
              </a:rPr>
              <a:t> for </a:t>
            </a:r>
            <a:r>
              <a:rPr lang="fr-FR" b="1" i="1" dirty="0" err="1" smtClean="0">
                <a:solidFill>
                  <a:schemeClr val="tx2"/>
                </a:solidFill>
              </a:rPr>
              <a:t>dilepton</a:t>
            </a:r>
            <a:r>
              <a:rPr lang="fr-FR" b="1" i="1" dirty="0" smtClean="0">
                <a:solidFill>
                  <a:schemeClr val="tx2"/>
                </a:solidFill>
              </a:rPr>
              <a:t> production</a:t>
            </a:r>
          </a:p>
          <a:p>
            <a:pPr marL="1587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fr-FR" b="1" i="1" dirty="0" smtClean="0">
                <a:solidFill>
                  <a:schemeClr val="tx2"/>
                </a:solidFill>
              </a:rPr>
              <a:t>More </a:t>
            </a:r>
            <a:r>
              <a:rPr lang="fr-FR" b="1" i="1" dirty="0" err="1">
                <a:solidFill>
                  <a:schemeClr val="tx2"/>
                </a:solidFill>
              </a:rPr>
              <a:t>details</a:t>
            </a:r>
            <a:r>
              <a:rPr lang="fr-FR" b="1" i="1" dirty="0">
                <a:solidFill>
                  <a:schemeClr val="tx2"/>
                </a:solidFill>
              </a:rPr>
              <a:t> in </a:t>
            </a:r>
            <a:r>
              <a:rPr lang="fr-FR" b="1" i="1" dirty="0" smtClean="0">
                <a:solidFill>
                  <a:schemeClr val="tx2"/>
                </a:solidFill>
              </a:rPr>
              <a:t>Amel </a:t>
            </a:r>
            <a:r>
              <a:rPr lang="fr-FR" b="1" i="1" dirty="0" err="1" smtClean="0">
                <a:solidFill>
                  <a:schemeClr val="tx2"/>
                </a:solidFill>
              </a:rPr>
              <a:t>Belounnas’s</a:t>
            </a:r>
            <a:r>
              <a:rPr lang="fr-FR" b="1" i="1" dirty="0" smtClean="0">
                <a:solidFill>
                  <a:schemeClr val="tx2"/>
                </a:solidFill>
              </a:rPr>
              <a:t> </a:t>
            </a:r>
            <a:r>
              <a:rPr lang="fr-FR" b="1" i="1" dirty="0">
                <a:solidFill>
                  <a:schemeClr val="tx2"/>
                </a:solidFill>
              </a:rPr>
              <a:t>talk (B5 </a:t>
            </a:r>
            <a:r>
              <a:rPr lang="fr-FR" b="1" i="1" dirty="0" err="1">
                <a:solidFill>
                  <a:schemeClr val="tx2"/>
                </a:solidFill>
              </a:rPr>
              <a:t>Monday</a:t>
            </a:r>
            <a:r>
              <a:rPr lang="fr-FR" b="1" i="1" dirty="0">
                <a:solidFill>
                  <a:schemeClr val="tx2"/>
                </a:solidFill>
              </a:rPr>
              <a:t> </a:t>
            </a:r>
            <a:r>
              <a:rPr lang="fr-FR" b="1" i="1" dirty="0" smtClean="0">
                <a:solidFill>
                  <a:schemeClr val="tx2"/>
                </a:solidFill>
              </a:rPr>
              <a:t>16:05 </a:t>
            </a:r>
            <a:r>
              <a:rPr lang="fr-FR" b="1" i="1" dirty="0">
                <a:solidFill>
                  <a:schemeClr val="tx2"/>
                </a:solidFill>
              </a:rPr>
              <a:t>)</a:t>
            </a:r>
          </a:p>
          <a:p>
            <a:pPr marL="1587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fr-FR" b="1" i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1340768"/>
            <a:ext cx="5757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Extraction of one and two baryon production cross sections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207" y="3212976"/>
            <a:ext cx="1700055" cy="1586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5835276" y="2492896"/>
            <a:ext cx="335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  production angular distribution</a:t>
            </a:r>
            <a:endParaRPr lang="en-US" dirty="0"/>
          </a:p>
        </p:txBody>
      </p:sp>
      <p:sp>
        <p:nvSpPr>
          <p:cNvPr id="11" name="ZoneTexte 10"/>
          <p:cNvSpPr txBox="1"/>
          <p:nvPr/>
        </p:nvSpPr>
        <p:spPr>
          <a:xfrm>
            <a:off x="107504" y="940658"/>
            <a:ext cx="2601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 smtClean="0"/>
              <a:t>pp</a:t>
            </a:r>
            <a:r>
              <a:rPr lang="fr-FR" sz="2000" dirty="0" err="1" smtClean="0">
                <a:sym typeface="Symbol"/>
              </a:rPr>
              <a:t>pp</a:t>
            </a:r>
            <a:r>
              <a:rPr lang="fr-FR" sz="2000" dirty="0" smtClean="0">
                <a:sym typeface="Symbol"/>
              </a:rPr>
              <a:t></a:t>
            </a:r>
            <a:r>
              <a:rPr lang="fr-FR" sz="2000" baseline="30000" dirty="0" smtClean="0">
                <a:sym typeface="Symbol"/>
              </a:rPr>
              <a:t>+</a:t>
            </a:r>
            <a:r>
              <a:rPr lang="fr-FR" sz="2000" dirty="0" smtClean="0">
                <a:sym typeface="Symbol"/>
              </a:rPr>
              <a:t></a:t>
            </a:r>
            <a:r>
              <a:rPr lang="fr-FR" sz="2000" baseline="30000" dirty="0" smtClean="0">
                <a:sym typeface="Symbol"/>
              </a:rPr>
              <a:t>-  </a:t>
            </a:r>
            <a:r>
              <a:rPr lang="fr-FR" sz="2000" dirty="0" smtClean="0">
                <a:sym typeface="Symbol"/>
              </a:rPr>
              <a:t>E=3.5 </a:t>
            </a:r>
            <a:r>
              <a:rPr lang="fr-FR" sz="2000" dirty="0" err="1" smtClean="0">
                <a:sym typeface="Symbol"/>
              </a:rPr>
              <a:t>GeV</a:t>
            </a:r>
            <a:r>
              <a:rPr lang="fr-FR" sz="2000" dirty="0" smtClean="0">
                <a:sym typeface="Symbol"/>
              </a:rPr>
              <a:t> </a:t>
            </a:r>
            <a:endParaRPr lang="en-US" sz="2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337511" y="5063599"/>
            <a:ext cx="4823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A. </a:t>
            </a:r>
            <a:r>
              <a:rPr lang="en-US" sz="1600" dirty="0" err="1" smtClean="0"/>
              <a:t>Belounnas</a:t>
            </a:r>
            <a:r>
              <a:rPr lang="en-US" sz="1600" dirty="0" smtClean="0"/>
              <a:t> et al., HADES coll. , </a:t>
            </a:r>
            <a:r>
              <a:rPr lang="en-US" sz="1600" dirty="0" err="1" smtClean="0"/>
              <a:t>Pos</a:t>
            </a:r>
            <a:r>
              <a:rPr lang="en-US" sz="1600" dirty="0" smtClean="0"/>
              <a:t>(HADRON2017)213</a:t>
            </a:r>
            <a:endParaRPr lang="en-US" sz="1600" dirty="0"/>
          </a:p>
        </p:txBody>
      </p:sp>
      <p:sp>
        <p:nvSpPr>
          <p:cNvPr id="7" name="ZoneTexte 6"/>
          <p:cNvSpPr txBox="1"/>
          <p:nvPr/>
        </p:nvSpPr>
        <p:spPr>
          <a:xfrm rot="1402008">
            <a:off x="4613013" y="2073503"/>
            <a:ext cx="1260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</a:rPr>
              <a:t>preliminary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61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/>
            </a:r>
            <a:br>
              <a:rPr lang="en-US" dirty="0" smtClean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  <a:t/>
            </a:r>
            <a:b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>
                <a:solidFill>
                  <a:schemeClr val="tx2"/>
                </a:solidFill>
                <a:latin typeface="Calibri" panose="020F0502020204030204" pitchFamily="34" charset="0"/>
              </a:rPr>
              <a:t>Pion beam </a:t>
            </a:r>
            <a:r>
              <a:rPr lang="en-US" dirty="0" smtClean="0">
                <a:solidFill>
                  <a:schemeClr val="tx2"/>
                </a:solidFill>
                <a:latin typeface="Calibri" panose="020F0502020204030204" pitchFamily="34" charset="0"/>
              </a:rPr>
              <a:t>at GSI</a:t>
            </a:r>
            <a:r>
              <a:rPr lang="en-US" dirty="0" smtClean="0">
                <a:solidFill>
                  <a:prstClr val="white"/>
                </a:solidFill>
              </a:rPr>
              <a:t>    </a:t>
            </a:r>
            <a:br>
              <a:rPr lang="en-US" dirty="0" smtClean="0">
                <a:solidFill>
                  <a:prstClr val="white"/>
                </a:solidFill>
              </a:rPr>
            </a:b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212334"/>
            <a:ext cx="2133600" cy="365125"/>
          </a:xfrm>
        </p:spPr>
        <p:txBody>
          <a:bodyPr/>
          <a:lstStyle/>
          <a:p>
            <a:fld id="{E43FCDA7-91C5-4A89-872F-33E1678228BB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212334"/>
            <a:ext cx="2895600" cy="365125"/>
          </a:xfrm>
        </p:spPr>
        <p:txBody>
          <a:bodyPr/>
          <a:lstStyle/>
          <a:p>
            <a:r>
              <a:rPr lang="de-DE" smtClean="0">
                <a:solidFill>
                  <a:schemeClr val="tx1"/>
                </a:solidFill>
              </a:rPr>
              <a:t>B. Ramstein   </a:t>
            </a:r>
            <a:endParaRPr lang="fr-FR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099200"/>
            <a:ext cx="4233087" cy="145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00547" y="3580715"/>
            <a:ext cx="35152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2 Double-</a:t>
            </a:r>
            <a:r>
              <a:rPr lang="fr-FR" dirty="0" err="1" smtClean="0"/>
              <a:t>Sided</a:t>
            </a:r>
            <a:r>
              <a:rPr lang="fr-FR" dirty="0" smtClean="0"/>
              <a:t> </a:t>
            </a:r>
            <a:r>
              <a:rPr lang="fr-FR" dirty="0" err="1"/>
              <a:t>s</a:t>
            </a:r>
            <a:r>
              <a:rPr lang="fr-FR" dirty="0" err="1" smtClean="0"/>
              <a:t>ilicon</a:t>
            </a:r>
            <a:r>
              <a:rPr lang="fr-FR" dirty="0" smtClean="0"/>
              <a:t> </a:t>
            </a:r>
            <a:r>
              <a:rPr lang="fr-FR" dirty="0" err="1" smtClean="0"/>
              <a:t>sensors</a:t>
            </a:r>
            <a:endParaRPr lang="fr-FR" dirty="0"/>
          </a:p>
          <a:p>
            <a:r>
              <a:rPr lang="en-US" dirty="0" smtClean="0"/>
              <a:t>     100 x100mm</a:t>
            </a:r>
            <a:r>
              <a:rPr lang="en-US" baseline="30000" dirty="0" smtClean="0"/>
              <a:t>2</a:t>
            </a:r>
            <a:r>
              <a:rPr lang="en-US" dirty="0"/>
              <a:t>, 300μm thick</a:t>
            </a:r>
          </a:p>
          <a:p>
            <a:r>
              <a:rPr lang="fr-FR" dirty="0" smtClean="0"/>
              <a:t>     2 x128 </a:t>
            </a:r>
            <a:r>
              <a:rPr lang="fr-FR" dirty="0" err="1" smtClean="0"/>
              <a:t>channels</a:t>
            </a:r>
            <a:endParaRPr lang="fr-FR" dirty="0" smtClean="0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40406" y="2255374"/>
            <a:ext cx="3207458" cy="92551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defTabSz="449263" fontAlgn="base">
              <a:spcAft>
                <a:spcPct val="0"/>
              </a:spcAft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 dirty="0" smtClean="0">
                <a:solidFill>
                  <a:srgbClr val="FF0000"/>
                </a:solidFill>
              </a:rPr>
              <a:t>         GSI pion </a:t>
            </a:r>
            <a:r>
              <a:rPr lang="fr-FR" b="1" dirty="0" err="1" smtClean="0">
                <a:solidFill>
                  <a:srgbClr val="FF0000"/>
                </a:solidFill>
              </a:rPr>
              <a:t>beam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</a:p>
          <a:p>
            <a:pPr defTabSz="449263" fontAlgn="base">
              <a:spcAft>
                <a:spcPct val="0"/>
              </a:spcAft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 dirty="0" smtClean="0">
                <a:solidFill>
                  <a:prstClr val="black"/>
                </a:solidFill>
              </a:rPr>
              <a:t> </a:t>
            </a:r>
            <a:r>
              <a:rPr lang="fr-FR" b="1" dirty="0" err="1" smtClean="0">
                <a:solidFill>
                  <a:prstClr val="black"/>
                </a:solidFill>
              </a:rPr>
              <a:t>momentum</a:t>
            </a:r>
            <a:r>
              <a:rPr lang="fr-FR" b="1" dirty="0" smtClean="0">
                <a:solidFill>
                  <a:prstClr val="black"/>
                </a:solidFill>
              </a:rPr>
              <a:t> </a:t>
            </a:r>
            <a:r>
              <a:rPr lang="pl-PL" b="1" dirty="0">
                <a:solidFill>
                  <a:prstClr val="black"/>
                </a:solidFill>
              </a:rPr>
              <a:t>0.6 &lt; p &lt;</a:t>
            </a:r>
            <a:r>
              <a:rPr lang="pl-PL" b="1" dirty="0" smtClean="0">
                <a:solidFill>
                  <a:prstClr val="black"/>
                </a:solidFill>
              </a:rPr>
              <a:t>1.</a:t>
            </a:r>
            <a:r>
              <a:rPr lang="fr-FR" b="1" dirty="0" smtClean="0">
                <a:solidFill>
                  <a:prstClr val="black"/>
                </a:solidFill>
              </a:rPr>
              <a:t>7</a:t>
            </a:r>
            <a:r>
              <a:rPr lang="pl-PL" b="1" dirty="0" smtClean="0">
                <a:solidFill>
                  <a:prstClr val="black"/>
                </a:solidFill>
              </a:rPr>
              <a:t>  GeV/c</a:t>
            </a:r>
            <a:endParaRPr lang="en-US" b="1" dirty="0" smtClean="0">
              <a:solidFill>
                <a:prstClr val="black"/>
              </a:solidFill>
            </a:endParaRPr>
          </a:p>
          <a:p>
            <a:pPr defTabSz="449263" fontAlgn="base">
              <a:spcAft>
                <a:spcPct val="0"/>
              </a:spcAft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b="1" dirty="0" smtClean="0">
                <a:solidFill>
                  <a:prstClr val="black"/>
                </a:solidFill>
              </a:rPr>
              <a:t>       pion flux ~  10</a:t>
            </a:r>
            <a:r>
              <a:rPr lang="fr-FR" b="1" baseline="30000" dirty="0" smtClean="0">
                <a:solidFill>
                  <a:prstClr val="black"/>
                </a:solidFill>
              </a:rPr>
              <a:t>6</a:t>
            </a:r>
            <a:r>
              <a:rPr lang="fr-FR" b="1" dirty="0" smtClean="0">
                <a:solidFill>
                  <a:prstClr val="black"/>
                </a:solidFill>
              </a:rPr>
              <a:t>/s at 1 </a:t>
            </a:r>
            <a:r>
              <a:rPr lang="fr-FR" b="1" dirty="0" err="1" smtClean="0">
                <a:solidFill>
                  <a:prstClr val="black"/>
                </a:solidFill>
              </a:rPr>
              <a:t>GeV</a:t>
            </a:r>
            <a:r>
              <a:rPr lang="fr-FR" b="1" dirty="0" smtClean="0">
                <a:solidFill>
                  <a:prstClr val="black"/>
                </a:solidFill>
              </a:rPr>
              <a:t>/c</a:t>
            </a:r>
            <a:endParaRPr lang="fr-FR" dirty="0" smtClean="0">
              <a:solidFill>
                <a:prstClr val="black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499624" y="1684700"/>
            <a:ext cx="2006318" cy="369332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Pion </a:t>
            </a:r>
            <a:r>
              <a:rPr lang="fr-FR" b="1" dirty="0" err="1">
                <a:solidFill>
                  <a:srgbClr val="FF0000"/>
                </a:solidFill>
              </a:rPr>
              <a:t>beam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tracker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091912" y="1684700"/>
            <a:ext cx="184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Diamond</a:t>
            </a:r>
            <a:r>
              <a:rPr lang="fr-FR" dirty="0" smtClean="0"/>
              <a:t> detectors 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600547" y="4770041"/>
            <a:ext cx="3780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Pion </a:t>
            </a:r>
            <a:r>
              <a:rPr lang="fr-FR" dirty="0" err="1" smtClean="0">
                <a:latin typeface="Arial"/>
                <a:cs typeface="Arial"/>
              </a:rPr>
              <a:t>momentum</a:t>
            </a:r>
            <a:r>
              <a:rPr lang="fr-FR" dirty="0" smtClean="0">
                <a:latin typeface="Arial"/>
                <a:cs typeface="Arial"/>
              </a:rPr>
              <a:t> </a:t>
            </a:r>
            <a:r>
              <a:rPr lang="fr-FR" dirty="0" err="1" smtClean="0">
                <a:latin typeface="Arial"/>
                <a:cs typeface="Arial"/>
              </a:rPr>
              <a:t>acceptance</a:t>
            </a:r>
            <a:r>
              <a:rPr lang="fr-FR" dirty="0" smtClean="0">
                <a:latin typeface="Arial"/>
                <a:cs typeface="Arial"/>
              </a:rPr>
              <a:t> </a:t>
            </a:r>
            <a:r>
              <a:rPr lang="fr-FR" dirty="0" smtClean="0">
                <a:latin typeface="Arial"/>
                <a:cs typeface="Arial"/>
                <a:sym typeface="Symbol"/>
              </a:rPr>
              <a:t>=2%</a:t>
            </a:r>
            <a:endParaRPr lang="fr-FR" dirty="0" smtClean="0">
              <a:latin typeface="Arial"/>
              <a:cs typeface="Arial"/>
            </a:endParaRPr>
          </a:p>
          <a:p>
            <a:r>
              <a:rPr lang="fr-FR" dirty="0" err="1" smtClean="0">
                <a:latin typeface="Arial"/>
                <a:cs typeface="Arial"/>
              </a:rPr>
              <a:t>Resolution</a:t>
            </a:r>
            <a:r>
              <a:rPr lang="fr-FR" dirty="0" smtClean="0">
                <a:latin typeface="Arial"/>
                <a:cs typeface="Arial"/>
              </a:rPr>
              <a:t> </a:t>
            </a:r>
            <a:r>
              <a:rPr lang="el-GR" dirty="0" smtClean="0">
                <a:latin typeface="Arial"/>
                <a:cs typeface="Arial"/>
              </a:rPr>
              <a:t>Δ</a:t>
            </a:r>
            <a:r>
              <a:rPr lang="fr-FR" dirty="0" smtClean="0">
                <a:latin typeface="Arial"/>
                <a:cs typeface="Arial"/>
              </a:rPr>
              <a:t>p/p </a:t>
            </a:r>
            <a:r>
              <a:rPr lang="fr-FR" dirty="0" smtClean="0">
                <a:latin typeface="Times New Roman"/>
                <a:cs typeface="Times New Roman"/>
              </a:rPr>
              <a:t>&lt; 0.3%</a:t>
            </a:r>
            <a:endParaRPr lang="fr-FR" dirty="0"/>
          </a:p>
        </p:txBody>
      </p:sp>
      <p:grpSp>
        <p:nvGrpSpPr>
          <p:cNvPr id="27" name="Group 11"/>
          <p:cNvGrpSpPr>
            <a:grpSpLocks/>
          </p:cNvGrpSpPr>
          <p:nvPr/>
        </p:nvGrpSpPr>
        <p:grpSpPr bwMode="auto">
          <a:xfrm>
            <a:off x="7812360" y="2360081"/>
            <a:ext cx="1195771" cy="1112044"/>
            <a:chOff x="0" y="0"/>
            <a:chExt cx="2303" cy="1402"/>
          </a:xfrm>
        </p:grpSpPr>
        <p:pic>
          <p:nvPicPr>
            <p:cNvPr id="28" name="Picture 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2304" cy="14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sp>
          <p:nvSpPr>
            <p:cNvPr id="29" name="Text Box 13"/>
            <p:cNvSpPr txBox="1">
              <a:spLocks noChangeArrowheads="1"/>
            </p:cNvSpPr>
            <p:nvPr/>
          </p:nvSpPr>
          <p:spPr bwMode="auto">
            <a:xfrm>
              <a:off x="0" y="0"/>
              <a:ext cx="2304" cy="140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18" name="Connecteur droit avec flèche 17"/>
          <p:cNvCxnSpPr>
            <a:stCxn id="1026" idx="3"/>
          </p:cNvCxnSpPr>
          <p:nvPr/>
        </p:nvCxnSpPr>
        <p:spPr>
          <a:xfrm flipH="1" flipV="1">
            <a:off x="7164288" y="2608029"/>
            <a:ext cx="560679" cy="22020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8173806" y="1914534"/>
            <a:ext cx="834844" cy="369332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HADES</a:t>
            </a:r>
            <a:endParaRPr lang="fr-FR" b="1" dirty="0">
              <a:solidFill>
                <a:srgbClr val="FF0000"/>
              </a:solidFill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555946" y="3472125"/>
            <a:ext cx="2231214" cy="2126407"/>
            <a:chOff x="458765" y="4365104"/>
            <a:chExt cx="2231214" cy="2126407"/>
          </a:xfrm>
        </p:grpSpPr>
        <p:sp>
          <p:nvSpPr>
            <p:cNvPr id="21" name="Rectangle 20"/>
            <p:cNvSpPr/>
            <p:nvPr/>
          </p:nvSpPr>
          <p:spPr>
            <a:xfrm>
              <a:off x="458765" y="4365104"/>
              <a:ext cx="2231214" cy="211711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2" name="Groupe 21"/>
            <p:cNvGrpSpPr/>
            <p:nvPr/>
          </p:nvGrpSpPr>
          <p:grpSpPr>
            <a:xfrm>
              <a:off x="458765" y="4365104"/>
              <a:ext cx="2231214" cy="2126407"/>
              <a:chOff x="107504" y="1963167"/>
              <a:chExt cx="3657600" cy="3144322"/>
            </a:xfrm>
          </p:grpSpPr>
          <p:pic>
            <p:nvPicPr>
              <p:cNvPr id="23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7504" y="1963167"/>
                <a:ext cx="3657600" cy="28749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25" name="Łącznik prosty ze strzałką 20"/>
              <p:cNvCxnSpPr>
                <a:cxnSpLocks noChangeShapeType="1"/>
              </p:cNvCxnSpPr>
              <p:nvPr/>
            </p:nvCxnSpPr>
            <p:spPr bwMode="auto">
              <a:xfrm>
                <a:off x="2125217" y="2417192"/>
                <a:ext cx="315912" cy="128587"/>
              </a:xfrm>
              <a:prstGeom prst="straightConnector1">
                <a:avLst/>
              </a:prstGeom>
              <a:noFill/>
              <a:ln w="9525" algn="ctr">
                <a:solidFill>
                  <a:srgbClr val="FFFFFF"/>
                </a:solidFill>
                <a:round/>
                <a:headEnd/>
                <a:tailEnd/>
              </a:ln>
            </p:spPr>
          </p:cxnSp>
          <p:cxnSp>
            <p:nvCxnSpPr>
              <p:cNvPr id="26" name="Łącznik prosty ze strzałką 22"/>
              <p:cNvCxnSpPr>
                <a:cxnSpLocks noChangeShapeType="1"/>
              </p:cNvCxnSpPr>
              <p:nvPr/>
            </p:nvCxnSpPr>
            <p:spPr bwMode="auto">
              <a:xfrm flipV="1">
                <a:off x="2144267" y="2590229"/>
                <a:ext cx="314325" cy="193675"/>
              </a:xfrm>
              <a:prstGeom prst="straightConnector1">
                <a:avLst/>
              </a:prstGeom>
              <a:noFill/>
              <a:ln w="9525" algn="ctr">
                <a:solidFill>
                  <a:srgbClr val="FFFFFF"/>
                </a:solidFill>
                <a:round/>
                <a:headEnd/>
                <a:tailEnd/>
              </a:ln>
            </p:spPr>
          </p:cxnSp>
          <p:cxnSp>
            <p:nvCxnSpPr>
              <p:cNvPr id="32" name="Connecteur droit avec flèche 31"/>
              <p:cNvCxnSpPr/>
              <p:nvPr/>
            </p:nvCxnSpPr>
            <p:spPr>
              <a:xfrm rot="5400000" flipH="1" flipV="1">
                <a:off x="1517204" y="4495229"/>
                <a:ext cx="22860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366FF">
                    <a:shade val="95000"/>
                    <a:satMod val="105000"/>
                  </a:srgbClr>
                </a:solidFill>
                <a:prstDash val="solid"/>
                <a:tailEnd type="arrow"/>
              </a:ln>
              <a:effectLst/>
            </p:spPr>
          </p:cxnSp>
          <p:sp>
            <p:nvSpPr>
              <p:cNvPr id="33" name="ZoneTexte 30"/>
              <p:cNvSpPr txBox="1">
                <a:spLocks noChangeArrowheads="1"/>
              </p:cNvSpPr>
              <p:nvPr/>
            </p:nvSpPr>
            <p:spPr bwMode="auto">
              <a:xfrm>
                <a:off x="2164903" y="4547617"/>
                <a:ext cx="609600" cy="546132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l-GR" kern="0" dirty="0" smtClean="0">
                    <a:solidFill>
                      <a:srgbClr val="000099"/>
                    </a:solidFill>
                  </a:rPr>
                  <a:t>ω</a:t>
                </a:r>
                <a:endParaRPr lang="fr-FR" kern="0" dirty="0" smtClean="0">
                  <a:solidFill>
                    <a:srgbClr val="000099"/>
                  </a:solidFill>
                </a:endParaRPr>
              </a:p>
            </p:txBody>
          </p:sp>
          <p:sp>
            <p:nvSpPr>
              <p:cNvPr id="34" name="ZoneTexte 31"/>
              <p:cNvSpPr txBox="1">
                <a:spLocks noChangeArrowheads="1"/>
              </p:cNvSpPr>
              <p:nvPr/>
            </p:nvSpPr>
            <p:spPr bwMode="auto">
              <a:xfrm>
                <a:off x="1379089" y="4561357"/>
                <a:ext cx="457200" cy="5461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l-GR" kern="0" dirty="0" smtClean="0">
                    <a:solidFill>
                      <a:srgbClr val="000080"/>
                    </a:solidFill>
                  </a:rPr>
                  <a:t>η</a:t>
                </a:r>
                <a:endParaRPr lang="fr-FR" kern="0" dirty="0" smtClean="0">
                  <a:solidFill>
                    <a:srgbClr val="000080"/>
                  </a:solidFill>
                </a:endParaRPr>
              </a:p>
            </p:txBody>
          </p:sp>
          <p:cxnSp>
            <p:nvCxnSpPr>
              <p:cNvPr id="35" name="Connecteur droit avec flèche 34"/>
              <p:cNvCxnSpPr/>
              <p:nvPr/>
            </p:nvCxnSpPr>
            <p:spPr>
              <a:xfrm rot="16200000" flipV="1">
                <a:off x="2217291" y="4480942"/>
                <a:ext cx="201613" cy="1588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366FF">
                    <a:shade val="95000"/>
                    <a:satMod val="105000"/>
                  </a:srgbClr>
                </a:solidFill>
                <a:prstDash val="solid"/>
                <a:tailEnd type="arrow"/>
              </a:ln>
              <a:effectLst/>
            </p:spPr>
          </p:cxnSp>
        </p:grpSp>
      </p:grp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1414513" y="3933056"/>
            <a:ext cx="997247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077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512162" y="4336073"/>
            <a:ext cx="2724720" cy="210623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420028" y="4549407"/>
            <a:ext cx="2422219" cy="187315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13651" y="-243408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chemeClr val="tx2"/>
                </a:solidFill>
              </a:rPr>
              <a:t>Pion </a:t>
            </a:r>
            <a:r>
              <a:rPr lang="fr-FR" dirty="0" err="1" smtClean="0">
                <a:solidFill>
                  <a:schemeClr val="tx2"/>
                </a:solidFill>
              </a:rPr>
              <a:t>beam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experiment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with</a:t>
            </a:r>
            <a:r>
              <a:rPr lang="fr-FR" dirty="0" smtClean="0">
                <a:solidFill>
                  <a:schemeClr val="tx2"/>
                </a:solidFill>
              </a:rPr>
              <a:t> HADES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15</a:t>
            </a:fld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512162" y="836712"/>
            <a:ext cx="8236302" cy="34163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fr-FR" dirty="0" smtClean="0"/>
              <a:t>                                    </a:t>
            </a:r>
            <a:r>
              <a:rPr lang="fr-FR" dirty="0"/>
              <a:t>2014 </a:t>
            </a:r>
            <a:r>
              <a:rPr lang="fr-FR" dirty="0" err="1" smtClean="0"/>
              <a:t>commissioning</a:t>
            </a:r>
            <a:r>
              <a:rPr lang="fr-FR" dirty="0" smtClean="0"/>
              <a:t> </a:t>
            </a:r>
            <a:r>
              <a:rPr lang="fr-FR" dirty="0" err="1" smtClean="0"/>
              <a:t>experiment</a:t>
            </a:r>
            <a:endParaRPr lang="fr-FR" dirty="0"/>
          </a:p>
          <a:p>
            <a:r>
              <a:rPr lang="fr-FR" dirty="0"/>
              <a:t>                        </a:t>
            </a:r>
            <a:r>
              <a:rPr lang="fr-FR" dirty="0" smtClean="0"/>
              <a:t>  </a:t>
            </a:r>
            <a:r>
              <a:rPr lang="fr-FR" dirty="0"/>
              <a:t>Use of </a:t>
            </a:r>
            <a:r>
              <a:rPr lang="fr-FR" dirty="0" err="1"/>
              <a:t>Polyethylene</a:t>
            </a:r>
            <a:r>
              <a:rPr lang="fr-FR" dirty="0"/>
              <a:t> (CH</a:t>
            </a:r>
            <a:r>
              <a:rPr lang="fr-FR" baseline="-25000" dirty="0"/>
              <a:t>2</a:t>
            </a:r>
            <a:r>
              <a:rPr lang="fr-FR" dirty="0"/>
              <a:t>)</a:t>
            </a:r>
            <a:r>
              <a:rPr lang="fr-FR" baseline="-25000" dirty="0"/>
              <a:t>n</a:t>
            </a:r>
            <a:r>
              <a:rPr lang="fr-FR" dirty="0"/>
              <a:t> and </a:t>
            </a:r>
            <a:r>
              <a:rPr lang="fr-FR" dirty="0" err="1"/>
              <a:t>Carbon</a:t>
            </a:r>
            <a:r>
              <a:rPr lang="fr-FR" dirty="0"/>
              <a:t> </a:t>
            </a:r>
            <a:r>
              <a:rPr lang="fr-FR" dirty="0" err="1" smtClean="0"/>
              <a:t>targets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Motivations: </a:t>
            </a:r>
            <a:r>
              <a:rPr lang="fr-FR" dirty="0" err="1"/>
              <a:t>investigate</a:t>
            </a:r>
            <a:r>
              <a:rPr lang="fr-FR" dirty="0"/>
              <a:t> the </a:t>
            </a:r>
            <a:r>
              <a:rPr lang="fr-FR" dirty="0">
                <a:solidFill>
                  <a:srgbClr val="FFFF00"/>
                </a:solidFill>
              </a:rPr>
              <a:t>N(1520) </a:t>
            </a:r>
            <a:r>
              <a:rPr lang="fr-FR" dirty="0" err="1"/>
              <a:t>region</a:t>
            </a:r>
            <a:r>
              <a:rPr lang="fr-FR" dirty="0"/>
              <a:t>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ym typeface="Symbol"/>
              </a:rPr>
              <a:t></a:t>
            </a:r>
            <a:r>
              <a:rPr lang="en-US" baseline="30000" dirty="0" smtClean="0"/>
              <a:t>+</a:t>
            </a:r>
            <a:r>
              <a:rPr lang="en-US" dirty="0">
                <a:sym typeface="Symbol"/>
              </a:rPr>
              <a:t>  </a:t>
            </a:r>
            <a:r>
              <a:rPr lang="en-US" baseline="30000" dirty="0" smtClean="0"/>
              <a:t>-</a:t>
            </a:r>
            <a:r>
              <a:rPr lang="en-US" dirty="0" smtClean="0"/>
              <a:t> and </a:t>
            </a:r>
            <a:r>
              <a:rPr lang="en-US" dirty="0">
                <a:sym typeface="Symbol"/>
              </a:rPr>
              <a:t></a:t>
            </a:r>
            <a:r>
              <a:rPr lang="en-US" baseline="30000" dirty="0"/>
              <a:t>-</a:t>
            </a:r>
            <a:r>
              <a:rPr lang="en-US" dirty="0">
                <a:sym typeface="Symbol"/>
              </a:rPr>
              <a:t></a:t>
            </a:r>
            <a:r>
              <a:rPr lang="en-US" dirty="0" smtClean="0"/>
              <a:t>° production in an energy scan (4 measurements </a:t>
            </a:r>
            <a:r>
              <a:rPr lang="en-US" dirty="0" smtClean="0">
                <a:sym typeface="Symbol"/>
              </a:rPr>
              <a:t>s=</a:t>
            </a:r>
            <a:r>
              <a:rPr lang="en-US" dirty="0" smtClean="0"/>
              <a:t>1.46-1.55 </a:t>
            </a:r>
            <a:r>
              <a:rPr lang="en-US" dirty="0" err="1" smtClean="0"/>
              <a:t>GeV</a:t>
            </a:r>
            <a:r>
              <a:rPr lang="en-US" dirty="0" smtClean="0"/>
              <a:t>/c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>
                <a:solidFill>
                  <a:srgbClr val="FFFF00"/>
                </a:solidFill>
              </a:rPr>
              <a:t>      Improve  database </a:t>
            </a:r>
            <a:r>
              <a:rPr lang="en-US" dirty="0" smtClean="0"/>
              <a:t>for baryon spectroscopy: 2</a:t>
            </a:r>
            <a:r>
              <a:rPr lang="en-US" dirty="0" smtClean="0">
                <a:sym typeface="Symbol"/>
              </a:rPr>
              <a:t>N =N,N,  </a:t>
            </a:r>
            <a:r>
              <a:rPr lang="en-US" dirty="0" err="1" smtClean="0">
                <a:sym typeface="Symbol"/>
              </a:rPr>
              <a:t>branchings</a:t>
            </a:r>
            <a:endParaRPr lang="en-US" dirty="0" smtClean="0"/>
          </a:p>
          <a:p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 smtClean="0"/>
              <a:t>e</a:t>
            </a:r>
            <a:r>
              <a:rPr lang="en-US" baseline="30000" dirty="0" err="1" smtClean="0"/>
              <a:t>+</a:t>
            </a:r>
            <a:r>
              <a:rPr lang="en-US" dirty="0" err="1" smtClean="0"/>
              <a:t>e</a:t>
            </a:r>
            <a:r>
              <a:rPr lang="en-US" baseline="30000" dirty="0" smtClean="0"/>
              <a:t>-</a:t>
            </a:r>
            <a:r>
              <a:rPr lang="en-US" dirty="0" smtClean="0"/>
              <a:t> production </a:t>
            </a:r>
            <a:r>
              <a:rPr lang="en-US" dirty="0">
                <a:sym typeface="Symbol"/>
              </a:rPr>
              <a:t>s=</a:t>
            </a:r>
            <a:r>
              <a:rPr lang="en-US" dirty="0" smtClean="0"/>
              <a:t>1.49 </a:t>
            </a:r>
            <a:r>
              <a:rPr lang="en-US" dirty="0" err="1" smtClean="0"/>
              <a:t>GeV</a:t>
            </a:r>
            <a:r>
              <a:rPr lang="en-US" dirty="0" smtClean="0"/>
              <a:t>/c</a:t>
            </a:r>
            <a:r>
              <a:rPr lang="en-US" baseline="30000" dirty="0" smtClean="0"/>
              <a:t>2</a:t>
            </a:r>
            <a:endParaRPr lang="en-US" baseline="30000" dirty="0"/>
          </a:p>
          <a:p>
            <a:r>
              <a:rPr lang="it-IT" dirty="0" smtClean="0"/>
              <a:t>     Resonance </a:t>
            </a:r>
            <a:r>
              <a:rPr lang="it-IT" dirty="0"/>
              <a:t>Dalitz decays R→Ne</a:t>
            </a:r>
            <a:r>
              <a:rPr lang="it-IT" baseline="30000" dirty="0"/>
              <a:t>+</a:t>
            </a:r>
            <a:r>
              <a:rPr lang="it-IT" dirty="0"/>
              <a:t>e</a:t>
            </a:r>
            <a:r>
              <a:rPr lang="it-IT" baseline="30000" dirty="0"/>
              <a:t>-</a:t>
            </a:r>
            <a:endParaRPr lang="it-IT" dirty="0"/>
          </a:p>
          <a:p>
            <a:r>
              <a:rPr lang="en-US" baseline="30000" dirty="0"/>
              <a:t>     </a:t>
            </a:r>
            <a:r>
              <a:rPr lang="en-US" baseline="30000" dirty="0" smtClean="0"/>
              <a:t>              </a:t>
            </a:r>
            <a:r>
              <a:rPr lang="en-US" dirty="0"/>
              <a:t>(Link to time-like transition electromagnetic structure</a:t>
            </a:r>
            <a:r>
              <a:rPr lang="en-US" dirty="0" smtClean="0"/>
              <a:t>)</a:t>
            </a:r>
          </a:p>
          <a:p>
            <a:r>
              <a:rPr lang="fr-FR" dirty="0" smtClean="0"/>
              <a:t>              </a:t>
            </a:r>
            <a:r>
              <a:rPr lang="fr-FR" dirty="0" smtClean="0">
                <a:solidFill>
                  <a:srgbClr val="FFFF00"/>
                </a:solidFill>
              </a:rPr>
              <a:t>No </a:t>
            </a:r>
            <a:r>
              <a:rPr lang="fr-FR" dirty="0" err="1" smtClean="0">
                <a:solidFill>
                  <a:srgbClr val="FFFF00"/>
                </a:solidFill>
              </a:rPr>
              <a:t>existing</a:t>
            </a:r>
            <a:r>
              <a:rPr lang="fr-FR" dirty="0" smtClean="0">
                <a:solidFill>
                  <a:srgbClr val="FFFF00"/>
                </a:solidFill>
              </a:rPr>
              <a:t> data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68245" y="1196752"/>
            <a:ext cx="6508110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8"/>
          <p:cNvGrpSpPr>
            <a:grpSpLocks/>
          </p:cNvGrpSpPr>
          <p:nvPr/>
        </p:nvGrpSpPr>
        <p:grpSpPr bwMode="auto">
          <a:xfrm>
            <a:off x="6660232" y="3161286"/>
            <a:ext cx="1759263" cy="1109106"/>
            <a:chOff x="1834" y="1593"/>
            <a:chExt cx="1089" cy="768"/>
          </a:xfrm>
        </p:grpSpPr>
        <p:sp>
          <p:nvSpPr>
            <p:cNvPr id="11" name="Line 99"/>
            <p:cNvSpPr>
              <a:spLocks noChangeShapeType="1"/>
            </p:cNvSpPr>
            <p:nvPr/>
          </p:nvSpPr>
          <p:spPr bwMode="auto">
            <a:xfrm>
              <a:off x="1950" y="1958"/>
              <a:ext cx="389" cy="8"/>
            </a:xfrm>
            <a:prstGeom prst="line">
              <a:avLst/>
            </a:prstGeom>
            <a:noFill/>
            <a:ln w="1908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2" name="AutoShape 100"/>
            <p:cNvSpPr>
              <a:spLocks noChangeArrowheads="1"/>
            </p:cNvSpPr>
            <p:nvPr/>
          </p:nvSpPr>
          <p:spPr bwMode="auto">
            <a:xfrm rot="1800000">
              <a:off x="2337" y="1991"/>
              <a:ext cx="296" cy="92"/>
            </a:xfrm>
            <a:custGeom>
              <a:avLst/>
              <a:gdLst>
                <a:gd name="T0" fmla="*/ 0 w 576"/>
                <a:gd name="T1" fmla="*/ 0 h 224"/>
                <a:gd name="T2" fmla="*/ 1 w 576"/>
                <a:gd name="T3" fmla="*/ 0 h 224"/>
                <a:gd name="T4" fmla="*/ 1 w 576"/>
                <a:gd name="T5" fmla="*/ 0 h 224"/>
                <a:gd name="T6" fmla="*/ 1 w 576"/>
                <a:gd name="T7" fmla="*/ 0 h 224"/>
                <a:gd name="T8" fmla="*/ 1 w 576"/>
                <a:gd name="T9" fmla="*/ 0 h 224"/>
                <a:gd name="T10" fmla="*/ 1 w 576"/>
                <a:gd name="T11" fmla="*/ 0 h 224"/>
                <a:gd name="T12" fmla="*/ 2 w 576"/>
                <a:gd name="T13" fmla="*/ 0 h 224"/>
                <a:gd name="T14" fmla="*/ 2 w 576"/>
                <a:gd name="T15" fmla="*/ 0 h 2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224"/>
                <a:gd name="T26" fmla="*/ 576 w 576"/>
                <a:gd name="T27" fmla="*/ 224 h 2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224">
                  <a:moveTo>
                    <a:pt x="0" y="112"/>
                  </a:moveTo>
                  <a:cubicBezTo>
                    <a:pt x="12" y="168"/>
                    <a:pt x="24" y="224"/>
                    <a:pt x="48" y="208"/>
                  </a:cubicBezTo>
                  <a:cubicBezTo>
                    <a:pt x="72" y="192"/>
                    <a:pt x="112" y="16"/>
                    <a:pt x="144" y="16"/>
                  </a:cubicBezTo>
                  <a:cubicBezTo>
                    <a:pt x="176" y="16"/>
                    <a:pt x="208" y="208"/>
                    <a:pt x="240" y="208"/>
                  </a:cubicBezTo>
                  <a:cubicBezTo>
                    <a:pt x="272" y="208"/>
                    <a:pt x="304" y="16"/>
                    <a:pt x="336" y="16"/>
                  </a:cubicBezTo>
                  <a:cubicBezTo>
                    <a:pt x="368" y="16"/>
                    <a:pt x="400" y="208"/>
                    <a:pt x="432" y="208"/>
                  </a:cubicBezTo>
                  <a:cubicBezTo>
                    <a:pt x="464" y="208"/>
                    <a:pt x="504" y="32"/>
                    <a:pt x="528" y="16"/>
                  </a:cubicBezTo>
                  <a:cubicBezTo>
                    <a:pt x="552" y="0"/>
                    <a:pt x="564" y="56"/>
                    <a:pt x="576" y="112"/>
                  </a:cubicBezTo>
                </a:path>
              </a:pathLst>
            </a:custGeom>
            <a:noFill/>
            <a:ln w="3816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3" name="Line 101"/>
            <p:cNvSpPr>
              <a:spLocks noChangeShapeType="1"/>
            </p:cNvSpPr>
            <p:nvPr/>
          </p:nvSpPr>
          <p:spPr bwMode="auto">
            <a:xfrm flipV="1">
              <a:off x="2349" y="1761"/>
              <a:ext cx="324" cy="208"/>
            </a:xfrm>
            <a:prstGeom prst="line">
              <a:avLst/>
            </a:prstGeom>
            <a:noFill/>
            <a:ln w="1908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8" name="Line 102"/>
            <p:cNvSpPr>
              <a:spLocks noChangeShapeType="1"/>
            </p:cNvSpPr>
            <p:nvPr/>
          </p:nvSpPr>
          <p:spPr bwMode="auto">
            <a:xfrm>
              <a:off x="2605" y="2103"/>
              <a:ext cx="180" cy="110"/>
            </a:xfrm>
            <a:prstGeom prst="line">
              <a:avLst/>
            </a:prstGeom>
            <a:noFill/>
            <a:ln w="9360">
              <a:solidFill>
                <a:srgbClr val="FFFFFF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19" name="Line 103"/>
            <p:cNvSpPr>
              <a:spLocks noChangeShapeType="1"/>
            </p:cNvSpPr>
            <p:nvPr/>
          </p:nvSpPr>
          <p:spPr bwMode="auto">
            <a:xfrm flipV="1">
              <a:off x="2626" y="1991"/>
              <a:ext cx="200" cy="101"/>
            </a:xfrm>
            <a:prstGeom prst="line">
              <a:avLst/>
            </a:prstGeom>
            <a:noFill/>
            <a:ln w="9360">
              <a:solidFill>
                <a:srgbClr val="FFFFFF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20" name="Text Box 104"/>
            <p:cNvSpPr txBox="1">
              <a:spLocks noChangeArrowheads="1"/>
            </p:cNvSpPr>
            <p:nvPr/>
          </p:nvSpPr>
          <p:spPr bwMode="auto">
            <a:xfrm rot="10800000" flipV="1">
              <a:off x="2108" y="2002"/>
              <a:ext cx="419" cy="27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r"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FF00"/>
                  </a:solidFill>
                  <a:latin typeface="Symbol" pitchFamily="18" charset="2"/>
                </a:rPr>
                <a:t></a:t>
              </a:r>
              <a:r>
                <a:rPr lang="en-US" sz="2000" b="1" baseline="30000" dirty="0">
                  <a:solidFill>
                    <a:srgbClr val="FFFF00"/>
                  </a:solidFill>
                  <a:latin typeface="Symbol" pitchFamily="18" charset="2"/>
                </a:rPr>
                <a:t></a:t>
              </a:r>
            </a:p>
          </p:txBody>
        </p:sp>
        <p:sp>
          <p:nvSpPr>
            <p:cNvPr id="21" name="Text Box 105"/>
            <p:cNvSpPr txBox="1">
              <a:spLocks noChangeArrowheads="1"/>
            </p:cNvSpPr>
            <p:nvPr/>
          </p:nvSpPr>
          <p:spPr bwMode="auto">
            <a:xfrm>
              <a:off x="2681" y="1785"/>
              <a:ext cx="242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r"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>
                  <a:solidFill>
                    <a:srgbClr val="FFFFFF"/>
                  </a:solidFill>
                </a:rPr>
                <a:t>e</a:t>
              </a:r>
              <a:r>
                <a:rPr lang="en-US" baseline="30000">
                  <a:solidFill>
                    <a:srgbClr val="FFFFFF"/>
                  </a:solidFill>
                </a:rPr>
                <a:t>+</a:t>
              </a:r>
            </a:p>
          </p:txBody>
        </p:sp>
        <p:sp>
          <p:nvSpPr>
            <p:cNvPr id="22" name="Text Box 106"/>
            <p:cNvSpPr txBox="1">
              <a:spLocks noChangeArrowheads="1"/>
            </p:cNvSpPr>
            <p:nvPr/>
          </p:nvSpPr>
          <p:spPr bwMode="auto">
            <a:xfrm>
              <a:off x="2566" y="2129"/>
              <a:ext cx="221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r"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dirty="0">
                  <a:solidFill>
                    <a:srgbClr val="FFFFFF"/>
                  </a:solidFill>
                </a:rPr>
                <a:t>e</a:t>
              </a:r>
              <a:r>
                <a:rPr lang="en-US" baseline="30000" dirty="0">
                  <a:solidFill>
                    <a:srgbClr val="FFFFFF"/>
                  </a:solidFill>
                </a:rPr>
                <a:t>-</a:t>
              </a:r>
            </a:p>
          </p:txBody>
        </p:sp>
        <p:sp>
          <p:nvSpPr>
            <p:cNvPr id="23" name="Oval 110"/>
            <p:cNvSpPr>
              <a:spLocks noChangeArrowheads="1"/>
            </p:cNvSpPr>
            <p:nvPr/>
          </p:nvSpPr>
          <p:spPr bwMode="auto">
            <a:xfrm>
              <a:off x="2304" y="1916"/>
              <a:ext cx="63" cy="86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24" name="Text Box 111"/>
            <p:cNvSpPr txBox="1">
              <a:spLocks noChangeArrowheads="1"/>
            </p:cNvSpPr>
            <p:nvPr/>
          </p:nvSpPr>
          <p:spPr bwMode="auto">
            <a:xfrm>
              <a:off x="1834" y="1731"/>
              <a:ext cx="217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dirty="0">
                  <a:solidFill>
                    <a:srgbClr val="FFFFFF"/>
                  </a:solidFill>
                </a:rPr>
                <a:t>R</a:t>
              </a:r>
            </a:p>
          </p:txBody>
        </p:sp>
        <p:sp>
          <p:nvSpPr>
            <p:cNvPr id="25" name="Text Box 112"/>
            <p:cNvSpPr txBox="1">
              <a:spLocks noChangeArrowheads="1"/>
            </p:cNvSpPr>
            <p:nvPr/>
          </p:nvSpPr>
          <p:spPr bwMode="auto">
            <a:xfrm>
              <a:off x="2435" y="1593"/>
              <a:ext cx="217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dirty="0">
                  <a:solidFill>
                    <a:srgbClr val="FFFFFF"/>
                  </a:solidFill>
                </a:rPr>
                <a:t>N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512162" y="1556792"/>
            <a:ext cx="8236302" cy="26962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ZoneTexte 26"/>
          <p:cNvSpPr txBox="1"/>
          <p:nvPr/>
        </p:nvSpPr>
        <p:spPr>
          <a:xfrm>
            <a:off x="3347864" y="4656622"/>
            <a:ext cx="2906373" cy="120032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dirty="0" err="1">
                <a:solidFill>
                  <a:schemeClr val="bg2"/>
                </a:solidFill>
              </a:rPr>
              <a:t>Subtraction</a:t>
            </a:r>
            <a:r>
              <a:rPr lang="fr-FR" dirty="0">
                <a:solidFill>
                  <a:schemeClr val="bg2"/>
                </a:solidFill>
              </a:rPr>
              <a:t> of C </a:t>
            </a:r>
            <a:r>
              <a:rPr lang="fr-FR" dirty="0" smtClean="0">
                <a:solidFill>
                  <a:schemeClr val="bg2"/>
                </a:solidFill>
              </a:rPr>
              <a:t>contribution</a:t>
            </a:r>
          </a:p>
          <a:p>
            <a:r>
              <a:rPr lang="fr-FR" dirty="0">
                <a:solidFill>
                  <a:schemeClr val="bg2"/>
                </a:solidFill>
              </a:rPr>
              <a:t> </a:t>
            </a:r>
            <a:r>
              <a:rPr lang="fr-FR" dirty="0" smtClean="0">
                <a:solidFill>
                  <a:schemeClr val="bg2"/>
                </a:solidFill>
              </a:rPr>
              <a:t>                     and</a:t>
            </a:r>
            <a:endParaRPr lang="fr-FR" dirty="0">
              <a:solidFill>
                <a:schemeClr val="bg2"/>
              </a:solidFill>
            </a:endParaRPr>
          </a:p>
          <a:p>
            <a:r>
              <a:rPr lang="fr-FR" dirty="0" smtClean="0">
                <a:solidFill>
                  <a:schemeClr val="bg2"/>
                </a:solidFill>
              </a:rPr>
              <a:t>Normalisation </a:t>
            </a:r>
            <a:r>
              <a:rPr lang="fr-FR" dirty="0" err="1" smtClean="0">
                <a:solidFill>
                  <a:schemeClr val="bg2"/>
                </a:solidFill>
              </a:rPr>
              <a:t>using</a:t>
            </a:r>
            <a:r>
              <a:rPr lang="fr-FR" dirty="0" smtClean="0">
                <a:solidFill>
                  <a:schemeClr val="bg2"/>
                </a:solidFill>
              </a:rPr>
              <a:t>  </a:t>
            </a:r>
          </a:p>
          <a:p>
            <a:r>
              <a:rPr lang="el-GR" dirty="0" smtClean="0">
                <a:solidFill>
                  <a:schemeClr val="bg2"/>
                </a:solidFill>
              </a:rPr>
              <a:t>π</a:t>
            </a:r>
            <a:r>
              <a:rPr lang="fr-FR" baseline="30000" dirty="0">
                <a:solidFill>
                  <a:schemeClr val="bg2"/>
                </a:solidFill>
              </a:rPr>
              <a:t>-</a:t>
            </a:r>
            <a:r>
              <a:rPr lang="fr-FR" dirty="0">
                <a:solidFill>
                  <a:schemeClr val="bg2"/>
                </a:solidFill>
              </a:rPr>
              <a:t>+p </a:t>
            </a:r>
            <a:r>
              <a:rPr lang="fr-FR" dirty="0" err="1" smtClean="0">
                <a:solidFill>
                  <a:schemeClr val="bg2"/>
                </a:solidFill>
              </a:rPr>
              <a:t>elastic</a:t>
            </a:r>
            <a:r>
              <a:rPr lang="fr-FR" dirty="0">
                <a:solidFill>
                  <a:schemeClr val="bg2"/>
                </a:solidFill>
              </a:rPr>
              <a:t>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scattering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62" y="4336073"/>
            <a:ext cx="2724720" cy="2039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Obraz 19"/>
          <p:cNvPicPr/>
          <p:nvPr/>
        </p:nvPicPr>
        <p:blipFill rotWithShape="1">
          <a:blip r:embed="rId3"/>
          <a:srcRect r="50000" b="50000"/>
          <a:stretch/>
        </p:blipFill>
        <p:spPr>
          <a:xfrm>
            <a:off x="6420028" y="4549407"/>
            <a:ext cx="2422219" cy="1629858"/>
          </a:xfrm>
          <a:prstGeom prst="rect">
            <a:avLst/>
          </a:prstGeom>
          <a:ln>
            <a:noFill/>
          </a:ln>
        </p:spPr>
      </p:pic>
      <p:sp>
        <p:nvSpPr>
          <p:cNvPr id="8" name="ZoneTexte 7"/>
          <p:cNvSpPr txBox="1"/>
          <p:nvPr/>
        </p:nvSpPr>
        <p:spPr>
          <a:xfrm>
            <a:off x="8021278" y="4941168"/>
            <a:ext cx="495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chemeClr val="tx2">
                    <a:lumMod val="50000"/>
                  </a:schemeClr>
                </a:solidFill>
              </a:rPr>
              <a:t>SAID</a:t>
            </a:r>
          </a:p>
          <a:p>
            <a:r>
              <a:rPr lang="fr-FR" sz="1200" dirty="0" smtClean="0">
                <a:solidFill>
                  <a:srgbClr val="FF0000"/>
                </a:solidFill>
              </a:rPr>
              <a:t>data</a:t>
            </a:r>
            <a:r>
              <a:rPr lang="fr-FR" sz="1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n-US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743363" y="6114782"/>
            <a:ext cx="655949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sym typeface="Symbol"/>
              </a:rPr>
              <a:t>(</a:t>
            </a:r>
            <a:r>
              <a:rPr lang="en-US" sz="1400" dirty="0" err="1" smtClean="0">
                <a:solidFill>
                  <a:schemeClr val="bg1"/>
                </a:solidFill>
                <a:sym typeface="Symbol"/>
              </a:rPr>
              <a:t>deg</a:t>
            </a:r>
            <a:r>
              <a:rPr lang="en-US" sz="1400" dirty="0" smtClean="0">
                <a:solidFill>
                  <a:schemeClr val="bg1"/>
                </a:solidFill>
                <a:sym typeface="Symbol"/>
              </a:rPr>
              <a:t>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1691680" y="6165304"/>
            <a:ext cx="1077987" cy="27699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sym typeface="Symbol"/>
              </a:rPr>
              <a:t>MM</a:t>
            </a:r>
            <a:r>
              <a:rPr lang="en-US" sz="1200" baseline="30000" dirty="0" smtClean="0">
                <a:solidFill>
                  <a:schemeClr val="bg1"/>
                </a:solidFill>
                <a:sym typeface="Symbol"/>
              </a:rPr>
              <a:t>2</a:t>
            </a:r>
            <a:r>
              <a:rPr lang="en-US" sz="1200" dirty="0" smtClean="0">
                <a:solidFill>
                  <a:schemeClr val="bg1"/>
                </a:solidFill>
                <a:sym typeface="Symbol"/>
              </a:rPr>
              <a:t>(GeV</a:t>
            </a:r>
            <a:r>
              <a:rPr lang="en-US" sz="1200" baseline="30000" dirty="0" smtClean="0">
                <a:solidFill>
                  <a:schemeClr val="bg1"/>
                </a:solidFill>
                <a:sym typeface="Symbol"/>
              </a:rPr>
              <a:t>2</a:t>
            </a:r>
            <a:r>
              <a:rPr lang="en-US" sz="1200" dirty="0" smtClean="0">
                <a:solidFill>
                  <a:schemeClr val="bg1"/>
                </a:solidFill>
                <a:sym typeface="Symbol"/>
              </a:rPr>
              <a:t>/c</a:t>
            </a:r>
            <a:r>
              <a:rPr lang="en-US" sz="1200" baseline="30000" dirty="0" smtClean="0">
                <a:solidFill>
                  <a:schemeClr val="bg1"/>
                </a:solidFill>
                <a:sym typeface="Symbol"/>
              </a:rPr>
              <a:t>2</a:t>
            </a:r>
            <a:r>
              <a:rPr lang="en-US" sz="1200" dirty="0" smtClean="0">
                <a:solidFill>
                  <a:schemeClr val="bg1"/>
                </a:solidFill>
                <a:sym typeface="Symbol"/>
              </a:rPr>
              <a:t>)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284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27" grpId="0" animBg="1"/>
      <p:bldP spid="8" grpId="0"/>
      <p:bldP spid="9" grpId="0" animBg="1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6808"/>
            <a:ext cx="8229600" cy="1143000"/>
          </a:xfrm>
        </p:spPr>
        <p:txBody>
          <a:bodyPr>
            <a:noAutofit/>
          </a:bodyPr>
          <a:lstStyle/>
          <a:p>
            <a:r>
              <a:rPr lang="fr-FR" sz="3600" dirty="0" smtClean="0">
                <a:solidFill>
                  <a:schemeClr val="tx2"/>
                </a:solidFill>
              </a:rPr>
              <a:t>Bonn-Gatchina Partial </a:t>
            </a:r>
            <a:r>
              <a:rPr lang="fr-FR" sz="3600" dirty="0" err="1">
                <a:solidFill>
                  <a:schemeClr val="tx2"/>
                </a:solidFill>
              </a:rPr>
              <a:t>W</a:t>
            </a:r>
            <a:r>
              <a:rPr lang="fr-FR" sz="3600" dirty="0" err="1" smtClean="0">
                <a:solidFill>
                  <a:schemeClr val="tx2"/>
                </a:solidFill>
              </a:rPr>
              <a:t>ave</a:t>
            </a:r>
            <a:r>
              <a:rPr lang="fr-FR" sz="3600" dirty="0" smtClean="0">
                <a:solidFill>
                  <a:schemeClr val="tx2"/>
                </a:solidFill>
              </a:rPr>
              <a:t> </a:t>
            </a:r>
            <a:r>
              <a:rPr lang="fr-FR" sz="3600" dirty="0" err="1" smtClean="0">
                <a:solidFill>
                  <a:schemeClr val="tx2"/>
                </a:solidFill>
              </a:rPr>
              <a:t>Analysis</a:t>
            </a:r>
            <a:r>
              <a:rPr lang="fr-FR" sz="3600" dirty="0" smtClean="0">
                <a:solidFill>
                  <a:schemeClr val="tx2"/>
                </a:solidFill>
              </a:rPr>
              <a:t> in  </a:t>
            </a:r>
            <a:br>
              <a:rPr lang="fr-FR" sz="3600" dirty="0" smtClean="0">
                <a:solidFill>
                  <a:schemeClr val="tx2"/>
                </a:solidFill>
              </a:rPr>
            </a:br>
            <a:r>
              <a:rPr lang="fr-FR" sz="3600" dirty="0" smtClean="0">
                <a:solidFill>
                  <a:schemeClr val="tx2"/>
                </a:solidFill>
              </a:rPr>
              <a:t>2</a:t>
            </a:r>
            <a:r>
              <a:rPr lang="fr-FR" sz="3600" dirty="0" smtClean="0">
                <a:solidFill>
                  <a:schemeClr val="tx2"/>
                </a:solidFill>
                <a:sym typeface="Symbol"/>
              </a:rPr>
              <a:t> production </a:t>
            </a:r>
            <a:r>
              <a:rPr lang="fr-FR" sz="3600" dirty="0" err="1" smtClean="0">
                <a:solidFill>
                  <a:schemeClr val="tx2"/>
                </a:solidFill>
                <a:sym typeface="Symbol"/>
              </a:rPr>
              <a:t>channels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448251"/>
            <a:ext cx="2895600" cy="365125"/>
          </a:xfrm>
        </p:spPr>
        <p:txBody>
          <a:bodyPr/>
          <a:lstStyle/>
          <a:p>
            <a:r>
              <a:rPr lang="fr-FR" dirty="0" smtClean="0"/>
              <a:t>B. Ramstein  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16</a:t>
            </a:fld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596186" y="5662989"/>
            <a:ext cx="8368301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  <a:sym typeface="Symbol"/>
              </a:rPr>
              <a:t>New HADES data are crucial for the </a:t>
            </a:r>
            <a:r>
              <a:rPr lang="fr-FR" dirty="0" err="1" smtClean="0">
                <a:solidFill>
                  <a:schemeClr val="bg1"/>
                </a:solidFill>
                <a:sym typeface="Symbol"/>
              </a:rPr>
              <a:t>determination</a:t>
            </a:r>
            <a:r>
              <a:rPr lang="fr-FR" dirty="0" smtClean="0">
                <a:solidFill>
                  <a:schemeClr val="bg1"/>
                </a:solidFill>
                <a:sym typeface="Symbol"/>
              </a:rPr>
              <a:t> of the  contribution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chemeClr val="bg1"/>
                </a:solidFill>
                <a:sym typeface="Symbol"/>
              </a:rPr>
              <a:t>Still</a:t>
            </a:r>
            <a:r>
              <a:rPr lang="fr-FR" dirty="0" smtClean="0">
                <a:solidFill>
                  <a:schemeClr val="bg1"/>
                </a:solidFill>
                <a:sym typeface="Symbol"/>
              </a:rPr>
              <a:t> no data on  </a:t>
            </a:r>
            <a:r>
              <a:rPr lang="fr-FR" dirty="0" err="1" smtClean="0">
                <a:solidFill>
                  <a:schemeClr val="bg1"/>
                </a:solidFill>
                <a:sym typeface="Symbol"/>
              </a:rPr>
              <a:t>between</a:t>
            </a:r>
            <a:r>
              <a:rPr lang="fr-FR" dirty="0" smtClean="0">
                <a:solidFill>
                  <a:schemeClr val="bg1"/>
                </a:solidFill>
                <a:sym typeface="Symbol"/>
              </a:rPr>
              <a:t> 1.54 and 1.75 </a:t>
            </a:r>
            <a:r>
              <a:rPr lang="fr-FR" dirty="0" err="1" smtClean="0">
                <a:solidFill>
                  <a:schemeClr val="bg1"/>
                </a:solidFill>
                <a:sym typeface="Symbol"/>
              </a:rPr>
              <a:t>GeV</a:t>
            </a:r>
            <a:r>
              <a:rPr lang="fr-FR" dirty="0" smtClean="0">
                <a:solidFill>
                  <a:schemeClr val="bg1"/>
                </a:solidFill>
                <a:sym typeface="Symbol"/>
              </a:rPr>
              <a:t>/c</a:t>
            </a:r>
            <a:r>
              <a:rPr lang="fr-FR" baseline="30000" dirty="0" smtClean="0">
                <a:solidFill>
                  <a:schemeClr val="bg1"/>
                </a:solidFill>
                <a:sym typeface="Symbol"/>
              </a:rPr>
              <a:t>2</a:t>
            </a:r>
            <a:r>
              <a:rPr lang="fr-FR" dirty="0" smtClean="0">
                <a:solidFill>
                  <a:schemeClr val="bg1"/>
                </a:solidFill>
                <a:sym typeface="Symbol"/>
              </a:rPr>
              <a:t> (part of HADES future program)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3131840" y="1353542"/>
            <a:ext cx="583264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rgbClr val="FFFF00"/>
                </a:solidFill>
              </a:rPr>
              <a:t>collaboration </a:t>
            </a:r>
            <a:r>
              <a:rPr lang="fr-FR" dirty="0" err="1">
                <a:solidFill>
                  <a:srgbClr val="FFFF00"/>
                </a:solidFill>
              </a:rPr>
              <a:t>with</a:t>
            </a:r>
            <a:r>
              <a:rPr lang="fr-FR" dirty="0">
                <a:solidFill>
                  <a:srgbClr val="FFFF00"/>
                </a:solidFill>
              </a:rPr>
              <a:t> A. </a:t>
            </a:r>
            <a:r>
              <a:rPr lang="fr-FR" dirty="0" err="1" smtClean="0">
                <a:solidFill>
                  <a:srgbClr val="FFFF00"/>
                </a:solidFill>
              </a:rPr>
              <a:t>Sarantsev</a:t>
            </a:r>
            <a:r>
              <a:rPr lang="fr-FR" dirty="0" smtClean="0">
                <a:solidFill>
                  <a:srgbClr val="FFFF00"/>
                </a:solidFill>
              </a:rPr>
              <a:t> (</a:t>
            </a:r>
            <a:r>
              <a:rPr lang="fr-FR" dirty="0" err="1" smtClean="0">
                <a:solidFill>
                  <a:srgbClr val="FFFF00"/>
                </a:solidFill>
              </a:rPr>
              <a:t>see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next</a:t>
            </a:r>
            <a:r>
              <a:rPr lang="fr-FR" dirty="0" smtClean="0">
                <a:solidFill>
                  <a:srgbClr val="FFFF00"/>
                </a:solidFill>
              </a:rPr>
              <a:t> talk)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/>
              <a:t>HADES data (</a:t>
            </a:r>
            <a:r>
              <a:rPr lang="el-GR" dirty="0"/>
              <a:t>π</a:t>
            </a:r>
            <a:r>
              <a:rPr lang="fr-FR" baseline="30000" dirty="0"/>
              <a:t>-</a:t>
            </a:r>
            <a:r>
              <a:rPr lang="fr-FR" dirty="0"/>
              <a:t>p</a:t>
            </a:r>
            <a:r>
              <a:rPr lang="el-GR" dirty="0">
                <a:sym typeface="Symbol"/>
              </a:rPr>
              <a:t></a:t>
            </a:r>
            <a:r>
              <a:rPr lang="fr-FR" dirty="0">
                <a:sym typeface="Symbol"/>
              </a:rPr>
              <a:t> n</a:t>
            </a:r>
            <a:r>
              <a:rPr lang="el-GR" dirty="0"/>
              <a:t>π</a:t>
            </a:r>
            <a:r>
              <a:rPr lang="fr-FR" baseline="30000" dirty="0"/>
              <a:t>+</a:t>
            </a:r>
            <a:r>
              <a:rPr lang="el-GR" dirty="0"/>
              <a:t>π</a:t>
            </a:r>
            <a:r>
              <a:rPr lang="fr-FR" baseline="30000" dirty="0" smtClean="0"/>
              <a:t>-</a:t>
            </a:r>
            <a:r>
              <a:rPr lang="fr-FR" dirty="0" smtClean="0"/>
              <a:t>  and  </a:t>
            </a:r>
            <a:r>
              <a:rPr lang="el-GR" dirty="0" smtClean="0"/>
              <a:t>π</a:t>
            </a:r>
            <a:r>
              <a:rPr lang="fr-FR" baseline="30000" dirty="0"/>
              <a:t>-</a:t>
            </a:r>
            <a:r>
              <a:rPr lang="fr-FR" dirty="0"/>
              <a:t>p</a:t>
            </a:r>
            <a:r>
              <a:rPr lang="el-GR" dirty="0">
                <a:sym typeface="Symbol"/>
              </a:rPr>
              <a:t></a:t>
            </a:r>
            <a:r>
              <a:rPr lang="fr-FR" dirty="0">
                <a:sym typeface="Symbol"/>
              </a:rPr>
              <a:t> </a:t>
            </a:r>
            <a:r>
              <a:rPr lang="fr-FR" dirty="0" smtClean="0">
                <a:sym typeface="Symbol"/>
              </a:rPr>
              <a:t>p</a:t>
            </a:r>
            <a:r>
              <a:rPr lang="el-GR" dirty="0" smtClean="0"/>
              <a:t>π</a:t>
            </a:r>
            <a:r>
              <a:rPr lang="fr-FR" baseline="30000" dirty="0" smtClean="0"/>
              <a:t>0</a:t>
            </a:r>
            <a:r>
              <a:rPr lang="el-GR" dirty="0" smtClean="0"/>
              <a:t>π</a:t>
            </a:r>
            <a:r>
              <a:rPr lang="fr-FR" baseline="30000" dirty="0"/>
              <a:t>- </a:t>
            </a:r>
            <a:r>
              <a:rPr lang="fr-FR" baseline="30000" dirty="0" smtClean="0"/>
              <a:t> </a:t>
            </a:r>
            <a:r>
              <a:rPr lang="fr-FR" dirty="0" smtClean="0"/>
              <a:t>at 4 </a:t>
            </a:r>
            <a:r>
              <a:rPr lang="fr-FR" dirty="0" err="1" smtClean="0"/>
              <a:t>energies</a:t>
            </a:r>
            <a:r>
              <a:rPr lang="fr-FR" dirty="0" smtClean="0"/>
              <a:t> ) </a:t>
            </a:r>
            <a:r>
              <a:rPr lang="fr-FR" dirty="0"/>
              <a:t> </a:t>
            </a:r>
          </a:p>
          <a:p>
            <a:r>
              <a:rPr lang="fr-FR" dirty="0" smtClean="0"/>
              <a:t>  + </a:t>
            </a:r>
            <a:r>
              <a:rPr lang="fr-FR" dirty="0"/>
              <a:t>photon </a:t>
            </a:r>
            <a:r>
              <a:rPr lang="fr-FR" dirty="0" smtClean="0"/>
              <a:t>(CB-ELSA,MAMI) and pion (Crystal Ball)  </a:t>
            </a:r>
            <a:r>
              <a:rPr lang="fr-FR" dirty="0"/>
              <a:t>data </a:t>
            </a:r>
            <a:r>
              <a:rPr lang="fr-FR" dirty="0" smtClean="0"/>
              <a:t>base</a:t>
            </a:r>
            <a:r>
              <a:rPr lang="fr-FR" dirty="0">
                <a:solidFill>
                  <a:srgbClr val="FFFF00"/>
                </a:solidFill>
              </a:rPr>
              <a:t> 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275856" y="5205613"/>
            <a:ext cx="5510353" cy="599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7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r>
              <a:rPr lang="fr-FR" b="1" i="1" dirty="0">
                <a:solidFill>
                  <a:schemeClr val="tx2"/>
                </a:solidFill>
              </a:rPr>
              <a:t>More </a:t>
            </a:r>
            <a:r>
              <a:rPr lang="fr-FR" b="1" i="1" dirty="0" err="1">
                <a:solidFill>
                  <a:schemeClr val="tx2"/>
                </a:solidFill>
              </a:rPr>
              <a:t>details</a:t>
            </a:r>
            <a:r>
              <a:rPr lang="fr-FR" b="1" i="1" dirty="0">
                <a:solidFill>
                  <a:schemeClr val="tx2"/>
                </a:solidFill>
              </a:rPr>
              <a:t> in </a:t>
            </a:r>
            <a:r>
              <a:rPr lang="fr-FR" b="1" i="1" dirty="0" err="1">
                <a:solidFill>
                  <a:schemeClr val="tx2"/>
                </a:solidFill>
              </a:rPr>
              <a:t>Izabela</a:t>
            </a:r>
            <a:r>
              <a:rPr lang="fr-FR" b="1" i="1" dirty="0">
                <a:solidFill>
                  <a:schemeClr val="tx2"/>
                </a:solidFill>
              </a:rPr>
              <a:t> </a:t>
            </a:r>
            <a:r>
              <a:rPr lang="fr-FR" b="1" i="1" dirty="0" err="1">
                <a:solidFill>
                  <a:schemeClr val="tx2"/>
                </a:solidFill>
              </a:rPr>
              <a:t>Ciepal’s</a:t>
            </a:r>
            <a:r>
              <a:rPr lang="fr-FR" b="1" i="1" dirty="0">
                <a:solidFill>
                  <a:schemeClr val="tx2"/>
                </a:solidFill>
              </a:rPr>
              <a:t> talk (</a:t>
            </a:r>
            <a:r>
              <a:rPr lang="fr-FR" b="1" i="1" dirty="0" smtClean="0">
                <a:solidFill>
                  <a:schemeClr val="tx2"/>
                </a:solidFill>
              </a:rPr>
              <a:t>B6 </a:t>
            </a:r>
            <a:r>
              <a:rPr lang="fr-FR" b="1" i="1" dirty="0" err="1">
                <a:solidFill>
                  <a:schemeClr val="tx2"/>
                </a:solidFill>
              </a:rPr>
              <a:t>Monday</a:t>
            </a:r>
            <a:r>
              <a:rPr lang="fr-FR" b="1" i="1" dirty="0">
                <a:solidFill>
                  <a:schemeClr val="tx2"/>
                </a:solidFill>
              </a:rPr>
              <a:t> 16:55 )</a:t>
            </a:r>
          </a:p>
          <a:p>
            <a:pPr marL="1587">
              <a:lnSpc>
                <a:spcPct val="80000"/>
              </a:lnSpc>
              <a:spcBef>
                <a:spcPts val="500"/>
              </a:spcBef>
              <a:buClr>
                <a:schemeClr val="tx1"/>
              </a:buClr>
              <a:buSzPct val="14400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/>
            </a:pPr>
            <a:endParaRPr lang="fr-FR" b="1" i="1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51920" y="3523948"/>
            <a:ext cx="2592288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ym typeface="Symbol"/>
              </a:rPr>
              <a:t>   e.g. N(1520</a:t>
            </a:r>
            <a:r>
              <a:rPr lang="en-US" b="1" dirty="0">
                <a:sym typeface="Symbol"/>
              </a:rPr>
              <a:t>):  </a:t>
            </a:r>
          </a:p>
          <a:p>
            <a:r>
              <a:rPr lang="en-US" b="1" dirty="0">
                <a:sym typeface="Symbol"/>
              </a:rPr>
              <a:t>   </a:t>
            </a:r>
            <a:r>
              <a:rPr lang="en-US" b="1" dirty="0">
                <a:solidFill>
                  <a:srgbClr val="FFFF00"/>
                </a:solidFill>
                <a:sym typeface="Symbol"/>
              </a:rPr>
              <a:t>N coupling =122 %</a:t>
            </a:r>
          </a:p>
          <a:p>
            <a:r>
              <a:rPr lang="fr-FR" b="1" dirty="0">
                <a:sym typeface="Symbol"/>
              </a:rPr>
              <a:t>      PDG 2015 : 15-25%</a:t>
            </a:r>
          </a:p>
          <a:p>
            <a:r>
              <a:rPr lang="fr-FR" b="1" dirty="0">
                <a:sym typeface="Symbol"/>
              </a:rPr>
              <a:t>      PDG 2016 : no info</a:t>
            </a:r>
            <a:endParaRPr lang="en-US" b="1" dirty="0">
              <a:sym typeface="Symbol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568192" y="2520132"/>
            <a:ext cx="5435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Extraction of </a:t>
            </a:r>
            <a:r>
              <a:rPr lang="fr-FR" dirty="0" smtClean="0">
                <a:sym typeface="Symbol"/>
              </a:rPr>
              <a:t>N, N, N  components in the </a:t>
            </a:r>
            <a:r>
              <a:rPr lang="fr-FR" dirty="0" err="1" smtClean="0">
                <a:sym typeface="Symbol"/>
              </a:rPr>
              <a:t>different</a:t>
            </a:r>
            <a:r>
              <a:rPr lang="fr-FR" dirty="0" smtClean="0">
                <a:sym typeface="Symbol"/>
              </a:rPr>
              <a:t> </a:t>
            </a:r>
          </a:p>
          <a:p>
            <a:r>
              <a:rPr lang="fr-FR" dirty="0" smtClean="0">
                <a:sym typeface="Symbol"/>
              </a:rPr>
              <a:t>partial </a:t>
            </a:r>
            <a:r>
              <a:rPr lang="fr-FR" dirty="0" err="1" smtClean="0">
                <a:sym typeface="Symbol"/>
              </a:rPr>
              <a:t>waves</a:t>
            </a:r>
            <a:endParaRPr lang="en-US" dirty="0"/>
          </a:p>
        </p:txBody>
      </p:sp>
      <p:sp>
        <p:nvSpPr>
          <p:cNvPr id="20" name="ZoneTexte 19"/>
          <p:cNvSpPr txBox="1"/>
          <p:nvPr/>
        </p:nvSpPr>
        <p:spPr>
          <a:xfrm>
            <a:off x="-108520" y="980728"/>
            <a:ext cx="3676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HADES data </a:t>
            </a:r>
            <a:r>
              <a:rPr lang="fr-FR" dirty="0" err="1" smtClean="0"/>
              <a:t>corrected</a:t>
            </a:r>
            <a:r>
              <a:rPr lang="fr-FR" dirty="0" smtClean="0"/>
              <a:t> for </a:t>
            </a:r>
            <a:r>
              <a:rPr lang="fr-FR" dirty="0" err="1" smtClean="0"/>
              <a:t>acceptance</a:t>
            </a:r>
            <a:endParaRPr lang="en-US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0"/>
          <a:stretch/>
        </p:blipFill>
        <p:spPr bwMode="auto">
          <a:xfrm>
            <a:off x="150216" y="1423801"/>
            <a:ext cx="3088619" cy="4093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1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chemeClr val="tx2"/>
                </a:solidFill>
              </a:rPr>
              <a:t>Inputs for </a:t>
            </a:r>
            <a:r>
              <a:rPr lang="fr-FR" dirty="0" smtClean="0">
                <a:solidFill>
                  <a:schemeClr val="tx2"/>
                </a:solidFill>
                <a:sym typeface="Symbol"/>
              </a:rPr>
              <a:t></a:t>
            </a:r>
            <a:r>
              <a:rPr lang="fr-FR" baseline="30000" dirty="0" smtClean="0">
                <a:solidFill>
                  <a:schemeClr val="tx2"/>
                </a:solidFill>
                <a:sym typeface="Symbol"/>
              </a:rPr>
              <a:t>-</a:t>
            </a:r>
            <a:r>
              <a:rPr lang="fr-FR" dirty="0" err="1" smtClean="0">
                <a:solidFill>
                  <a:schemeClr val="tx2"/>
                </a:solidFill>
                <a:sym typeface="Symbol"/>
              </a:rPr>
              <a:t>pXe</a:t>
            </a:r>
            <a:r>
              <a:rPr lang="fr-FR" baseline="30000" dirty="0" err="1" smtClean="0">
                <a:solidFill>
                  <a:schemeClr val="tx2"/>
                </a:solidFill>
                <a:sym typeface="Symbol"/>
              </a:rPr>
              <a:t>+</a:t>
            </a:r>
            <a:r>
              <a:rPr lang="fr-FR" dirty="0" err="1" smtClean="0">
                <a:solidFill>
                  <a:schemeClr val="tx2"/>
                </a:solidFill>
                <a:sym typeface="Symbol"/>
              </a:rPr>
              <a:t>e</a:t>
            </a:r>
            <a:r>
              <a:rPr lang="fr-FR" baseline="30000" dirty="0" smtClean="0">
                <a:solidFill>
                  <a:schemeClr val="tx2"/>
                </a:solidFill>
                <a:sym typeface="Symbol"/>
              </a:rPr>
              <a:t>- </a:t>
            </a:r>
            <a:r>
              <a:rPr lang="fr-FR" dirty="0" smtClean="0">
                <a:solidFill>
                  <a:schemeClr val="tx2"/>
                </a:solidFill>
                <a:sym typeface="Symbol"/>
              </a:rPr>
              <a:t>from PWA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202828" y="6381328"/>
            <a:ext cx="2133600" cy="365125"/>
          </a:xfrm>
        </p:spPr>
        <p:txBody>
          <a:bodyPr/>
          <a:lstStyle/>
          <a:p>
            <a:r>
              <a:rPr lang="en-US" smtClean="0"/>
              <a:t>MESON 2018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40682" y="6381328"/>
            <a:ext cx="2133600" cy="365125"/>
          </a:xfrm>
        </p:spPr>
        <p:txBody>
          <a:bodyPr/>
          <a:lstStyle/>
          <a:p>
            <a:fld id="{D3715932-5A4C-4A57-8CB9-AAB746316C79}" type="slidenum">
              <a:rPr lang="fr-FR" smtClean="0"/>
              <a:t>17</a:t>
            </a:fld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6002866" y="2607295"/>
            <a:ext cx="2601581" cy="251179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02867" y="2607295"/>
            <a:ext cx="2409864" cy="235797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ym typeface="Symbol"/>
              </a:rPr>
              <a:t>s(MeV)</a:t>
            </a:r>
            <a:endParaRPr lang="en-US" dirty="0"/>
          </a:p>
        </p:txBody>
      </p:sp>
      <p:sp>
        <p:nvSpPr>
          <p:cNvPr id="35" name="ZoneTexte 34"/>
          <p:cNvSpPr txBox="1"/>
          <p:nvPr/>
        </p:nvSpPr>
        <p:spPr>
          <a:xfrm>
            <a:off x="-252536" y="5457998"/>
            <a:ext cx="3672408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Symbol"/>
              </a:rPr>
              <a:t>        off-shell  production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in </a:t>
            </a:r>
            <a:r>
              <a:rPr lang="en-GB" dirty="0">
                <a:sym typeface="Symbol" panose="05050102010706020507" pitchFamily="18" charset="2"/>
              </a:rPr>
              <a:t></a:t>
            </a:r>
            <a:r>
              <a:rPr lang="pl-PL" baseline="30000" dirty="0">
                <a:sym typeface="Symbol" panose="05050102010706020507" pitchFamily="18" charset="2"/>
              </a:rPr>
              <a:t>-</a:t>
            </a:r>
            <a:r>
              <a:rPr lang="pl-PL" dirty="0">
                <a:sym typeface="Symbol" panose="05050102010706020507" pitchFamily="18" charset="2"/>
              </a:rPr>
              <a:t>p</a:t>
            </a:r>
            <a:endParaRPr lang="en-US" dirty="0" smtClean="0">
              <a:sym typeface="Symbol"/>
            </a:endParaRPr>
          </a:p>
          <a:p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       </a:t>
            </a:r>
            <a:r>
              <a:rPr lang="en-US" dirty="0">
                <a:solidFill>
                  <a:srgbClr val="FFFF00"/>
                </a:solidFill>
                <a:sym typeface="Symbol"/>
              </a:rPr>
              <a:t> </a:t>
            </a:r>
            <a:r>
              <a:rPr lang="en-US" dirty="0" smtClean="0">
                <a:solidFill>
                  <a:srgbClr val="FFFF00"/>
                </a:solidFill>
                <a:sym typeface="Symbol"/>
              </a:rPr>
              <a:t></a:t>
            </a:r>
            <a:r>
              <a:rPr lang="en-US" dirty="0">
                <a:solidFill>
                  <a:srgbClr val="FFFF00"/>
                </a:solidFill>
                <a:sym typeface="Symbol"/>
              </a:rPr>
              <a:t>1</a:t>
            </a:r>
            <a:r>
              <a:rPr lang="en-US" dirty="0" smtClean="0">
                <a:solidFill>
                  <a:srgbClr val="FFFF00"/>
                </a:solidFill>
                <a:sym typeface="Symbol"/>
              </a:rPr>
              <a:t>.3 </a:t>
            </a:r>
            <a:r>
              <a:rPr lang="en-US" dirty="0" err="1" smtClean="0">
                <a:solidFill>
                  <a:srgbClr val="FFFF00"/>
                </a:solidFill>
                <a:sym typeface="Symbol"/>
              </a:rPr>
              <a:t>mb</a:t>
            </a:r>
            <a:r>
              <a:rPr lang="en-US" dirty="0" smtClean="0">
                <a:solidFill>
                  <a:srgbClr val="FFFF00"/>
                </a:solidFill>
                <a:sym typeface="Symbol"/>
              </a:rPr>
              <a:t> at 0.69 GeV/c</a:t>
            </a:r>
          </a:p>
          <a:p>
            <a:r>
              <a:rPr lang="fr-FR" dirty="0">
                <a:solidFill>
                  <a:srgbClr val="FFFF00"/>
                </a:solidFill>
                <a:sym typeface="Symbol"/>
              </a:rPr>
              <a:t> </a:t>
            </a:r>
            <a:r>
              <a:rPr lang="fr-FR" dirty="0" smtClean="0">
                <a:solidFill>
                  <a:srgbClr val="FFFF00"/>
                </a:solidFill>
                <a:sym typeface="Symbol"/>
              </a:rPr>
              <a:t>       </a:t>
            </a:r>
            <a:r>
              <a:rPr lang="fr-FR" dirty="0" smtClean="0"/>
              <a:t>t-</a:t>
            </a:r>
            <a:r>
              <a:rPr lang="fr-FR" dirty="0" err="1" smtClean="0"/>
              <a:t>channel</a:t>
            </a:r>
            <a:r>
              <a:rPr lang="fr-FR" dirty="0" smtClean="0"/>
              <a:t> </a:t>
            </a:r>
            <a:r>
              <a:rPr lang="fr-FR" dirty="0"/>
              <a:t>contribution </a:t>
            </a:r>
            <a:r>
              <a:rPr lang="fr-FR" dirty="0" err="1" smtClean="0">
                <a:sym typeface="Symbol"/>
              </a:rPr>
              <a:t>is</a:t>
            </a:r>
            <a:r>
              <a:rPr lang="fr-FR" dirty="0" smtClean="0">
                <a:sym typeface="Symbol"/>
              </a:rPr>
              <a:t> </a:t>
            </a:r>
            <a:r>
              <a:rPr lang="fr-FR" dirty="0" err="1" smtClean="0">
                <a:sym typeface="Symbol"/>
              </a:rPr>
              <a:t>small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540" y="2634447"/>
            <a:ext cx="2095191" cy="207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866969"/>
            <a:ext cx="2477370" cy="221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ZoneTexte 41"/>
          <p:cNvSpPr txBox="1"/>
          <p:nvPr/>
        </p:nvSpPr>
        <p:spPr>
          <a:xfrm>
            <a:off x="3826066" y="2730170"/>
            <a:ext cx="1160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sym typeface="Symbol"/>
              </a:rPr>
              <a:t></a:t>
            </a:r>
            <a:r>
              <a:rPr lang="fr-FR" baseline="30000" dirty="0">
                <a:solidFill>
                  <a:schemeClr val="bg1"/>
                </a:solidFill>
                <a:sym typeface="Symbol"/>
              </a:rPr>
              <a:t>-</a:t>
            </a:r>
            <a:r>
              <a:rPr lang="fr-FR" dirty="0" err="1">
                <a:solidFill>
                  <a:schemeClr val="bg1"/>
                </a:solidFill>
                <a:sym typeface="Symbol"/>
              </a:rPr>
              <a:t>pn</a:t>
            </a:r>
            <a:r>
              <a:rPr lang="fr-FR" dirty="0">
                <a:solidFill>
                  <a:schemeClr val="bg1"/>
                </a:solidFill>
                <a:sym typeface="Symbol"/>
              </a:rPr>
              <a:t> </a:t>
            </a:r>
            <a:r>
              <a:rPr lang="fr-FR" baseline="30000" dirty="0">
                <a:solidFill>
                  <a:schemeClr val="bg1"/>
                </a:solidFill>
                <a:sym typeface="Symbol"/>
              </a:rPr>
              <a:t>0</a:t>
            </a:r>
            <a:r>
              <a:rPr lang="fr-FR" dirty="0">
                <a:solidFill>
                  <a:schemeClr val="bg1"/>
                </a:solidFill>
                <a:sym typeface="Symbol"/>
              </a:rPr>
              <a:t> 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3227912" y="4289963"/>
            <a:ext cx="24831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</a:t>
            </a:r>
            <a:r>
              <a:rPr lang="en-US" baseline="30000" dirty="0" smtClean="0">
                <a:sym typeface="Symbol"/>
              </a:rPr>
              <a:t>0</a:t>
            </a:r>
            <a:r>
              <a:rPr lang="en-US" dirty="0" smtClean="0">
                <a:sym typeface="Symbol"/>
              </a:rPr>
              <a:t> production f</a:t>
            </a:r>
            <a:r>
              <a:rPr lang="fr-FR" dirty="0" smtClean="0">
                <a:sym typeface="Symbol"/>
              </a:rPr>
              <a:t>rom PWA</a:t>
            </a:r>
          </a:p>
          <a:p>
            <a:r>
              <a:rPr lang="fr-FR" dirty="0">
                <a:sym typeface="Symbol"/>
              </a:rPr>
              <a:t></a:t>
            </a:r>
            <a:r>
              <a:rPr lang="fr-FR" baseline="30000" dirty="0">
                <a:sym typeface="Symbol"/>
              </a:rPr>
              <a:t>-</a:t>
            </a:r>
            <a:r>
              <a:rPr lang="fr-FR" dirty="0" err="1">
                <a:sym typeface="Symbol"/>
              </a:rPr>
              <a:t>pn</a:t>
            </a:r>
            <a:r>
              <a:rPr lang="fr-FR" dirty="0">
                <a:sym typeface="Symbol"/>
              </a:rPr>
              <a:t> </a:t>
            </a:r>
            <a:r>
              <a:rPr lang="fr-FR" baseline="30000" dirty="0">
                <a:sym typeface="Symbol"/>
              </a:rPr>
              <a:t>0</a:t>
            </a:r>
            <a:r>
              <a:rPr lang="fr-FR" dirty="0">
                <a:sym typeface="Symbol"/>
              </a:rPr>
              <a:t> </a:t>
            </a:r>
            <a:endParaRPr lang="fr-FR" dirty="0" smtClean="0">
              <a:sym typeface="Symbol"/>
            </a:endParaRPr>
          </a:p>
          <a:p>
            <a:r>
              <a:rPr lang="fr-FR" dirty="0">
                <a:sym typeface="Symbol"/>
              </a:rPr>
              <a:t></a:t>
            </a:r>
            <a:r>
              <a:rPr lang="fr-FR" baseline="30000" dirty="0">
                <a:sym typeface="Symbol"/>
              </a:rPr>
              <a:t>-</a:t>
            </a:r>
            <a:r>
              <a:rPr lang="fr-FR" dirty="0" err="1">
                <a:sym typeface="Symbol"/>
              </a:rPr>
              <a:t>pn</a:t>
            </a:r>
            <a:r>
              <a:rPr lang="fr-FR" dirty="0">
                <a:sym typeface="Symbol"/>
              </a:rPr>
              <a:t> </a:t>
            </a:r>
            <a:r>
              <a:rPr lang="fr-FR" baseline="30000" dirty="0" smtClean="0">
                <a:sym typeface="Symbol"/>
              </a:rPr>
              <a:t>0</a:t>
            </a:r>
            <a:r>
              <a:rPr lang="fr-FR" dirty="0">
                <a:sym typeface="Symbol"/>
              </a:rPr>
              <a:t> </a:t>
            </a:r>
            <a:r>
              <a:rPr lang="fr-FR" baseline="30000" dirty="0">
                <a:sym typeface="Symbol"/>
              </a:rPr>
              <a:t>0</a:t>
            </a:r>
            <a:r>
              <a:rPr lang="fr-FR" dirty="0" smtClean="0">
                <a:sym typeface="Symbol"/>
              </a:rPr>
              <a:t> </a:t>
            </a:r>
            <a:endParaRPr lang="fr-FR" dirty="0">
              <a:sym typeface="Symbol"/>
            </a:endParaRPr>
          </a:p>
          <a:p>
            <a:r>
              <a:rPr lang="fr-FR" dirty="0">
                <a:sym typeface="Symbol"/>
              </a:rPr>
              <a:t></a:t>
            </a:r>
            <a:r>
              <a:rPr lang="fr-FR" baseline="30000" dirty="0">
                <a:sym typeface="Symbol"/>
              </a:rPr>
              <a:t>-</a:t>
            </a:r>
            <a:r>
              <a:rPr lang="fr-FR" dirty="0" err="1">
                <a:sym typeface="Symbol"/>
              </a:rPr>
              <a:t>p</a:t>
            </a:r>
            <a:r>
              <a:rPr lang="fr-FR" dirty="0" err="1" smtClean="0">
                <a:sym typeface="Symbol"/>
              </a:rPr>
              <a:t>p</a:t>
            </a:r>
            <a:r>
              <a:rPr lang="fr-FR" dirty="0" smtClean="0">
                <a:sym typeface="Symbol"/>
              </a:rPr>
              <a:t> </a:t>
            </a:r>
            <a:r>
              <a:rPr lang="fr-FR" baseline="30000" dirty="0" smtClean="0">
                <a:sym typeface="Symbol"/>
              </a:rPr>
              <a:t>-</a:t>
            </a:r>
            <a:r>
              <a:rPr lang="fr-FR" dirty="0" smtClean="0">
                <a:sym typeface="Symbol"/>
              </a:rPr>
              <a:t> </a:t>
            </a:r>
            <a:r>
              <a:rPr lang="fr-FR" dirty="0">
                <a:sym typeface="Symbol"/>
              </a:rPr>
              <a:t></a:t>
            </a:r>
            <a:r>
              <a:rPr lang="fr-FR" baseline="30000" dirty="0">
                <a:sym typeface="Symbol"/>
              </a:rPr>
              <a:t>0</a:t>
            </a:r>
            <a:r>
              <a:rPr lang="fr-FR" dirty="0" smtClean="0">
                <a:sym typeface="Symbol"/>
              </a:rPr>
              <a:t> 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5795994" y="5258825"/>
            <a:ext cx="26334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ym typeface="Symbol"/>
              </a:rPr>
              <a:t>C</a:t>
            </a:r>
            <a:r>
              <a:rPr lang="fr-FR" dirty="0" smtClean="0">
                <a:sym typeface="Symbol"/>
              </a:rPr>
              <a:t>ross section for </a:t>
            </a:r>
            <a:r>
              <a:rPr lang="en-US" dirty="0" smtClean="0">
                <a:sym typeface="Symbol"/>
              </a:rPr>
              <a:t></a:t>
            </a:r>
            <a:r>
              <a:rPr lang="en-US" baseline="30000" dirty="0" smtClean="0">
                <a:sym typeface="Symbol"/>
              </a:rPr>
              <a:t>-</a:t>
            </a:r>
            <a:r>
              <a:rPr lang="en-US" dirty="0" smtClean="0">
                <a:sym typeface="Symbol"/>
              </a:rPr>
              <a:t>p n </a:t>
            </a:r>
          </a:p>
          <a:p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   (detailed balance) </a:t>
            </a:r>
            <a:endParaRPr lang="en-US" dirty="0" smtClean="0">
              <a:sym typeface="Symbol"/>
            </a:endParaRPr>
          </a:p>
          <a:p>
            <a:r>
              <a:rPr lang="fr-FR" dirty="0">
                <a:sym typeface="Symbol"/>
              </a:rPr>
              <a:t> </a:t>
            </a:r>
            <a:r>
              <a:rPr lang="fr-FR" dirty="0" smtClean="0">
                <a:sym typeface="Symbol"/>
              </a:rPr>
              <a:t>  input for </a:t>
            </a:r>
            <a:r>
              <a:rPr lang="en-US" dirty="0">
                <a:sym typeface="Symbol"/>
              </a:rPr>
              <a:t></a:t>
            </a:r>
            <a:r>
              <a:rPr lang="en-US" baseline="30000" dirty="0">
                <a:sym typeface="Symbol"/>
              </a:rPr>
              <a:t>-</a:t>
            </a:r>
            <a:r>
              <a:rPr lang="en-US" dirty="0">
                <a:sym typeface="Symbol"/>
              </a:rPr>
              <a:t>p </a:t>
            </a:r>
            <a:r>
              <a:rPr lang="en-US" dirty="0" smtClean="0">
                <a:sym typeface="Symbol"/>
              </a:rPr>
              <a:t></a:t>
            </a:r>
            <a:r>
              <a:rPr lang="en-US" dirty="0" err="1" smtClean="0">
                <a:sym typeface="Symbol"/>
              </a:rPr>
              <a:t>e</a:t>
            </a:r>
            <a:r>
              <a:rPr lang="en-US" baseline="30000" dirty="0" err="1" smtClean="0">
                <a:sym typeface="Symbol"/>
              </a:rPr>
              <a:t>+</a:t>
            </a:r>
            <a:r>
              <a:rPr lang="en-US" dirty="0" err="1" smtClean="0">
                <a:sym typeface="Symbol"/>
              </a:rPr>
              <a:t>e</a:t>
            </a:r>
            <a:r>
              <a:rPr lang="en-US" baseline="30000" dirty="0" err="1" smtClean="0">
                <a:sym typeface="Symbol"/>
              </a:rPr>
              <a:t>-</a:t>
            </a:r>
            <a:r>
              <a:rPr lang="en-US" dirty="0" err="1" smtClean="0">
                <a:sym typeface="Symbol"/>
              </a:rPr>
              <a:t>n</a:t>
            </a:r>
            <a:r>
              <a:rPr lang="en-US" dirty="0" smtClean="0">
                <a:sym typeface="Symbol"/>
              </a:rPr>
              <a:t> </a:t>
            </a:r>
            <a:endParaRPr lang="en-US" dirty="0" smtClean="0">
              <a:sym typeface="Symbol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7365135" y="3573016"/>
            <a:ext cx="923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sym typeface="Symbol"/>
              </a:rPr>
              <a:t>n</a:t>
            </a:r>
            <a:r>
              <a:rPr lang="en-US" baseline="30000" dirty="0">
                <a:solidFill>
                  <a:schemeClr val="bg1"/>
                </a:solidFill>
                <a:sym typeface="Symbol"/>
              </a:rPr>
              <a:t>-</a:t>
            </a:r>
            <a:r>
              <a:rPr lang="en-US" dirty="0" smtClean="0">
                <a:solidFill>
                  <a:schemeClr val="bg1"/>
                </a:solidFill>
                <a:sym typeface="Symbol"/>
              </a:rPr>
              <a:t>p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7236296" y="3479303"/>
            <a:ext cx="0" cy="11022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 rot="16200000">
            <a:off x="5827499" y="3433350"/>
            <a:ext cx="720069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sym typeface="Symbol"/>
              </a:rPr>
              <a:t>(b)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836105" y="4705462"/>
            <a:ext cx="986167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sym typeface="Symbol"/>
              </a:rPr>
              <a:t>s(MeV)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880176" y="3122191"/>
            <a:ext cx="45635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ZoneTexte 15"/>
          <p:cNvSpPr txBox="1"/>
          <p:nvPr/>
        </p:nvSpPr>
        <p:spPr>
          <a:xfrm>
            <a:off x="7690644" y="3058039"/>
            <a:ext cx="10008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 err="1" smtClean="0">
                <a:solidFill>
                  <a:schemeClr val="bg1"/>
                </a:solidFill>
                <a:sym typeface="Symbol"/>
              </a:rPr>
              <a:t>Meson</a:t>
            </a:r>
            <a:r>
              <a:rPr lang="fr-FR" sz="600" dirty="0" smtClean="0">
                <a:solidFill>
                  <a:schemeClr val="bg1"/>
                </a:solidFill>
                <a:sym typeface="Symbol"/>
              </a:rPr>
              <a:t> </a:t>
            </a:r>
            <a:r>
              <a:rPr lang="fr-FR" sz="600" dirty="0" smtClean="0">
                <a:solidFill>
                  <a:schemeClr val="bg1"/>
                </a:solidFill>
              </a:rPr>
              <a:t>exchange</a:t>
            </a:r>
            <a:endParaRPr lang="en-US" sz="600" dirty="0">
              <a:solidFill>
                <a:schemeClr val="bg1"/>
              </a:solidFill>
            </a:endParaRPr>
          </a:p>
        </p:txBody>
      </p:sp>
      <p:pic>
        <p:nvPicPr>
          <p:cNvPr id="22" name="Obraz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1124744"/>
            <a:ext cx="2218239" cy="2314120"/>
          </a:xfrm>
          <a:prstGeom prst="rect">
            <a:avLst/>
          </a:prstGeom>
        </p:spPr>
      </p:pic>
      <p:pic>
        <p:nvPicPr>
          <p:cNvPr id="23" name="Obraz 9"/>
          <p:cNvPicPr>
            <a:picLocks noChangeAspect="1"/>
          </p:cNvPicPr>
          <p:nvPr/>
        </p:nvPicPr>
        <p:blipFill rotWithShape="1">
          <a:blip r:embed="rId6"/>
          <a:srcRect l="-1" r="1613"/>
          <a:stretch/>
        </p:blipFill>
        <p:spPr>
          <a:xfrm>
            <a:off x="323528" y="3379907"/>
            <a:ext cx="2218239" cy="2097255"/>
          </a:xfrm>
          <a:prstGeom prst="rect">
            <a:avLst/>
          </a:prstGeom>
        </p:spPr>
      </p:pic>
      <p:sp>
        <p:nvSpPr>
          <p:cNvPr id="24" name="Prostokąt 16"/>
          <p:cNvSpPr/>
          <p:nvPr/>
        </p:nvSpPr>
        <p:spPr>
          <a:xfrm>
            <a:off x="785675" y="2429599"/>
            <a:ext cx="1293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sym typeface="Symbol" panose="05050102010706020507" pitchFamily="18" charset="2"/>
              </a:rPr>
              <a:t></a:t>
            </a:r>
            <a:r>
              <a:rPr lang="pl-PL" baseline="30000" dirty="0">
                <a:solidFill>
                  <a:schemeClr val="bg1"/>
                </a:solidFill>
                <a:sym typeface="Symbol" panose="05050102010706020507" pitchFamily="18" charset="2"/>
              </a:rPr>
              <a:t>-</a:t>
            </a:r>
            <a:r>
              <a:rPr lang="pl-PL" dirty="0">
                <a:solidFill>
                  <a:schemeClr val="bg1"/>
                </a:solidFill>
                <a:sym typeface="Symbol" panose="05050102010706020507" pitchFamily="18" charset="2"/>
              </a:rPr>
              <a:t>p</a:t>
            </a:r>
            <a:r>
              <a:rPr lang="pl-PL" dirty="0" smtClean="0">
                <a:solidFill>
                  <a:schemeClr val="bg1"/>
                </a:solidFill>
                <a:sym typeface="Symbol" panose="05050102010706020507" pitchFamily="18" charset="2"/>
              </a:rPr>
              <a:t></a:t>
            </a:r>
            <a:r>
              <a:rPr lang="pl-PL" baseline="30000" dirty="0" smtClean="0">
                <a:solidFill>
                  <a:schemeClr val="bg1"/>
                </a:solidFill>
                <a:sym typeface="Symbol" panose="05050102010706020507" pitchFamily="18" charset="2"/>
              </a:rPr>
              <a:t>+</a:t>
            </a:r>
            <a:r>
              <a:rPr lang="pl-PL" dirty="0" smtClean="0">
                <a:solidFill>
                  <a:schemeClr val="bg1"/>
                </a:solidFill>
                <a:sym typeface="Symbol" panose="05050102010706020507" pitchFamily="18" charset="2"/>
              </a:rPr>
              <a:t></a:t>
            </a:r>
            <a:r>
              <a:rPr lang="pl-PL" baseline="30000" dirty="0" smtClean="0">
                <a:solidFill>
                  <a:schemeClr val="bg1"/>
                </a:solidFill>
                <a:sym typeface="Symbol" panose="05050102010706020507" pitchFamily="18" charset="2"/>
              </a:rPr>
              <a:t>- </a:t>
            </a:r>
            <a:r>
              <a:rPr lang="pl-PL" dirty="0">
                <a:solidFill>
                  <a:schemeClr val="bg1"/>
                </a:solidFill>
                <a:sym typeface="Symbol" panose="05050102010706020507" pitchFamily="18" charset="2"/>
              </a:rPr>
              <a:t>n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5" name="Prostokąt 16"/>
          <p:cNvSpPr/>
          <p:nvPr/>
        </p:nvSpPr>
        <p:spPr>
          <a:xfrm>
            <a:off x="684165" y="3460938"/>
            <a:ext cx="1295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  <a:sym typeface="Symbol" panose="05050102010706020507" pitchFamily="18" charset="2"/>
              </a:rPr>
              <a:t></a:t>
            </a:r>
            <a:r>
              <a:rPr lang="pl-PL" baseline="30000" dirty="0">
                <a:solidFill>
                  <a:schemeClr val="bg1"/>
                </a:solidFill>
                <a:sym typeface="Symbol" panose="05050102010706020507" pitchFamily="18" charset="2"/>
              </a:rPr>
              <a:t>-</a:t>
            </a:r>
            <a:r>
              <a:rPr lang="pl-PL" dirty="0">
                <a:solidFill>
                  <a:schemeClr val="bg1"/>
                </a:solidFill>
                <a:sym typeface="Symbol" panose="05050102010706020507" pitchFamily="18" charset="2"/>
              </a:rPr>
              <a:t>p</a:t>
            </a:r>
            <a:r>
              <a:rPr lang="pl-PL" dirty="0" smtClean="0">
                <a:solidFill>
                  <a:schemeClr val="bg1"/>
                </a:solidFill>
                <a:sym typeface="Symbol" panose="05050102010706020507" pitchFamily="18" charset="2"/>
              </a:rPr>
              <a:t></a:t>
            </a:r>
            <a:r>
              <a:rPr lang="fr-FR" baseline="30000" dirty="0" smtClean="0">
                <a:solidFill>
                  <a:schemeClr val="bg1"/>
                </a:solidFill>
                <a:sym typeface="Symbol" panose="05050102010706020507" pitchFamily="18" charset="2"/>
              </a:rPr>
              <a:t>-</a:t>
            </a:r>
            <a:r>
              <a:rPr lang="pl-PL" dirty="0" smtClean="0">
                <a:solidFill>
                  <a:schemeClr val="bg1"/>
                </a:solidFill>
                <a:sym typeface="Symbol" panose="05050102010706020507" pitchFamily="18" charset="2"/>
              </a:rPr>
              <a:t></a:t>
            </a:r>
            <a:r>
              <a:rPr lang="fr-FR" baseline="30000" dirty="0" smtClean="0">
                <a:solidFill>
                  <a:schemeClr val="bg1"/>
                </a:solidFill>
                <a:sym typeface="Symbol" panose="05050102010706020507" pitchFamily="18" charset="2"/>
              </a:rPr>
              <a:t>0</a:t>
            </a:r>
            <a:r>
              <a:rPr lang="pl-PL" baseline="30000" dirty="0" smtClean="0">
                <a:solidFill>
                  <a:schemeClr val="bg1"/>
                </a:solidFill>
                <a:sym typeface="Symbol" panose="05050102010706020507" pitchFamily="18" charset="2"/>
              </a:rPr>
              <a:t> </a:t>
            </a:r>
            <a:r>
              <a:rPr lang="fr-FR" dirty="0" smtClean="0">
                <a:solidFill>
                  <a:schemeClr val="bg1"/>
                </a:solidFill>
                <a:sym typeface="Symbol" panose="05050102010706020507" pitchFamily="18" charset="2"/>
              </a:rPr>
              <a:t>p</a:t>
            </a:r>
            <a:r>
              <a:rPr lang="pl-PL" dirty="0" smtClean="0">
                <a:solidFill>
                  <a:schemeClr val="bg1"/>
                </a:solidFill>
                <a:sym typeface="Symbol" panose="05050102010706020507" pitchFamily="18" charset="2"/>
              </a:rPr>
              <a:t>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pole tekstowe 6"/>
          <p:cNvSpPr txBox="1"/>
          <p:nvPr/>
        </p:nvSpPr>
        <p:spPr>
          <a:xfrm>
            <a:off x="1480680" y="1956902"/>
            <a:ext cx="17951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pl-PL" sz="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 - </a:t>
            </a:r>
            <a:r>
              <a:rPr lang="pl-PL" sz="8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total</a:t>
            </a:r>
            <a:r>
              <a:rPr lang="pl-PL" sz="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3/2</a:t>
            </a:r>
            <a:r>
              <a:rPr lang="pl-PL" sz="800" baseline="30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-</a:t>
            </a:r>
            <a:r>
              <a:rPr lang="pl-PL" sz="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 (D13+..)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1/2</a:t>
            </a:r>
            <a:r>
              <a:rPr lang="pl-PL" sz="800" baseline="30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-</a:t>
            </a:r>
            <a:r>
              <a:rPr lang="pl-PL" sz="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 (S11+..)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l-PL" sz="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3/2</a:t>
            </a:r>
            <a:r>
              <a:rPr lang="pl-PL" sz="800" baseline="30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+ </a:t>
            </a:r>
            <a:r>
              <a:rPr lang="pl-PL" sz="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Symbol" panose="05050102010706020507" pitchFamily="18" charset="2"/>
              </a:rPr>
              <a:t>(P33+..</a:t>
            </a:r>
            <a:endParaRPr lang="pl-PL" sz="800" baseline="30000" dirty="0" smtClean="0">
              <a:solidFill>
                <a:srgbClr val="000000"/>
              </a:solidFill>
              <a:latin typeface="Arial" pitchFamily="34" charset="0"/>
              <a:cs typeface="Arial" pitchFamily="34" charset="0"/>
              <a:sym typeface="Symbol" panose="05050102010706020507" pitchFamily="18" charset="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1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 rot="1883891">
            <a:off x="1939114" y="1052156"/>
            <a:ext cx="131292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preliminary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23528" y="1124744"/>
            <a:ext cx="820417" cy="369332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HADES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27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42" grpId="0"/>
      <p:bldP spid="39" grpId="0"/>
      <p:bldP spid="40" grpId="0"/>
      <p:bldP spid="43" grpId="0"/>
      <p:bldP spid="8" grpId="0" animBg="1"/>
      <p:bldP spid="13" grpId="0" animBg="1"/>
      <p:bldP spid="18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81655"/>
            <a:ext cx="4094278" cy="4071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chemeClr val="tx2"/>
                </a:solidFill>
              </a:rPr>
              <a:t>Inclusive </a:t>
            </a:r>
            <a:r>
              <a:rPr lang="fr-FR" dirty="0" err="1" smtClean="0">
                <a:solidFill>
                  <a:schemeClr val="tx2"/>
                </a:solidFill>
              </a:rPr>
              <a:t>e</a:t>
            </a:r>
            <a:r>
              <a:rPr lang="fr-FR" baseline="30000" dirty="0" err="1" smtClean="0">
                <a:solidFill>
                  <a:schemeClr val="tx2"/>
                </a:solidFill>
              </a:rPr>
              <a:t>+</a:t>
            </a:r>
            <a:r>
              <a:rPr lang="fr-FR" dirty="0" err="1" smtClean="0">
                <a:solidFill>
                  <a:schemeClr val="tx2"/>
                </a:solidFill>
              </a:rPr>
              <a:t>e</a:t>
            </a:r>
            <a:r>
              <a:rPr lang="fr-FR" baseline="30000" dirty="0" smtClean="0">
                <a:solidFill>
                  <a:schemeClr val="tx2"/>
                </a:solidFill>
              </a:rPr>
              <a:t>-</a:t>
            </a:r>
            <a:r>
              <a:rPr lang="fr-FR" dirty="0" smtClean="0">
                <a:solidFill>
                  <a:schemeClr val="tx2"/>
                </a:solidFill>
              </a:rPr>
              <a:t> production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18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419872" y="5085184"/>
            <a:ext cx="5544616" cy="1200329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chemeClr val="bg1"/>
                </a:solidFill>
              </a:rPr>
              <a:t>Strong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η</a:t>
            </a:r>
            <a:r>
              <a:rPr lang="fr-FR" dirty="0">
                <a:solidFill>
                  <a:schemeClr val="bg1"/>
                </a:solidFill>
              </a:rPr>
              <a:t> contribution </a:t>
            </a:r>
            <a:endParaRPr lang="fr-FR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bg1"/>
                </a:solidFill>
              </a:rPr>
              <a:t>Cocktail of point-</a:t>
            </a:r>
            <a:r>
              <a:rPr lang="fr-FR" dirty="0" err="1" smtClean="0">
                <a:solidFill>
                  <a:schemeClr val="bg1"/>
                </a:solidFill>
              </a:rPr>
              <a:t>like</a:t>
            </a:r>
            <a:r>
              <a:rPr lang="fr-FR" dirty="0" smtClean="0">
                <a:solidFill>
                  <a:schemeClr val="bg1"/>
                </a:solidFill>
              </a:rPr>
              <a:t> sources </a:t>
            </a:r>
            <a:r>
              <a:rPr lang="fr-FR" dirty="0" err="1" smtClean="0">
                <a:solidFill>
                  <a:schemeClr val="bg1"/>
                </a:solidFill>
              </a:rPr>
              <a:t>underestimates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e</a:t>
            </a:r>
            <a:r>
              <a:rPr lang="fr-FR" baseline="30000" dirty="0" err="1" smtClean="0">
                <a:solidFill>
                  <a:schemeClr val="bg1"/>
                </a:solidFill>
              </a:rPr>
              <a:t>+</a:t>
            </a:r>
            <a:r>
              <a:rPr lang="fr-FR" dirty="0" err="1" smtClean="0">
                <a:solidFill>
                  <a:schemeClr val="bg1"/>
                </a:solidFill>
              </a:rPr>
              <a:t>e</a:t>
            </a:r>
            <a:r>
              <a:rPr lang="fr-FR" baseline="30000" dirty="0" smtClean="0">
                <a:solidFill>
                  <a:schemeClr val="bg1"/>
                </a:solidFill>
              </a:rPr>
              <a:t>-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yield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smtClean="0">
                <a:solidFill>
                  <a:schemeClr val="bg1"/>
                </a:solidFill>
              </a:rPr>
              <a:t>at high invariant mass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chemeClr val="bg1"/>
                </a:solidFill>
              </a:rPr>
              <a:t>Satisfactory</a:t>
            </a:r>
            <a:r>
              <a:rPr lang="fr-FR" dirty="0" smtClean="0">
                <a:solidFill>
                  <a:schemeClr val="bg1"/>
                </a:solidFill>
              </a:rPr>
              <a:t> description </a:t>
            </a:r>
            <a:r>
              <a:rPr lang="fr-FR" dirty="0" err="1" smtClean="0">
                <a:solidFill>
                  <a:schemeClr val="bg1"/>
                </a:solidFill>
              </a:rPr>
              <a:t>adding</a:t>
            </a:r>
            <a:r>
              <a:rPr lang="fr-FR" dirty="0" smtClean="0">
                <a:solidFill>
                  <a:schemeClr val="bg1"/>
                </a:solidFill>
              </a:rPr>
              <a:t> off-</a:t>
            </a:r>
            <a:r>
              <a:rPr lang="fr-FR" dirty="0" err="1" smtClean="0">
                <a:solidFill>
                  <a:schemeClr val="bg1"/>
                </a:solidFill>
              </a:rPr>
              <a:t>shell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smtClean="0">
                <a:solidFill>
                  <a:schemeClr val="bg1"/>
                </a:solidFill>
                <a:sym typeface="Symbol"/>
              </a:rPr>
              <a:t> contribution</a:t>
            </a:r>
            <a:endParaRPr lang="fr-FR" dirty="0" smtClean="0">
              <a:solidFill>
                <a:schemeClr val="bg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283968" y="1052736"/>
            <a:ext cx="510652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PLUTO </a:t>
            </a:r>
            <a:r>
              <a:rPr lang="fr-FR" dirty="0" err="1" smtClean="0"/>
              <a:t>event</a:t>
            </a:r>
            <a:r>
              <a:rPr lang="fr-FR" dirty="0" smtClean="0"/>
              <a:t> </a:t>
            </a:r>
            <a:r>
              <a:rPr lang="fr-FR" dirty="0" err="1" smtClean="0"/>
              <a:t>generator</a:t>
            </a:r>
            <a:r>
              <a:rPr lang="fr-FR" dirty="0" smtClean="0"/>
              <a:t> </a:t>
            </a:r>
            <a:r>
              <a:rPr lang="fr-FR" dirty="0"/>
              <a:t> </a:t>
            </a:r>
            <a:r>
              <a:rPr lang="fr-FR" sz="1600" i="1" dirty="0" err="1" smtClean="0"/>
              <a:t>Fröhlich</a:t>
            </a:r>
            <a:r>
              <a:rPr lang="fr-FR" sz="1600" i="1" dirty="0" smtClean="0"/>
              <a:t> et al, POS (2007) 076</a:t>
            </a:r>
          </a:p>
          <a:p>
            <a:r>
              <a:rPr lang="el-GR" i="1" dirty="0"/>
              <a:t>π</a:t>
            </a:r>
            <a:r>
              <a:rPr lang="fr-FR" i="1" baseline="30000" dirty="0" smtClean="0"/>
              <a:t>-</a:t>
            </a:r>
            <a:r>
              <a:rPr lang="fr-FR" i="1" dirty="0" smtClean="0"/>
              <a:t>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ym typeface="Symbol"/>
              </a:rPr>
              <a:t></a:t>
            </a:r>
            <a:r>
              <a:rPr lang="fr-FR" baseline="30000" dirty="0">
                <a:sym typeface="Symbol"/>
              </a:rPr>
              <a:t>0</a:t>
            </a:r>
            <a:r>
              <a:rPr lang="fr-FR" dirty="0">
                <a:sym typeface="Symbol"/>
              </a:rPr>
              <a:t></a:t>
            </a:r>
            <a:r>
              <a:rPr lang="fr-FR" dirty="0" err="1" smtClean="0">
                <a:sym typeface="Symbol"/>
              </a:rPr>
              <a:t>e</a:t>
            </a:r>
            <a:r>
              <a:rPr lang="fr-FR" baseline="30000" dirty="0" err="1" smtClean="0">
                <a:sym typeface="Symbol"/>
              </a:rPr>
              <a:t>+</a:t>
            </a:r>
            <a:r>
              <a:rPr lang="fr-FR" dirty="0" err="1" smtClean="0">
                <a:sym typeface="Symbol"/>
              </a:rPr>
              <a:t>e</a:t>
            </a:r>
            <a:r>
              <a:rPr lang="fr-FR" baseline="30000" dirty="0" smtClean="0">
                <a:sym typeface="Symbol"/>
              </a:rPr>
              <a:t>-  </a:t>
            </a:r>
            <a:r>
              <a:rPr lang="fr-FR" dirty="0" smtClean="0">
                <a:sym typeface="Symbol"/>
              </a:rPr>
              <a:t>(SAID)  </a:t>
            </a:r>
            <a:r>
              <a:rPr lang="fr-FR" dirty="0">
                <a:sym typeface="Symbol"/>
              </a:rPr>
              <a:t> </a:t>
            </a:r>
            <a:r>
              <a:rPr lang="fr-FR" dirty="0" err="1">
                <a:sym typeface="Symbol"/>
              </a:rPr>
              <a:t>e</a:t>
            </a:r>
            <a:r>
              <a:rPr lang="fr-FR" baseline="30000" dirty="0" err="1">
                <a:sym typeface="Symbol"/>
              </a:rPr>
              <a:t>+</a:t>
            </a:r>
            <a:r>
              <a:rPr lang="fr-FR" dirty="0" err="1">
                <a:sym typeface="Symbol"/>
              </a:rPr>
              <a:t>e</a:t>
            </a:r>
            <a:r>
              <a:rPr lang="fr-FR" baseline="30000" dirty="0">
                <a:sym typeface="Symbol"/>
              </a:rPr>
              <a:t>-</a:t>
            </a:r>
            <a:r>
              <a:rPr lang="fr-FR" dirty="0">
                <a:sym typeface="Symbol"/>
              </a:rPr>
              <a:t> </a:t>
            </a:r>
            <a:r>
              <a:rPr lang="fr-FR" dirty="0" smtClean="0">
                <a:sym typeface="Symbol"/>
              </a:rPr>
              <a:t> (</a:t>
            </a:r>
            <a:r>
              <a:rPr lang="fr-FR" dirty="0" err="1" smtClean="0"/>
              <a:t>Landolt-Börnstein</a:t>
            </a:r>
            <a:r>
              <a:rPr lang="fr-FR" dirty="0" smtClean="0"/>
              <a:t>)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FFFF00"/>
                </a:solidFill>
                <a:sym typeface="Symbol"/>
              </a:rPr>
              <a:t></a:t>
            </a:r>
            <a:r>
              <a:rPr lang="fr-FR" dirty="0" smtClean="0">
                <a:sym typeface="Symbol"/>
              </a:rPr>
              <a:t> contribution from PWA (</a:t>
            </a:r>
            <a:r>
              <a:rPr lang="fr-FR" baseline="30000" dirty="0" smtClean="0">
                <a:sym typeface="Symbol"/>
              </a:rPr>
              <a:t>-</a:t>
            </a:r>
            <a:r>
              <a:rPr lang="fr-FR" dirty="0" err="1" smtClean="0">
                <a:sym typeface="Symbol"/>
              </a:rPr>
              <a:t>pn</a:t>
            </a:r>
            <a:r>
              <a:rPr lang="fr-FR" dirty="0" smtClean="0">
                <a:sym typeface="Symbol"/>
              </a:rPr>
              <a:t> 1.3 mb)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FFFF00"/>
                </a:solidFill>
              </a:rPr>
              <a:t>effective</a:t>
            </a:r>
            <a:r>
              <a:rPr lang="fr-FR" dirty="0" smtClean="0"/>
              <a:t> point-</a:t>
            </a:r>
            <a:r>
              <a:rPr lang="fr-FR" dirty="0" err="1" smtClean="0"/>
              <a:t>like</a:t>
            </a:r>
            <a:r>
              <a:rPr lang="fr-FR" dirty="0" smtClean="0"/>
              <a:t> contribution  </a:t>
            </a:r>
            <a:r>
              <a:rPr lang="fr-FR" dirty="0" err="1" smtClean="0"/>
              <a:t>deduced</a:t>
            </a:r>
            <a:r>
              <a:rPr lang="fr-FR" dirty="0" smtClean="0"/>
              <a:t> from</a:t>
            </a:r>
          </a:p>
          <a:p>
            <a:r>
              <a:rPr lang="fr-FR" dirty="0" smtClean="0">
                <a:sym typeface="Symbol"/>
              </a:rPr>
              <a:t>n</a:t>
            </a:r>
            <a:r>
              <a:rPr lang="fr-FR" baseline="30000" dirty="0" smtClean="0">
                <a:sym typeface="Symbol"/>
              </a:rPr>
              <a:t>-</a:t>
            </a:r>
            <a:r>
              <a:rPr lang="fr-FR" dirty="0" smtClean="0">
                <a:sym typeface="Symbol"/>
              </a:rPr>
              <a:t>p  </a:t>
            </a:r>
            <a:r>
              <a:rPr lang="fr-FR" dirty="0" err="1" smtClean="0">
                <a:sym typeface="Symbol"/>
              </a:rPr>
              <a:t>with</a:t>
            </a:r>
            <a:r>
              <a:rPr lang="fr-FR" dirty="0" smtClean="0"/>
              <a:t> </a:t>
            </a:r>
            <a:r>
              <a:rPr lang="fr-FR" dirty="0" err="1" smtClean="0"/>
              <a:t>e</a:t>
            </a:r>
            <a:r>
              <a:rPr lang="fr-FR" baseline="30000" dirty="0" err="1" smtClean="0"/>
              <a:t>+</a:t>
            </a:r>
            <a:r>
              <a:rPr lang="fr-FR" dirty="0" err="1" smtClean="0"/>
              <a:t>e</a:t>
            </a:r>
            <a:r>
              <a:rPr lang="fr-FR" baseline="30000" dirty="0" smtClean="0"/>
              <a:t>-</a:t>
            </a:r>
            <a:r>
              <a:rPr lang="fr-FR" dirty="0" smtClean="0"/>
              <a:t> distribution as </a:t>
            </a:r>
            <a:r>
              <a:rPr lang="fr-FR" dirty="0" smtClean="0">
                <a:solidFill>
                  <a:srgbClr val="FFFF00"/>
                </a:solidFill>
              </a:rPr>
              <a:t>N(1520)</a:t>
            </a:r>
            <a:r>
              <a:rPr lang="fr-FR" baseline="30000" dirty="0" smtClean="0">
                <a:solidFill>
                  <a:srgbClr val="FFFF00"/>
                </a:solidFill>
              </a:rPr>
              <a:t>0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smtClean="0">
                <a:solidFill>
                  <a:srgbClr val="FFFF00"/>
                </a:solidFill>
                <a:sym typeface="Symbol"/>
              </a:rPr>
              <a:t> </a:t>
            </a:r>
            <a:r>
              <a:rPr lang="fr-FR" dirty="0" err="1">
                <a:solidFill>
                  <a:srgbClr val="FFFF00"/>
                </a:solidFill>
                <a:sym typeface="Symbol"/>
              </a:rPr>
              <a:t>n</a:t>
            </a:r>
            <a:r>
              <a:rPr lang="fr-FR" dirty="0" err="1" smtClean="0">
                <a:solidFill>
                  <a:srgbClr val="FFFF00"/>
                </a:solidFill>
                <a:sym typeface="Symbol"/>
              </a:rPr>
              <a:t>e</a:t>
            </a:r>
            <a:r>
              <a:rPr lang="fr-FR" baseline="30000" dirty="0" err="1" smtClean="0">
                <a:solidFill>
                  <a:srgbClr val="FFFF00"/>
                </a:solidFill>
                <a:sym typeface="Symbol"/>
              </a:rPr>
              <a:t>+</a:t>
            </a:r>
            <a:r>
              <a:rPr lang="fr-FR" dirty="0" err="1" smtClean="0">
                <a:solidFill>
                  <a:srgbClr val="FFFF00"/>
                </a:solidFill>
                <a:sym typeface="Symbol"/>
              </a:rPr>
              <a:t>e</a:t>
            </a:r>
            <a:r>
              <a:rPr lang="fr-FR" baseline="30000" dirty="0" smtClean="0">
                <a:solidFill>
                  <a:srgbClr val="FFFF00"/>
                </a:solidFill>
                <a:sym typeface="Symbol"/>
              </a:rPr>
              <a:t>-</a:t>
            </a:r>
            <a:r>
              <a:rPr lang="fr-FR" dirty="0" smtClean="0">
                <a:solidFill>
                  <a:srgbClr val="FFFF00"/>
                </a:solidFill>
                <a:sym typeface="Symbol"/>
              </a:rPr>
              <a:t> </a:t>
            </a:r>
          </a:p>
          <a:p>
            <a:r>
              <a:rPr lang="fr-FR" dirty="0">
                <a:sym typeface="Symbol"/>
              </a:rPr>
              <a:t> </a:t>
            </a:r>
            <a:r>
              <a:rPr lang="fr-FR" dirty="0" smtClean="0">
                <a:sym typeface="Symbol"/>
              </a:rPr>
              <a:t>    </a:t>
            </a:r>
            <a:endParaRPr lang="fr-FR" dirty="0"/>
          </a:p>
          <a:p>
            <a:r>
              <a:rPr lang="el-GR" i="1" dirty="0" smtClean="0"/>
              <a:t>π</a:t>
            </a:r>
            <a:r>
              <a:rPr lang="fr-FR" i="1" baseline="30000" dirty="0" smtClean="0"/>
              <a:t>-</a:t>
            </a:r>
            <a:r>
              <a:rPr lang="fr-FR" i="1" dirty="0" smtClean="0"/>
              <a:t>C:</a:t>
            </a:r>
            <a:endParaRPr lang="fr-FR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 quasi-free </a:t>
            </a:r>
            <a:r>
              <a:rPr lang="fr-FR" dirty="0" err="1" smtClean="0"/>
              <a:t>process</a:t>
            </a:r>
            <a:r>
              <a:rPr lang="fr-FR" dirty="0" smtClean="0"/>
              <a:t> </a:t>
            </a:r>
            <a:r>
              <a:rPr lang="fr-FR" dirty="0"/>
              <a:t>(</a:t>
            </a:r>
            <a:r>
              <a:rPr lang="fr-FR" dirty="0" err="1" smtClean="0"/>
              <a:t>momentum</a:t>
            </a:r>
            <a:r>
              <a:rPr lang="fr-FR" dirty="0" smtClean="0"/>
              <a:t> </a:t>
            </a:r>
            <a:r>
              <a:rPr lang="fr-FR" dirty="0" err="1" smtClean="0"/>
              <a:t>distr</a:t>
            </a:r>
            <a:r>
              <a:rPr lang="fr-FR" dirty="0" smtClean="0"/>
              <a:t>. of </a:t>
            </a:r>
          </a:p>
          <a:p>
            <a:r>
              <a:rPr lang="fr-FR" dirty="0" err="1"/>
              <a:t>n</a:t>
            </a:r>
            <a:r>
              <a:rPr lang="fr-FR" dirty="0" err="1" smtClean="0"/>
              <a:t>ucleons</a:t>
            </a:r>
            <a:r>
              <a:rPr lang="fr-FR" dirty="0" smtClean="0"/>
              <a:t> </a:t>
            </a:r>
            <a:r>
              <a:rPr lang="fr-FR" dirty="0" err="1" smtClean="0"/>
              <a:t>taken</a:t>
            </a:r>
            <a:r>
              <a:rPr lang="fr-FR" dirty="0" smtClean="0"/>
              <a:t> </a:t>
            </a:r>
            <a:r>
              <a:rPr lang="fr-FR" dirty="0" err="1" smtClean="0"/>
              <a:t>into</a:t>
            </a:r>
            <a:r>
              <a:rPr lang="fr-FR" dirty="0" smtClean="0"/>
              <a:t> </a:t>
            </a:r>
            <a:r>
              <a:rPr lang="fr-FR" dirty="0" err="1" smtClean="0"/>
              <a:t>account</a:t>
            </a:r>
            <a:r>
              <a:rPr lang="fr-FR" dirty="0" smtClean="0"/>
              <a:t>) </a:t>
            </a:r>
            <a:r>
              <a:rPr lang="fr-FR" dirty="0" err="1" smtClean="0"/>
              <a:t>scaled</a:t>
            </a:r>
            <a:r>
              <a:rPr lang="fr-FR" dirty="0" smtClean="0"/>
              <a:t> </a:t>
            </a:r>
            <a:r>
              <a:rPr lang="fr-FR" dirty="0"/>
              <a:t>to  </a:t>
            </a:r>
            <a:r>
              <a:rPr lang="fr-FR" dirty="0">
                <a:sym typeface="Symbol"/>
              </a:rPr>
              <a:t></a:t>
            </a:r>
            <a:r>
              <a:rPr lang="fr-FR" baseline="-25000" dirty="0">
                <a:sym typeface="Symbol"/>
              </a:rPr>
              <a:t>C </a:t>
            </a:r>
            <a:r>
              <a:rPr lang="fr-FR" dirty="0">
                <a:sym typeface="Symbol"/>
              </a:rPr>
              <a:t>/</a:t>
            </a:r>
            <a:r>
              <a:rPr lang="fr-FR" baseline="-25000" dirty="0">
                <a:sym typeface="Symbol"/>
              </a:rPr>
              <a:t>H </a:t>
            </a:r>
            <a:r>
              <a:rPr lang="fr-FR" dirty="0" smtClean="0">
                <a:sym typeface="Symbol"/>
              </a:rPr>
              <a:t></a:t>
            </a:r>
            <a:r>
              <a:rPr lang="fr-FR" dirty="0">
                <a:sym typeface="Symbol"/>
              </a:rPr>
              <a:t>4</a:t>
            </a:r>
            <a:endParaRPr lang="fr-FR" dirty="0" smtClean="0">
              <a:sym typeface="Symbol"/>
            </a:endParaRPr>
          </a:p>
          <a:p>
            <a:r>
              <a:rPr lang="fr-FR" dirty="0" smtClean="0">
                <a:sym typeface="Symbol"/>
              </a:rPr>
              <a:t>              </a:t>
            </a:r>
          </a:p>
          <a:p>
            <a:r>
              <a:rPr lang="fr-FR" dirty="0" smtClean="0">
                <a:sym typeface="Symbol"/>
              </a:rPr>
              <a:t>Simulations </a:t>
            </a:r>
            <a:r>
              <a:rPr lang="fr-FR" dirty="0" err="1" smtClean="0">
                <a:sym typeface="Symbol"/>
              </a:rPr>
              <a:t>filtered</a:t>
            </a:r>
            <a:r>
              <a:rPr lang="fr-FR" dirty="0" smtClean="0">
                <a:sym typeface="Symbol"/>
              </a:rPr>
              <a:t> by </a:t>
            </a:r>
            <a:r>
              <a:rPr lang="fr-FR" dirty="0" err="1" smtClean="0">
                <a:sym typeface="Symbol"/>
              </a:rPr>
              <a:t>acceptance</a:t>
            </a:r>
            <a:endParaRPr lang="fr-FR" dirty="0">
              <a:sym typeface="Symbol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99310" y="4797152"/>
            <a:ext cx="314855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Measurement</a:t>
            </a:r>
            <a:r>
              <a:rPr lang="fr-FR" dirty="0"/>
              <a:t> on CH2 </a:t>
            </a:r>
            <a:r>
              <a:rPr lang="fr-FR" dirty="0" err="1"/>
              <a:t>target</a:t>
            </a:r>
            <a:r>
              <a:rPr lang="fr-FR" dirty="0" smtClean="0"/>
              <a:t>:</a:t>
            </a:r>
          </a:p>
          <a:p>
            <a:r>
              <a:rPr lang="fr-FR" dirty="0" smtClean="0"/>
              <a:t> </a:t>
            </a:r>
            <a:r>
              <a:rPr lang="fr-FR" dirty="0"/>
              <a:t>(d</a:t>
            </a:r>
            <a:r>
              <a:rPr lang="fr-FR" dirty="0">
                <a:sym typeface="Symbol"/>
              </a:rPr>
              <a:t>/</a:t>
            </a:r>
            <a:r>
              <a:rPr lang="fr-FR" dirty="0" err="1">
                <a:sym typeface="Symbol"/>
              </a:rPr>
              <a:t>dM</a:t>
            </a:r>
            <a:r>
              <a:rPr lang="fr-FR" dirty="0">
                <a:sym typeface="Symbol"/>
              </a:rPr>
              <a:t>)</a:t>
            </a:r>
            <a:r>
              <a:rPr lang="fr-FR" baseline="-25000" dirty="0">
                <a:sym typeface="Symbol"/>
              </a:rPr>
              <a:t>H</a:t>
            </a:r>
            <a:r>
              <a:rPr lang="fr-FR" dirty="0">
                <a:sym typeface="Symbol"/>
              </a:rPr>
              <a:t>+0.5 </a:t>
            </a:r>
            <a:r>
              <a:rPr lang="fr-FR" dirty="0"/>
              <a:t>(d</a:t>
            </a:r>
            <a:r>
              <a:rPr lang="fr-FR" dirty="0">
                <a:sym typeface="Symbol"/>
              </a:rPr>
              <a:t>/</a:t>
            </a:r>
            <a:r>
              <a:rPr lang="fr-FR" dirty="0" err="1">
                <a:sym typeface="Symbol"/>
              </a:rPr>
              <a:t>dM</a:t>
            </a:r>
            <a:r>
              <a:rPr lang="fr-FR" dirty="0">
                <a:sym typeface="Symbol"/>
              </a:rPr>
              <a:t>)</a:t>
            </a:r>
            <a:r>
              <a:rPr lang="fr-FR" baseline="-25000" dirty="0">
                <a:sym typeface="Symbol"/>
              </a:rPr>
              <a:t>C</a:t>
            </a:r>
            <a:endParaRPr lang="fr-FR" dirty="0">
              <a:sym typeface="Symbol"/>
            </a:endParaRPr>
          </a:p>
          <a:p>
            <a:r>
              <a:rPr lang="fr-FR" dirty="0">
                <a:sym typeface="Symbol"/>
              </a:rPr>
              <a:t>  </a:t>
            </a:r>
            <a:r>
              <a:rPr lang="fr-FR" dirty="0" smtClean="0">
                <a:sym typeface="Symbol"/>
              </a:rPr>
              <a:t> </a:t>
            </a:r>
            <a:r>
              <a:rPr lang="fr-FR" dirty="0">
                <a:sym typeface="Symbol"/>
              </a:rPr>
              <a:t></a:t>
            </a:r>
            <a:r>
              <a:rPr lang="fr-FR" baseline="-25000" dirty="0">
                <a:sym typeface="Symbol"/>
              </a:rPr>
              <a:t>C </a:t>
            </a:r>
            <a:r>
              <a:rPr lang="fr-FR" dirty="0">
                <a:sym typeface="Symbol"/>
              </a:rPr>
              <a:t> 4 </a:t>
            </a:r>
            <a:r>
              <a:rPr lang="fr-FR" baseline="-25000" dirty="0" smtClean="0">
                <a:sym typeface="Symbol"/>
              </a:rPr>
              <a:t>H</a:t>
            </a:r>
            <a:endParaRPr lang="en-US" dirty="0" smtClean="0"/>
          </a:p>
          <a:p>
            <a:r>
              <a:rPr lang="en-US" dirty="0" smtClean="0"/>
              <a:t>Signal </a:t>
            </a:r>
            <a:r>
              <a:rPr lang="en-US" dirty="0"/>
              <a:t>(M&lt;140 MeV/c</a:t>
            </a:r>
            <a:r>
              <a:rPr lang="en-US" baseline="30000" dirty="0"/>
              <a:t>2</a:t>
            </a:r>
            <a:r>
              <a:rPr lang="en-US" dirty="0"/>
              <a:t>) = </a:t>
            </a:r>
            <a:r>
              <a:rPr lang="en-US" b="1" dirty="0"/>
              <a:t>13138</a:t>
            </a:r>
            <a:endParaRPr lang="en-US" sz="2400" dirty="0"/>
          </a:p>
          <a:p>
            <a:r>
              <a:rPr lang="en-US" dirty="0" smtClean="0"/>
              <a:t>Signal </a:t>
            </a:r>
            <a:r>
              <a:rPr lang="en-US" dirty="0"/>
              <a:t>(M&gt;140 MeV/c</a:t>
            </a:r>
            <a:r>
              <a:rPr lang="en-US" baseline="30000" dirty="0"/>
              <a:t>2</a:t>
            </a:r>
            <a:r>
              <a:rPr lang="en-US" dirty="0"/>
              <a:t>) = </a:t>
            </a:r>
            <a:r>
              <a:rPr lang="en-US" b="1" dirty="0" smtClean="0"/>
              <a:t>3300</a:t>
            </a:r>
            <a:endParaRPr lang="en-US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2647474" y="270892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666633"/>
                </a:solidFill>
                <a:sym typeface="Symbol"/>
              </a:rPr>
              <a:t></a:t>
            </a:r>
            <a:endParaRPr lang="en-US" dirty="0">
              <a:solidFill>
                <a:srgbClr val="666633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362458" y="136769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CCFF"/>
                </a:solidFill>
                <a:sym typeface="Symbol"/>
              </a:rPr>
              <a:t></a:t>
            </a:r>
            <a:r>
              <a:rPr lang="fr-FR" baseline="30000" dirty="0">
                <a:solidFill>
                  <a:srgbClr val="00CCFF"/>
                </a:solidFill>
                <a:sym typeface="Symbol"/>
              </a:rPr>
              <a:t>0</a:t>
            </a:r>
            <a:r>
              <a:rPr lang="fr-FR" dirty="0">
                <a:solidFill>
                  <a:srgbClr val="00CCFF"/>
                </a:solidFill>
                <a:sym typeface="Symbol"/>
              </a:rPr>
              <a:t>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140214" y="1013827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CC66"/>
                </a:solidFill>
                <a:sym typeface="Symbol"/>
              </a:rPr>
              <a:t> </a:t>
            </a:r>
            <a:r>
              <a:rPr lang="fr-FR" dirty="0">
                <a:solidFill>
                  <a:srgbClr val="00CC66"/>
                </a:solidFill>
                <a:sym typeface="Symbol"/>
              </a:rPr>
              <a:t></a:t>
            </a:r>
            <a:r>
              <a:rPr lang="fr-FR" baseline="30000" dirty="0" smtClean="0">
                <a:solidFill>
                  <a:srgbClr val="00CC66"/>
                </a:solidFill>
                <a:sym typeface="Symbol"/>
              </a:rPr>
              <a:t>0</a:t>
            </a:r>
            <a:r>
              <a:rPr lang="fr-FR" dirty="0" smtClean="0">
                <a:solidFill>
                  <a:srgbClr val="00CC66"/>
                </a:solidFill>
                <a:sym typeface="Symbol"/>
              </a:rPr>
              <a:t> </a:t>
            </a:r>
            <a:endParaRPr lang="fr-FR" dirty="0">
              <a:solidFill>
                <a:srgbClr val="00CC66"/>
              </a:solidFill>
              <a:sym typeface="Symbol"/>
            </a:endParaRPr>
          </a:p>
        </p:txBody>
      </p:sp>
      <p:cxnSp>
        <p:nvCxnSpPr>
          <p:cNvPr id="16" name="Connecteur droit avec flèche 15"/>
          <p:cNvCxnSpPr/>
          <p:nvPr/>
        </p:nvCxnSpPr>
        <p:spPr>
          <a:xfrm flipH="1">
            <a:off x="1140214" y="1272536"/>
            <a:ext cx="119418" cy="140240"/>
          </a:xfrm>
          <a:prstGeom prst="straightConnector1">
            <a:avLst/>
          </a:prstGeom>
          <a:ln>
            <a:solidFill>
              <a:srgbClr val="00CC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H="1">
            <a:off x="1068209" y="1552365"/>
            <a:ext cx="270108" cy="148444"/>
          </a:xfrm>
          <a:prstGeom prst="straightConnector1">
            <a:avLst/>
          </a:prstGeom>
          <a:ln>
            <a:solidFill>
              <a:srgbClr val="00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899592" y="191683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8AEE5"/>
                </a:solidFill>
                <a:sym typeface="Symbol"/>
              </a:rPr>
              <a:t></a:t>
            </a:r>
            <a:endParaRPr lang="en-US" dirty="0">
              <a:solidFill>
                <a:srgbClr val="F8AEE5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890627" y="1072822"/>
            <a:ext cx="747185" cy="9160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Connecteur droit avec flèche 23"/>
          <p:cNvCxnSpPr/>
          <p:nvPr/>
        </p:nvCxnSpPr>
        <p:spPr>
          <a:xfrm flipH="1">
            <a:off x="2428895" y="1988840"/>
            <a:ext cx="270897" cy="92915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 rot="1883891">
            <a:off x="841637" y="3201532"/>
            <a:ext cx="131292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preliminary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343907" y="1019490"/>
            <a:ext cx="1553567" cy="646331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sym typeface="Symbol"/>
              </a:rPr>
              <a:t></a:t>
            </a:r>
            <a:r>
              <a:rPr lang="en-US" baseline="30000" dirty="0" smtClean="0">
                <a:solidFill>
                  <a:schemeClr val="bg1"/>
                </a:solidFill>
                <a:sym typeface="Symbol"/>
              </a:rPr>
              <a:t>-</a:t>
            </a:r>
            <a:r>
              <a:rPr lang="en-US" dirty="0" smtClean="0">
                <a:solidFill>
                  <a:schemeClr val="bg1"/>
                </a:solidFill>
                <a:sym typeface="Symbol"/>
              </a:rPr>
              <a:t>+CH</a:t>
            </a:r>
            <a:r>
              <a:rPr lang="en-US" baseline="-25000" dirty="0" smtClean="0">
                <a:solidFill>
                  <a:schemeClr val="bg1"/>
                </a:solidFill>
                <a:sym typeface="Symbol"/>
              </a:rPr>
              <a:t>2</a:t>
            </a:r>
            <a:r>
              <a:rPr lang="en-US" dirty="0" smtClean="0">
                <a:solidFill>
                  <a:schemeClr val="bg1"/>
                </a:solidFill>
                <a:sym typeface="Symbol"/>
              </a:rPr>
              <a:t>e</a:t>
            </a:r>
            <a:r>
              <a:rPr lang="en-US" baseline="30000" dirty="0" smtClean="0">
                <a:solidFill>
                  <a:schemeClr val="bg1"/>
                </a:solidFill>
                <a:sym typeface="Symbol"/>
              </a:rPr>
              <a:t>+</a:t>
            </a:r>
            <a:r>
              <a:rPr lang="en-US" dirty="0" smtClean="0">
                <a:solidFill>
                  <a:schemeClr val="bg1"/>
                </a:solidFill>
                <a:sym typeface="Symbol"/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sym typeface="Symbol"/>
              </a:rPr>
              <a:t>-</a:t>
            </a:r>
            <a:r>
              <a:rPr lang="en-US" dirty="0" smtClean="0">
                <a:solidFill>
                  <a:schemeClr val="bg1"/>
                </a:solidFill>
                <a:sym typeface="Symbol"/>
              </a:rPr>
              <a:t>X</a:t>
            </a:r>
          </a:p>
          <a:p>
            <a:r>
              <a:rPr lang="fr-FR" dirty="0">
                <a:solidFill>
                  <a:schemeClr val="bg1"/>
                </a:solidFill>
                <a:sym typeface="Symbol"/>
              </a:rPr>
              <a:t> </a:t>
            </a:r>
            <a:r>
              <a:rPr lang="fr-FR" dirty="0" smtClean="0">
                <a:solidFill>
                  <a:schemeClr val="bg1"/>
                </a:solidFill>
                <a:sym typeface="Symbol"/>
              </a:rPr>
              <a:t> p=0.69 </a:t>
            </a:r>
            <a:r>
              <a:rPr lang="fr-FR" dirty="0" err="1" smtClean="0">
                <a:solidFill>
                  <a:schemeClr val="bg1"/>
                </a:solidFill>
                <a:sym typeface="Symbol"/>
              </a:rPr>
              <a:t>GeV</a:t>
            </a:r>
            <a:r>
              <a:rPr lang="fr-FR" dirty="0" smtClean="0">
                <a:solidFill>
                  <a:schemeClr val="bg1"/>
                </a:solidFill>
                <a:sym typeface="Symbol"/>
              </a:rPr>
              <a:t>/c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205951" y="1628800"/>
            <a:ext cx="1285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  <a:sym typeface="Symbol"/>
              </a:rPr>
              <a:t>« N(1520) »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63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Obraz 7"/>
          <p:cNvPicPr>
            <a:picLocks noChangeAspect="1"/>
          </p:cNvPicPr>
          <p:nvPr/>
        </p:nvPicPr>
        <p:blipFill rotWithShape="1">
          <a:blip r:embed="rId2"/>
          <a:srcRect t="6817"/>
          <a:stretch/>
        </p:blipFill>
        <p:spPr>
          <a:xfrm>
            <a:off x="6893943" y="3285496"/>
            <a:ext cx="2250057" cy="162547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717463" y="1060091"/>
            <a:ext cx="3160728" cy="321850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354" y="1280477"/>
            <a:ext cx="3012945" cy="2670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107504" y="1213979"/>
            <a:ext cx="2808021" cy="19694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84" y="1280477"/>
            <a:ext cx="2209252" cy="1815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0" y="-1714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 smtClean="0">
                <a:solidFill>
                  <a:schemeClr val="tx2"/>
                </a:solidFill>
              </a:rPr>
              <a:t>Exclusive </a:t>
            </a:r>
            <a:r>
              <a:rPr lang="fr-FR" sz="3600" dirty="0" err="1" smtClean="0">
                <a:solidFill>
                  <a:schemeClr val="tx2"/>
                </a:solidFill>
              </a:rPr>
              <a:t>e</a:t>
            </a:r>
            <a:r>
              <a:rPr lang="fr-FR" sz="3600" baseline="30000" dirty="0" err="1" smtClean="0">
                <a:solidFill>
                  <a:schemeClr val="tx2"/>
                </a:solidFill>
              </a:rPr>
              <a:t>+</a:t>
            </a:r>
            <a:r>
              <a:rPr lang="fr-FR" sz="3600" dirty="0" err="1" smtClean="0">
                <a:solidFill>
                  <a:schemeClr val="tx2"/>
                </a:solidFill>
              </a:rPr>
              <a:t>e</a:t>
            </a:r>
            <a:r>
              <a:rPr lang="fr-FR" sz="3600" baseline="30000" dirty="0" smtClean="0">
                <a:solidFill>
                  <a:schemeClr val="tx2"/>
                </a:solidFill>
              </a:rPr>
              <a:t>-</a:t>
            </a:r>
            <a:r>
              <a:rPr lang="fr-FR" sz="3600" dirty="0" smtClean="0">
                <a:solidFill>
                  <a:schemeClr val="tx2"/>
                </a:solidFill>
              </a:rPr>
              <a:t> production </a:t>
            </a:r>
            <a:r>
              <a:rPr lang="fr-FR" sz="3600" dirty="0" err="1" smtClean="0">
                <a:solidFill>
                  <a:schemeClr val="tx2"/>
                </a:solidFill>
              </a:rPr>
              <a:t>with</a:t>
            </a:r>
            <a:r>
              <a:rPr lang="fr-FR" sz="3600" dirty="0" smtClean="0">
                <a:solidFill>
                  <a:schemeClr val="tx2"/>
                </a:solidFill>
              </a:rPr>
              <a:t> pion </a:t>
            </a:r>
            <a:r>
              <a:rPr lang="fr-FR" sz="3600" dirty="0" err="1" smtClean="0">
                <a:solidFill>
                  <a:schemeClr val="tx2"/>
                </a:solidFill>
              </a:rPr>
              <a:t>beams</a:t>
            </a:r>
            <a:endParaRPr lang="fr-FR" sz="3600" dirty="0">
              <a:solidFill>
                <a:schemeClr val="tx2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323528" y="6376243"/>
            <a:ext cx="2133600" cy="365125"/>
          </a:xfrm>
        </p:spPr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76243"/>
            <a:ext cx="2895600" cy="365125"/>
          </a:xfrm>
        </p:spPr>
        <p:txBody>
          <a:bodyPr/>
          <a:lstStyle/>
          <a:p>
            <a:r>
              <a:rPr lang="fr-FR" dirty="0" smtClean="0"/>
              <a:t>B. Ramstein   </a:t>
            </a:r>
            <a:endParaRPr lang="fr-FR" dirty="0"/>
          </a:p>
        </p:txBody>
      </p:sp>
      <p:grpSp>
        <p:nvGrpSpPr>
          <p:cNvPr id="41" name="Groupe 40"/>
          <p:cNvGrpSpPr/>
          <p:nvPr/>
        </p:nvGrpSpPr>
        <p:grpSpPr>
          <a:xfrm>
            <a:off x="3956093" y="1075410"/>
            <a:ext cx="2659348" cy="2333998"/>
            <a:chOff x="4763033" y="368619"/>
            <a:chExt cx="2449354" cy="2191499"/>
          </a:xfrm>
        </p:grpSpPr>
        <p:grpSp>
          <p:nvGrpSpPr>
            <p:cNvPr id="23" name="Groupe 22"/>
            <p:cNvGrpSpPr/>
            <p:nvPr/>
          </p:nvGrpSpPr>
          <p:grpSpPr>
            <a:xfrm>
              <a:off x="5222686" y="368619"/>
              <a:ext cx="1989701" cy="848644"/>
              <a:chOff x="5205047" y="465317"/>
              <a:chExt cx="1989701" cy="848644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6639104" y="657864"/>
                <a:ext cx="555644" cy="656097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5205047" y="465317"/>
                <a:ext cx="1885881" cy="288986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sz="1400" dirty="0" smtClean="0">
                    <a:solidFill>
                      <a:schemeClr val="bg1"/>
                    </a:solidFill>
                  </a:rPr>
                  <a:t>0.9 &lt;</a:t>
                </a:r>
                <a:r>
                  <a:rPr lang="fr-FR" sz="1400" dirty="0" err="1" smtClean="0">
                    <a:solidFill>
                      <a:schemeClr val="bg1"/>
                    </a:solidFill>
                  </a:rPr>
                  <a:t>M</a:t>
                </a:r>
                <a:r>
                  <a:rPr lang="fr-FR" sz="1400" baseline="30000" dirty="0" err="1" smtClean="0">
                    <a:solidFill>
                      <a:schemeClr val="bg1"/>
                    </a:solidFill>
                  </a:rPr>
                  <a:t>miss</a:t>
                </a:r>
                <a:r>
                  <a:rPr lang="fr-FR" sz="1400" baseline="-25000" dirty="0" err="1" smtClean="0">
                    <a:solidFill>
                      <a:schemeClr val="bg1"/>
                    </a:solidFill>
                  </a:rPr>
                  <a:t>ee</a:t>
                </a:r>
                <a:r>
                  <a:rPr lang="fr-FR" sz="1400" dirty="0">
                    <a:solidFill>
                      <a:schemeClr val="bg1"/>
                    </a:solidFill>
                  </a:rPr>
                  <a:t> </a:t>
                </a:r>
                <a:r>
                  <a:rPr lang="fr-FR" sz="1400" dirty="0" smtClean="0">
                    <a:solidFill>
                      <a:schemeClr val="bg1"/>
                    </a:solidFill>
                  </a:rPr>
                  <a:t>&lt; 1.03 </a:t>
                </a:r>
                <a:r>
                  <a:rPr lang="fr-FR" sz="1400" dirty="0" err="1" smtClean="0">
                    <a:solidFill>
                      <a:schemeClr val="bg1"/>
                    </a:solidFill>
                  </a:rPr>
                  <a:t>GeV</a:t>
                </a:r>
                <a:r>
                  <a:rPr lang="fr-FR" sz="1400" dirty="0" smtClean="0">
                    <a:solidFill>
                      <a:schemeClr val="bg1"/>
                    </a:solidFill>
                  </a:rPr>
                  <a:t>/c</a:t>
                </a:r>
                <a:r>
                  <a:rPr lang="fr-FR" sz="1400" baseline="30000" dirty="0" smtClean="0">
                    <a:solidFill>
                      <a:schemeClr val="bg1"/>
                    </a:solidFill>
                  </a:rPr>
                  <a:t>2</a:t>
                </a:r>
                <a:endParaRPr lang="fr-FR" sz="1400" baseline="30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ZoneTexte 11"/>
            <p:cNvSpPr txBox="1"/>
            <p:nvPr/>
          </p:nvSpPr>
          <p:spPr>
            <a:xfrm rot="1883891">
              <a:off x="4763033" y="2213335"/>
              <a:ext cx="1160528" cy="346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>
                  <a:solidFill>
                    <a:schemeClr val="accent2"/>
                  </a:solidFill>
                </a:rPr>
                <a:t>preliminary</a:t>
              </a:r>
              <a:endParaRPr lang="fr-FR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43" name="ZoneTexte 42"/>
          <p:cNvSpPr txBox="1"/>
          <p:nvPr/>
        </p:nvSpPr>
        <p:spPr>
          <a:xfrm>
            <a:off x="107504" y="5363924"/>
            <a:ext cx="8838020" cy="369332"/>
          </a:xfrm>
          <a:prstGeom prst="rect">
            <a:avLst/>
          </a:prstGeom>
          <a:solidFill>
            <a:srgbClr val="DEECEF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chemeClr val="bg2"/>
                </a:solidFill>
                <a:sym typeface="Symbol"/>
              </a:rPr>
              <a:t>Empirical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way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of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taking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into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account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VDM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form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factors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for baryon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electromagnetic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decays</a:t>
            </a:r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7020272" y="1262978"/>
            <a:ext cx="1657923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2"/>
                </a:solidFill>
                <a:latin typeface="+mj-lt"/>
              </a:rPr>
              <a:t>Total</a:t>
            </a:r>
          </a:p>
          <a:p>
            <a:r>
              <a:rPr lang="el-GR" dirty="0" smtClean="0">
                <a:solidFill>
                  <a:srgbClr val="92D050"/>
                </a:solidFill>
                <a:latin typeface="+mj-lt"/>
              </a:rPr>
              <a:t>π</a:t>
            </a:r>
            <a:r>
              <a:rPr lang="fr-FR" baseline="30000" dirty="0">
                <a:solidFill>
                  <a:srgbClr val="92D050"/>
                </a:solidFill>
                <a:latin typeface="+mj-lt"/>
              </a:rPr>
              <a:t>0 </a:t>
            </a:r>
            <a:r>
              <a:rPr lang="fr-FR" dirty="0" smtClean="0">
                <a:solidFill>
                  <a:srgbClr val="92D050"/>
                </a:solidFill>
                <a:latin typeface="+mj-lt"/>
                <a:sym typeface="Symbol"/>
              </a:rPr>
              <a:t></a:t>
            </a:r>
            <a:r>
              <a:rPr lang="fr-FR" dirty="0" err="1" smtClean="0">
                <a:solidFill>
                  <a:srgbClr val="92D050"/>
                </a:solidFill>
                <a:latin typeface="+mj-lt"/>
                <a:sym typeface="Symbol"/>
              </a:rPr>
              <a:t>e</a:t>
            </a:r>
            <a:r>
              <a:rPr lang="fr-FR" baseline="30000" dirty="0" err="1" smtClean="0">
                <a:solidFill>
                  <a:srgbClr val="92D050"/>
                </a:solidFill>
                <a:latin typeface="+mj-lt"/>
                <a:sym typeface="Symbol"/>
              </a:rPr>
              <a:t>+</a:t>
            </a:r>
            <a:r>
              <a:rPr lang="fr-FR" dirty="0" err="1" smtClean="0">
                <a:solidFill>
                  <a:srgbClr val="92D050"/>
                </a:solidFill>
                <a:latin typeface="+mj-lt"/>
                <a:sym typeface="Symbol"/>
              </a:rPr>
              <a:t>e</a:t>
            </a:r>
            <a:r>
              <a:rPr lang="fr-FR" baseline="30000" dirty="0" smtClean="0">
                <a:solidFill>
                  <a:srgbClr val="92D050"/>
                </a:solidFill>
                <a:latin typeface="+mj-lt"/>
                <a:sym typeface="Symbol"/>
              </a:rPr>
              <a:t>-</a:t>
            </a:r>
            <a:r>
              <a:rPr lang="el-GR" dirty="0" smtClean="0">
                <a:solidFill>
                  <a:srgbClr val="92D050"/>
                </a:solidFill>
                <a:latin typeface="+mj-lt"/>
                <a:cs typeface="Times New Roman"/>
                <a:sym typeface="Symbol"/>
              </a:rPr>
              <a:t>γ</a:t>
            </a:r>
            <a:endParaRPr lang="fr-FR" dirty="0" smtClean="0">
              <a:solidFill>
                <a:srgbClr val="92D050"/>
              </a:solidFill>
              <a:latin typeface="+mj-lt"/>
              <a:cs typeface="Times New Roman"/>
              <a:sym typeface="Symbol"/>
            </a:endParaRPr>
          </a:p>
          <a:p>
            <a:r>
              <a:rPr lang="el-GR" dirty="0" smtClean="0">
                <a:solidFill>
                  <a:srgbClr val="FF66CC"/>
                </a:solidFill>
                <a:latin typeface="+mj-lt"/>
              </a:rPr>
              <a:t>η</a:t>
            </a:r>
            <a:r>
              <a:rPr lang="fr-FR" dirty="0" smtClean="0">
                <a:solidFill>
                  <a:srgbClr val="FF66CC"/>
                </a:solidFill>
                <a:latin typeface="+mj-lt"/>
                <a:sym typeface="Symbol"/>
              </a:rPr>
              <a:t></a:t>
            </a:r>
            <a:r>
              <a:rPr lang="fr-FR" dirty="0">
                <a:solidFill>
                  <a:srgbClr val="FF66CC"/>
                </a:solidFill>
                <a:latin typeface="+mj-lt"/>
                <a:sym typeface="Symbol"/>
              </a:rPr>
              <a:t>e</a:t>
            </a:r>
            <a:r>
              <a:rPr lang="fr-FR" baseline="30000" dirty="0">
                <a:solidFill>
                  <a:srgbClr val="FF66CC"/>
                </a:solidFill>
                <a:latin typeface="+mj-lt"/>
                <a:sym typeface="Symbol"/>
              </a:rPr>
              <a:t>+</a:t>
            </a:r>
            <a:r>
              <a:rPr lang="fr-FR" dirty="0">
                <a:solidFill>
                  <a:srgbClr val="FF66CC"/>
                </a:solidFill>
                <a:latin typeface="+mj-lt"/>
                <a:sym typeface="Symbol"/>
              </a:rPr>
              <a:t>e</a:t>
            </a:r>
            <a:r>
              <a:rPr lang="fr-FR" baseline="30000" dirty="0">
                <a:solidFill>
                  <a:srgbClr val="FF66CC"/>
                </a:solidFill>
                <a:latin typeface="+mj-lt"/>
                <a:sym typeface="Symbol"/>
              </a:rPr>
              <a:t>-</a:t>
            </a:r>
            <a:r>
              <a:rPr lang="el-GR" dirty="0">
                <a:solidFill>
                  <a:srgbClr val="FF66CC"/>
                </a:solidFill>
                <a:latin typeface="+mj-lt"/>
                <a:cs typeface="Times New Roman"/>
                <a:sym typeface="Symbol"/>
              </a:rPr>
              <a:t>γ</a:t>
            </a:r>
            <a:endParaRPr lang="fr-FR" dirty="0">
              <a:solidFill>
                <a:srgbClr val="FF66CC"/>
              </a:solidFill>
              <a:latin typeface="+mj-lt"/>
              <a:cs typeface="Times New Roman"/>
              <a:sym typeface="Symbol"/>
            </a:endParaRPr>
          </a:p>
          <a:p>
            <a:r>
              <a:rPr lang="fr-FR" dirty="0" smtClean="0">
                <a:solidFill>
                  <a:srgbClr val="FF0000"/>
                </a:solidFill>
              </a:rPr>
              <a:t>N(1520)</a:t>
            </a:r>
            <a:r>
              <a:rPr lang="fr-FR" dirty="0" smtClean="0">
                <a:solidFill>
                  <a:srgbClr val="FF0000"/>
                </a:solidFill>
                <a:sym typeface="Symbol"/>
              </a:rPr>
              <a:t></a:t>
            </a:r>
            <a:r>
              <a:rPr lang="fr-FR" dirty="0" err="1" smtClean="0">
                <a:solidFill>
                  <a:srgbClr val="FF0000"/>
                </a:solidFill>
                <a:sym typeface="Symbol"/>
              </a:rPr>
              <a:t>ne</a:t>
            </a:r>
            <a:r>
              <a:rPr lang="fr-FR" baseline="30000" dirty="0" err="1" smtClean="0">
                <a:solidFill>
                  <a:srgbClr val="FF0000"/>
                </a:solidFill>
                <a:sym typeface="Symbol"/>
              </a:rPr>
              <a:t>+</a:t>
            </a:r>
            <a:r>
              <a:rPr lang="fr-FR" dirty="0" err="1" smtClean="0">
                <a:solidFill>
                  <a:srgbClr val="FF0000"/>
                </a:solidFill>
                <a:sym typeface="Symbol"/>
              </a:rPr>
              <a:t>e</a:t>
            </a:r>
            <a:r>
              <a:rPr lang="fr-FR" baseline="30000" dirty="0" smtClean="0">
                <a:solidFill>
                  <a:srgbClr val="FF0000"/>
                </a:solidFill>
                <a:sym typeface="Symbol"/>
              </a:rPr>
              <a:t>-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5023269" y="1367868"/>
            <a:ext cx="1208985" cy="331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sym typeface="Symbol"/>
              </a:rPr>
              <a:t>π</a:t>
            </a:r>
            <a:r>
              <a:rPr lang="fr-FR" baseline="30000" dirty="0" smtClean="0">
                <a:solidFill>
                  <a:schemeClr val="bg1"/>
                </a:solidFill>
                <a:sym typeface="Symbol"/>
              </a:rPr>
              <a:t>-</a:t>
            </a:r>
            <a:r>
              <a:rPr lang="fr-FR" dirty="0" smtClean="0">
                <a:solidFill>
                  <a:schemeClr val="bg1"/>
                </a:solidFill>
                <a:sym typeface="Symbol"/>
              </a:rPr>
              <a:t>p</a:t>
            </a:r>
            <a:r>
              <a:rPr lang="el-GR" dirty="0" smtClean="0">
                <a:solidFill>
                  <a:schemeClr val="bg1"/>
                </a:solidFill>
                <a:sym typeface="Symbol"/>
              </a:rPr>
              <a:t></a:t>
            </a:r>
            <a:r>
              <a:rPr lang="fr-FR" dirty="0" err="1" smtClean="0">
                <a:solidFill>
                  <a:schemeClr val="bg1"/>
                </a:solidFill>
                <a:sym typeface="Symbol"/>
              </a:rPr>
              <a:t>ne</a:t>
            </a:r>
            <a:r>
              <a:rPr lang="fr-FR" baseline="30000" dirty="0" err="1" smtClean="0">
                <a:solidFill>
                  <a:schemeClr val="bg1"/>
                </a:solidFill>
                <a:sym typeface="Symbol"/>
              </a:rPr>
              <a:t>+</a:t>
            </a:r>
            <a:r>
              <a:rPr lang="fr-FR" dirty="0" err="1" smtClean="0">
                <a:solidFill>
                  <a:schemeClr val="bg1"/>
                </a:solidFill>
                <a:sym typeface="Symbol"/>
              </a:rPr>
              <a:t>e</a:t>
            </a:r>
            <a:r>
              <a:rPr lang="fr-FR" baseline="30000" dirty="0" smtClean="0">
                <a:solidFill>
                  <a:schemeClr val="bg1"/>
                </a:solidFill>
                <a:sym typeface="Symbol"/>
              </a:rPr>
              <a:t>-</a:t>
            </a:r>
            <a:endParaRPr lang="fr-FR" baseline="30000" dirty="0">
              <a:solidFill>
                <a:schemeClr val="bg1"/>
              </a:solidFill>
            </a:endParaRPr>
          </a:p>
        </p:txBody>
      </p:sp>
      <p:sp>
        <p:nvSpPr>
          <p:cNvPr id="58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068318"/>
            <a:ext cx="2133600" cy="365125"/>
          </a:xfrm>
        </p:spPr>
        <p:txBody>
          <a:bodyPr/>
          <a:lstStyle/>
          <a:p>
            <a:fld id="{D3715932-5A4C-4A57-8CB9-AAB746316C79}" type="slidenum">
              <a:rPr lang="fr-FR" smtClean="0"/>
              <a:t>19</a:t>
            </a:fld>
            <a:endParaRPr lang="fr-FR" dirty="0"/>
          </a:p>
        </p:txBody>
      </p:sp>
      <p:grpSp>
        <p:nvGrpSpPr>
          <p:cNvPr id="31" name="Groupe 30"/>
          <p:cNvGrpSpPr/>
          <p:nvPr/>
        </p:nvGrpSpPr>
        <p:grpSpPr>
          <a:xfrm>
            <a:off x="2199248" y="2318822"/>
            <a:ext cx="6523429" cy="2910378"/>
            <a:chOff x="2229119" y="2008724"/>
            <a:chExt cx="6523429" cy="2910378"/>
          </a:xfrm>
        </p:grpSpPr>
        <p:grpSp>
          <p:nvGrpSpPr>
            <p:cNvPr id="57" name="Groupe 56"/>
            <p:cNvGrpSpPr/>
            <p:nvPr/>
          </p:nvGrpSpPr>
          <p:grpSpPr>
            <a:xfrm>
              <a:off x="2229119" y="2008724"/>
              <a:ext cx="6523429" cy="2592149"/>
              <a:chOff x="2229119" y="2008724"/>
              <a:chExt cx="6523429" cy="2592149"/>
            </a:xfrm>
          </p:grpSpPr>
          <p:sp>
            <p:nvSpPr>
              <p:cNvPr id="44" name="ZoneTexte 43"/>
              <p:cNvSpPr txBox="1"/>
              <p:nvPr/>
            </p:nvSpPr>
            <p:spPr>
              <a:xfrm>
                <a:off x="2229119" y="3551530"/>
                <a:ext cx="1150501" cy="64633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Off-</a:t>
                </a:r>
                <a:r>
                  <a:rPr lang="fr-FR" dirty="0" err="1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shell</a:t>
                </a:r>
                <a:endParaRPr lang="fr-FR" dirty="0" smtClean="0">
                  <a:solidFill>
                    <a:schemeClr val="bg1"/>
                  </a:solidFill>
                  <a:latin typeface="Times New Roman"/>
                  <a:cs typeface="Times New Roman"/>
                </a:endParaRPr>
              </a:p>
              <a:p>
                <a:r>
                  <a:rPr lang="el-GR" dirty="0" smtClean="0">
                    <a:solidFill>
                      <a:schemeClr val="bg1"/>
                    </a:solidFill>
                    <a:latin typeface="Times New Roman"/>
                    <a:cs typeface="Times New Roman"/>
                  </a:rPr>
                  <a:t>ρ</a:t>
                </a:r>
                <a:r>
                  <a:rPr lang="el-GR" dirty="0" smtClean="0">
                    <a:solidFill>
                      <a:schemeClr val="bg1"/>
                    </a:solidFill>
                    <a:latin typeface="Times New Roman"/>
                    <a:cs typeface="Times New Roman"/>
                    <a:sym typeface="Symbol"/>
                  </a:rPr>
                  <a:t></a:t>
                </a:r>
                <a:r>
                  <a:rPr lang="fr-FR" dirty="0" err="1" smtClean="0">
                    <a:solidFill>
                      <a:schemeClr val="bg1"/>
                    </a:solidFill>
                    <a:latin typeface="Times New Roman"/>
                    <a:cs typeface="Times New Roman"/>
                    <a:sym typeface="Symbol"/>
                  </a:rPr>
                  <a:t>e</a:t>
                </a:r>
                <a:r>
                  <a:rPr lang="fr-FR" baseline="30000" dirty="0" err="1" smtClean="0">
                    <a:solidFill>
                      <a:schemeClr val="bg1"/>
                    </a:solidFill>
                    <a:latin typeface="Times New Roman"/>
                    <a:cs typeface="Times New Roman"/>
                    <a:sym typeface="Symbol"/>
                  </a:rPr>
                  <a:t>+</a:t>
                </a:r>
                <a:r>
                  <a:rPr lang="fr-FR" dirty="0" err="1" smtClean="0">
                    <a:solidFill>
                      <a:schemeClr val="bg1"/>
                    </a:solidFill>
                    <a:latin typeface="Times New Roman"/>
                    <a:cs typeface="Times New Roman"/>
                    <a:sym typeface="Symbol"/>
                  </a:rPr>
                  <a:t>e</a:t>
                </a:r>
                <a:r>
                  <a:rPr lang="fr-FR" baseline="30000" dirty="0" smtClean="0">
                    <a:solidFill>
                      <a:schemeClr val="bg1"/>
                    </a:solidFill>
                    <a:latin typeface="Times New Roman"/>
                    <a:cs typeface="Times New Roman"/>
                    <a:sym typeface="Symbol"/>
                  </a:rPr>
                  <a:t>-</a:t>
                </a:r>
                <a:r>
                  <a:rPr lang="fr-FR" dirty="0" smtClean="0">
                    <a:solidFill>
                      <a:schemeClr val="bg1"/>
                    </a:solidFill>
                    <a:latin typeface="Times New Roman"/>
                    <a:cs typeface="Times New Roman"/>
                    <a:sym typeface="Symbol"/>
                  </a:rPr>
                  <a:t> </a:t>
                </a:r>
              </a:p>
            </p:txBody>
          </p:sp>
          <p:cxnSp>
            <p:nvCxnSpPr>
              <p:cNvPr id="21" name="Connecteur droit avec flèche 20"/>
              <p:cNvCxnSpPr/>
              <p:nvPr/>
            </p:nvCxnSpPr>
            <p:spPr>
              <a:xfrm flipH="1" flipV="1">
                <a:off x="2560234" y="3968500"/>
                <a:ext cx="682250" cy="22919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ZoneTexte 53"/>
              <p:cNvSpPr txBox="1"/>
              <p:nvPr/>
            </p:nvSpPr>
            <p:spPr>
              <a:xfrm>
                <a:off x="7452320" y="4293096"/>
                <a:ext cx="1300228" cy="307777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err="1" smtClean="0">
                    <a:solidFill>
                      <a:schemeClr val="bg1"/>
                    </a:solidFill>
                  </a:rPr>
                  <a:t>M</a:t>
                </a:r>
                <a:r>
                  <a:rPr lang="fr-FR" sz="1400" baseline="30000" dirty="0" err="1" smtClean="0">
                    <a:solidFill>
                      <a:schemeClr val="bg1"/>
                    </a:solidFill>
                  </a:rPr>
                  <a:t>inv</a:t>
                </a:r>
                <a:r>
                  <a:rPr lang="el-GR" sz="1400" baseline="-25000" dirty="0" smtClean="0">
                    <a:solidFill>
                      <a:schemeClr val="bg1"/>
                    </a:solidFill>
                  </a:rPr>
                  <a:t>ππ</a:t>
                </a:r>
                <a:r>
                  <a:rPr lang="fr-FR" sz="1400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sz="1400" dirty="0">
                    <a:solidFill>
                      <a:schemeClr val="bg1"/>
                    </a:solidFill>
                  </a:rPr>
                  <a:t>(</a:t>
                </a:r>
                <a:r>
                  <a:rPr lang="fr-FR" sz="1400" dirty="0" smtClean="0">
                    <a:solidFill>
                      <a:schemeClr val="bg1"/>
                    </a:solidFill>
                  </a:rPr>
                  <a:t> </a:t>
                </a:r>
                <a:r>
                  <a:rPr lang="fr-FR" sz="1400" dirty="0" err="1" smtClean="0">
                    <a:solidFill>
                      <a:schemeClr val="bg1"/>
                    </a:solidFill>
                  </a:rPr>
                  <a:t>GeV</a:t>
                </a:r>
                <a:r>
                  <a:rPr lang="fr-FR" sz="1400" dirty="0" smtClean="0">
                    <a:solidFill>
                      <a:schemeClr val="bg1"/>
                    </a:solidFill>
                  </a:rPr>
                  <a:t>/c</a:t>
                </a:r>
                <a:r>
                  <a:rPr lang="fr-FR" sz="1400" baseline="30000" dirty="0" smtClean="0">
                    <a:solidFill>
                      <a:schemeClr val="bg1"/>
                    </a:solidFill>
                  </a:rPr>
                  <a:t>2</a:t>
                </a:r>
                <a:r>
                  <a:rPr lang="fr-FR" sz="1400" dirty="0" smtClean="0">
                    <a:solidFill>
                      <a:schemeClr val="bg1"/>
                    </a:solidFill>
                  </a:rPr>
                  <a:t>)</a:t>
                </a:r>
                <a:endParaRPr lang="fr-FR" sz="1400" baseline="300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55" name="Connecteur droit avec flèche 54"/>
              <p:cNvCxnSpPr/>
              <p:nvPr/>
            </p:nvCxnSpPr>
            <p:spPr>
              <a:xfrm flipV="1">
                <a:off x="3242484" y="2008724"/>
                <a:ext cx="2769676" cy="1542806"/>
              </a:xfrm>
              <a:prstGeom prst="straightConnector1">
                <a:avLst/>
              </a:prstGeom>
              <a:ln>
                <a:solidFill>
                  <a:schemeClr val="bg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ZoneTexte 58"/>
            <p:cNvSpPr txBox="1"/>
            <p:nvPr/>
          </p:nvSpPr>
          <p:spPr>
            <a:xfrm>
              <a:off x="5826007" y="3995772"/>
              <a:ext cx="1097807" cy="92333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accent2"/>
                  </a:solidFill>
                  <a:latin typeface="Times New Roman"/>
                  <a:cs typeface="Times New Roman"/>
                </a:rPr>
                <a:t>Off-</a:t>
              </a:r>
              <a:r>
                <a:rPr lang="fr-FR" dirty="0" err="1" smtClean="0">
                  <a:solidFill>
                    <a:schemeClr val="accent2"/>
                  </a:solidFill>
                  <a:latin typeface="Times New Roman"/>
                  <a:cs typeface="Times New Roman"/>
                </a:rPr>
                <a:t>shell</a:t>
              </a:r>
              <a:endParaRPr lang="fr-FR" dirty="0" smtClean="0">
                <a:solidFill>
                  <a:schemeClr val="accent2"/>
                </a:solidFill>
                <a:latin typeface="Times New Roman"/>
                <a:cs typeface="Times New Roman"/>
              </a:endParaRPr>
            </a:p>
            <a:p>
              <a:r>
                <a:rPr lang="el-GR" dirty="0" smtClean="0">
                  <a:solidFill>
                    <a:schemeClr val="accent2"/>
                  </a:solidFill>
                  <a:latin typeface="Times New Roman"/>
                  <a:cs typeface="Times New Roman"/>
                </a:rPr>
                <a:t>ρ</a:t>
              </a:r>
              <a:r>
                <a:rPr lang="el-GR" dirty="0" smtClean="0">
                  <a:solidFill>
                    <a:schemeClr val="accent2"/>
                  </a:solidFill>
                  <a:latin typeface="Times New Roman"/>
                  <a:cs typeface="Times New Roman"/>
                  <a:sym typeface="Symbol"/>
                </a:rPr>
                <a:t>π</a:t>
              </a:r>
              <a:r>
                <a:rPr lang="fr-FR" baseline="30000" dirty="0" smtClean="0">
                  <a:solidFill>
                    <a:schemeClr val="accent2"/>
                  </a:solidFill>
                  <a:latin typeface="Times New Roman"/>
                  <a:cs typeface="Times New Roman"/>
                  <a:sym typeface="Symbol"/>
                </a:rPr>
                <a:t>+</a:t>
              </a:r>
              <a:r>
                <a:rPr lang="el-GR" dirty="0" smtClean="0">
                  <a:solidFill>
                    <a:schemeClr val="accent2"/>
                  </a:solidFill>
                  <a:latin typeface="Times New Roman"/>
                  <a:cs typeface="Times New Roman"/>
                  <a:sym typeface="Symbol"/>
                </a:rPr>
                <a:t>π</a:t>
              </a:r>
              <a:r>
                <a:rPr lang="fr-FR" baseline="30000" dirty="0" smtClean="0">
                  <a:solidFill>
                    <a:schemeClr val="accent2"/>
                  </a:solidFill>
                  <a:latin typeface="Times New Roman"/>
                  <a:cs typeface="Times New Roman"/>
                  <a:sym typeface="Symbol"/>
                </a:rPr>
                <a:t>-</a:t>
              </a:r>
            </a:p>
            <a:p>
              <a:r>
                <a:rPr lang="fr-FR" dirty="0" smtClean="0">
                  <a:solidFill>
                    <a:schemeClr val="accent2"/>
                  </a:solidFill>
                  <a:latin typeface="Times New Roman"/>
                  <a:cs typeface="Times New Roman"/>
                  <a:sym typeface="Symbol"/>
                </a:rPr>
                <a:t>I=1 </a:t>
              </a:r>
              <a:endParaRPr lang="fr-FR" baseline="-25000" dirty="0">
                <a:solidFill>
                  <a:schemeClr val="accent2"/>
                </a:solidFill>
              </a:endParaRPr>
            </a:p>
          </p:txBody>
        </p:sp>
        <p:cxnSp>
          <p:nvCxnSpPr>
            <p:cNvPr id="60" name="Connecteur droit avec flèche 59"/>
            <p:cNvCxnSpPr>
              <a:stCxn id="59" idx="3"/>
            </p:cNvCxnSpPr>
            <p:nvPr/>
          </p:nvCxnSpPr>
          <p:spPr>
            <a:xfrm flipV="1">
              <a:off x="6923814" y="4131771"/>
              <a:ext cx="1125028" cy="325666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ZoneTexte 8"/>
          <p:cNvSpPr txBox="1"/>
          <p:nvPr/>
        </p:nvSpPr>
        <p:spPr>
          <a:xfrm>
            <a:off x="7380312" y="3543427"/>
            <a:ext cx="5825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chemeClr val="bg1"/>
                </a:solidFill>
              </a:rPr>
              <a:t>PWA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107504" y="2432134"/>
            <a:ext cx="1347532" cy="37990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sym typeface="Symbol"/>
              </a:rPr>
              <a:t>π</a:t>
            </a:r>
            <a:r>
              <a:rPr lang="fr-FR" baseline="30000" dirty="0" smtClean="0">
                <a:solidFill>
                  <a:schemeClr val="bg1"/>
                </a:solidFill>
                <a:sym typeface="Symbol"/>
              </a:rPr>
              <a:t>-</a:t>
            </a:r>
            <a:r>
              <a:rPr lang="fr-FR" dirty="0" smtClean="0">
                <a:solidFill>
                  <a:schemeClr val="bg1"/>
                </a:solidFill>
                <a:sym typeface="Symbol"/>
              </a:rPr>
              <a:t>p</a:t>
            </a:r>
            <a:r>
              <a:rPr lang="el-GR" dirty="0" smtClean="0">
                <a:solidFill>
                  <a:schemeClr val="bg1"/>
                </a:solidFill>
                <a:sym typeface="Symbol"/>
              </a:rPr>
              <a:t></a:t>
            </a:r>
            <a:r>
              <a:rPr lang="fr-FR" dirty="0" err="1" smtClean="0">
                <a:solidFill>
                  <a:schemeClr val="bg1"/>
                </a:solidFill>
                <a:sym typeface="Symbol"/>
              </a:rPr>
              <a:t>ne</a:t>
            </a:r>
            <a:r>
              <a:rPr lang="fr-FR" baseline="30000" dirty="0" err="1" smtClean="0">
                <a:solidFill>
                  <a:schemeClr val="bg1"/>
                </a:solidFill>
                <a:sym typeface="Symbol"/>
              </a:rPr>
              <a:t>+</a:t>
            </a:r>
            <a:r>
              <a:rPr lang="fr-FR" dirty="0" err="1" smtClean="0">
                <a:solidFill>
                  <a:schemeClr val="bg1"/>
                </a:solidFill>
                <a:sym typeface="Symbol"/>
              </a:rPr>
              <a:t>e</a:t>
            </a:r>
            <a:r>
              <a:rPr lang="fr-FR" baseline="30000" dirty="0" smtClean="0">
                <a:solidFill>
                  <a:schemeClr val="bg1"/>
                </a:solidFill>
                <a:sym typeface="Symbol"/>
              </a:rPr>
              <a:t>-</a:t>
            </a:r>
            <a:endParaRPr lang="fr-FR" baseline="30000" dirty="0">
              <a:solidFill>
                <a:schemeClr val="bg1"/>
              </a:solidFill>
            </a:endParaRPr>
          </a:p>
        </p:txBody>
      </p:sp>
      <p:sp>
        <p:nvSpPr>
          <p:cNvPr id="30" name="Flèche droite 29"/>
          <p:cNvSpPr/>
          <p:nvPr/>
        </p:nvSpPr>
        <p:spPr>
          <a:xfrm>
            <a:off x="2843808" y="2142141"/>
            <a:ext cx="873655" cy="318400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857470" y="1268536"/>
            <a:ext cx="2058056" cy="1164783"/>
            <a:chOff x="616453" y="3003645"/>
            <a:chExt cx="1846455" cy="1125224"/>
          </a:xfrm>
        </p:grpSpPr>
        <p:sp>
          <p:nvSpPr>
            <p:cNvPr id="40" name="ZoneTexte 39"/>
            <p:cNvSpPr txBox="1"/>
            <p:nvPr/>
          </p:nvSpPr>
          <p:spPr>
            <a:xfrm>
              <a:off x="616453" y="3003645"/>
              <a:ext cx="1846455" cy="35378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>
                  <a:solidFill>
                    <a:schemeClr val="bg1"/>
                  </a:solidFill>
                </a:rPr>
                <a:t>M</a:t>
              </a:r>
              <a:r>
                <a:rPr lang="fr-FR" sz="1400" baseline="30000" dirty="0" err="1" smtClean="0">
                  <a:solidFill>
                    <a:schemeClr val="bg1"/>
                  </a:solidFill>
                </a:rPr>
                <a:t>inv</a:t>
              </a:r>
              <a:r>
                <a:rPr lang="fr-FR" sz="1400" baseline="-25000" dirty="0" err="1" smtClean="0">
                  <a:solidFill>
                    <a:schemeClr val="bg1"/>
                  </a:solidFill>
                </a:rPr>
                <a:t>ee</a:t>
              </a:r>
              <a:r>
                <a:rPr lang="fr-FR" sz="1400" dirty="0" smtClean="0">
                  <a:solidFill>
                    <a:schemeClr val="bg1"/>
                  </a:solidFill>
                </a:rPr>
                <a:t>  &gt; </a:t>
              </a:r>
              <a:r>
                <a:rPr lang="fr-FR" sz="1400" dirty="0">
                  <a:solidFill>
                    <a:schemeClr val="bg1"/>
                  </a:solidFill>
                </a:rPr>
                <a:t>0.12 </a:t>
              </a:r>
              <a:r>
                <a:rPr lang="fr-FR" sz="1400" dirty="0" err="1">
                  <a:solidFill>
                    <a:schemeClr val="bg1"/>
                  </a:solidFill>
                </a:rPr>
                <a:t>GeV</a:t>
              </a:r>
              <a:r>
                <a:rPr lang="fr-FR" sz="1400" dirty="0">
                  <a:solidFill>
                    <a:schemeClr val="bg1"/>
                  </a:solidFill>
                </a:rPr>
                <a:t>/c</a:t>
              </a:r>
              <a:r>
                <a:rPr lang="fr-FR" sz="1400" baseline="30000" dirty="0">
                  <a:solidFill>
                    <a:schemeClr val="bg1"/>
                  </a:solidFill>
                </a:rPr>
                <a:t>2</a:t>
              </a:r>
              <a:r>
                <a:rPr lang="fr-FR" sz="1400" dirty="0">
                  <a:solidFill>
                    <a:schemeClr val="bg1"/>
                  </a:solidFill>
                </a:rPr>
                <a:t> </a:t>
              </a:r>
              <a:endParaRPr lang="fr-FR" sz="1400" baseline="30000" dirty="0">
                <a:solidFill>
                  <a:schemeClr val="bg1"/>
                </a:solidFill>
              </a:endParaRPr>
            </a:p>
          </p:txBody>
        </p:sp>
        <p:cxnSp>
          <p:nvCxnSpPr>
            <p:cNvPr id="52" name="Connecteur droit avec flèche 51"/>
            <p:cNvCxnSpPr/>
            <p:nvPr/>
          </p:nvCxnSpPr>
          <p:spPr>
            <a:xfrm flipV="1">
              <a:off x="779142" y="3861676"/>
              <a:ext cx="373437" cy="267193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ZoneTexte 7"/>
          <p:cNvSpPr txBox="1"/>
          <p:nvPr/>
        </p:nvSpPr>
        <p:spPr>
          <a:xfrm>
            <a:off x="756356" y="4490312"/>
            <a:ext cx="4823756" cy="646331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smtClean="0"/>
              <a:t>Vector Dominance Model </a:t>
            </a:r>
          </a:p>
          <a:p>
            <a:r>
              <a:rPr lang="it-IT" dirty="0" smtClean="0"/>
              <a:t>(d</a:t>
            </a:r>
            <a:r>
              <a:rPr lang="it-IT" dirty="0" smtClean="0">
                <a:sym typeface="Symbol"/>
              </a:rPr>
              <a:t>/dM</a:t>
            </a:r>
            <a:r>
              <a:rPr lang="it-IT" baseline="-25000" dirty="0" smtClean="0">
                <a:sym typeface="Symbol"/>
              </a:rPr>
              <a:t>ee</a:t>
            </a:r>
            <a:r>
              <a:rPr lang="it-IT" dirty="0" smtClean="0">
                <a:sym typeface="Symbol"/>
              </a:rPr>
              <a:t>)</a:t>
            </a:r>
            <a:r>
              <a:rPr lang="it-IT" dirty="0" smtClean="0"/>
              <a:t>= </a:t>
            </a:r>
            <a:r>
              <a:rPr lang="it-IT" dirty="0"/>
              <a:t>(d</a:t>
            </a:r>
            <a:r>
              <a:rPr lang="it-IT" dirty="0">
                <a:sym typeface="Symbol"/>
              </a:rPr>
              <a:t>/</a:t>
            </a:r>
            <a:r>
              <a:rPr lang="it-IT" dirty="0" smtClean="0">
                <a:sym typeface="Symbol"/>
              </a:rPr>
              <a:t>dM</a:t>
            </a:r>
            <a:r>
              <a:rPr lang="it-IT" baseline="-25000" dirty="0" smtClean="0">
                <a:sym typeface="Symbol"/>
              </a:rPr>
              <a:t></a:t>
            </a:r>
            <a:r>
              <a:rPr lang="it-IT" dirty="0" smtClean="0"/>
              <a:t> )* BR(M</a:t>
            </a:r>
            <a:r>
              <a:rPr lang="it-IT" baseline="-25000" dirty="0" smtClean="0"/>
              <a:t>ee</a:t>
            </a:r>
            <a:r>
              <a:rPr lang="it-IT" dirty="0" smtClean="0"/>
              <a:t>=M</a:t>
            </a:r>
            <a:r>
              <a:rPr lang="it-IT" baseline="-25000" dirty="0" smtClean="0">
                <a:sym typeface="Symbol"/>
              </a:rPr>
              <a:t></a:t>
            </a:r>
            <a:r>
              <a:rPr lang="it-IT" dirty="0" smtClean="0"/>
              <a:t>) * (M</a:t>
            </a:r>
            <a:r>
              <a:rPr lang="it-IT" baseline="-25000" dirty="0" smtClean="0">
                <a:sym typeface="Symbol"/>
              </a:rPr>
              <a:t></a:t>
            </a:r>
            <a:r>
              <a:rPr lang="it-IT" dirty="0" smtClean="0"/>
              <a:t>/M</a:t>
            </a:r>
            <a:r>
              <a:rPr lang="it-IT" baseline="-25000" dirty="0" smtClean="0"/>
              <a:t>ee</a:t>
            </a:r>
            <a:r>
              <a:rPr lang="it-IT" dirty="0" smtClean="0"/>
              <a:t>)</a:t>
            </a:r>
            <a:r>
              <a:rPr lang="it-IT" baseline="30000" dirty="0" smtClean="0"/>
              <a:t>3</a:t>
            </a:r>
            <a:endParaRPr lang="en-US" baseline="30000" dirty="0"/>
          </a:p>
        </p:txBody>
      </p:sp>
      <p:cxnSp>
        <p:nvCxnSpPr>
          <p:cNvPr id="37" name="Connecteur droit avec flèche 36"/>
          <p:cNvCxnSpPr/>
          <p:nvPr/>
        </p:nvCxnSpPr>
        <p:spPr>
          <a:xfrm flipH="1">
            <a:off x="5148064" y="4622128"/>
            <a:ext cx="852599" cy="81139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Group 98"/>
          <p:cNvGrpSpPr>
            <a:grpSpLocks/>
          </p:cNvGrpSpPr>
          <p:nvPr/>
        </p:nvGrpSpPr>
        <p:grpSpPr bwMode="auto">
          <a:xfrm>
            <a:off x="-36512" y="3183387"/>
            <a:ext cx="1749570" cy="1220303"/>
            <a:chOff x="1992" y="1704"/>
            <a:chExt cx="1605" cy="1097"/>
          </a:xfrm>
          <a:noFill/>
        </p:grpSpPr>
        <p:sp>
          <p:nvSpPr>
            <p:cNvPr id="69" name="Rectangle 113"/>
            <p:cNvSpPr>
              <a:spLocks noChangeArrowheads="1"/>
            </p:cNvSpPr>
            <p:nvPr/>
          </p:nvSpPr>
          <p:spPr bwMode="auto">
            <a:xfrm>
              <a:off x="1992" y="1704"/>
              <a:ext cx="1605" cy="1097"/>
            </a:xfrm>
            <a:prstGeom prst="rect">
              <a:avLst/>
            </a:prstGeom>
            <a:grpFill/>
            <a:ln w="936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/>
            </a:p>
          </p:txBody>
        </p:sp>
        <p:sp>
          <p:nvSpPr>
            <p:cNvPr id="71" name="AutoShape 100"/>
            <p:cNvSpPr>
              <a:spLocks noChangeArrowheads="1"/>
            </p:cNvSpPr>
            <p:nvPr/>
          </p:nvSpPr>
          <p:spPr bwMode="auto">
            <a:xfrm rot="1800000">
              <a:off x="2743" y="2162"/>
              <a:ext cx="296" cy="92"/>
            </a:xfrm>
            <a:custGeom>
              <a:avLst/>
              <a:gdLst>
                <a:gd name="T0" fmla="*/ 0 w 576"/>
                <a:gd name="T1" fmla="*/ 0 h 224"/>
                <a:gd name="T2" fmla="*/ 1 w 576"/>
                <a:gd name="T3" fmla="*/ 0 h 224"/>
                <a:gd name="T4" fmla="*/ 1 w 576"/>
                <a:gd name="T5" fmla="*/ 0 h 224"/>
                <a:gd name="T6" fmla="*/ 1 w 576"/>
                <a:gd name="T7" fmla="*/ 0 h 224"/>
                <a:gd name="T8" fmla="*/ 1 w 576"/>
                <a:gd name="T9" fmla="*/ 0 h 224"/>
                <a:gd name="T10" fmla="*/ 1 w 576"/>
                <a:gd name="T11" fmla="*/ 0 h 224"/>
                <a:gd name="T12" fmla="*/ 2 w 576"/>
                <a:gd name="T13" fmla="*/ 0 h 224"/>
                <a:gd name="T14" fmla="*/ 2 w 576"/>
                <a:gd name="T15" fmla="*/ 0 h 2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224"/>
                <a:gd name="T26" fmla="*/ 576 w 576"/>
                <a:gd name="T27" fmla="*/ 224 h 2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224">
                  <a:moveTo>
                    <a:pt x="0" y="112"/>
                  </a:moveTo>
                  <a:cubicBezTo>
                    <a:pt x="12" y="168"/>
                    <a:pt x="24" y="224"/>
                    <a:pt x="48" y="208"/>
                  </a:cubicBezTo>
                  <a:cubicBezTo>
                    <a:pt x="72" y="192"/>
                    <a:pt x="112" y="16"/>
                    <a:pt x="144" y="16"/>
                  </a:cubicBezTo>
                  <a:cubicBezTo>
                    <a:pt x="176" y="16"/>
                    <a:pt x="208" y="208"/>
                    <a:pt x="240" y="208"/>
                  </a:cubicBezTo>
                  <a:cubicBezTo>
                    <a:pt x="272" y="208"/>
                    <a:pt x="304" y="16"/>
                    <a:pt x="336" y="16"/>
                  </a:cubicBezTo>
                  <a:cubicBezTo>
                    <a:pt x="368" y="16"/>
                    <a:pt x="400" y="208"/>
                    <a:pt x="432" y="208"/>
                  </a:cubicBezTo>
                  <a:cubicBezTo>
                    <a:pt x="464" y="208"/>
                    <a:pt x="504" y="32"/>
                    <a:pt x="528" y="16"/>
                  </a:cubicBezTo>
                  <a:cubicBezTo>
                    <a:pt x="552" y="0"/>
                    <a:pt x="564" y="56"/>
                    <a:pt x="576" y="112"/>
                  </a:cubicBezTo>
                </a:path>
              </a:pathLst>
            </a:custGeom>
            <a:grpFill/>
            <a:ln w="3816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/>
            </a:p>
          </p:txBody>
        </p:sp>
        <p:sp>
          <p:nvSpPr>
            <p:cNvPr id="73" name="Line 102"/>
            <p:cNvSpPr>
              <a:spLocks noChangeShapeType="1"/>
            </p:cNvSpPr>
            <p:nvPr/>
          </p:nvSpPr>
          <p:spPr bwMode="auto">
            <a:xfrm>
              <a:off x="3060" y="2292"/>
              <a:ext cx="180" cy="110"/>
            </a:xfrm>
            <a:prstGeom prst="line">
              <a:avLst/>
            </a:prstGeom>
            <a:grpFill/>
            <a:ln w="9360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/>
            </a:p>
          </p:txBody>
        </p:sp>
        <p:sp>
          <p:nvSpPr>
            <p:cNvPr id="74" name="Line 103"/>
            <p:cNvSpPr>
              <a:spLocks noChangeShapeType="1"/>
            </p:cNvSpPr>
            <p:nvPr/>
          </p:nvSpPr>
          <p:spPr bwMode="auto">
            <a:xfrm flipV="1">
              <a:off x="3032" y="2162"/>
              <a:ext cx="200" cy="101"/>
            </a:xfrm>
            <a:prstGeom prst="line">
              <a:avLst/>
            </a:prstGeom>
            <a:grpFill/>
            <a:ln w="9360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/>
            </a:p>
          </p:txBody>
        </p:sp>
        <p:sp>
          <p:nvSpPr>
            <p:cNvPr id="75" name="Text Box 104"/>
            <p:cNvSpPr txBox="1">
              <a:spLocks noChangeArrowheads="1"/>
            </p:cNvSpPr>
            <p:nvPr/>
          </p:nvSpPr>
          <p:spPr bwMode="auto">
            <a:xfrm rot="10800000" flipV="1">
              <a:off x="2514" y="2173"/>
              <a:ext cx="419" cy="279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r"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latin typeface="Symbol" pitchFamily="18" charset="2"/>
                </a:rPr>
                <a:t></a:t>
              </a:r>
              <a:r>
                <a:rPr lang="en-US" sz="2000" b="1" baseline="30000" dirty="0">
                  <a:latin typeface="Symbol" pitchFamily="18" charset="2"/>
                </a:rPr>
                <a:t></a:t>
              </a:r>
            </a:p>
          </p:txBody>
        </p:sp>
        <p:sp>
          <p:nvSpPr>
            <p:cNvPr id="76" name="Text Box 105"/>
            <p:cNvSpPr txBox="1">
              <a:spLocks noChangeArrowheads="1"/>
            </p:cNvSpPr>
            <p:nvPr/>
          </p:nvSpPr>
          <p:spPr bwMode="auto">
            <a:xfrm>
              <a:off x="3097" y="1956"/>
              <a:ext cx="232" cy="257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r"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/>
                <a:t>e</a:t>
              </a:r>
              <a:r>
                <a:rPr lang="en-US" baseline="30000"/>
                <a:t>+</a:t>
              </a:r>
            </a:p>
          </p:txBody>
        </p:sp>
        <p:sp>
          <p:nvSpPr>
            <p:cNvPr id="77" name="Text Box 106"/>
            <p:cNvSpPr txBox="1">
              <a:spLocks noChangeArrowheads="1"/>
            </p:cNvSpPr>
            <p:nvPr/>
          </p:nvSpPr>
          <p:spPr bwMode="auto">
            <a:xfrm>
              <a:off x="2982" y="2352"/>
              <a:ext cx="213" cy="257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r"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dirty="0"/>
                <a:t>e</a:t>
              </a:r>
              <a:r>
                <a:rPr lang="en-US" baseline="30000" dirty="0"/>
                <a:t>-</a:t>
              </a:r>
            </a:p>
          </p:txBody>
        </p:sp>
        <p:sp>
          <p:nvSpPr>
            <p:cNvPr id="78" name="Oval 110"/>
            <p:cNvSpPr>
              <a:spLocks noChangeArrowheads="1"/>
            </p:cNvSpPr>
            <p:nvPr/>
          </p:nvSpPr>
          <p:spPr bwMode="auto">
            <a:xfrm>
              <a:off x="2411" y="1942"/>
              <a:ext cx="63" cy="86"/>
            </a:xfrm>
            <a:prstGeom prst="ellipse">
              <a:avLst/>
            </a:prstGeom>
            <a:solidFill>
              <a:schemeClr val="tx1"/>
            </a:solidFill>
            <a:ln w="936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/>
            </a:p>
          </p:txBody>
        </p:sp>
      </p:grpSp>
      <p:sp>
        <p:nvSpPr>
          <p:cNvPr id="81" name="Line 99"/>
          <p:cNvSpPr>
            <a:spLocks noChangeShapeType="1"/>
          </p:cNvSpPr>
          <p:nvPr/>
        </p:nvSpPr>
        <p:spPr bwMode="auto">
          <a:xfrm>
            <a:off x="416959" y="3463712"/>
            <a:ext cx="359995" cy="156843"/>
          </a:xfrm>
          <a:prstGeom prst="line">
            <a:avLst/>
          </a:prstGeom>
          <a:noFill/>
          <a:ln w="1908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/>
          </a:p>
        </p:txBody>
      </p:sp>
      <p:sp>
        <p:nvSpPr>
          <p:cNvPr id="83" name="ZoneTexte 82"/>
          <p:cNvSpPr txBox="1"/>
          <p:nvPr/>
        </p:nvSpPr>
        <p:spPr>
          <a:xfrm>
            <a:off x="261307" y="367561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</a:t>
            </a:r>
            <a:endParaRPr lang="en-US" dirty="0"/>
          </a:p>
        </p:txBody>
      </p:sp>
      <p:sp>
        <p:nvSpPr>
          <p:cNvPr id="84" name="Oval 110"/>
          <p:cNvSpPr>
            <a:spLocks noChangeArrowheads="1"/>
          </p:cNvSpPr>
          <p:nvPr/>
        </p:nvSpPr>
        <p:spPr bwMode="auto">
          <a:xfrm>
            <a:off x="778162" y="3631815"/>
            <a:ext cx="70799" cy="45719"/>
          </a:xfrm>
          <a:prstGeom prst="ellipse">
            <a:avLst/>
          </a:prstGeom>
          <a:solidFill>
            <a:schemeClr val="tx1"/>
          </a:solidFill>
          <a:ln w="936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/>
          </a:p>
        </p:txBody>
      </p:sp>
      <p:sp>
        <p:nvSpPr>
          <p:cNvPr id="85" name="Line 99"/>
          <p:cNvSpPr>
            <a:spLocks noChangeShapeType="1"/>
          </p:cNvSpPr>
          <p:nvPr/>
        </p:nvSpPr>
        <p:spPr bwMode="auto">
          <a:xfrm>
            <a:off x="473932" y="3530600"/>
            <a:ext cx="359995" cy="156843"/>
          </a:xfrm>
          <a:prstGeom prst="line">
            <a:avLst/>
          </a:prstGeom>
          <a:noFill/>
          <a:ln w="1908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fr-FR"/>
          </a:p>
        </p:txBody>
      </p:sp>
      <p:cxnSp>
        <p:nvCxnSpPr>
          <p:cNvPr id="19" name="Connecteur droit 18"/>
          <p:cNvCxnSpPr/>
          <p:nvPr/>
        </p:nvCxnSpPr>
        <p:spPr>
          <a:xfrm>
            <a:off x="1748698" y="1060091"/>
            <a:ext cx="0" cy="20301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/>
          <p:cNvCxnSpPr/>
          <p:nvPr/>
        </p:nvCxnSpPr>
        <p:spPr>
          <a:xfrm>
            <a:off x="1403648" y="1167163"/>
            <a:ext cx="0" cy="20301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1511514" y="3285496"/>
            <a:ext cx="1323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1500 </a:t>
            </a:r>
            <a:r>
              <a:rPr lang="fr-FR" dirty="0" err="1" smtClean="0"/>
              <a:t>events</a:t>
            </a:r>
            <a:endParaRPr lang="en-US" dirty="0"/>
          </a:p>
        </p:txBody>
      </p:sp>
      <p:sp>
        <p:nvSpPr>
          <p:cNvPr id="51" name="ZoneTexte 50"/>
          <p:cNvSpPr txBox="1"/>
          <p:nvPr/>
        </p:nvSpPr>
        <p:spPr>
          <a:xfrm rot="1883891">
            <a:off x="8027615" y="3383964"/>
            <a:ext cx="1138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>
                <a:solidFill>
                  <a:schemeClr val="accent2"/>
                </a:solidFill>
              </a:rPr>
              <a:t>preliminary</a:t>
            </a:r>
            <a:endParaRPr lang="fr-FR" sz="1600" dirty="0">
              <a:solidFill>
                <a:schemeClr val="accent2"/>
              </a:solidFill>
            </a:endParaRPr>
          </a:p>
        </p:txBody>
      </p:sp>
      <p:sp>
        <p:nvSpPr>
          <p:cNvPr id="53" name="ZoneTexte 52"/>
          <p:cNvSpPr txBox="1"/>
          <p:nvPr/>
        </p:nvSpPr>
        <p:spPr>
          <a:xfrm rot="1883891">
            <a:off x="1891341" y="2014980"/>
            <a:ext cx="1138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>
                <a:solidFill>
                  <a:schemeClr val="accent2"/>
                </a:solidFill>
              </a:rPr>
              <a:t>preliminary</a:t>
            </a:r>
            <a:endParaRPr lang="fr-FR" sz="1600" dirty="0">
              <a:solidFill>
                <a:schemeClr val="accent2"/>
              </a:solidFill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7395463" y="2924066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ym typeface="Symbol"/>
              </a:rPr>
              <a:t>π</a:t>
            </a:r>
            <a:r>
              <a:rPr lang="fr-FR" baseline="30000" dirty="0" smtClean="0">
                <a:sym typeface="Symbol"/>
              </a:rPr>
              <a:t>-</a:t>
            </a:r>
            <a:r>
              <a:rPr lang="fr-FR" dirty="0" smtClean="0">
                <a:sym typeface="Symbol"/>
              </a:rPr>
              <a:t>p</a:t>
            </a:r>
            <a:r>
              <a:rPr lang="el-GR" dirty="0" smtClean="0">
                <a:sym typeface="Symbol"/>
              </a:rPr>
              <a:t></a:t>
            </a:r>
            <a:r>
              <a:rPr lang="fr-FR" dirty="0" smtClean="0">
                <a:sym typeface="Symbol"/>
              </a:rPr>
              <a:t>n</a:t>
            </a:r>
            <a:r>
              <a:rPr lang="fr-FR" baseline="30000" dirty="0" smtClean="0">
                <a:sym typeface="Symbol"/>
              </a:rPr>
              <a:t>+</a:t>
            </a:r>
            <a:r>
              <a:rPr lang="fr-FR" dirty="0" smtClean="0">
                <a:sym typeface="Symbol"/>
              </a:rPr>
              <a:t></a:t>
            </a:r>
            <a:r>
              <a:rPr lang="fr-FR" baseline="30000" dirty="0" smtClean="0">
                <a:sym typeface="Symbol"/>
              </a:rPr>
              <a:t>-</a:t>
            </a:r>
            <a:endParaRPr lang="fr-FR" baseline="30000" dirty="0"/>
          </a:p>
        </p:txBody>
      </p:sp>
    </p:spTree>
    <p:extLst>
      <p:ext uri="{BB962C8B-B14F-4D97-AF65-F5344CB8AC3E}">
        <p14:creationId xmlns:p14="http://schemas.microsoft.com/office/powerpoint/2010/main" val="261792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9" grpId="0"/>
      <p:bldP spid="8" grpId="0" animBg="1"/>
      <p:bldP spid="81" grpId="0" animBg="1"/>
      <p:bldP spid="83" grpId="0"/>
      <p:bldP spid="84" grpId="0" animBg="1"/>
      <p:bldP spid="85" grpId="0" animBg="1"/>
      <p:bldP spid="51" grpId="0"/>
      <p:bldP spid="6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5" y="1549116"/>
            <a:ext cx="3994807" cy="3968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760650" y="1849874"/>
            <a:ext cx="866775" cy="10495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lang="fr-FR" dirty="0" smtClean="0">
                <a:solidFill>
                  <a:schemeClr val="tx2"/>
                </a:solidFill>
              </a:rPr>
              <a:t>N(1520) and N(1535) contributions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20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4283968" y="1052736"/>
            <a:ext cx="4908973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PLUTO </a:t>
            </a:r>
            <a:r>
              <a:rPr lang="fr-FR" dirty="0" err="1" smtClean="0"/>
              <a:t>event</a:t>
            </a:r>
            <a:r>
              <a:rPr lang="fr-FR" dirty="0" smtClean="0"/>
              <a:t> </a:t>
            </a:r>
            <a:r>
              <a:rPr lang="fr-FR" dirty="0" err="1" smtClean="0"/>
              <a:t>generator</a:t>
            </a:r>
            <a:r>
              <a:rPr lang="fr-FR" dirty="0" smtClean="0"/>
              <a:t> </a:t>
            </a:r>
            <a:r>
              <a:rPr lang="fr-FR" dirty="0"/>
              <a:t> </a:t>
            </a:r>
            <a:r>
              <a:rPr lang="fr-FR" sz="1600" i="1" dirty="0" err="1" smtClean="0"/>
              <a:t>Fröhlich</a:t>
            </a:r>
            <a:r>
              <a:rPr lang="fr-FR" sz="1600" i="1" dirty="0" smtClean="0"/>
              <a:t> et al, POS (2007) 076</a:t>
            </a:r>
          </a:p>
          <a:p>
            <a:r>
              <a:rPr lang="el-GR" i="1" dirty="0"/>
              <a:t>π</a:t>
            </a:r>
            <a:r>
              <a:rPr lang="fr-FR" i="1" baseline="30000" dirty="0" smtClean="0"/>
              <a:t>-</a:t>
            </a:r>
            <a:r>
              <a:rPr lang="fr-FR" i="1" dirty="0" smtClean="0"/>
              <a:t>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/>
              <a:t>Meson</a:t>
            </a:r>
            <a:r>
              <a:rPr lang="fr-FR" dirty="0"/>
              <a:t> production: </a:t>
            </a:r>
            <a:r>
              <a:rPr lang="fr-FR" dirty="0" err="1" smtClean="0"/>
              <a:t>Landolt-Börnstein</a:t>
            </a:r>
            <a:endParaRPr lang="fr-FR" dirty="0" smtClean="0"/>
          </a:p>
          <a:p>
            <a:r>
              <a:rPr lang="fr-FR" dirty="0" smtClean="0">
                <a:sym typeface="Symbol"/>
              </a:rPr>
              <a:t>             </a:t>
            </a:r>
            <a:r>
              <a:rPr lang="fr-FR" dirty="0">
                <a:sym typeface="Symbol"/>
              </a:rPr>
              <a:t></a:t>
            </a:r>
            <a:r>
              <a:rPr lang="fr-FR" baseline="30000" dirty="0">
                <a:sym typeface="Symbol"/>
              </a:rPr>
              <a:t>0</a:t>
            </a:r>
            <a:r>
              <a:rPr lang="fr-FR" dirty="0">
                <a:sym typeface="Symbol"/>
              </a:rPr>
              <a:t></a:t>
            </a:r>
            <a:r>
              <a:rPr lang="fr-FR" dirty="0" err="1">
                <a:sym typeface="Symbol"/>
              </a:rPr>
              <a:t>e</a:t>
            </a:r>
            <a:r>
              <a:rPr lang="fr-FR" baseline="30000" dirty="0" err="1">
                <a:sym typeface="Symbol"/>
              </a:rPr>
              <a:t>+</a:t>
            </a:r>
            <a:r>
              <a:rPr lang="fr-FR" dirty="0" err="1">
                <a:sym typeface="Symbol"/>
              </a:rPr>
              <a:t>e</a:t>
            </a:r>
            <a:r>
              <a:rPr lang="fr-FR" baseline="30000" dirty="0">
                <a:sym typeface="Symbol"/>
              </a:rPr>
              <a:t>-</a:t>
            </a:r>
            <a:r>
              <a:rPr lang="fr-FR" dirty="0">
                <a:sym typeface="Symbol"/>
              </a:rPr>
              <a:t>     </a:t>
            </a:r>
            <a:r>
              <a:rPr lang="fr-FR" dirty="0" err="1">
                <a:sym typeface="Symbol"/>
              </a:rPr>
              <a:t>e</a:t>
            </a:r>
            <a:r>
              <a:rPr lang="fr-FR" baseline="30000" dirty="0" err="1">
                <a:sym typeface="Symbol"/>
              </a:rPr>
              <a:t>+</a:t>
            </a:r>
            <a:r>
              <a:rPr lang="fr-FR" dirty="0" err="1">
                <a:sym typeface="Symbol"/>
              </a:rPr>
              <a:t>e</a:t>
            </a:r>
            <a:r>
              <a:rPr lang="fr-FR" baseline="30000" dirty="0">
                <a:sym typeface="Symbol"/>
              </a:rPr>
              <a:t>-</a:t>
            </a:r>
            <a:r>
              <a:rPr lang="fr-FR" dirty="0">
                <a:sym typeface="Symbol"/>
              </a:rPr>
              <a:t> </a:t>
            </a:r>
            <a:endParaRPr lang="fr-FR" dirty="0" smtClean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ym typeface="Symbol"/>
              </a:rPr>
              <a:t> contribution from </a:t>
            </a:r>
            <a:r>
              <a:rPr lang="fr-FR" dirty="0" smtClean="0">
                <a:sym typeface="Symbol"/>
              </a:rPr>
              <a:t>PWA</a:t>
            </a:r>
            <a:endParaRPr lang="fr-FR" dirty="0" smtClean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FFFF00"/>
                </a:solidFill>
              </a:rPr>
              <a:t>N(1520) and N(1535) contributions from PWA</a:t>
            </a:r>
          </a:p>
          <a:p>
            <a:r>
              <a:rPr lang="fr-FR" dirty="0">
                <a:solidFill>
                  <a:srgbClr val="FFFF00"/>
                </a:solidFill>
              </a:rPr>
              <a:t>i</a:t>
            </a:r>
            <a:r>
              <a:rPr lang="fr-FR" dirty="0" smtClean="0">
                <a:solidFill>
                  <a:srgbClr val="FFFF00"/>
                </a:solidFill>
              </a:rPr>
              <a:t>n  </a:t>
            </a:r>
            <a:r>
              <a:rPr lang="fr-FR" dirty="0" smtClean="0">
                <a:solidFill>
                  <a:srgbClr val="FFFF00"/>
                </a:solidFill>
                <a:sym typeface="Symbol"/>
              </a:rPr>
              <a:t></a:t>
            </a:r>
            <a:r>
              <a:rPr lang="fr-FR" baseline="30000" dirty="0" smtClean="0">
                <a:solidFill>
                  <a:srgbClr val="FFFF00"/>
                </a:solidFill>
                <a:sym typeface="Symbol"/>
              </a:rPr>
              <a:t>-</a:t>
            </a:r>
            <a:r>
              <a:rPr lang="fr-FR" dirty="0" smtClean="0">
                <a:solidFill>
                  <a:srgbClr val="FFFF00"/>
                </a:solidFill>
                <a:sym typeface="Symbol"/>
              </a:rPr>
              <a:t>p </a:t>
            </a:r>
            <a:r>
              <a:rPr lang="fr-FR" dirty="0" err="1" smtClean="0">
                <a:solidFill>
                  <a:srgbClr val="FFFF00"/>
                </a:solidFill>
                <a:sym typeface="Symbol"/>
              </a:rPr>
              <a:t>reactions</a:t>
            </a:r>
            <a:r>
              <a:rPr lang="fr-FR" dirty="0" smtClean="0">
                <a:solidFill>
                  <a:srgbClr val="FFFF00"/>
                </a:solidFill>
                <a:sym typeface="Symbol"/>
              </a:rPr>
              <a:t> + real  </a:t>
            </a:r>
            <a:r>
              <a:rPr lang="fr-FR" dirty="0" err="1" smtClean="0">
                <a:solidFill>
                  <a:srgbClr val="FFFF00"/>
                </a:solidFill>
                <a:sym typeface="Symbol"/>
              </a:rPr>
              <a:t>couplings</a:t>
            </a:r>
            <a:r>
              <a:rPr lang="fr-FR" dirty="0" smtClean="0">
                <a:sym typeface="Symbol"/>
              </a:rPr>
              <a:t>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ym typeface="Symbol"/>
              </a:rPr>
              <a:t> </a:t>
            </a:r>
            <a:r>
              <a:rPr lang="fr-FR" dirty="0">
                <a:solidFill>
                  <a:srgbClr val="FFFF00"/>
                </a:solidFill>
                <a:sym typeface="Symbol"/>
              </a:rPr>
              <a:t>N</a:t>
            </a:r>
            <a:r>
              <a:rPr lang="fr-FR" dirty="0" smtClean="0">
                <a:solidFill>
                  <a:srgbClr val="FFFF00"/>
                </a:solidFill>
                <a:sym typeface="Symbol"/>
              </a:rPr>
              <a:t>on-</a:t>
            </a:r>
            <a:r>
              <a:rPr lang="fr-FR" dirty="0" err="1" smtClean="0">
                <a:solidFill>
                  <a:srgbClr val="FFFF00"/>
                </a:solidFill>
                <a:sym typeface="Symbol"/>
              </a:rPr>
              <a:t>resonant</a:t>
            </a:r>
            <a:r>
              <a:rPr lang="fr-FR" dirty="0" smtClean="0">
                <a:solidFill>
                  <a:srgbClr val="FFFF00"/>
                </a:solidFill>
                <a:sym typeface="Symbol"/>
              </a:rPr>
              <a:t> contributions </a:t>
            </a:r>
            <a:r>
              <a:rPr lang="fr-FR" dirty="0" err="1" smtClean="0">
                <a:solidFill>
                  <a:srgbClr val="FFFF00"/>
                </a:solidFill>
                <a:sym typeface="Symbol"/>
              </a:rPr>
              <a:t>missing</a:t>
            </a:r>
            <a:r>
              <a:rPr lang="fr-FR" dirty="0" smtClean="0">
                <a:solidFill>
                  <a:srgbClr val="FFFF00"/>
                </a:solidFill>
                <a:sym typeface="Symbol"/>
              </a:rPr>
              <a:t>   </a:t>
            </a:r>
          </a:p>
          <a:p>
            <a:endParaRPr lang="fr-FR" dirty="0">
              <a:sym typeface="Symbol"/>
            </a:endParaRPr>
          </a:p>
          <a:p>
            <a:endParaRPr lang="fr-FR" dirty="0" smtClean="0">
              <a:sym typeface="Symbol"/>
            </a:endParaRPr>
          </a:p>
          <a:p>
            <a:endParaRPr lang="fr-FR" dirty="0">
              <a:sym typeface="Symbol"/>
            </a:endParaRPr>
          </a:p>
          <a:p>
            <a:endParaRPr lang="fr-FR" dirty="0" smtClean="0">
              <a:sym typeface="Symbol"/>
            </a:endParaRPr>
          </a:p>
          <a:p>
            <a:endParaRPr lang="fr-FR" dirty="0" smtClean="0">
              <a:sym typeface="Symbol"/>
            </a:endParaRPr>
          </a:p>
        </p:txBody>
      </p:sp>
      <p:sp>
        <p:nvSpPr>
          <p:cNvPr id="13" name="ZoneTexte 12"/>
          <p:cNvSpPr txBox="1"/>
          <p:nvPr/>
        </p:nvSpPr>
        <p:spPr>
          <a:xfrm rot="1883891">
            <a:off x="2970963" y="1520567"/>
            <a:ext cx="131292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preliminary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698727"/>
            <a:ext cx="2197795" cy="1682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4283968" y="3441774"/>
            <a:ext cx="40623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On-</a:t>
            </a:r>
            <a:r>
              <a:rPr lang="fr-FR" dirty="0" err="1" smtClean="0"/>
              <a:t>going</a:t>
            </a:r>
            <a:r>
              <a:rPr lang="fr-FR" dirty="0" smtClean="0"/>
              <a:t> </a:t>
            </a:r>
            <a:r>
              <a:rPr lang="fr-FR" dirty="0" err="1" smtClean="0"/>
              <a:t>work</a:t>
            </a:r>
            <a:r>
              <a:rPr lang="fr-FR" dirty="0" smtClean="0"/>
              <a:t> to </a:t>
            </a:r>
            <a:r>
              <a:rPr lang="fr-FR" dirty="0" err="1" smtClean="0"/>
              <a:t>take</a:t>
            </a:r>
            <a:r>
              <a:rPr lang="fr-FR" dirty="0" smtClean="0"/>
              <a:t> </a:t>
            </a:r>
            <a:r>
              <a:rPr lang="fr-FR" dirty="0" err="1" smtClean="0"/>
              <a:t>into</a:t>
            </a:r>
            <a:r>
              <a:rPr lang="fr-FR" dirty="0" smtClean="0"/>
              <a:t> </a:t>
            </a:r>
            <a:r>
              <a:rPr lang="fr-FR" dirty="0" err="1" smtClean="0"/>
              <a:t>account</a:t>
            </a:r>
            <a:r>
              <a:rPr lang="fr-FR" dirty="0" smtClean="0"/>
              <a:t> </a:t>
            </a:r>
          </a:p>
          <a:p>
            <a:r>
              <a:rPr lang="fr-FR" dirty="0" smtClean="0"/>
              <a:t>time-</a:t>
            </a:r>
            <a:r>
              <a:rPr lang="fr-FR" dirty="0" err="1" smtClean="0"/>
              <a:t>like</a:t>
            </a:r>
            <a:r>
              <a:rPr lang="fr-FR" dirty="0" smtClean="0"/>
              <a:t> </a:t>
            </a:r>
            <a:r>
              <a:rPr lang="fr-FR" dirty="0" err="1" smtClean="0"/>
              <a:t>electromagnetic</a:t>
            </a:r>
            <a:r>
              <a:rPr lang="fr-FR" dirty="0" smtClean="0"/>
              <a:t> </a:t>
            </a:r>
            <a:r>
              <a:rPr lang="fr-FR" dirty="0" err="1" smtClean="0"/>
              <a:t>form</a:t>
            </a:r>
            <a:r>
              <a:rPr lang="fr-FR" dirty="0" smtClean="0"/>
              <a:t> factor for </a:t>
            </a:r>
          </a:p>
          <a:p>
            <a:r>
              <a:rPr lang="fr-FR" dirty="0" smtClean="0"/>
              <a:t>N(1520)</a:t>
            </a:r>
            <a:r>
              <a:rPr lang="fr-FR" dirty="0" smtClean="0">
                <a:sym typeface="Symbol"/>
              </a:rPr>
              <a:t> N transition</a:t>
            </a:r>
            <a:endParaRPr lang="en-US" dirty="0"/>
          </a:p>
        </p:txBody>
      </p:sp>
      <p:sp>
        <p:nvSpPr>
          <p:cNvPr id="9" name="ZoneTexte 8"/>
          <p:cNvSpPr txBox="1"/>
          <p:nvPr/>
        </p:nvSpPr>
        <p:spPr>
          <a:xfrm>
            <a:off x="4283968" y="4293096"/>
            <a:ext cx="40754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G. </a:t>
            </a:r>
            <a:r>
              <a:rPr lang="fr-FR" sz="1600" i="1" dirty="0" err="1" smtClean="0"/>
              <a:t>Ramalho</a:t>
            </a:r>
            <a:r>
              <a:rPr lang="fr-FR" sz="1600" i="1" dirty="0" smtClean="0"/>
              <a:t> and T. </a:t>
            </a:r>
            <a:r>
              <a:rPr lang="fr-FR" sz="1600" i="1" dirty="0" err="1" smtClean="0"/>
              <a:t>Pena</a:t>
            </a:r>
            <a:r>
              <a:rPr lang="fr-FR" sz="1600" i="1" dirty="0" smtClean="0"/>
              <a:t> Phys. </a:t>
            </a:r>
            <a:r>
              <a:rPr lang="fr-FR" sz="1600" i="1" dirty="0" err="1" smtClean="0"/>
              <a:t>ReV</a:t>
            </a:r>
            <a:r>
              <a:rPr lang="fr-FR" sz="1600" i="1" dirty="0" smtClean="0"/>
              <a:t>. D 95014003</a:t>
            </a:r>
            <a:endParaRPr lang="en-US" sz="1600" i="1" dirty="0"/>
          </a:p>
        </p:txBody>
      </p:sp>
      <p:sp>
        <p:nvSpPr>
          <p:cNvPr id="7" name="ZoneTexte 6"/>
          <p:cNvSpPr txBox="1"/>
          <p:nvPr/>
        </p:nvSpPr>
        <p:spPr>
          <a:xfrm>
            <a:off x="1403648" y="3504138"/>
            <a:ext cx="774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rgbClr val="FF0000"/>
                </a:solidFill>
              </a:rPr>
              <a:t>N(1520)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069237" y="4129335"/>
            <a:ext cx="774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rgbClr val="7030A0"/>
                </a:solidFill>
              </a:rPr>
              <a:t>N(1535)</a:t>
            </a:r>
            <a:endParaRPr lang="en-US" sz="1400" dirty="0">
              <a:solidFill>
                <a:srgbClr val="7030A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760650" y="3523316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666633"/>
                </a:solidFill>
                <a:sym typeface="Symbol"/>
              </a:rPr>
              <a:t></a:t>
            </a:r>
            <a:endParaRPr lang="en-US" dirty="0">
              <a:solidFill>
                <a:srgbClr val="666633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275823" y="218201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CCFF"/>
                </a:solidFill>
                <a:sym typeface="Symbol"/>
              </a:rPr>
              <a:t></a:t>
            </a:r>
            <a:r>
              <a:rPr lang="fr-FR" baseline="30000" dirty="0">
                <a:solidFill>
                  <a:srgbClr val="00CCFF"/>
                </a:solidFill>
                <a:sym typeface="Symbol"/>
              </a:rPr>
              <a:t>0</a:t>
            </a:r>
            <a:r>
              <a:rPr lang="fr-FR" dirty="0">
                <a:solidFill>
                  <a:srgbClr val="00CCFF"/>
                </a:solidFill>
                <a:sym typeface="Symbol"/>
              </a:rPr>
              <a:t> 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090276" y="1849874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CC66"/>
                </a:solidFill>
                <a:sym typeface="Symbol"/>
              </a:rPr>
              <a:t> </a:t>
            </a:r>
            <a:r>
              <a:rPr lang="fr-FR" dirty="0">
                <a:solidFill>
                  <a:srgbClr val="00CC66"/>
                </a:solidFill>
                <a:sym typeface="Symbol"/>
              </a:rPr>
              <a:t></a:t>
            </a:r>
            <a:r>
              <a:rPr lang="fr-FR" baseline="30000" dirty="0" smtClean="0">
                <a:solidFill>
                  <a:srgbClr val="00CC66"/>
                </a:solidFill>
                <a:sym typeface="Symbol"/>
              </a:rPr>
              <a:t>0</a:t>
            </a:r>
            <a:r>
              <a:rPr lang="fr-FR" dirty="0" smtClean="0">
                <a:solidFill>
                  <a:srgbClr val="00CC66"/>
                </a:solidFill>
                <a:sym typeface="Symbol"/>
              </a:rPr>
              <a:t> </a:t>
            </a:r>
            <a:endParaRPr lang="fr-FR" dirty="0">
              <a:solidFill>
                <a:srgbClr val="00CC66"/>
              </a:solidFill>
              <a:sym typeface="Symbol"/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 flipH="1">
            <a:off x="1088731" y="2115498"/>
            <a:ext cx="119418" cy="140240"/>
          </a:xfrm>
          <a:prstGeom prst="straightConnector1">
            <a:avLst/>
          </a:prstGeom>
          <a:ln>
            <a:solidFill>
              <a:srgbClr val="00CC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 flipH="1">
            <a:off x="1118732" y="2508784"/>
            <a:ext cx="270108" cy="148444"/>
          </a:xfrm>
          <a:prstGeom prst="straightConnector1">
            <a:avLst/>
          </a:prstGeom>
          <a:ln>
            <a:solidFill>
              <a:srgbClr val="00CC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1983867" y="1862453"/>
            <a:ext cx="1553567" cy="646331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sym typeface="Symbol"/>
              </a:rPr>
              <a:t></a:t>
            </a:r>
            <a:r>
              <a:rPr lang="en-US" baseline="30000" dirty="0" smtClean="0">
                <a:solidFill>
                  <a:schemeClr val="bg1"/>
                </a:solidFill>
                <a:sym typeface="Symbol"/>
              </a:rPr>
              <a:t>-</a:t>
            </a:r>
            <a:r>
              <a:rPr lang="en-US" dirty="0" smtClean="0">
                <a:solidFill>
                  <a:schemeClr val="bg1"/>
                </a:solidFill>
                <a:sym typeface="Symbol"/>
              </a:rPr>
              <a:t>+CH</a:t>
            </a:r>
            <a:r>
              <a:rPr lang="en-US" baseline="-25000" dirty="0" smtClean="0">
                <a:solidFill>
                  <a:schemeClr val="bg1"/>
                </a:solidFill>
                <a:sym typeface="Symbol"/>
              </a:rPr>
              <a:t>2</a:t>
            </a:r>
            <a:r>
              <a:rPr lang="en-US" dirty="0" smtClean="0">
                <a:solidFill>
                  <a:schemeClr val="bg1"/>
                </a:solidFill>
                <a:sym typeface="Symbol"/>
              </a:rPr>
              <a:t>e</a:t>
            </a:r>
            <a:r>
              <a:rPr lang="en-US" baseline="30000" dirty="0" smtClean="0">
                <a:solidFill>
                  <a:schemeClr val="bg1"/>
                </a:solidFill>
                <a:sym typeface="Symbol"/>
              </a:rPr>
              <a:t>+</a:t>
            </a:r>
            <a:r>
              <a:rPr lang="en-US" dirty="0" smtClean="0">
                <a:solidFill>
                  <a:schemeClr val="bg1"/>
                </a:solidFill>
                <a:sym typeface="Symbol"/>
              </a:rPr>
              <a:t>e</a:t>
            </a:r>
            <a:r>
              <a:rPr lang="en-US" baseline="30000" dirty="0" smtClean="0">
                <a:solidFill>
                  <a:schemeClr val="bg1"/>
                </a:solidFill>
                <a:sym typeface="Symbol"/>
              </a:rPr>
              <a:t>-</a:t>
            </a:r>
            <a:r>
              <a:rPr lang="en-US" dirty="0" smtClean="0">
                <a:solidFill>
                  <a:schemeClr val="bg1"/>
                </a:solidFill>
                <a:sym typeface="Symbol"/>
              </a:rPr>
              <a:t>X</a:t>
            </a:r>
          </a:p>
          <a:p>
            <a:r>
              <a:rPr lang="fr-FR" dirty="0">
                <a:solidFill>
                  <a:schemeClr val="bg1"/>
                </a:solidFill>
                <a:sym typeface="Symbol"/>
              </a:rPr>
              <a:t> </a:t>
            </a:r>
            <a:r>
              <a:rPr lang="fr-FR" dirty="0" smtClean="0">
                <a:solidFill>
                  <a:schemeClr val="bg1"/>
                </a:solidFill>
                <a:sym typeface="Symbol"/>
              </a:rPr>
              <a:t> p=0.69 </a:t>
            </a:r>
            <a:r>
              <a:rPr lang="fr-FR" dirty="0" err="1" smtClean="0">
                <a:solidFill>
                  <a:schemeClr val="bg1"/>
                </a:solidFill>
                <a:sym typeface="Symbol"/>
              </a:rPr>
              <a:t>GeV</a:t>
            </a:r>
            <a:r>
              <a:rPr lang="fr-FR" dirty="0" smtClean="0">
                <a:solidFill>
                  <a:schemeClr val="bg1"/>
                </a:solidFill>
                <a:sym typeface="Symbol"/>
              </a:rPr>
              <a:t>/c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899592" y="291565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8AEE5"/>
                </a:solidFill>
                <a:sym typeface="Symbol"/>
              </a:rPr>
              <a:t></a:t>
            </a:r>
            <a:endParaRPr lang="en-US" dirty="0">
              <a:solidFill>
                <a:srgbClr val="F8AE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80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92479" y="32048"/>
            <a:ext cx="8229600" cy="1143000"/>
          </a:xfrm>
        </p:spPr>
        <p:txBody>
          <a:bodyPr>
            <a:noAutofit/>
          </a:bodyPr>
          <a:lstStyle/>
          <a:p>
            <a:r>
              <a:rPr lang="fr-FR" sz="3600" dirty="0" smtClean="0">
                <a:solidFill>
                  <a:schemeClr val="tx2"/>
                </a:solidFill>
              </a:rPr>
              <a:t>Information on time-</a:t>
            </a:r>
            <a:r>
              <a:rPr lang="fr-FR" sz="3600" dirty="0" err="1" smtClean="0">
                <a:solidFill>
                  <a:schemeClr val="tx2"/>
                </a:solidFill>
              </a:rPr>
              <a:t>like</a:t>
            </a:r>
            <a:r>
              <a:rPr lang="fr-FR" sz="3600" dirty="0" smtClean="0">
                <a:solidFill>
                  <a:schemeClr val="tx2"/>
                </a:solidFill>
              </a:rPr>
              <a:t> </a:t>
            </a:r>
            <a:r>
              <a:rPr lang="fr-FR" sz="3600" dirty="0" err="1" smtClean="0">
                <a:solidFill>
                  <a:schemeClr val="tx2"/>
                </a:solidFill>
              </a:rPr>
              <a:t>electromagnetic</a:t>
            </a:r>
            <a:r>
              <a:rPr lang="fr-FR" sz="3600" dirty="0" smtClean="0">
                <a:solidFill>
                  <a:schemeClr val="tx2"/>
                </a:solidFill>
              </a:rPr>
              <a:t> structure from </a:t>
            </a:r>
            <a:r>
              <a:rPr lang="fr-FR" sz="3600" dirty="0" err="1" smtClean="0">
                <a:solidFill>
                  <a:schemeClr val="tx2"/>
                </a:solidFill>
              </a:rPr>
              <a:t>angular</a:t>
            </a:r>
            <a:r>
              <a:rPr lang="fr-FR" sz="3600" dirty="0" smtClean="0">
                <a:solidFill>
                  <a:schemeClr val="tx2"/>
                </a:solidFill>
              </a:rPr>
              <a:t> distributions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21</a:t>
            </a:fld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778" y="1296186"/>
            <a:ext cx="3435774" cy="108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208600" y="2611649"/>
            <a:ext cx="4237827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Spin </a:t>
            </a:r>
            <a:r>
              <a:rPr lang="fr-FR" dirty="0" err="1" smtClean="0"/>
              <a:t>density</a:t>
            </a:r>
            <a:r>
              <a:rPr lang="fr-FR" dirty="0" smtClean="0"/>
              <a:t> matrix </a:t>
            </a:r>
            <a:r>
              <a:rPr lang="fr-FR" dirty="0" err="1" smtClean="0"/>
              <a:t>formalism</a:t>
            </a:r>
            <a:r>
              <a:rPr lang="fr-FR" dirty="0" smtClean="0"/>
              <a:t>: </a:t>
            </a:r>
          </a:p>
          <a:p>
            <a:r>
              <a:rPr lang="fr-FR" sz="1600" i="1" dirty="0" err="1" smtClean="0"/>
              <a:t>E.Speranza</a:t>
            </a:r>
            <a:r>
              <a:rPr lang="fr-FR" sz="1600" i="1" dirty="0" smtClean="0"/>
              <a:t> et al.  </a:t>
            </a:r>
            <a:r>
              <a:rPr lang="en-US" sz="1600" i="1" dirty="0" err="1"/>
              <a:t>Phys.Lett</a:t>
            </a:r>
            <a:r>
              <a:rPr lang="en-US" sz="1600" i="1" dirty="0"/>
              <a:t>. B764 (2017) </a:t>
            </a:r>
            <a:r>
              <a:rPr lang="en-US" sz="1600" i="1" dirty="0" smtClean="0"/>
              <a:t>282-288</a:t>
            </a:r>
          </a:p>
          <a:p>
            <a:r>
              <a:rPr lang="fr-FR" sz="1600" i="1" dirty="0" smtClean="0"/>
              <a:t>A. </a:t>
            </a:r>
            <a:r>
              <a:rPr lang="fr-FR" sz="1600" i="1" dirty="0" err="1" smtClean="0"/>
              <a:t>Sarantsev</a:t>
            </a:r>
            <a:r>
              <a:rPr lang="fr-FR" sz="1600" i="1" dirty="0" smtClean="0"/>
              <a:t> (ECT* meeting, May2017)</a:t>
            </a:r>
            <a:endParaRPr lang="en-US" sz="1600" i="1" dirty="0"/>
          </a:p>
          <a:p>
            <a:r>
              <a:rPr lang="fr-FR" sz="1600" dirty="0" smtClean="0"/>
              <a:t> </a:t>
            </a:r>
          </a:p>
          <a:p>
            <a:endParaRPr lang="fr-FR" dirty="0" smtClean="0"/>
          </a:p>
          <a:p>
            <a:endParaRPr lang="fr-FR" dirty="0" smtClean="0"/>
          </a:p>
        </p:txBody>
      </p:sp>
      <p:grpSp>
        <p:nvGrpSpPr>
          <p:cNvPr id="19" name="Groupe 18"/>
          <p:cNvGrpSpPr/>
          <p:nvPr/>
        </p:nvGrpSpPr>
        <p:grpSpPr>
          <a:xfrm>
            <a:off x="4572000" y="2724752"/>
            <a:ext cx="4392488" cy="828675"/>
            <a:chOff x="5305329" y="4501357"/>
            <a:chExt cx="3981995" cy="828675"/>
          </a:xfrm>
        </p:grpSpPr>
        <p:sp>
          <p:nvSpPr>
            <p:cNvPr id="18" name="Rectangle 17"/>
            <p:cNvSpPr/>
            <p:nvPr/>
          </p:nvSpPr>
          <p:spPr>
            <a:xfrm>
              <a:off x="5305329" y="4501357"/>
              <a:ext cx="3981995" cy="8286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6654494" y="4676366"/>
              <a:ext cx="2632829" cy="46166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sz="2400" dirty="0">
                <a:solidFill>
                  <a:schemeClr val="bg1"/>
                </a:solidFill>
              </a:endParaRPr>
            </a:p>
          </p:txBody>
        </p:sp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2240" y="4501357"/>
              <a:ext cx="1743075" cy="828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4727976" y="2852936"/>
                <a:ext cx="2724344" cy="589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𝑑</m:t>
                        </m:r>
                        <m:r>
                          <a:rPr lang="fr-FR" sz="2000" b="0" i="1" baseline="3000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3</m:t>
                        </m:r>
                        <m:r>
                          <a:rPr lang="en-US" sz="2000" i="1" smtClean="0">
                            <a:solidFill>
                              <a:schemeClr val="bg1"/>
                            </a:solidFill>
                            <a:latin typeface="Cambria Math"/>
                            <a:sym typeface="Symbol"/>
                          </a:rPr>
                          <m:t>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𝑑𝑀</m:t>
                        </m:r>
                        <m:r>
                          <a:rPr lang="fr-FR" sz="2000" b="0" i="1" baseline="-2500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𝑒𝑒</m:t>
                        </m:r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𝑑</m:t>
                        </m:r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/>
                            <a:sym typeface="Symbol"/>
                          </a:rPr>
                          <m:t></m:t>
                        </m:r>
                        <m:r>
                          <a:rPr lang="fr-FR" sz="2000" i="1" baseline="-25000" smtClean="0">
                            <a:solidFill>
                              <a:schemeClr val="bg1"/>
                            </a:solidFill>
                            <a:latin typeface="Cambria Math"/>
                            <a:sym typeface="Symbol"/>
                          </a:rPr>
                          <m:t></m:t>
                        </m:r>
                        <m:r>
                          <a:rPr lang="fr-FR" sz="2000" b="0" i="1" baseline="-25000" smtClean="0">
                            <a:solidFill>
                              <a:schemeClr val="bg1"/>
                            </a:solidFill>
                            <a:latin typeface="Cambria Math"/>
                            <a:sym typeface="Symbol"/>
                          </a:rPr>
                          <m:t>∗</m:t>
                        </m:r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𝑑</m:t>
                        </m:r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/>
                            <a:sym typeface="Symbol"/>
                          </a:rPr>
                          <m:t></m:t>
                        </m:r>
                        <m:r>
                          <a:rPr lang="fr-FR" sz="2000" i="1" baseline="-25000">
                            <a:solidFill>
                              <a:schemeClr val="bg1"/>
                            </a:solidFill>
                            <a:latin typeface="Cambria Math"/>
                            <a:sym typeface="Symbol"/>
                          </a:rPr>
                          <m:t>𝑒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schemeClr val="bg1"/>
                    </a:solidFill>
                    <a:sym typeface="Symbol"/>
                  </a:rPr>
                  <a:t> </a:t>
                </a:r>
                <a:r>
                  <a:rPr lang="fr-FR" sz="2000" dirty="0">
                    <a:solidFill>
                      <a:schemeClr val="bg1"/>
                    </a:solidFill>
                  </a:rPr>
                  <a:t> |</a:t>
                </a:r>
                <a:r>
                  <a:rPr lang="fr-FR" sz="2000" dirty="0" smtClean="0">
                    <a:solidFill>
                      <a:schemeClr val="bg1"/>
                    </a:solidFill>
                  </a:rPr>
                  <a:t>A|</a:t>
                </a:r>
                <a:r>
                  <a:rPr lang="fr-FR" sz="2000" baseline="30000" dirty="0" smtClean="0">
                    <a:solidFill>
                      <a:schemeClr val="bg1"/>
                    </a:solidFill>
                  </a:rPr>
                  <a:t>2</a:t>
                </a:r>
                <a:r>
                  <a:rPr lang="fr-FR" sz="2000" dirty="0" smtClean="0">
                    <a:solidFill>
                      <a:schemeClr val="bg1"/>
                    </a:solidFill>
                  </a:rPr>
                  <a:t>=</a:t>
                </a:r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976" y="2852936"/>
                <a:ext cx="2724344" cy="58939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e 12"/>
          <p:cNvGrpSpPr/>
          <p:nvPr/>
        </p:nvGrpSpPr>
        <p:grpSpPr>
          <a:xfrm>
            <a:off x="188679" y="3789040"/>
            <a:ext cx="8775808" cy="576064"/>
            <a:chOff x="107504" y="4941168"/>
            <a:chExt cx="8108101" cy="576064"/>
          </a:xfrm>
        </p:grpSpPr>
        <p:sp>
          <p:nvSpPr>
            <p:cNvPr id="12" name="Rectangle 11"/>
            <p:cNvSpPr/>
            <p:nvPr/>
          </p:nvSpPr>
          <p:spPr>
            <a:xfrm>
              <a:off x="188680" y="4941168"/>
              <a:ext cx="8026925" cy="57606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4941168"/>
              <a:ext cx="8108101" cy="576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Rectangle 13"/>
          <p:cNvSpPr/>
          <p:nvPr/>
        </p:nvSpPr>
        <p:spPr>
          <a:xfrm>
            <a:off x="2699792" y="3789040"/>
            <a:ext cx="432048" cy="599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279236" y="3849000"/>
            <a:ext cx="541236" cy="570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6280272" y="3834432"/>
            <a:ext cx="523976" cy="5460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ZoneTexte 14"/>
          <p:cNvSpPr txBox="1"/>
          <p:nvPr/>
        </p:nvSpPr>
        <p:spPr>
          <a:xfrm>
            <a:off x="276541" y="4680984"/>
            <a:ext cx="78238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3 </a:t>
            </a:r>
            <a:r>
              <a:rPr lang="fr-FR" dirty="0" err="1" smtClean="0"/>
              <a:t>independent</a:t>
            </a:r>
            <a:r>
              <a:rPr lang="fr-FR" dirty="0" smtClean="0"/>
              <a:t>  </a:t>
            </a:r>
            <a:r>
              <a:rPr lang="fr-FR" dirty="0" err="1" smtClean="0">
                <a:solidFill>
                  <a:srgbClr val="FFFF00"/>
                </a:solidFill>
              </a:rPr>
              <a:t>density</a:t>
            </a:r>
            <a:r>
              <a:rPr lang="fr-FR" dirty="0" smtClean="0">
                <a:solidFill>
                  <a:srgbClr val="FFFF00"/>
                </a:solidFill>
              </a:rPr>
              <a:t> matrix </a:t>
            </a:r>
            <a:r>
              <a:rPr lang="fr-FR" dirty="0" err="1" smtClean="0">
                <a:solidFill>
                  <a:srgbClr val="FFFF00"/>
                </a:solidFill>
              </a:rPr>
              <a:t>elements</a:t>
            </a:r>
            <a:r>
              <a:rPr lang="fr-FR" dirty="0"/>
              <a:t>:</a:t>
            </a:r>
            <a:r>
              <a:rPr lang="fr-FR" dirty="0" smtClean="0"/>
              <a:t> </a:t>
            </a:r>
            <a:r>
              <a:rPr lang="fr-FR" dirty="0">
                <a:sym typeface="Symbol"/>
              </a:rPr>
              <a:t></a:t>
            </a:r>
            <a:r>
              <a:rPr lang="fr-FR" baseline="-25000" dirty="0">
                <a:sym typeface="Symbol"/>
              </a:rPr>
              <a:t>11 </a:t>
            </a:r>
            <a:r>
              <a:rPr lang="fr-FR" baseline="-25000" dirty="0" smtClean="0">
                <a:sym typeface="Symbol"/>
              </a:rPr>
              <a:t>, </a:t>
            </a:r>
            <a:r>
              <a:rPr lang="fr-FR" dirty="0" smtClean="0">
                <a:sym typeface="Symbol"/>
              </a:rPr>
              <a:t></a:t>
            </a:r>
            <a:r>
              <a:rPr lang="fr-FR" baseline="-25000" dirty="0" smtClean="0">
                <a:sym typeface="Symbol"/>
              </a:rPr>
              <a:t>10,</a:t>
            </a:r>
            <a:r>
              <a:rPr lang="fr-FR" dirty="0" smtClean="0">
                <a:sym typeface="Symbol"/>
              </a:rPr>
              <a:t> </a:t>
            </a:r>
            <a:r>
              <a:rPr lang="fr-FR" dirty="0">
                <a:sym typeface="Symbol"/>
              </a:rPr>
              <a:t></a:t>
            </a:r>
            <a:r>
              <a:rPr lang="fr-FR" baseline="-25000" dirty="0" smtClean="0">
                <a:sym typeface="Symbol"/>
              </a:rPr>
              <a:t>1-1 </a:t>
            </a:r>
            <a:r>
              <a:rPr lang="fr-FR" dirty="0" smtClean="0">
                <a:sym typeface="Symbol"/>
              </a:rPr>
              <a:t>  </a:t>
            </a:r>
            <a:r>
              <a:rPr lang="fr-FR" dirty="0" err="1" smtClean="0">
                <a:solidFill>
                  <a:srgbClr val="FFFF00"/>
                </a:solidFill>
                <a:sym typeface="Symbol"/>
              </a:rPr>
              <a:t>d</a:t>
            </a:r>
            <a:r>
              <a:rPr lang="fr-FR" dirty="0" err="1" smtClean="0">
                <a:solidFill>
                  <a:srgbClr val="FFFF00"/>
                </a:solidFill>
              </a:rPr>
              <a:t>epending</a:t>
            </a:r>
            <a:r>
              <a:rPr lang="fr-FR" dirty="0" smtClean="0">
                <a:solidFill>
                  <a:srgbClr val="FFFF00"/>
                </a:solidFill>
              </a:rPr>
              <a:t> on  </a:t>
            </a:r>
            <a:r>
              <a:rPr lang="fr-FR" dirty="0" err="1" smtClean="0">
                <a:solidFill>
                  <a:srgbClr val="FFFF00"/>
                </a:solidFill>
              </a:rPr>
              <a:t>M</a:t>
            </a:r>
            <a:r>
              <a:rPr lang="fr-FR" baseline="-25000" dirty="0" err="1" smtClean="0">
                <a:solidFill>
                  <a:srgbClr val="FFFF00"/>
                </a:solidFill>
              </a:rPr>
              <a:t>ee</a:t>
            </a:r>
            <a:r>
              <a:rPr lang="fr-FR" dirty="0" smtClean="0">
                <a:solidFill>
                  <a:srgbClr val="FFFF00"/>
                </a:solidFill>
              </a:rPr>
              <a:t> and </a:t>
            </a:r>
            <a:r>
              <a:rPr lang="fr-FR" dirty="0" smtClean="0">
                <a:solidFill>
                  <a:srgbClr val="FFFF00"/>
                </a:solidFill>
                <a:sym typeface="Symbol"/>
              </a:rPr>
              <a:t></a:t>
            </a:r>
            <a:r>
              <a:rPr lang="fr-FR" baseline="-25000" dirty="0" smtClean="0">
                <a:solidFill>
                  <a:srgbClr val="FFFF00"/>
                </a:solidFill>
                <a:sym typeface="Symbol"/>
              </a:rPr>
              <a:t></a:t>
            </a:r>
            <a:endParaRPr lang="fr-FR" dirty="0">
              <a:solidFill>
                <a:srgbClr val="FFFF00"/>
              </a:solidFill>
              <a:sym typeface="Symbo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ym typeface="Symbol"/>
              </a:rPr>
              <a:t>con</a:t>
            </a:r>
            <a:r>
              <a:rPr lang="fr-FR" dirty="0" err="1" smtClean="0"/>
              <a:t>tain</a:t>
            </a:r>
            <a:r>
              <a:rPr lang="fr-FR" dirty="0" smtClean="0"/>
              <a:t> information on </a:t>
            </a:r>
            <a:r>
              <a:rPr lang="fr-FR" dirty="0" err="1" smtClean="0"/>
              <a:t>electromagnetic</a:t>
            </a:r>
            <a:r>
              <a:rPr lang="fr-FR" dirty="0" smtClean="0"/>
              <a:t> structure </a:t>
            </a:r>
          </a:p>
          <a:p>
            <a:r>
              <a:rPr lang="fr-FR" dirty="0" smtClean="0"/>
              <a:t>            </a:t>
            </a:r>
            <a:r>
              <a:rPr lang="fr-FR" dirty="0" err="1" smtClean="0"/>
              <a:t>e.g</a:t>
            </a:r>
            <a:r>
              <a:rPr lang="fr-FR" dirty="0" smtClean="0"/>
              <a:t>. pure transverse (E/M): </a:t>
            </a:r>
            <a:r>
              <a:rPr lang="fr-FR" dirty="0">
                <a:sym typeface="Symbol"/>
              </a:rPr>
              <a:t></a:t>
            </a:r>
            <a:r>
              <a:rPr lang="fr-FR" baseline="-25000" dirty="0">
                <a:sym typeface="Symbol"/>
              </a:rPr>
              <a:t>11 </a:t>
            </a:r>
            <a:r>
              <a:rPr lang="fr-FR" dirty="0" smtClean="0">
                <a:sym typeface="Symbol"/>
              </a:rPr>
              <a:t>=1/2</a:t>
            </a:r>
            <a:r>
              <a:rPr lang="fr-FR" baseline="-25000" dirty="0" smtClean="0">
                <a:sym typeface="Symbol"/>
              </a:rPr>
              <a:t>,  </a:t>
            </a:r>
            <a:r>
              <a:rPr lang="fr-FR" dirty="0">
                <a:sym typeface="Symbol"/>
              </a:rPr>
              <a:t></a:t>
            </a:r>
            <a:r>
              <a:rPr lang="fr-FR" baseline="-25000" dirty="0">
                <a:sym typeface="Symbol"/>
              </a:rPr>
              <a:t>10 </a:t>
            </a:r>
            <a:r>
              <a:rPr lang="fr-FR" baseline="-25000" dirty="0" smtClean="0">
                <a:sym typeface="Symbol"/>
              </a:rPr>
              <a:t> </a:t>
            </a:r>
            <a:r>
              <a:rPr lang="fr-FR" dirty="0" smtClean="0">
                <a:sym typeface="Symbol"/>
              </a:rPr>
              <a:t> =0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Related</a:t>
            </a:r>
            <a:r>
              <a:rPr lang="fr-FR" dirty="0" smtClean="0"/>
              <a:t> to </a:t>
            </a:r>
            <a:r>
              <a:rPr lang="fr-FR" dirty="0" err="1" smtClean="0">
                <a:solidFill>
                  <a:srgbClr val="FFFF00"/>
                </a:solidFill>
              </a:rPr>
              <a:t>helicity</a:t>
            </a:r>
            <a:r>
              <a:rPr lang="fr-FR" dirty="0" smtClean="0">
                <a:solidFill>
                  <a:srgbClr val="FFFF00"/>
                </a:solidFill>
              </a:rPr>
              <a:t> amplitudes and/or </a:t>
            </a:r>
            <a:r>
              <a:rPr lang="fr-FR" dirty="0" err="1" smtClean="0">
                <a:solidFill>
                  <a:srgbClr val="FFFF00"/>
                </a:solidFill>
              </a:rPr>
              <a:t>form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factors</a:t>
            </a:r>
            <a:endParaRPr lang="fr-FR" dirty="0" smtClean="0">
              <a:solidFill>
                <a:srgbClr val="FFFF00"/>
              </a:solidFill>
            </a:endParaRPr>
          </a:p>
        </p:txBody>
      </p:sp>
      <p:cxnSp>
        <p:nvCxnSpPr>
          <p:cNvPr id="21" name="Connecteur droit avec flèche 20"/>
          <p:cNvCxnSpPr>
            <a:endCxn id="14" idx="2"/>
          </p:cNvCxnSpPr>
          <p:nvPr/>
        </p:nvCxnSpPr>
        <p:spPr>
          <a:xfrm flipV="1">
            <a:off x="2853768" y="4388120"/>
            <a:ext cx="62048" cy="3761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 flipV="1">
            <a:off x="6444208" y="4465292"/>
            <a:ext cx="0" cy="3761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V="1">
            <a:off x="7668344" y="4587712"/>
            <a:ext cx="576064" cy="25373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98"/>
          <p:cNvGrpSpPr>
            <a:grpSpLocks/>
          </p:cNvGrpSpPr>
          <p:nvPr/>
        </p:nvGrpSpPr>
        <p:grpSpPr bwMode="auto">
          <a:xfrm>
            <a:off x="6372200" y="5272222"/>
            <a:ext cx="1759263" cy="1109106"/>
            <a:chOff x="1834" y="1593"/>
            <a:chExt cx="1089" cy="768"/>
          </a:xfrm>
        </p:grpSpPr>
        <p:sp>
          <p:nvSpPr>
            <p:cNvPr id="26" name="Line 99"/>
            <p:cNvSpPr>
              <a:spLocks noChangeShapeType="1"/>
            </p:cNvSpPr>
            <p:nvPr/>
          </p:nvSpPr>
          <p:spPr bwMode="auto">
            <a:xfrm>
              <a:off x="1950" y="1958"/>
              <a:ext cx="389" cy="8"/>
            </a:xfrm>
            <a:prstGeom prst="line">
              <a:avLst/>
            </a:prstGeom>
            <a:noFill/>
            <a:ln w="1908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27" name="AutoShape 100"/>
            <p:cNvSpPr>
              <a:spLocks noChangeArrowheads="1"/>
            </p:cNvSpPr>
            <p:nvPr/>
          </p:nvSpPr>
          <p:spPr bwMode="auto">
            <a:xfrm rot="1800000">
              <a:off x="2337" y="1991"/>
              <a:ext cx="296" cy="92"/>
            </a:xfrm>
            <a:custGeom>
              <a:avLst/>
              <a:gdLst>
                <a:gd name="T0" fmla="*/ 0 w 576"/>
                <a:gd name="T1" fmla="*/ 0 h 224"/>
                <a:gd name="T2" fmla="*/ 1 w 576"/>
                <a:gd name="T3" fmla="*/ 0 h 224"/>
                <a:gd name="T4" fmla="*/ 1 w 576"/>
                <a:gd name="T5" fmla="*/ 0 h 224"/>
                <a:gd name="T6" fmla="*/ 1 w 576"/>
                <a:gd name="T7" fmla="*/ 0 h 224"/>
                <a:gd name="T8" fmla="*/ 1 w 576"/>
                <a:gd name="T9" fmla="*/ 0 h 224"/>
                <a:gd name="T10" fmla="*/ 1 w 576"/>
                <a:gd name="T11" fmla="*/ 0 h 224"/>
                <a:gd name="T12" fmla="*/ 2 w 576"/>
                <a:gd name="T13" fmla="*/ 0 h 224"/>
                <a:gd name="T14" fmla="*/ 2 w 576"/>
                <a:gd name="T15" fmla="*/ 0 h 2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224"/>
                <a:gd name="T26" fmla="*/ 576 w 576"/>
                <a:gd name="T27" fmla="*/ 224 h 2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224">
                  <a:moveTo>
                    <a:pt x="0" y="112"/>
                  </a:moveTo>
                  <a:cubicBezTo>
                    <a:pt x="12" y="168"/>
                    <a:pt x="24" y="224"/>
                    <a:pt x="48" y="208"/>
                  </a:cubicBezTo>
                  <a:cubicBezTo>
                    <a:pt x="72" y="192"/>
                    <a:pt x="112" y="16"/>
                    <a:pt x="144" y="16"/>
                  </a:cubicBezTo>
                  <a:cubicBezTo>
                    <a:pt x="176" y="16"/>
                    <a:pt x="208" y="208"/>
                    <a:pt x="240" y="208"/>
                  </a:cubicBezTo>
                  <a:cubicBezTo>
                    <a:pt x="272" y="208"/>
                    <a:pt x="304" y="16"/>
                    <a:pt x="336" y="16"/>
                  </a:cubicBezTo>
                  <a:cubicBezTo>
                    <a:pt x="368" y="16"/>
                    <a:pt x="400" y="208"/>
                    <a:pt x="432" y="208"/>
                  </a:cubicBezTo>
                  <a:cubicBezTo>
                    <a:pt x="464" y="208"/>
                    <a:pt x="504" y="32"/>
                    <a:pt x="528" y="16"/>
                  </a:cubicBezTo>
                  <a:cubicBezTo>
                    <a:pt x="552" y="0"/>
                    <a:pt x="564" y="56"/>
                    <a:pt x="576" y="112"/>
                  </a:cubicBezTo>
                </a:path>
              </a:pathLst>
            </a:custGeom>
            <a:noFill/>
            <a:ln w="3816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30" name="Line 101"/>
            <p:cNvSpPr>
              <a:spLocks noChangeShapeType="1"/>
            </p:cNvSpPr>
            <p:nvPr/>
          </p:nvSpPr>
          <p:spPr bwMode="auto">
            <a:xfrm flipV="1">
              <a:off x="2349" y="1761"/>
              <a:ext cx="324" cy="208"/>
            </a:xfrm>
            <a:prstGeom prst="line">
              <a:avLst/>
            </a:prstGeom>
            <a:noFill/>
            <a:ln w="1908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31" name="Line 102"/>
            <p:cNvSpPr>
              <a:spLocks noChangeShapeType="1"/>
            </p:cNvSpPr>
            <p:nvPr/>
          </p:nvSpPr>
          <p:spPr bwMode="auto">
            <a:xfrm>
              <a:off x="2605" y="2103"/>
              <a:ext cx="180" cy="110"/>
            </a:xfrm>
            <a:prstGeom prst="line">
              <a:avLst/>
            </a:prstGeom>
            <a:noFill/>
            <a:ln w="9360">
              <a:solidFill>
                <a:srgbClr val="FFFFFF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32" name="Line 103"/>
            <p:cNvSpPr>
              <a:spLocks noChangeShapeType="1"/>
            </p:cNvSpPr>
            <p:nvPr/>
          </p:nvSpPr>
          <p:spPr bwMode="auto">
            <a:xfrm flipV="1">
              <a:off x="2626" y="1991"/>
              <a:ext cx="200" cy="101"/>
            </a:xfrm>
            <a:prstGeom prst="line">
              <a:avLst/>
            </a:prstGeom>
            <a:noFill/>
            <a:ln w="9360">
              <a:solidFill>
                <a:srgbClr val="FFFFFF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33" name="Text Box 104"/>
            <p:cNvSpPr txBox="1">
              <a:spLocks noChangeArrowheads="1"/>
            </p:cNvSpPr>
            <p:nvPr/>
          </p:nvSpPr>
          <p:spPr bwMode="auto">
            <a:xfrm rot="10800000" flipV="1">
              <a:off x="2108" y="2002"/>
              <a:ext cx="419" cy="27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r"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000" b="1" dirty="0">
                  <a:solidFill>
                    <a:srgbClr val="FFFF00"/>
                  </a:solidFill>
                  <a:latin typeface="Symbol" pitchFamily="18" charset="2"/>
                </a:rPr>
                <a:t></a:t>
              </a:r>
              <a:r>
                <a:rPr lang="en-US" sz="2000" b="1" baseline="30000" dirty="0">
                  <a:solidFill>
                    <a:srgbClr val="FFFF00"/>
                  </a:solidFill>
                  <a:latin typeface="Symbol" pitchFamily="18" charset="2"/>
                </a:rPr>
                <a:t></a:t>
              </a:r>
            </a:p>
          </p:txBody>
        </p:sp>
        <p:sp>
          <p:nvSpPr>
            <p:cNvPr id="34" name="Text Box 105"/>
            <p:cNvSpPr txBox="1">
              <a:spLocks noChangeArrowheads="1"/>
            </p:cNvSpPr>
            <p:nvPr/>
          </p:nvSpPr>
          <p:spPr bwMode="auto">
            <a:xfrm>
              <a:off x="2681" y="1785"/>
              <a:ext cx="242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r"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>
                  <a:solidFill>
                    <a:srgbClr val="FFFFFF"/>
                  </a:solidFill>
                </a:rPr>
                <a:t>e</a:t>
              </a:r>
              <a:r>
                <a:rPr lang="en-US" baseline="30000">
                  <a:solidFill>
                    <a:srgbClr val="FFFFFF"/>
                  </a:solidFill>
                </a:rPr>
                <a:t>+</a:t>
              </a:r>
            </a:p>
          </p:txBody>
        </p:sp>
        <p:sp>
          <p:nvSpPr>
            <p:cNvPr id="35" name="Text Box 106"/>
            <p:cNvSpPr txBox="1">
              <a:spLocks noChangeArrowheads="1"/>
            </p:cNvSpPr>
            <p:nvPr/>
          </p:nvSpPr>
          <p:spPr bwMode="auto">
            <a:xfrm>
              <a:off x="2566" y="2129"/>
              <a:ext cx="221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r"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dirty="0">
                  <a:solidFill>
                    <a:srgbClr val="FFFFFF"/>
                  </a:solidFill>
                </a:rPr>
                <a:t>e</a:t>
              </a:r>
              <a:r>
                <a:rPr lang="en-US" baseline="30000" dirty="0">
                  <a:solidFill>
                    <a:srgbClr val="FFFFFF"/>
                  </a:solidFill>
                </a:rPr>
                <a:t>-</a:t>
              </a:r>
            </a:p>
          </p:txBody>
        </p:sp>
        <p:sp>
          <p:nvSpPr>
            <p:cNvPr id="36" name="Oval 110"/>
            <p:cNvSpPr>
              <a:spLocks noChangeArrowheads="1"/>
            </p:cNvSpPr>
            <p:nvPr/>
          </p:nvSpPr>
          <p:spPr bwMode="auto">
            <a:xfrm>
              <a:off x="2304" y="1916"/>
              <a:ext cx="63" cy="86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37" name="Text Box 111"/>
            <p:cNvSpPr txBox="1">
              <a:spLocks noChangeArrowheads="1"/>
            </p:cNvSpPr>
            <p:nvPr/>
          </p:nvSpPr>
          <p:spPr bwMode="auto">
            <a:xfrm>
              <a:off x="1834" y="1731"/>
              <a:ext cx="217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dirty="0">
                  <a:solidFill>
                    <a:srgbClr val="FFFFFF"/>
                  </a:solidFill>
                </a:rPr>
                <a:t>R</a:t>
              </a:r>
            </a:p>
          </p:txBody>
        </p:sp>
        <p:sp>
          <p:nvSpPr>
            <p:cNvPr id="38" name="Text Box 112"/>
            <p:cNvSpPr txBox="1">
              <a:spLocks noChangeArrowheads="1"/>
            </p:cNvSpPr>
            <p:nvPr/>
          </p:nvSpPr>
          <p:spPr bwMode="auto">
            <a:xfrm>
              <a:off x="2435" y="1593"/>
              <a:ext cx="217" cy="2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fr-FR" dirty="0">
                  <a:solidFill>
                    <a:srgbClr val="FFFFFF"/>
                  </a:solidFill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040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0036" y="-243408"/>
            <a:ext cx="8435280" cy="1143000"/>
          </a:xfrm>
        </p:spPr>
        <p:txBody>
          <a:bodyPr>
            <a:normAutofit/>
          </a:bodyPr>
          <a:lstStyle/>
          <a:p>
            <a:r>
              <a:rPr lang="fr-FR" sz="3600" dirty="0" err="1" smtClean="0">
                <a:solidFill>
                  <a:schemeClr val="accent1"/>
                </a:solidFill>
              </a:rPr>
              <a:t>Very</a:t>
            </a:r>
            <a:r>
              <a:rPr lang="fr-FR" sz="3600" dirty="0" smtClean="0">
                <a:solidFill>
                  <a:schemeClr val="accent1"/>
                </a:solidFill>
              </a:rPr>
              <a:t> first </a:t>
            </a:r>
            <a:r>
              <a:rPr lang="fr-FR" sz="3600" dirty="0" err="1" smtClean="0">
                <a:solidFill>
                  <a:schemeClr val="accent1"/>
                </a:solidFill>
              </a:rPr>
              <a:t>results</a:t>
            </a:r>
            <a:r>
              <a:rPr lang="fr-FR" sz="3600" dirty="0" smtClean="0">
                <a:solidFill>
                  <a:schemeClr val="accent1"/>
                </a:solidFill>
              </a:rPr>
              <a:t> on </a:t>
            </a:r>
            <a:r>
              <a:rPr lang="fr-FR" sz="3600" dirty="0" err="1" smtClean="0">
                <a:solidFill>
                  <a:schemeClr val="accent1"/>
                </a:solidFill>
              </a:rPr>
              <a:t>density</a:t>
            </a:r>
            <a:r>
              <a:rPr lang="fr-FR" sz="3600" dirty="0" smtClean="0">
                <a:solidFill>
                  <a:schemeClr val="accent1"/>
                </a:solidFill>
              </a:rPr>
              <a:t> matrix </a:t>
            </a:r>
            <a:r>
              <a:rPr lang="fr-FR" sz="3600" dirty="0" err="1" smtClean="0">
                <a:solidFill>
                  <a:schemeClr val="accent1"/>
                </a:solidFill>
              </a:rPr>
              <a:t>elements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22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3918743" y="2540472"/>
            <a:ext cx="5189761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Despite</a:t>
            </a:r>
            <a:r>
              <a:rPr lang="fr-FR" dirty="0" smtClean="0"/>
              <a:t> </a:t>
            </a:r>
            <a:r>
              <a:rPr lang="fr-FR" dirty="0" err="1"/>
              <a:t>l</a:t>
            </a:r>
            <a:r>
              <a:rPr lang="fr-FR" dirty="0" err="1" smtClean="0"/>
              <a:t>ow</a:t>
            </a:r>
            <a:r>
              <a:rPr lang="fr-FR" dirty="0" smtClean="0"/>
              <a:t> </a:t>
            </a:r>
            <a:r>
              <a:rPr lang="fr-FR" dirty="0" err="1" smtClean="0"/>
              <a:t>statistics</a:t>
            </a:r>
            <a:r>
              <a:rPr lang="fr-FR" dirty="0" smtClean="0"/>
              <a:t>, </a:t>
            </a:r>
            <a:r>
              <a:rPr lang="fr-FR" dirty="0" err="1" smtClean="0"/>
              <a:t>significant</a:t>
            </a:r>
            <a:r>
              <a:rPr lang="fr-FR" dirty="0"/>
              <a:t> </a:t>
            </a:r>
            <a:r>
              <a:rPr lang="fr-FR" dirty="0" smtClean="0"/>
              <a:t> information on the </a:t>
            </a:r>
            <a:r>
              <a:rPr lang="fr-FR" dirty="0" err="1" smtClean="0"/>
              <a:t>electromagnetic</a:t>
            </a:r>
            <a:r>
              <a:rPr lang="fr-FR" dirty="0" smtClean="0"/>
              <a:t>  structure  of the transition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Presence</a:t>
            </a:r>
            <a:r>
              <a:rPr lang="fr-FR" dirty="0" smtClean="0"/>
              <a:t> of </a:t>
            </a:r>
            <a:r>
              <a:rPr lang="fr-FR" dirty="0" smtClean="0">
                <a:solidFill>
                  <a:srgbClr val="FF0000"/>
                </a:solidFill>
              </a:rPr>
              <a:t>longitudinal</a:t>
            </a:r>
            <a:r>
              <a:rPr lang="fr-FR" dirty="0" smtClean="0"/>
              <a:t> contribution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ym typeface="Symbol"/>
              </a:rPr>
              <a:t></a:t>
            </a:r>
            <a:r>
              <a:rPr lang="fr-FR" baseline="-25000" dirty="0" smtClean="0">
                <a:sym typeface="Symbol"/>
              </a:rPr>
              <a:t>11</a:t>
            </a:r>
            <a:r>
              <a:rPr lang="fr-FR" dirty="0" smtClean="0">
                <a:sym typeface="Symbol"/>
              </a:rPr>
              <a:t> </a:t>
            </a:r>
            <a:r>
              <a:rPr lang="fr-FR" dirty="0">
                <a:sym typeface="Symbol"/>
              </a:rPr>
              <a:t>c</a:t>
            </a:r>
            <a:r>
              <a:rPr lang="fr-FR" dirty="0" smtClean="0"/>
              <a:t>onsistent </a:t>
            </a:r>
            <a:r>
              <a:rPr lang="fr-FR" dirty="0" err="1" smtClean="0"/>
              <a:t>with</a:t>
            </a:r>
            <a:r>
              <a:rPr lang="fr-FR" dirty="0" smtClean="0"/>
              <a:t> pure N(1520) in VDM model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55795" y="764704"/>
            <a:ext cx="230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Quasi-free </a:t>
            </a:r>
            <a:r>
              <a:rPr lang="fr-FR" dirty="0" smtClean="0">
                <a:sym typeface="Symbol"/>
              </a:rPr>
              <a:t></a:t>
            </a:r>
            <a:r>
              <a:rPr lang="fr-FR" baseline="30000" dirty="0" smtClean="0">
                <a:sym typeface="Symbol"/>
              </a:rPr>
              <a:t>-</a:t>
            </a:r>
            <a:r>
              <a:rPr lang="fr-FR" dirty="0" err="1" smtClean="0">
                <a:sym typeface="Symbol"/>
              </a:rPr>
              <a:t>pne</a:t>
            </a:r>
            <a:r>
              <a:rPr lang="fr-FR" baseline="30000" dirty="0" err="1" smtClean="0">
                <a:sym typeface="Symbol"/>
              </a:rPr>
              <a:t>+</a:t>
            </a:r>
            <a:r>
              <a:rPr lang="fr-FR" dirty="0" err="1" smtClean="0">
                <a:sym typeface="Symbol"/>
              </a:rPr>
              <a:t>e</a:t>
            </a:r>
            <a:r>
              <a:rPr lang="fr-FR" baseline="30000" dirty="0" smtClean="0">
                <a:sym typeface="Symbol"/>
              </a:rPr>
              <a:t>-</a:t>
            </a:r>
            <a:endParaRPr lang="en-US" baseline="30000" dirty="0"/>
          </a:p>
        </p:txBody>
      </p:sp>
      <p:sp>
        <p:nvSpPr>
          <p:cNvPr id="9" name="Rectangle 8"/>
          <p:cNvSpPr/>
          <p:nvPr/>
        </p:nvSpPr>
        <p:spPr>
          <a:xfrm>
            <a:off x="173474" y="1045472"/>
            <a:ext cx="16786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Symbol"/>
              </a:rPr>
              <a:t>s=</a:t>
            </a:r>
            <a:r>
              <a:rPr lang="en-US" dirty="0"/>
              <a:t>1.49 </a:t>
            </a:r>
            <a:r>
              <a:rPr lang="en-US" dirty="0" err="1"/>
              <a:t>GeV</a:t>
            </a:r>
            <a:r>
              <a:rPr lang="en-US" dirty="0"/>
              <a:t>/c</a:t>
            </a:r>
            <a:r>
              <a:rPr lang="en-US" baseline="30000" dirty="0"/>
              <a:t>2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92107" y="1331476"/>
            <a:ext cx="1787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M</a:t>
            </a:r>
            <a:r>
              <a:rPr lang="fr-FR" baseline="-25000" dirty="0" err="1" smtClean="0"/>
              <a:t>ee</a:t>
            </a:r>
            <a:r>
              <a:rPr lang="fr-FR" dirty="0" smtClean="0"/>
              <a:t>&gt; 400 MeV/c</a:t>
            </a:r>
            <a:r>
              <a:rPr lang="fr-FR" baseline="30000" dirty="0" smtClean="0"/>
              <a:t>2</a:t>
            </a:r>
            <a:endParaRPr lang="en-US" baseline="30000" dirty="0"/>
          </a:p>
        </p:txBody>
      </p:sp>
      <p:sp>
        <p:nvSpPr>
          <p:cNvPr id="15" name="ZoneTexte 14"/>
          <p:cNvSpPr txBox="1"/>
          <p:nvPr/>
        </p:nvSpPr>
        <p:spPr>
          <a:xfrm>
            <a:off x="1622735" y="4057327"/>
            <a:ext cx="894797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sz="1400" smtClean="0">
                <a:solidFill>
                  <a:schemeClr val="bg1"/>
                </a:solidFill>
              </a:rPr>
              <a:t>Cos </a:t>
            </a:r>
            <a:r>
              <a:rPr lang="fr-FR" sz="1400" smtClean="0">
                <a:solidFill>
                  <a:schemeClr val="bg1"/>
                </a:solidFill>
                <a:sym typeface="Symbol"/>
              </a:rPr>
              <a:t></a:t>
            </a:r>
            <a:r>
              <a:rPr lang="fr-FR" sz="1400" baseline="-25000" smtClean="0">
                <a:solidFill>
                  <a:schemeClr val="bg1"/>
                </a:solidFill>
                <a:sym typeface="Symbol"/>
              </a:rPr>
              <a:t>*</a:t>
            </a:r>
            <a:r>
              <a:rPr lang="fr-FR" sz="1400" smtClean="0">
                <a:solidFill>
                  <a:schemeClr val="bg1"/>
                </a:solidFill>
                <a:sym typeface="Symbol"/>
              </a:rPr>
              <a:t> </a:t>
            </a:r>
            <a:r>
              <a:rPr lang="fr-FR" sz="1400" baseline="30000" dirty="0" smtClean="0">
                <a:solidFill>
                  <a:schemeClr val="bg1"/>
                </a:solidFill>
                <a:sym typeface="Symbol"/>
              </a:rPr>
              <a:t>CM</a:t>
            </a:r>
            <a:endParaRPr lang="en-US" sz="1400" baseline="30000" dirty="0">
              <a:solidFill>
                <a:schemeClr val="bg1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023842" y="1196752"/>
            <a:ext cx="5012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Microscopic</a:t>
            </a:r>
            <a:r>
              <a:rPr lang="fr-FR" dirty="0" smtClean="0"/>
              <a:t> model</a:t>
            </a:r>
            <a:r>
              <a:rPr lang="fr-FR" dirty="0"/>
              <a:t> </a:t>
            </a:r>
            <a:r>
              <a:rPr lang="fr-FR" dirty="0" smtClean="0"/>
              <a:t> s and u </a:t>
            </a:r>
            <a:r>
              <a:rPr lang="fr-FR" dirty="0" err="1" smtClean="0"/>
              <a:t>channels</a:t>
            </a:r>
            <a:r>
              <a:rPr lang="fr-FR" dirty="0" smtClean="0"/>
              <a:t>: </a:t>
            </a:r>
          </a:p>
          <a:p>
            <a:r>
              <a:rPr lang="fr-FR" dirty="0"/>
              <a:t> </a:t>
            </a:r>
            <a:r>
              <a:rPr lang="fr-FR" dirty="0" smtClean="0"/>
              <a:t> N(1440) and N(1520) </a:t>
            </a:r>
            <a:r>
              <a:rPr lang="fr-FR" dirty="0" err="1" smtClean="0"/>
              <a:t>with</a:t>
            </a:r>
            <a:r>
              <a:rPr lang="fr-FR" dirty="0" smtClean="0"/>
              <a:t> VDM </a:t>
            </a:r>
            <a:r>
              <a:rPr lang="fr-FR" dirty="0" err="1" smtClean="0"/>
              <a:t>form</a:t>
            </a:r>
            <a:r>
              <a:rPr lang="fr-FR" dirty="0" smtClean="0"/>
              <a:t> </a:t>
            </a:r>
            <a:r>
              <a:rPr lang="fr-FR" dirty="0" err="1" smtClean="0"/>
              <a:t>factors</a:t>
            </a:r>
            <a:r>
              <a:rPr lang="fr-FR" dirty="0" smtClean="0"/>
              <a:t>: </a:t>
            </a:r>
          </a:p>
          <a:p>
            <a:r>
              <a:rPr lang="fr-FR" dirty="0" smtClean="0"/>
              <a:t> </a:t>
            </a:r>
            <a:r>
              <a:rPr lang="fr-FR" sz="1400" i="1" dirty="0" smtClean="0"/>
              <a:t>B</a:t>
            </a:r>
            <a:r>
              <a:rPr lang="fr-FR" sz="1400" i="1" dirty="0"/>
              <a:t>. </a:t>
            </a:r>
            <a:r>
              <a:rPr lang="fr-FR" sz="1400" i="1" dirty="0" err="1"/>
              <a:t>Friman</a:t>
            </a:r>
            <a:r>
              <a:rPr lang="fr-FR" sz="1400" i="1" dirty="0"/>
              <a:t>, M. </a:t>
            </a:r>
            <a:r>
              <a:rPr lang="fr-FR" sz="1400" i="1" dirty="0" err="1"/>
              <a:t>Zetenyi</a:t>
            </a:r>
            <a:r>
              <a:rPr lang="fr-FR" sz="1400" i="1" dirty="0"/>
              <a:t>, E. </a:t>
            </a:r>
            <a:r>
              <a:rPr lang="fr-FR" sz="1400" i="1" dirty="0" err="1" smtClean="0"/>
              <a:t>Speranza</a:t>
            </a:r>
            <a:r>
              <a:rPr lang="fr-FR" sz="1400" i="1" dirty="0"/>
              <a:t> </a:t>
            </a:r>
            <a:r>
              <a:rPr lang="en-US" sz="1400" i="1" dirty="0" err="1" smtClean="0"/>
              <a:t>Phys.Lett</a:t>
            </a:r>
            <a:r>
              <a:rPr lang="en-US" sz="1400" i="1" dirty="0"/>
              <a:t>. B764 (2017) </a:t>
            </a:r>
            <a:r>
              <a:rPr lang="en-US" sz="1400" i="1" dirty="0" smtClean="0"/>
              <a:t>282-288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509880" y="4319087"/>
            <a:ext cx="2684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/>
              <a:t>Federico </a:t>
            </a:r>
            <a:r>
              <a:rPr lang="it-IT" sz="1400" i="1" dirty="0" smtClean="0"/>
              <a:t>Scozzi  et al. (HADES coll.)</a:t>
            </a:r>
            <a:endParaRPr lang="it-IT" sz="1400" i="1" dirty="0"/>
          </a:p>
          <a:p>
            <a:r>
              <a:rPr lang="it-IT" sz="1400" i="1" dirty="0"/>
              <a:t>EPJ Web Conf., 137 (2017) </a:t>
            </a:r>
            <a:r>
              <a:rPr lang="it-IT" sz="1400" i="1" dirty="0" smtClean="0"/>
              <a:t>05023</a:t>
            </a:r>
            <a:endParaRPr lang="it-IT" sz="1400" i="1" dirty="0"/>
          </a:p>
        </p:txBody>
      </p:sp>
      <p:cxnSp>
        <p:nvCxnSpPr>
          <p:cNvPr id="16" name="Connecteur droit avec flèche 15"/>
          <p:cNvCxnSpPr>
            <a:stCxn id="15" idx="0"/>
          </p:cNvCxnSpPr>
          <p:nvPr/>
        </p:nvCxnSpPr>
        <p:spPr>
          <a:xfrm flipV="1">
            <a:off x="2070134" y="3474535"/>
            <a:ext cx="348019" cy="5827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480" y="1766139"/>
            <a:ext cx="3840392" cy="2317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179512" y="4869160"/>
            <a:ext cx="880651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err="1" smtClean="0"/>
              <a:t>Exp</a:t>
            </a:r>
            <a:r>
              <a:rPr lang="fr-FR" dirty="0" smtClean="0"/>
              <a:t>. </a:t>
            </a:r>
            <a:r>
              <a:rPr lang="fr-FR" dirty="0" err="1"/>
              <a:t>p</a:t>
            </a:r>
            <a:r>
              <a:rPr lang="fr-FR" dirty="0" err="1" smtClean="0"/>
              <a:t>roposal</a:t>
            </a:r>
            <a:r>
              <a:rPr lang="fr-FR" dirty="0" smtClean="0"/>
              <a:t> at GSI/SIS18 (2018-2019) : explore the </a:t>
            </a:r>
            <a:r>
              <a:rPr lang="fr-FR" dirty="0" err="1" smtClean="0">
                <a:solidFill>
                  <a:srgbClr val="FFFF00"/>
                </a:solidFill>
              </a:rPr>
              <a:t>third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resonance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region</a:t>
            </a:r>
            <a:r>
              <a:rPr lang="fr-FR" dirty="0" smtClean="0"/>
              <a:t> (</a:t>
            </a:r>
            <a:r>
              <a:rPr lang="fr-FR" dirty="0" smtClean="0">
                <a:sym typeface="Symbol"/>
              </a:rPr>
              <a:t>s~1.7 </a:t>
            </a:r>
            <a:r>
              <a:rPr lang="fr-FR" dirty="0" err="1" smtClean="0">
                <a:sym typeface="Symbol"/>
              </a:rPr>
              <a:t>GeV</a:t>
            </a:r>
            <a:r>
              <a:rPr lang="fr-FR" dirty="0" smtClean="0">
                <a:sym typeface="Symbol"/>
              </a:rPr>
              <a:t>/c</a:t>
            </a:r>
            <a:r>
              <a:rPr lang="fr-FR" baseline="30000" dirty="0" smtClean="0">
                <a:sym typeface="Symbol"/>
              </a:rPr>
              <a:t>2</a:t>
            </a:r>
            <a:r>
              <a:rPr lang="fr-FR" dirty="0" smtClean="0">
                <a:sym typeface="Symbol"/>
              </a:rPr>
              <a:t>)</a:t>
            </a:r>
          </a:p>
          <a:p>
            <a:r>
              <a:rPr lang="fr-FR" dirty="0" err="1">
                <a:sym typeface="Symbol"/>
              </a:rPr>
              <a:t>c</a:t>
            </a:r>
            <a:r>
              <a:rPr lang="fr-FR" dirty="0" err="1" smtClean="0">
                <a:sym typeface="Symbol"/>
              </a:rPr>
              <a:t>hannels</a:t>
            </a:r>
            <a:r>
              <a:rPr lang="fr-FR" dirty="0" smtClean="0">
                <a:sym typeface="Symbol"/>
              </a:rPr>
              <a:t>: </a:t>
            </a:r>
            <a:r>
              <a:rPr lang="fr-FR" dirty="0">
                <a:solidFill>
                  <a:srgbClr val="FFFF00"/>
                </a:solidFill>
                <a:sym typeface="Symbol"/>
              </a:rPr>
              <a:t></a:t>
            </a:r>
            <a:r>
              <a:rPr lang="fr-FR" baseline="30000" dirty="0">
                <a:solidFill>
                  <a:srgbClr val="FFFF00"/>
                </a:solidFill>
                <a:sym typeface="Symbol"/>
              </a:rPr>
              <a:t>-</a:t>
            </a:r>
            <a:r>
              <a:rPr lang="fr-FR" dirty="0">
                <a:solidFill>
                  <a:srgbClr val="FFFF00"/>
                </a:solidFill>
                <a:sym typeface="Symbol"/>
              </a:rPr>
              <a:t>p </a:t>
            </a:r>
            <a:r>
              <a:rPr lang="fr-FR" dirty="0" err="1" smtClean="0">
                <a:solidFill>
                  <a:srgbClr val="FFFF00"/>
                </a:solidFill>
                <a:sym typeface="Symbol"/>
              </a:rPr>
              <a:t>ne</a:t>
            </a:r>
            <a:r>
              <a:rPr lang="fr-FR" baseline="30000" dirty="0" err="1" smtClean="0">
                <a:solidFill>
                  <a:srgbClr val="FFFF00"/>
                </a:solidFill>
                <a:sym typeface="Symbol"/>
              </a:rPr>
              <a:t>+</a:t>
            </a:r>
            <a:r>
              <a:rPr lang="fr-FR" dirty="0" err="1" smtClean="0">
                <a:solidFill>
                  <a:srgbClr val="FFFF00"/>
                </a:solidFill>
                <a:sym typeface="Symbol"/>
              </a:rPr>
              <a:t>e</a:t>
            </a:r>
            <a:r>
              <a:rPr lang="fr-FR" baseline="30000" dirty="0" smtClean="0">
                <a:solidFill>
                  <a:srgbClr val="FFFF00"/>
                </a:solidFill>
                <a:sym typeface="Symbol"/>
              </a:rPr>
              <a:t>- </a:t>
            </a:r>
            <a:r>
              <a:rPr lang="fr-FR" dirty="0" smtClean="0">
                <a:solidFill>
                  <a:srgbClr val="FFFF00"/>
                </a:solidFill>
                <a:sym typeface="Symbol"/>
              </a:rPr>
              <a:t>, </a:t>
            </a:r>
            <a:r>
              <a:rPr lang="fr-FR" baseline="30000" dirty="0">
                <a:solidFill>
                  <a:srgbClr val="FFFF00"/>
                </a:solidFill>
                <a:sym typeface="Symbol"/>
              </a:rPr>
              <a:t>-</a:t>
            </a:r>
            <a:r>
              <a:rPr lang="fr-FR" dirty="0">
                <a:solidFill>
                  <a:srgbClr val="FFFF00"/>
                </a:solidFill>
                <a:sym typeface="Symbol"/>
              </a:rPr>
              <a:t>p </a:t>
            </a:r>
            <a:r>
              <a:rPr lang="fr-FR" dirty="0" smtClean="0">
                <a:solidFill>
                  <a:srgbClr val="FFFF00"/>
                </a:solidFill>
                <a:sym typeface="Symbol"/>
              </a:rPr>
              <a:t>N, </a:t>
            </a:r>
            <a:r>
              <a:rPr lang="fr-FR" dirty="0">
                <a:solidFill>
                  <a:srgbClr val="FFFF00"/>
                </a:solidFill>
                <a:sym typeface="Symbol"/>
              </a:rPr>
              <a:t>n, n</a:t>
            </a:r>
            <a:r>
              <a:rPr lang="fr-FR" dirty="0">
                <a:solidFill>
                  <a:srgbClr val="FFFF00"/>
                </a:solidFill>
              </a:rPr>
              <a:t> , K</a:t>
            </a:r>
            <a:r>
              <a:rPr lang="fr-FR" baseline="30000" dirty="0">
                <a:solidFill>
                  <a:srgbClr val="FFFF00"/>
                </a:solidFill>
              </a:rPr>
              <a:t>0</a:t>
            </a:r>
            <a:r>
              <a:rPr lang="fr-FR" dirty="0">
                <a:solidFill>
                  <a:srgbClr val="FFFF00"/>
                </a:solidFill>
                <a:sym typeface="Symbol"/>
              </a:rPr>
              <a:t>, K,….+photons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</a:p>
          <a:p>
            <a:r>
              <a:rPr lang="fr-FR" dirty="0">
                <a:solidFill>
                  <a:srgbClr val="FFFF00"/>
                </a:solidFill>
              </a:rPr>
              <a:t> </a:t>
            </a:r>
            <a:r>
              <a:rPr lang="fr-FR" dirty="0" smtClean="0">
                <a:solidFill>
                  <a:srgbClr val="FFFF00"/>
                </a:solidFill>
              </a:rPr>
              <a:t>   (new </a:t>
            </a:r>
            <a:r>
              <a:rPr lang="fr-FR" dirty="0" err="1" smtClean="0">
                <a:solidFill>
                  <a:srgbClr val="FFFF00"/>
                </a:solidFill>
              </a:rPr>
              <a:t>electromagnetic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calorimeter</a:t>
            </a:r>
            <a:r>
              <a:rPr lang="fr-FR" dirty="0" smtClean="0">
                <a:solidFill>
                  <a:srgbClr val="FFFF00"/>
                </a:solidFill>
              </a:rPr>
              <a:t>)</a:t>
            </a:r>
          </a:p>
          <a:p>
            <a:r>
              <a:rPr lang="fr-FR" dirty="0" err="1" smtClean="0"/>
              <a:t>Possibly</a:t>
            </a:r>
            <a:r>
              <a:rPr lang="fr-FR" dirty="0" smtClean="0"/>
              <a:t> </a:t>
            </a:r>
            <a:r>
              <a:rPr lang="fr-FR" dirty="0" err="1" smtClean="0"/>
              <a:t>after</a:t>
            </a:r>
            <a:r>
              <a:rPr lang="fr-FR" dirty="0" smtClean="0"/>
              <a:t> 2019: </a:t>
            </a:r>
            <a:r>
              <a:rPr lang="fr-FR" dirty="0" smtClean="0">
                <a:sym typeface="Symbol"/>
              </a:rPr>
              <a:t>s~2 </a:t>
            </a:r>
            <a:r>
              <a:rPr lang="fr-FR" dirty="0" err="1" smtClean="0">
                <a:sym typeface="Symbol"/>
              </a:rPr>
              <a:t>GeV</a:t>
            </a:r>
            <a:r>
              <a:rPr lang="fr-FR" dirty="0" smtClean="0">
                <a:sym typeface="Symbol"/>
              </a:rPr>
              <a:t>/c</a:t>
            </a:r>
            <a:r>
              <a:rPr lang="fr-FR" baseline="30000" dirty="0" smtClean="0">
                <a:sym typeface="Symbol"/>
              </a:rPr>
              <a:t>2</a:t>
            </a:r>
            <a:r>
              <a:rPr lang="fr-FR" dirty="0" smtClean="0">
                <a:sym typeface="Symbol"/>
              </a:rPr>
              <a:t> </a:t>
            </a:r>
            <a:r>
              <a:rPr lang="fr-FR" dirty="0" err="1" smtClean="0">
                <a:sym typeface="Symbol"/>
              </a:rPr>
              <a:t>region</a:t>
            </a:r>
            <a:r>
              <a:rPr lang="fr-FR" dirty="0" smtClean="0">
                <a:sym typeface="Symbol"/>
              </a:rPr>
              <a:t>((1405),…) </a:t>
            </a:r>
            <a:endParaRPr lang="en-US" dirty="0"/>
          </a:p>
        </p:txBody>
      </p:sp>
      <p:sp>
        <p:nvSpPr>
          <p:cNvPr id="27" name="ZoneTexte 26"/>
          <p:cNvSpPr txBox="1"/>
          <p:nvPr/>
        </p:nvSpPr>
        <p:spPr>
          <a:xfrm rot="1883891">
            <a:off x="172276" y="2989896"/>
            <a:ext cx="1138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>
                <a:solidFill>
                  <a:schemeClr val="accent2"/>
                </a:solidFill>
              </a:rPr>
              <a:t>preliminary</a:t>
            </a:r>
            <a:endParaRPr lang="fr-FR" sz="1600" dirty="0">
              <a:solidFill>
                <a:schemeClr val="accent2"/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323528" y="2516046"/>
            <a:ext cx="1080120" cy="17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1411259" y="2910811"/>
            <a:ext cx="11329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1376027" y="3212976"/>
            <a:ext cx="7200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 smtClean="0">
                <a:solidFill>
                  <a:schemeClr val="accent1"/>
                </a:solidFill>
              </a:rPr>
              <a:t>Transverse </a:t>
            </a:r>
            <a:endParaRPr lang="en-US" sz="9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20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HADES upgrade</a:t>
            </a:r>
            <a:br>
              <a:rPr lang="en-US" dirty="0">
                <a:solidFill>
                  <a:schemeClr val="tx2"/>
                </a:solidFill>
              </a:rPr>
            </a:b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23</a:t>
            </a:fld>
            <a:endParaRPr lang="fr-F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xmlns:lc="http://schemas.openxmlformats.org/drawingml/2006/lockedCanvas" id="{7FD0E9DF-1E26-544A-8DEB-0304DE8F2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634"/>
          <a:stretch/>
        </p:blipFill>
        <p:spPr>
          <a:xfrm>
            <a:off x="2911996" y="2194015"/>
            <a:ext cx="5271972" cy="3792984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300192" y="5355213"/>
            <a:ext cx="2376264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1400" dirty="0" err="1" smtClean="0">
                <a:solidFill>
                  <a:schemeClr val="bg1"/>
                </a:solidFill>
              </a:rPr>
              <a:t>Forward</a:t>
            </a:r>
            <a:r>
              <a:rPr lang="fr-FR" sz="1400" dirty="0" smtClean="0">
                <a:solidFill>
                  <a:schemeClr val="bg1"/>
                </a:solidFill>
              </a:rPr>
              <a:t> detector (0.5-6.5°)</a:t>
            </a:r>
          </a:p>
          <a:p>
            <a:r>
              <a:rPr lang="fr-FR" sz="1400" dirty="0" err="1" smtClean="0">
                <a:solidFill>
                  <a:schemeClr val="bg1"/>
                </a:solidFill>
              </a:rPr>
              <a:t>Straws</a:t>
            </a:r>
            <a:r>
              <a:rPr lang="fr-FR" sz="1400" dirty="0" smtClean="0">
                <a:solidFill>
                  <a:schemeClr val="bg1"/>
                </a:solidFill>
              </a:rPr>
              <a:t> + RPC TOF 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(coll. </a:t>
            </a:r>
            <a:r>
              <a:rPr lang="fr-FR" sz="1400" dirty="0" err="1" smtClean="0">
                <a:solidFill>
                  <a:schemeClr val="bg1"/>
                </a:solidFill>
              </a:rPr>
              <a:t>with</a:t>
            </a:r>
            <a:r>
              <a:rPr lang="fr-FR" sz="1400" dirty="0" smtClean="0">
                <a:solidFill>
                  <a:schemeClr val="bg1"/>
                </a:solidFill>
              </a:rPr>
              <a:t> PANDA@FAIR)</a:t>
            </a:r>
          </a:p>
          <a:p>
            <a:r>
              <a:rPr lang="fr-FR" sz="1400" dirty="0" smtClean="0">
                <a:solidFill>
                  <a:srgbClr val="FF0000"/>
                </a:solidFill>
                <a:sym typeface="Symbol"/>
              </a:rPr>
              <a:t>(x)~150 m    </a:t>
            </a:r>
            <a:r>
              <a:rPr lang="fr-FR" sz="1400" dirty="0">
                <a:solidFill>
                  <a:srgbClr val="FF0000"/>
                </a:solidFill>
                <a:sym typeface="Symbol"/>
              </a:rPr>
              <a:t></a:t>
            </a:r>
            <a:r>
              <a:rPr lang="fr-FR" sz="1400" dirty="0" smtClean="0">
                <a:solidFill>
                  <a:srgbClr val="FF0000"/>
                </a:solidFill>
                <a:sym typeface="Symbol"/>
              </a:rPr>
              <a:t>(TOF)~70 </a:t>
            </a:r>
            <a:r>
              <a:rPr lang="fr-FR" sz="1400" dirty="0" err="1" smtClean="0">
                <a:solidFill>
                  <a:srgbClr val="FF0000"/>
                </a:solidFill>
                <a:sym typeface="Symbol"/>
              </a:rPr>
              <a:t>ps</a:t>
            </a:r>
            <a:r>
              <a:rPr lang="fr-FR" sz="1400" dirty="0" smtClean="0">
                <a:solidFill>
                  <a:srgbClr val="FF0000"/>
                </a:solidFill>
                <a:sym typeface="Symbol"/>
              </a:rPr>
              <a:t> 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79512" y="3555013"/>
            <a:ext cx="2157578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New RICH photon detector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&amp; </a:t>
            </a:r>
            <a:r>
              <a:rPr lang="fr-FR" sz="1400" dirty="0" err="1" smtClean="0">
                <a:solidFill>
                  <a:schemeClr val="bg1"/>
                </a:solidFill>
              </a:rPr>
              <a:t>read</a:t>
            </a:r>
            <a:r>
              <a:rPr lang="fr-FR" sz="1400" dirty="0" smtClean="0">
                <a:solidFill>
                  <a:schemeClr val="bg1"/>
                </a:solidFill>
              </a:rPr>
              <a:t>-out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(coll. </a:t>
            </a:r>
            <a:r>
              <a:rPr lang="fr-FR" sz="1400" dirty="0" err="1" smtClean="0">
                <a:solidFill>
                  <a:schemeClr val="bg1"/>
                </a:solidFill>
              </a:rPr>
              <a:t>with</a:t>
            </a:r>
            <a:r>
              <a:rPr lang="fr-FR" sz="1400" dirty="0" smtClean="0">
                <a:solidFill>
                  <a:schemeClr val="bg1"/>
                </a:solidFill>
              </a:rPr>
              <a:t> CBM@FAIR)</a:t>
            </a:r>
          </a:p>
          <a:p>
            <a:r>
              <a:rPr lang="fr-FR" sz="1400" dirty="0" smtClean="0">
                <a:solidFill>
                  <a:srgbClr val="FF0000"/>
                </a:solidFill>
              </a:rPr>
              <a:t>Gain in </a:t>
            </a:r>
            <a:r>
              <a:rPr lang="fr-FR" sz="1400" dirty="0" err="1" smtClean="0">
                <a:solidFill>
                  <a:srgbClr val="FF0000"/>
                </a:solidFill>
              </a:rPr>
              <a:t>e</a:t>
            </a:r>
            <a:r>
              <a:rPr lang="fr-FR" sz="1400" baseline="30000" dirty="0" err="1" smtClean="0">
                <a:solidFill>
                  <a:srgbClr val="FF0000"/>
                </a:solidFill>
              </a:rPr>
              <a:t>+</a:t>
            </a:r>
            <a:r>
              <a:rPr lang="fr-FR" sz="1400" dirty="0" err="1" smtClean="0">
                <a:solidFill>
                  <a:srgbClr val="FF0000"/>
                </a:solidFill>
              </a:rPr>
              <a:t>e</a:t>
            </a:r>
            <a:r>
              <a:rPr lang="fr-FR" sz="1400" baseline="30000" dirty="0" smtClean="0">
                <a:solidFill>
                  <a:srgbClr val="FF0000"/>
                </a:solidFill>
              </a:rPr>
              <a:t>-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err="1" smtClean="0">
                <a:solidFill>
                  <a:srgbClr val="FF0000"/>
                </a:solidFill>
              </a:rPr>
              <a:t>efficiency</a:t>
            </a:r>
            <a:r>
              <a:rPr lang="fr-FR" sz="1400" dirty="0" smtClean="0">
                <a:solidFill>
                  <a:srgbClr val="FF0000"/>
                </a:solidFill>
              </a:rPr>
              <a:t> x5</a:t>
            </a:r>
            <a:endParaRPr lang="en-US" sz="1400" dirty="0">
              <a:solidFill>
                <a:srgbClr val="FF0000"/>
              </a:solidFill>
            </a:endParaRPr>
          </a:p>
        </p:txBody>
      </p:sp>
      <p:pic>
        <p:nvPicPr>
          <p:cNvPr id="11" name="Picture 3"/>
          <p:cNvPicPr>
            <a:picLocks noChangeAspect="1"/>
          </p:cNvPicPr>
          <p:nvPr/>
        </p:nvPicPr>
        <p:blipFill rotWithShape="1">
          <a:blip r:embed="rId3"/>
          <a:srcRect r="69306" b="55457"/>
          <a:stretch/>
        </p:blipFill>
        <p:spPr>
          <a:xfrm>
            <a:off x="0" y="1034734"/>
            <a:ext cx="2806700" cy="2279104"/>
          </a:xfrm>
          <a:prstGeom prst="rect">
            <a:avLst/>
          </a:prstGeom>
        </p:spPr>
      </p:pic>
      <p:pic>
        <p:nvPicPr>
          <p:cNvPr id="12" name="Picture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9582" t="-1" r="2085" b="53127"/>
          <a:stretch/>
        </p:blipFill>
        <p:spPr>
          <a:xfrm>
            <a:off x="7236296" y="1034734"/>
            <a:ext cx="1543414" cy="1428797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4932040" y="1239908"/>
            <a:ext cx="1760675" cy="73866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New ECAL (lead glass)</a:t>
            </a:r>
          </a:p>
          <a:p>
            <a:r>
              <a:rPr lang="fr-FR" sz="1400" dirty="0" smtClean="0">
                <a:solidFill>
                  <a:schemeClr val="bg1"/>
                </a:solidFill>
                <a:sym typeface="Symbol"/>
              </a:rPr>
              <a:t>  E</a:t>
            </a:r>
            <a:r>
              <a:rPr lang="fr-FR" sz="1400" dirty="0" smtClean="0">
                <a:solidFill>
                  <a:schemeClr val="bg1"/>
                </a:solidFill>
              </a:rPr>
              <a:t>/E ~5%</a:t>
            </a:r>
          </a:p>
          <a:p>
            <a:r>
              <a:rPr lang="fr-FR" sz="1400" dirty="0" smtClean="0">
                <a:solidFill>
                  <a:schemeClr val="bg1"/>
                </a:solidFill>
                <a:sym typeface="Symbol"/>
              </a:rPr>
              <a:t> and e</a:t>
            </a:r>
            <a:r>
              <a:rPr lang="fr-FR" sz="1400" baseline="30000" dirty="0" smtClean="0">
                <a:solidFill>
                  <a:schemeClr val="bg1"/>
                </a:solidFill>
                <a:sym typeface="Symbol"/>
              </a:rPr>
              <a:t>+</a:t>
            </a:r>
            <a:r>
              <a:rPr lang="fr-FR" sz="1400" dirty="0" smtClean="0">
                <a:solidFill>
                  <a:schemeClr val="bg1"/>
                </a:solidFill>
                <a:sym typeface="Symbol"/>
              </a:rPr>
              <a:t>/e</a:t>
            </a:r>
            <a:r>
              <a:rPr lang="fr-FR" sz="1400" baseline="30000" dirty="0" smtClean="0">
                <a:solidFill>
                  <a:schemeClr val="bg1"/>
                </a:solidFill>
                <a:sym typeface="Symbol"/>
              </a:rPr>
              <a:t>-</a:t>
            </a:r>
            <a:r>
              <a:rPr lang="fr-FR" sz="1400" dirty="0" smtClean="0">
                <a:solidFill>
                  <a:schemeClr val="bg1"/>
                </a:solidFill>
                <a:sym typeface="Symbol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sym typeface="Symbol"/>
              </a:rPr>
              <a:t>detection</a:t>
            </a:r>
            <a:endParaRPr lang="fr-FR" sz="1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57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84168" y="3685674"/>
            <a:ext cx="2668557" cy="21195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914125" y="1071913"/>
            <a:ext cx="2194379" cy="18530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-36512" y="-27384"/>
            <a:ext cx="9180512" cy="864096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chemeClr val="tx2"/>
                </a:solidFill>
              </a:rPr>
              <a:t>Future  plans : </a:t>
            </a:r>
            <a:r>
              <a:rPr lang="fr-FR" sz="3600" dirty="0" err="1" smtClean="0">
                <a:solidFill>
                  <a:schemeClr val="tx2"/>
                </a:solidFill>
              </a:rPr>
              <a:t>hyperon</a:t>
            </a:r>
            <a:r>
              <a:rPr lang="fr-FR" sz="3600" dirty="0" smtClean="0">
                <a:solidFill>
                  <a:schemeClr val="tx2"/>
                </a:solidFill>
              </a:rPr>
              <a:t> </a:t>
            </a:r>
            <a:r>
              <a:rPr lang="fr-FR" sz="3600" dirty="0" err="1" smtClean="0">
                <a:solidFill>
                  <a:schemeClr val="tx2"/>
                </a:solidFill>
              </a:rPr>
              <a:t>Dalitz</a:t>
            </a:r>
            <a:r>
              <a:rPr lang="fr-FR" sz="3600" dirty="0" smtClean="0">
                <a:solidFill>
                  <a:schemeClr val="tx2"/>
                </a:solidFill>
              </a:rPr>
              <a:t> </a:t>
            </a:r>
            <a:r>
              <a:rPr lang="fr-FR" sz="3600" dirty="0" err="1" smtClean="0">
                <a:solidFill>
                  <a:schemeClr val="tx2"/>
                </a:solidFill>
              </a:rPr>
              <a:t>decays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tint val="75000"/>
                  </a:prstClr>
                </a:solidFill>
              </a:rPr>
              <a:t>MESON 2018</a:t>
            </a:r>
            <a:endParaRPr lang="fr-F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758880" y="6304235"/>
            <a:ext cx="2133600" cy="365125"/>
          </a:xfrm>
        </p:spPr>
        <p:txBody>
          <a:bodyPr/>
          <a:lstStyle/>
          <a:p>
            <a:fld id="{D3715932-5A4C-4A57-8CB9-AAB746316C79}" type="slidenum">
              <a:rPr lang="fr-FR" smtClean="0">
                <a:solidFill>
                  <a:prstClr val="white">
                    <a:tint val="75000"/>
                  </a:prstClr>
                </a:solidFill>
              </a:rPr>
              <a:pPr/>
              <a:t>24</a:t>
            </a:fld>
            <a:endParaRPr lang="fr-F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36512" y="710694"/>
            <a:ext cx="91805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</a:rPr>
              <a:t>Hyperons  are narrow  (</a:t>
            </a:r>
            <a:r>
              <a:rPr lang="en-US" dirty="0" smtClean="0">
                <a:latin typeface="+mn-lt"/>
                <a:sym typeface="Symbol"/>
              </a:rPr>
              <a:t>=15-40 MeV</a:t>
            </a:r>
            <a:r>
              <a:rPr lang="en-US" dirty="0">
                <a:latin typeface="+mn-lt"/>
                <a:sym typeface="Symbol"/>
              </a:rPr>
              <a:t>)</a:t>
            </a:r>
            <a:r>
              <a:rPr lang="en-US" dirty="0" smtClean="0">
                <a:latin typeface="+mn-lt"/>
              </a:rPr>
              <a:t> : can be studied in pp, </a:t>
            </a:r>
            <a:r>
              <a:rPr lang="en-US" dirty="0" err="1" smtClean="0">
                <a:latin typeface="+mn-lt"/>
              </a:rPr>
              <a:t>pA</a:t>
            </a:r>
            <a:r>
              <a:rPr lang="en-US" dirty="0" smtClean="0">
                <a:latin typeface="+mn-lt"/>
              </a:rPr>
              <a:t>  with HADES </a:t>
            </a:r>
          </a:p>
          <a:p>
            <a:pPr>
              <a:lnSpc>
                <a:spcPts val="2400"/>
              </a:lnSpc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smtClean="0">
                <a:latin typeface="+mn-lt"/>
              </a:rPr>
              <a:t>(and later pp with PANDA at FAIR). </a:t>
            </a: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ts val="2400"/>
              </a:lnSpc>
            </a:pPr>
            <a:r>
              <a:rPr lang="en-US" dirty="0" smtClean="0">
                <a:solidFill>
                  <a:srgbClr val="FFFF00"/>
                </a:solidFill>
                <a:latin typeface="+mn-lt"/>
              </a:rPr>
              <a:t>Radiative decays of hyperons </a:t>
            </a:r>
            <a:r>
              <a:rPr lang="en-GB" altLang="en-US" dirty="0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Y </a:t>
            </a:r>
            <a:r>
              <a:rPr lang="en-GB" altLang="en-US" dirty="0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  <a:sym typeface="Symbol"/>
              </a:rPr>
              <a:t></a:t>
            </a:r>
            <a:endParaRPr lang="en-US" sz="1600" dirty="0">
              <a:solidFill>
                <a:srgbClr val="FFFF00"/>
              </a:solidFill>
              <a:latin typeface="+mn-lt"/>
            </a:endParaRP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fr-FR" dirty="0" err="1" smtClean="0">
                <a:latin typeface="+mn-lt"/>
              </a:rPr>
              <a:t>Badly</a:t>
            </a:r>
            <a:r>
              <a:rPr lang="fr-FR" dirty="0" smtClean="0">
                <a:latin typeface="+mn-lt"/>
              </a:rPr>
              <a:t> </a:t>
            </a:r>
            <a:r>
              <a:rPr lang="fr-FR" dirty="0" err="1" smtClean="0">
                <a:latin typeface="+mn-lt"/>
              </a:rPr>
              <a:t>known</a:t>
            </a:r>
            <a:endParaRPr lang="fr-FR" dirty="0" smtClean="0">
              <a:latin typeface="+mn-lt"/>
            </a:endParaRP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fr-FR" dirty="0" smtClean="0">
                <a:latin typeface="+mn-lt"/>
              </a:rPr>
              <a:t>High </a:t>
            </a:r>
            <a:r>
              <a:rPr lang="fr-FR" dirty="0" err="1" smtClean="0">
                <a:latin typeface="+mn-lt"/>
              </a:rPr>
              <a:t>sensitivity</a:t>
            </a:r>
            <a:r>
              <a:rPr lang="fr-FR" dirty="0" smtClean="0">
                <a:latin typeface="+mn-lt"/>
              </a:rPr>
              <a:t> to </a:t>
            </a:r>
            <a:r>
              <a:rPr lang="fr-FR" dirty="0" err="1" smtClean="0">
                <a:latin typeface="+mn-lt"/>
              </a:rPr>
              <a:t>internal</a:t>
            </a:r>
            <a:r>
              <a:rPr lang="fr-FR" dirty="0" smtClean="0">
                <a:latin typeface="+mn-lt"/>
              </a:rPr>
              <a:t> structure   (quark </a:t>
            </a:r>
            <a:r>
              <a:rPr lang="fr-FR" dirty="0" err="1" smtClean="0">
                <a:latin typeface="+mn-lt"/>
              </a:rPr>
              <a:t>correlations</a:t>
            </a:r>
            <a:r>
              <a:rPr lang="fr-FR" dirty="0" smtClean="0">
                <a:latin typeface="+mn-lt"/>
              </a:rPr>
              <a:t> )</a:t>
            </a: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ts val="2400"/>
              </a:lnSpc>
            </a:pPr>
            <a:r>
              <a:rPr lang="en-US" dirty="0" err="1" smtClean="0">
                <a:solidFill>
                  <a:srgbClr val="FFFF00"/>
                </a:solidFill>
                <a:latin typeface="+mn-lt"/>
              </a:rPr>
              <a:t>Dalitz</a:t>
            </a:r>
            <a:r>
              <a:rPr lang="en-US" dirty="0" smtClean="0">
                <a:solidFill>
                  <a:srgbClr val="FFFF00"/>
                </a:solidFill>
                <a:latin typeface="+mn-lt"/>
              </a:rPr>
              <a:t> decays of hyperons </a:t>
            </a:r>
            <a:r>
              <a:rPr lang="en-GB" altLang="en-US" dirty="0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Y </a:t>
            </a:r>
            <a:r>
              <a:rPr lang="en-GB" altLang="en-US" dirty="0">
                <a:solidFill>
                  <a:srgbClr val="FFFF00"/>
                </a:solidFill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 </a:t>
            </a:r>
            <a:r>
              <a:rPr lang="en-GB" altLang="en-US" dirty="0" err="1">
                <a:solidFill>
                  <a:srgbClr val="FFFF00"/>
                </a:solidFill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e</a:t>
            </a:r>
            <a:r>
              <a:rPr lang="en-GB" altLang="en-US" baseline="30000" dirty="0" err="1">
                <a:solidFill>
                  <a:srgbClr val="FFFF00"/>
                </a:solidFill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+</a:t>
            </a:r>
            <a:r>
              <a:rPr lang="en-GB" altLang="en-US" dirty="0" err="1">
                <a:solidFill>
                  <a:srgbClr val="FFFF00"/>
                </a:solidFill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e</a:t>
            </a:r>
            <a:r>
              <a:rPr lang="en-GB" altLang="en-US" baseline="30000" dirty="0">
                <a:solidFill>
                  <a:srgbClr val="FFFF00"/>
                </a:solidFill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-</a:t>
            </a:r>
            <a:r>
              <a:rPr lang="en-GB" altLang="en-US" dirty="0">
                <a:solidFill>
                  <a:srgbClr val="FFFF00"/>
                </a:solidFill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   (BR~10</a:t>
            </a:r>
            <a:r>
              <a:rPr lang="en-GB" altLang="en-US" baseline="30000" dirty="0">
                <a:solidFill>
                  <a:srgbClr val="FFFF00"/>
                </a:solidFill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-5</a:t>
            </a:r>
            <a:r>
              <a:rPr lang="en-GB" altLang="en-US" dirty="0">
                <a:solidFill>
                  <a:srgbClr val="FFFF00"/>
                </a:solidFill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dirty="0">
              <a:solidFill>
                <a:srgbClr val="FFFF00"/>
              </a:solidFill>
              <a:latin typeface="+mn-lt"/>
            </a:endParaRPr>
          </a:p>
          <a:p>
            <a:pPr>
              <a:lnSpc>
                <a:spcPts val="2400"/>
              </a:lnSpc>
            </a:pPr>
            <a:r>
              <a:rPr lang="en-GB" altLang="en-US" dirty="0" smtClean="0"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No measurement.  </a:t>
            </a:r>
          </a:p>
          <a:p>
            <a:pPr>
              <a:lnSpc>
                <a:spcPts val="2400"/>
              </a:lnSpc>
            </a:pPr>
            <a:r>
              <a:rPr lang="en-GB" altLang="en-US" dirty="0" smtClean="0">
                <a:cs typeface="Arial" panose="020B0604020202020204" pitchFamily="34" charset="0"/>
                <a:sym typeface="Symbol" panose="05050102010706020507" pitchFamily="18" charset="2"/>
              </a:rPr>
              <a:t>Relevance of </a:t>
            </a:r>
            <a:r>
              <a:rPr lang="en-GB" altLang="en-US" dirty="0" smtClean="0"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 Vector Dominance  in the hyperon sector? </a:t>
            </a:r>
            <a:endParaRPr lang="en-GB" altLang="en-US" i="1" dirty="0" smtClean="0">
              <a:solidFill>
                <a:prstClr val="black"/>
              </a:solidFill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22228" y="5302949"/>
            <a:ext cx="5673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err="1"/>
              <a:t>F</a:t>
            </a:r>
            <a:r>
              <a:rPr lang="fr-FR" i="1" dirty="0" err="1" smtClean="0">
                <a:latin typeface="+mn-lt"/>
              </a:rPr>
              <a:t>easibility</a:t>
            </a:r>
            <a:r>
              <a:rPr lang="fr-FR" i="1" dirty="0" smtClean="0">
                <a:latin typeface="+mn-lt"/>
              </a:rPr>
              <a:t> </a:t>
            </a:r>
            <a:r>
              <a:rPr lang="fr-FR" i="1" dirty="0" err="1" smtClean="0">
                <a:latin typeface="+mn-lt"/>
              </a:rPr>
              <a:t>study</a:t>
            </a:r>
            <a:r>
              <a:rPr lang="fr-FR" i="1" dirty="0" smtClean="0">
                <a:latin typeface="+mn-lt"/>
              </a:rPr>
              <a:t>: about </a:t>
            </a:r>
            <a:r>
              <a:rPr lang="fr-FR" i="1" dirty="0"/>
              <a:t> </a:t>
            </a:r>
            <a:r>
              <a:rPr lang="fr-FR" i="1" dirty="0" smtClean="0"/>
              <a:t>25</a:t>
            </a:r>
            <a:r>
              <a:rPr lang="fr-FR" i="1" dirty="0" smtClean="0">
                <a:latin typeface="+mn-lt"/>
              </a:rPr>
              <a:t> </a:t>
            </a:r>
            <a:r>
              <a:rPr lang="fr-FR" i="1" dirty="0" err="1" smtClean="0">
                <a:latin typeface="+mn-lt"/>
              </a:rPr>
              <a:t>events</a:t>
            </a:r>
            <a:r>
              <a:rPr lang="fr-FR" i="1" dirty="0" smtClean="0">
                <a:latin typeface="+mn-lt"/>
              </a:rPr>
              <a:t>/</a:t>
            </a:r>
            <a:r>
              <a:rPr lang="fr-FR" i="1" dirty="0" err="1" smtClean="0">
                <a:latin typeface="+mn-lt"/>
              </a:rPr>
              <a:t>day</a:t>
            </a:r>
            <a:r>
              <a:rPr lang="fr-FR" i="1" dirty="0" smtClean="0">
                <a:latin typeface="+mn-lt"/>
              </a:rPr>
              <a:t>  in pp at 4.5 </a:t>
            </a:r>
            <a:r>
              <a:rPr lang="fr-FR" i="1" dirty="0" err="1" smtClean="0">
                <a:latin typeface="+mn-lt"/>
              </a:rPr>
              <a:t>GeV</a:t>
            </a:r>
            <a:r>
              <a:rPr lang="fr-FR" i="1" dirty="0" smtClean="0">
                <a:latin typeface="+mn-lt"/>
              </a:rPr>
              <a:t>  </a:t>
            </a:r>
          </a:p>
          <a:p>
            <a:r>
              <a:rPr lang="fr-FR" dirty="0" smtClean="0">
                <a:latin typeface="+mn-lt"/>
                <a:sym typeface="Symbol"/>
              </a:rPr>
              <a:t> </a:t>
            </a:r>
            <a:r>
              <a:rPr lang="fr-FR" dirty="0">
                <a:latin typeface="+mn-lt"/>
                <a:sym typeface="Symbol"/>
              </a:rPr>
              <a:t>(1520</a:t>
            </a:r>
            <a:r>
              <a:rPr lang="fr-FR" dirty="0">
                <a:sym typeface="Symbol"/>
              </a:rPr>
              <a:t>) </a:t>
            </a:r>
            <a:r>
              <a:rPr lang="fr-FR" dirty="0" smtClean="0">
                <a:sym typeface="Symbol"/>
              </a:rPr>
              <a:t></a:t>
            </a:r>
            <a:r>
              <a:rPr lang="fr-FR" dirty="0" err="1" smtClean="0">
                <a:sym typeface="Symbol"/>
              </a:rPr>
              <a:t>e</a:t>
            </a:r>
            <a:r>
              <a:rPr lang="fr-FR" baseline="30000" dirty="0" err="1" smtClean="0">
                <a:sym typeface="Symbol"/>
              </a:rPr>
              <a:t>+</a:t>
            </a:r>
            <a:r>
              <a:rPr lang="fr-FR" dirty="0" err="1" smtClean="0">
                <a:sym typeface="Symbol"/>
              </a:rPr>
              <a:t>e</a:t>
            </a:r>
            <a:r>
              <a:rPr lang="fr-FR" baseline="30000" dirty="0" smtClean="0">
                <a:sym typeface="Symbol"/>
              </a:rPr>
              <a:t>-</a:t>
            </a:r>
            <a:r>
              <a:rPr lang="fr-FR" dirty="0" smtClean="0">
                <a:sym typeface="Symbol"/>
              </a:rPr>
              <a:t> </a:t>
            </a:r>
            <a:endParaRPr lang="en-US" i="1" dirty="0"/>
          </a:p>
        </p:txBody>
      </p:sp>
      <p:sp>
        <p:nvSpPr>
          <p:cNvPr id="2" name="ZoneTexte 1"/>
          <p:cNvSpPr txBox="1"/>
          <p:nvPr/>
        </p:nvSpPr>
        <p:spPr>
          <a:xfrm>
            <a:off x="624940" y="37152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ZoneTexte 8"/>
          <p:cNvSpPr txBox="1"/>
          <p:nvPr/>
        </p:nvSpPr>
        <p:spPr>
          <a:xfrm>
            <a:off x="1201004" y="54443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1200763" y="908720"/>
            <a:ext cx="280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-</a:t>
            </a:r>
            <a:endParaRPr lang="en-US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cxnSp>
        <p:nvCxnSpPr>
          <p:cNvPr id="26" name="Connecteur droit avec flèche 25"/>
          <p:cNvCxnSpPr/>
          <p:nvPr/>
        </p:nvCxnSpPr>
        <p:spPr>
          <a:xfrm flipH="1">
            <a:off x="7951017" y="4745469"/>
            <a:ext cx="188282" cy="144016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709591" y="4211796"/>
            <a:ext cx="2143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p</a:t>
            </a:r>
            <a:r>
              <a:rPr lang="fr-FR" dirty="0" err="1" smtClean="0"/>
              <a:t>+p</a:t>
            </a:r>
            <a:r>
              <a:rPr lang="fr-FR" dirty="0" smtClean="0"/>
              <a:t> </a:t>
            </a:r>
            <a:r>
              <a:rPr lang="fr-FR" dirty="0" smtClean="0">
                <a:sym typeface="Symbol"/>
              </a:rPr>
              <a:t>K</a:t>
            </a:r>
            <a:r>
              <a:rPr lang="fr-FR" baseline="30000" dirty="0" smtClean="0">
                <a:sym typeface="Symbol"/>
              </a:rPr>
              <a:t>+</a:t>
            </a:r>
            <a:r>
              <a:rPr lang="fr-FR" dirty="0" smtClean="0">
                <a:sym typeface="Symbol"/>
              </a:rPr>
              <a:t>+(1520)+p</a:t>
            </a:r>
            <a:endParaRPr lang="en-US" dirty="0"/>
          </a:p>
        </p:txBody>
      </p:sp>
      <p:sp>
        <p:nvSpPr>
          <p:cNvPr id="30" name="ZoneTexte 29"/>
          <p:cNvSpPr txBox="1"/>
          <p:nvPr/>
        </p:nvSpPr>
        <p:spPr>
          <a:xfrm>
            <a:off x="2074582" y="4580244"/>
            <a:ext cx="2281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ym typeface="Symbol"/>
              </a:rPr>
              <a:t> </a:t>
            </a:r>
            <a:r>
              <a:rPr lang="fr-FR" dirty="0">
                <a:sym typeface="Symbol"/>
              </a:rPr>
              <a:t>(1115)+</a:t>
            </a:r>
            <a:r>
              <a:rPr lang="fr-FR" dirty="0" smtClean="0">
                <a:sym typeface="Symbol"/>
              </a:rPr>
              <a:t> (0.85%)</a:t>
            </a:r>
            <a:endParaRPr lang="en-US" dirty="0"/>
          </a:p>
        </p:txBody>
      </p:sp>
      <p:sp>
        <p:nvSpPr>
          <p:cNvPr id="4099" name="ZoneTexte 4098"/>
          <p:cNvSpPr txBox="1"/>
          <p:nvPr/>
        </p:nvSpPr>
        <p:spPr>
          <a:xfrm>
            <a:off x="2028588" y="450823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|</a:t>
            </a:r>
            <a:endParaRPr lang="en-US" dirty="0"/>
          </a:p>
        </p:txBody>
      </p:sp>
      <p:sp>
        <p:nvSpPr>
          <p:cNvPr id="36" name="ZoneTexte 35"/>
          <p:cNvSpPr txBox="1"/>
          <p:nvPr/>
        </p:nvSpPr>
        <p:spPr>
          <a:xfrm>
            <a:off x="1561044" y="4930992"/>
            <a:ext cx="2356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ym typeface="Symbol"/>
              </a:rPr>
              <a:t> </a:t>
            </a:r>
            <a:r>
              <a:rPr lang="fr-FR" dirty="0" smtClean="0">
                <a:sym typeface="Symbol"/>
              </a:rPr>
              <a:t>  </a:t>
            </a:r>
            <a:r>
              <a:rPr lang="fr-FR" dirty="0">
                <a:sym typeface="Symbol"/>
              </a:rPr>
              <a:t>(1115</a:t>
            </a:r>
            <a:r>
              <a:rPr lang="fr-FR" dirty="0" smtClean="0">
                <a:sym typeface="Symbol"/>
              </a:rPr>
              <a:t>)+</a:t>
            </a:r>
            <a:r>
              <a:rPr lang="fr-FR" dirty="0" err="1" smtClean="0">
                <a:sym typeface="Symbol"/>
              </a:rPr>
              <a:t>e</a:t>
            </a:r>
            <a:r>
              <a:rPr lang="fr-FR" baseline="30000" dirty="0" err="1" smtClean="0">
                <a:sym typeface="Symbol"/>
              </a:rPr>
              <a:t>+</a:t>
            </a:r>
            <a:r>
              <a:rPr lang="fr-FR" dirty="0" err="1" smtClean="0">
                <a:sym typeface="Symbol"/>
              </a:rPr>
              <a:t>e</a:t>
            </a:r>
            <a:r>
              <a:rPr lang="fr-FR" baseline="30000" dirty="0" smtClean="0">
                <a:sym typeface="Symbol"/>
              </a:rPr>
              <a:t>-</a:t>
            </a:r>
            <a:r>
              <a:rPr lang="fr-FR" dirty="0" smtClean="0">
                <a:sym typeface="Symbol"/>
              </a:rPr>
              <a:t> (</a:t>
            </a:r>
            <a:r>
              <a:rPr lang="fr-FR" dirty="0">
                <a:sym typeface="Symbol"/>
              </a:rPr>
              <a:t>8 </a:t>
            </a:r>
            <a:r>
              <a:rPr lang="fr-FR" dirty="0" smtClean="0">
                <a:sym typeface="Symbol"/>
              </a:rPr>
              <a:t>10</a:t>
            </a:r>
            <a:r>
              <a:rPr lang="fr-FR" baseline="30000" dirty="0" smtClean="0">
                <a:sym typeface="Symbol"/>
              </a:rPr>
              <a:t>-5</a:t>
            </a:r>
            <a:r>
              <a:rPr lang="fr-FR" dirty="0" smtClean="0">
                <a:sym typeface="Symbol"/>
              </a:rPr>
              <a:t>) </a:t>
            </a:r>
            <a:endParaRPr lang="fr-FR" dirty="0"/>
          </a:p>
        </p:txBody>
      </p:sp>
      <p:cxnSp>
        <p:nvCxnSpPr>
          <p:cNvPr id="4101" name="Connecteur droit avec flèche 4100"/>
          <p:cNvCxnSpPr/>
          <p:nvPr/>
        </p:nvCxnSpPr>
        <p:spPr>
          <a:xfrm>
            <a:off x="1956580" y="4589536"/>
            <a:ext cx="0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125" y="1071913"/>
            <a:ext cx="2194379" cy="1853031"/>
          </a:xfrm>
          <a:prstGeom prst="rect">
            <a:avLst/>
          </a:prstGeom>
        </p:spPr>
      </p:pic>
      <p:grpSp>
        <p:nvGrpSpPr>
          <p:cNvPr id="93" name="Group 11">
            <a:extLst>
              <a:ext uri="{FF2B5EF4-FFF2-40B4-BE49-F238E27FC236}">
                <a16:creationId xmlns:a16="http://schemas.microsoft.com/office/drawing/2014/main" xmlns="" id="{E74F2F92-A19E-3A4F-A1DA-79E94F2F4911}"/>
              </a:ext>
            </a:extLst>
          </p:cNvPr>
          <p:cNvGrpSpPr/>
          <p:nvPr/>
        </p:nvGrpSpPr>
        <p:grpSpPr>
          <a:xfrm>
            <a:off x="6084168" y="3717612"/>
            <a:ext cx="2668557" cy="2087652"/>
            <a:chOff x="6379233" y="1309814"/>
            <a:chExt cx="5260163" cy="5501950"/>
          </a:xfrm>
        </p:grpSpPr>
        <p:pic>
          <p:nvPicPr>
            <p:cNvPr id="94" name="Picture 3">
              <a:extLst>
                <a:ext uri="{FF2B5EF4-FFF2-40B4-BE49-F238E27FC236}">
                  <a16:creationId xmlns:a16="http://schemas.microsoft.com/office/drawing/2014/main" xmlns="" id="{D22FA84B-438E-CC40-AA03-8A2323A62A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7" r="6156"/>
            <a:stretch/>
          </p:blipFill>
          <p:spPr bwMode="auto">
            <a:xfrm>
              <a:off x="6379233" y="1549550"/>
              <a:ext cx="4147646" cy="4839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" name="pole tekstowe 5">
              <a:extLst>
                <a:ext uri="{FF2B5EF4-FFF2-40B4-BE49-F238E27FC236}">
                  <a16:creationId xmlns:a16="http://schemas.microsoft.com/office/drawing/2014/main" xmlns="" id="{7342750D-3D09-F24C-A1B3-1DD68D7A1FA7}"/>
                </a:ext>
              </a:extLst>
            </p:cNvPr>
            <p:cNvSpPr txBox="1"/>
            <p:nvPr/>
          </p:nvSpPr>
          <p:spPr>
            <a:xfrm>
              <a:off x="7215208" y="3122079"/>
              <a:ext cx="2843891" cy="79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3429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K</a:t>
              </a:r>
              <a:r>
                <a:rPr kumimoji="0" lang="pl-PL" sz="1350" b="1" i="0" u="none" strike="noStrike" kern="0" cap="none" spc="0" normalizeH="0" baseline="30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-</a:t>
              </a:r>
              <a:r>
                <a:rPr kumimoji="0" lang="pl-PL" sz="13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p </a:t>
              </a:r>
              <a:r>
                <a:rPr kumimoji="0" lang="pl-PL" sz="13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 pitchFamily="34" charset="0"/>
                  <a:sym typeface="Symbol" panose="05050102010706020507" pitchFamily="18" charset="2"/>
                </a:rPr>
                <a:t>Y *</a:t>
              </a:r>
              <a:endParaRPr kumimoji="0" lang="en-GB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itchFamily="34" charset="0"/>
              </a:endParaRPr>
            </a:p>
          </p:txBody>
        </p:sp>
        <p:sp>
          <p:nvSpPr>
            <p:cNvPr id="97" name="pole tekstowe 9">
              <a:extLst>
                <a:ext uri="{FF2B5EF4-FFF2-40B4-BE49-F238E27FC236}">
                  <a16:creationId xmlns:a16="http://schemas.microsoft.com/office/drawing/2014/main" xmlns="" id="{DDA26FD4-F46A-A24A-B375-46066370F64D}"/>
                </a:ext>
              </a:extLst>
            </p:cNvPr>
            <p:cNvSpPr txBox="1"/>
            <p:nvPr/>
          </p:nvSpPr>
          <p:spPr>
            <a:xfrm>
              <a:off x="8453055" y="6020906"/>
              <a:ext cx="1791611" cy="790858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3429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5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(</a:t>
              </a:r>
              <a:r>
                <a:rPr kumimoji="0" lang="pl-PL" sz="13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M</a:t>
              </a:r>
              <a:r>
                <a:rPr kumimoji="0" lang="pl-PL" sz="1350" b="0" i="0" u="none" strike="noStrike" kern="0" cap="none" spc="0" normalizeH="0" baseline="-2500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e+e</a:t>
              </a:r>
              <a:r>
                <a:rPr kumimoji="0" lang="pl-PL" sz="1350" b="0" i="0" u="none" strike="noStrike" kern="0" cap="none" spc="0" normalizeH="0" baseline="-25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-</a:t>
              </a:r>
              <a:r>
                <a:rPr kumimoji="0" lang="pl-PL" sz="135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) </a:t>
              </a:r>
              <a:r>
                <a:rPr kumimoji="0" lang="pl-PL" sz="1350" b="0" i="0" u="none" strike="noStrike" kern="0" cap="none" spc="0" normalizeH="0" baseline="30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2</a:t>
              </a:r>
              <a:endParaRPr kumimoji="0" lang="en-GB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 pitchFamily="34" charset="0"/>
              </a:endParaRPr>
            </a:p>
          </p:txBody>
        </p:sp>
        <p:sp>
          <p:nvSpPr>
            <p:cNvPr id="95" name="pole tekstowe 6">
              <a:extLst>
                <a:ext uri="{FF2B5EF4-FFF2-40B4-BE49-F238E27FC236}">
                  <a16:creationId xmlns:a16="http://schemas.microsoft.com/office/drawing/2014/main" xmlns="" id="{3C8F5212-74EB-6D46-9BD6-AB2EBE8B2F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79235" y="1309814"/>
              <a:ext cx="5260161" cy="5677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defTabSz="3429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l-PL" altLang="en-US" sz="800" b="0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itchFamily="34" charset="0"/>
                </a:rPr>
                <a:t>R</a:t>
              </a:r>
              <a:r>
                <a:rPr kumimoji="0" lang="pl-PL" altLang="en-US" sz="8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itchFamily="34" charset="0"/>
                </a:rPr>
                <a:t>. Williams et. al. PRC48(1993)1381 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1793223" y="5923380"/>
            <a:ext cx="2562753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450"/>
              </a:spcBef>
              <a:buClr>
                <a:srgbClr val="86D1EC"/>
              </a:buClr>
              <a:buSzPct val="9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/>
              </a:rPr>
              <a:t>(poster: K. </a:t>
            </a:r>
            <a:r>
              <a:rPr lang="fr-FR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/>
              </a:rPr>
              <a:t>Nowakowski</a:t>
            </a:r>
            <a:r>
              <a:rPr lang="fr-FR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/>
              </a:rPr>
              <a:t>) </a:t>
            </a:r>
            <a:endParaRPr lang="fr-FR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2007" y="3284984"/>
            <a:ext cx="60841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dirty="0" err="1" smtClean="0">
                <a:cs typeface="Arial" pitchFamily="34" charset="0"/>
                <a:sym typeface="Symbol" panose="05050102010706020507" pitchFamily="18" charset="2"/>
              </a:rPr>
              <a:t>e.g</a:t>
            </a:r>
            <a:r>
              <a:rPr lang="fr-FR" dirty="0" smtClean="0">
                <a:cs typeface="Arial" pitchFamily="34" charset="0"/>
                <a:sym typeface="Symbol" panose="05050102010706020507" pitchFamily="18" charset="2"/>
              </a:rPr>
              <a:t>. </a:t>
            </a:r>
            <a:r>
              <a:rPr lang="pl-PL" dirty="0" smtClean="0">
                <a:cs typeface="Arial" pitchFamily="34" charset="0"/>
                <a:sym typeface="Symbol" panose="05050102010706020507" pitchFamily="18" charset="2"/>
              </a:rPr>
              <a:t></a:t>
            </a:r>
            <a:r>
              <a:rPr lang="pl-PL" dirty="0">
                <a:cs typeface="Arial" pitchFamily="34" charset="0"/>
                <a:sym typeface="Symbol" panose="05050102010706020507" pitchFamily="18" charset="2"/>
              </a:rPr>
              <a:t>*(1385)*  is anologue of (1232</a:t>
            </a:r>
            <a:r>
              <a:rPr lang="pl-PL" dirty="0" smtClean="0">
                <a:cs typeface="Arial" pitchFamily="34" charset="0"/>
                <a:sym typeface="Symbol" panose="05050102010706020507" pitchFamily="18" charset="2"/>
              </a:rPr>
              <a:t>)</a:t>
            </a:r>
            <a:r>
              <a:rPr lang="pl-PL" dirty="0">
                <a:cs typeface="Arial" pitchFamily="34" charset="0"/>
                <a:sym typeface="Symbol" panose="05050102010706020507" pitchFamily="18" charset="2"/>
              </a:rPr>
              <a:t>N* transition (measured by HADES) </a:t>
            </a:r>
            <a:r>
              <a:rPr lang="fr-FR" dirty="0" smtClean="0">
                <a:cs typeface="Arial" pitchFamily="34" charset="0"/>
                <a:sym typeface="Symbol" panose="05050102010706020507" pitchFamily="18" charset="2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dirty="0">
                <a:cs typeface="Arial" pitchFamily="34" charset="0"/>
                <a:sym typeface="Symbol" panose="05050102010706020507" pitchFamily="18" charset="2"/>
              </a:rPr>
              <a:t> </a:t>
            </a:r>
            <a:r>
              <a:rPr lang="fr-FR" dirty="0" smtClean="0">
                <a:cs typeface="Arial" pitchFamily="34" charset="0"/>
                <a:sym typeface="Symbol" panose="05050102010706020507" pitchFamily="18" charset="2"/>
              </a:rPr>
              <a:t> </a:t>
            </a:r>
            <a:r>
              <a:rPr lang="fr-FR" dirty="0" err="1" smtClean="0">
                <a:cs typeface="Arial" pitchFamily="34" charset="0"/>
                <a:sym typeface="Symbol" panose="05050102010706020507" pitchFamily="18" charset="2"/>
              </a:rPr>
              <a:t>calculations</a:t>
            </a:r>
            <a:r>
              <a:rPr lang="fr-FR" dirty="0" smtClean="0">
                <a:cs typeface="Arial" pitchFamily="34" charset="0"/>
                <a:sym typeface="Symbol" panose="05050102010706020507" pitchFamily="18" charset="2"/>
              </a:rPr>
              <a:t> C. Granados et al. </a:t>
            </a:r>
            <a:r>
              <a:rPr lang="fr-FR" dirty="0" err="1" smtClean="0">
                <a:cs typeface="Arial" pitchFamily="34" charset="0"/>
                <a:sym typeface="Symbol" panose="05050102010706020507" pitchFamily="18" charset="2"/>
              </a:rPr>
              <a:t>Eur</a:t>
            </a:r>
            <a:r>
              <a:rPr lang="fr-FR" dirty="0" smtClean="0">
                <a:cs typeface="Arial" pitchFamily="34" charset="0"/>
                <a:sym typeface="Symbol" panose="05050102010706020507" pitchFamily="18" charset="2"/>
              </a:rPr>
              <a:t>. Phys. J.A54(2018)1. </a:t>
            </a:r>
            <a:endParaRPr lang="pl-PL" dirty="0">
              <a:cs typeface="Arial" pitchFamily="34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3223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0" y="-1714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 smtClean="0">
                <a:solidFill>
                  <a:schemeClr val="tx2"/>
                </a:solidFill>
              </a:rPr>
              <a:t>Conclusion and </a:t>
            </a:r>
            <a:r>
              <a:rPr lang="fr-FR" sz="3600" dirty="0" err="1" smtClean="0">
                <a:solidFill>
                  <a:schemeClr val="tx2"/>
                </a:solidFill>
              </a:rPr>
              <a:t>outlook</a:t>
            </a:r>
            <a:endParaRPr lang="fr-FR" sz="3600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323528" y="6376243"/>
            <a:ext cx="2133600" cy="365125"/>
          </a:xfrm>
        </p:spPr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76243"/>
            <a:ext cx="2895600" cy="365125"/>
          </a:xfrm>
        </p:spPr>
        <p:txBody>
          <a:bodyPr/>
          <a:lstStyle/>
          <a:p>
            <a:r>
              <a:rPr lang="fr-FR" dirty="0" smtClean="0"/>
              <a:t>B. Ramstein   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068318"/>
            <a:ext cx="2133600" cy="365125"/>
          </a:xfrm>
        </p:spPr>
        <p:txBody>
          <a:bodyPr/>
          <a:lstStyle/>
          <a:p>
            <a:fld id="{D3715932-5A4C-4A57-8CB9-AAB746316C79}" type="slidenum">
              <a:rPr lang="fr-FR" smtClean="0"/>
              <a:t>25</a:t>
            </a:fld>
            <a:endParaRPr lang="fr-FR"/>
          </a:p>
        </p:txBody>
      </p:sp>
      <p:sp>
        <p:nvSpPr>
          <p:cNvPr id="18" name="Rectangle 8">
            <a:hlinkClick r:id="rId2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0" name="Rectangle 9">
            <a:hlinkClick r:id="rId2"/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403648" y="971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Organigramme : Processus 11"/>
          <p:cNvSpPr/>
          <p:nvPr/>
        </p:nvSpPr>
        <p:spPr>
          <a:xfrm>
            <a:off x="251520" y="5106025"/>
            <a:ext cx="4480698" cy="897067"/>
          </a:xfrm>
          <a:prstGeom prst="flowChartProcess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/>
              <a:buChar char="Ø"/>
            </a:pPr>
            <a:r>
              <a:rPr lang="fr-FR" dirty="0" err="1" smtClean="0">
                <a:solidFill>
                  <a:schemeClr val="bg2"/>
                </a:solidFill>
              </a:rPr>
              <a:t>After</a:t>
            </a:r>
            <a:r>
              <a:rPr lang="fr-FR" dirty="0" smtClean="0">
                <a:solidFill>
                  <a:schemeClr val="bg2"/>
                </a:solidFill>
              </a:rPr>
              <a:t>  2025: HADES </a:t>
            </a:r>
            <a:r>
              <a:rPr lang="fr-FR" dirty="0" err="1" smtClean="0">
                <a:solidFill>
                  <a:schemeClr val="bg2"/>
                </a:solidFill>
              </a:rPr>
              <a:t>experiments</a:t>
            </a:r>
            <a:r>
              <a:rPr lang="fr-FR" dirty="0" smtClean="0">
                <a:solidFill>
                  <a:schemeClr val="bg2"/>
                </a:solidFill>
              </a:rPr>
              <a:t> at </a:t>
            </a:r>
            <a:r>
              <a:rPr lang="fr-FR" dirty="0" smtClean="0">
                <a:solidFill>
                  <a:srgbClr val="FF0000"/>
                </a:solidFill>
              </a:rPr>
              <a:t>FAIR</a:t>
            </a:r>
            <a:r>
              <a:rPr lang="fr-FR" dirty="0" smtClean="0">
                <a:solidFill>
                  <a:schemeClr val="bg2"/>
                </a:solidFill>
              </a:rPr>
              <a:t> </a:t>
            </a:r>
          </a:p>
          <a:p>
            <a:r>
              <a:rPr lang="fr-FR" dirty="0" smtClean="0">
                <a:solidFill>
                  <a:schemeClr val="bg2"/>
                </a:solidFill>
              </a:rPr>
              <a:t>(p and ion </a:t>
            </a:r>
            <a:r>
              <a:rPr lang="fr-FR" dirty="0" err="1" smtClean="0">
                <a:solidFill>
                  <a:schemeClr val="bg2"/>
                </a:solidFill>
              </a:rPr>
              <a:t>beams</a:t>
            </a:r>
            <a:r>
              <a:rPr lang="fr-FR" dirty="0" smtClean="0">
                <a:solidFill>
                  <a:schemeClr val="bg2"/>
                </a:solidFill>
              </a:rPr>
              <a:t>, </a:t>
            </a:r>
            <a:r>
              <a:rPr lang="fr-FR" dirty="0" err="1" smtClean="0">
                <a:solidFill>
                  <a:schemeClr val="bg2"/>
                </a:solidFill>
              </a:rPr>
              <a:t>possibly</a:t>
            </a:r>
            <a:r>
              <a:rPr lang="fr-FR" dirty="0" smtClean="0">
                <a:solidFill>
                  <a:schemeClr val="bg2"/>
                </a:solidFill>
              </a:rPr>
              <a:t> pions in  future….)</a:t>
            </a:r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43702" y="764704"/>
            <a:ext cx="8900298" cy="1200329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chemeClr val="bg2"/>
                </a:solidFill>
                <a:sym typeface="Symbol"/>
              </a:rPr>
              <a:t>Pioneering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studies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for Time-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Like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electromagnetic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baryon transitions</a:t>
            </a:r>
          </a:p>
          <a:p>
            <a:r>
              <a:rPr lang="fr-FR" dirty="0" smtClean="0">
                <a:solidFill>
                  <a:schemeClr val="bg2"/>
                </a:solidFill>
                <a:sym typeface="Symbol"/>
              </a:rPr>
              <a:t>              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Dalitz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decay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branching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ratio  and VDM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effects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(pp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reactions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),    </a:t>
            </a:r>
          </a:p>
          <a:p>
            <a:r>
              <a:rPr lang="fr-FR" dirty="0">
                <a:solidFill>
                  <a:schemeClr val="bg2"/>
                </a:solidFill>
                <a:sym typeface="Symbol"/>
              </a:rPr>
              <a:t> 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            N(1520)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region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( pion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beam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)</a:t>
            </a:r>
            <a:endParaRPr lang="fr-FR" dirty="0" smtClean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bg2"/>
                </a:solidFill>
              </a:rPr>
              <a:t>2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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channels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:  baryon 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spectroscopy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43702" y="2204864"/>
            <a:ext cx="6920586" cy="230832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2"/>
                </a:solidFill>
              </a:rPr>
              <a:t>For </a:t>
            </a:r>
            <a:r>
              <a:rPr lang="fr-FR" dirty="0" err="1" smtClean="0">
                <a:solidFill>
                  <a:schemeClr val="bg2"/>
                </a:solidFill>
              </a:rPr>
              <a:t>mid-term</a:t>
            </a:r>
            <a:r>
              <a:rPr lang="fr-FR" dirty="0" smtClean="0">
                <a:solidFill>
                  <a:schemeClr val="bg2"/>
                </a:solidFill>
              </a:rPr>
              <a:t> future, in </a:t>
            </a:r>
            <a:r>
              <a:rPr lang="fr-FR" dirty="0" err="1" smtClean="0">
                <a:solidFill>
                  <a:schemeClr val="bg2"/>
                </a:solidFill>
              </a:rPr>
              <a:t>parallel</a:t>
            </a:r>
            <a:r>
              <a:rPr lang="fr-FR" dirty="0" smtClean="0">
                <a:solidFill>
                  <a:schemeClr val="bg2"/>
                </a:solidFill>
              </a:rPr>
              <a:t> to the program on medium </a:t>
            </a:r>
            <a:r>
              <a:rPr lang="fr-FR" dirty="0" err="1" smtClean="0">
                <a:solidFill>
                  <a:schemeClr val="bg2"/>
                </a:solidFill>
              </a:rPr>
              <a:t>effects</a:t>
            </a:r>
            <a:endParaRPr lang="fr-FR" dirty="0" smtClean="0">
              <a:solidFill>
                <a:schemeClr val="bg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err="1" smtClean="0">
                <a:solidFill>
                  <a:schemeClr val="bg2"/>
                </a:solidFill>
              </a:rPr>
              <a:t>Investigate</a:t>
            </a:r>
            <a:r>
              <a:rPr lang="fr-FR" dirty="0" smtClean="0">
                <a:solidFill>
                  <a:schemeClr val="bg2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heavier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resonances</a:t>
            </a:r>
            <a:r>
              <a:rPr lang="fr-FR" dirty="0">
                <a:solidFill>
                  <a:srgbClr val="FF0000"/>
                </a:solidFill>
              </a:rPr>
              <a:t>  </a:t>
            </a:r>
            <a:r>
              <a:rPr lang="el-GR" dirty="0">
                <a:solidFill>
                  <a:schemeClr val="bg2"/>
                </a:solidFill>
                <a:cs typeface="Arial"/>
              </a:rPr>
              <a:t>Δ</a:t>
            </a:r>
            <a:r>
              <a:rPr lang="fr-FR" dirty="0">
                <a:solidFill>
                  <a:schemeClr val="bg2"/>
                </a:solidFill>
                <a:cs typeface="Arial"/>
              </a:rPr>
              <a:t>(1620), </a:t>
            </a:r>
            <a:r>
              <a:rPr lang="fr-FR" dirty="0">
                <a:solidFill>
                  <a:schemeClr val="bg2"/>
                </a:solidFill>
              </a:rPr>
              <a:t>N(1720),…</a:t>
            </a:r>
          </a:p>
          <a:p>
            <a:r>
              <a:rPr lang="fr-FR" dirty="0">
                <a:solidFill>
                  <a:schemeClr val="bg2"/>
                </a:solidFill>
              </a:rPr>
              <a:t>in </a:t>
            </a:r>
            <a:r>
              <a:rPr lang="fr-FR" dirty="0" err="1">
                <a:solidFill>
                  <a:schemeClr val="bg2"/>
                </a:solidFill>
              </a:rPr>
              <a:t>e</a:t>
            </a:r>
            <a:r>
              <a:rPr lang="fr-FR" baseline="30000" dirty="0" err="1">
                <a:solidFill>
                  <a:schemeClr val="bg2"/>
                </a:solidFill>
              </a:rPr>
              <a:t>+</a:t>
            </a:r>
            <a:r>
              <a:rPr lang="fr-FR" dirty="0" err="1">
                <a:solidFill>
                  <a:schemeClr val="bg2"/>
                </a:solidFill>
              </a:rPr>
              <a:t>e</a:t>
            </a:r>
            <a:r>
              <a:rPr lang="fr-FR" baseline="30000" dirty="0">
                <a:solidFill>
                  <a:schemeClr val="bg2"/>
                </a:solidFill>
              </a:rPr>
              <a:t>-</a:t>
            </a:r>
            <a:r>
              <a:rPr lang="fr-FR" dirty="0">
                <a:solidFill>
                  <a:schemeClr val="bg2"/>
                </a:solidFill>
              </a:rPr>
              <a:t> </a:t>
            </a:r>
            <a:r>
              <a:rPr lang="fr-FR" dirty="0" err="1">
                <a:solidFill>
                  <a:schemeClr val="bg2"/>
                </a:solidFill>
              </a:rPr>
              <a:t>channels</a:t>
            </a:r>
            <a:r>
              <a:rPr lang="fr-FR" dirty="0">
                <a:solidFill>
                  <a:schemeClr val="bg2"/>
                </a:solidFill>
              </a:rPr>
              <a:t> and </a:t>
            </a:r>
            <a:r>
              <a:rPr lang="fr-FR" dirty="0" err="1">
                <a:solidFill>
                  <a:schemeClr val="bg2"/>
                </a:solidFill>
              </a:rPr>
              <a:t>many</a:t>
            </a:r>
            <a:r>
              <a:rPr lang="fr-FR" dirty="0">
                <a:solidFill>
                  <a:schemeClr val="bg2"/>
                </a:solidFill>
              </a:rPr>
              <a:t> </a:t>
            </a:r>
            <a:r>
              <a:rPr lang="fr-FR" dirty="0" err="1">
                <a:solidFill>
                  <a:schemeClr val="bg2"/>
                </a:solidFill>
              </a:rPr>
              <a:t>hadronic</a:t>
            </a:r>
            <a:r>
              <a:rPr lang="fr-FR" dirty="0">
                <a:solidFill>
                  <a:schemeClr val="bg2"/>
                </a:solidFill>
              </a:rPr>
              <a:t> </a:t>
            </a:r>
            <a:r>
              <a:rPr lang="fr-FR" dirty="0" err="1">
                <a:solidFill>
                  <a:schemeClr val="bg2"/>
                </a:solidFill>
              </a:rPr>
              <a:t>channels</a:t>
            </a:r>
            <a:r>
              <a:rPr lang="fr-FR" dirty="0">
                <a:solidFill>
                  <a:schemeClr val="bg2"/>
                </a:solidFill>
              </a:rPr>
              <a:t>, </a:t>
            </a:r>
          </a:p>
          <a:p>
            <a:r>
              <a:rPr lang="fr-FR" dirty="0" err="1">
                <a:solidFill>
                  <a:schemeClr val="bg2"/>
                </a:solidFill>
              </a:rPr>
              <a:t>e.g</a:t>
            </a:r>
            <a:r>
              <a:rPr lang="fr-FR" dirty="0">
                <a:solidFill>
                  <a:schemeClr val="bg2"/>
                </a:solidFill>
              </a:rPr>
              <a:t>.  </a:t>
            </a:r>
            <a:r>
              <a:rPr lang="fr-FR" dirty="0">
                <a:solidFill>
                  <a:schemeClr val="bg2"/>
                </a:solidFill>
                <a:sym typeface="Symbol"/>
              </a:rPr>
              <a:t></a:t>
            </a:r>
            <a:r>
              <a:rPr lang="fr-FR" baseline="30000" dirty="0">
                <a:solidFill>
                  <a:schemeClr val="bg2"/>
                </a:solidFill>
                <a:sym typeface="Symbol"/>
              </a:rPr>
              <a:t>-</a:t>
            </a:r>
            <a:r>
              <a:rPr lang="fr-FR" dirty="0">
                <a:solidFill>
                  <a:schemeClr val="bg2"/>
                </a:solidFill>
                <a:sym typeface="Symbol"/>
              </a:rPr>
              <a:t>pn</a:t>
            </a:r>
            <a:r>
              <a:rPr lang="fr-FR" dirty="0">
                <a:solidFill>
                  <a:schemeClr val="bg2"/>
                </a:solidFill>
              </a:rPr>
              <a:t> , K</a:t>
            </a:r>
            <a:r>
              <a:rPr lang="fr-FR" baseline="30000" dirty="0">
                <a:solidFill>
                  <a:schemeClr val="bg2"/>
                </a:solidFill>
              </a:rPr>
              <a:t>0</a:t>
            </a:r>
            <a:r>
              <a:rPr lang="fr-FR" dirty="0">
                <a:solidFill>
                  <a:schemeClr val="bg2"/>
                </a:solidFill>
                <a:sym typeface="Symbol"/>
              </a:rPr>
              <a:t>, K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,….</a:t>
            </a:r>
          </a:p>
          <a:p>
            <a:endParaRPr lang="fr-FR" dirty="0">
              <a:solidFill>
                <a:schemeClr val="bg2"/>
              </a:solidFill>
              <a:sym typeface="Symbol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err="1">
                <a:solidFill>
                  <a:schemeClr val="bg2"/>
                </a:solidFill>
                <a:sym typeface="Symbol"/>
              </a:rPr>
              <a:t>Electromagnetic</a:t>
            </a:r>
            <a:r>
              <a:rPr lang="fr-FR" dirty="0">
                <a:solidFill>
                  <a:schemeClr val="bg2"/>
                </a:solidFill>
                <a:sym typeface="Symbol"/>
              </a:rPr>
              <a:t> </a:t>
            </a:r>
            <a:r>
              <a:rPr lang="fr-FR" dirty="0" err="1">
                <a:solidFill>
                  <a:schemeClr val="bg2"/>
                </a:solidFill>
                <a:sym typeface="Symbol"/>
              </a:rPr>
              <a:t>decays</a:t>
            </a:r>
            <a:r>
              <a:rPr lang="fr-FR" dirty="0">
                <a:solidFill>
                  <a:schemeClr val="bg2"/>
                </a:solidFill>
                <a:sym typeface="Symbol"/>
              </a:rPr>
              <a:t>  of </a:t>
            </a:r>
            <a:r>
              <a:rPr lang="fr-FR" dirty="0" err="1" smtClean="0">
                <a:solidFill>
                  <a:srgbClr val="FF0000"/>
                </a:solidFill>
                <a:sym typeface="Symbol"/>
              </a:rPr>
              <a:t>hyperons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 in </a:t>
            </a:r>
            <a:r>
              <a:rPr lang="fr-FR" dirty="0">
                <a:solidFill>
                  <a:schemeClr val="bg2"/>
                </a:solidFill>
                <a:sym typeface="Symbol"/>
              </a:rPr>
              <a:t>pp </a:t>
            </a:r>
            <a:r>
              <a:rPr lang="fr-FR" dirty="0" err="1">
                <a:solidFill>
                  <a:schemeClr val="bg2"/>
                </a:solidFill>
                <a:sym typeface="Symbol"/>
              </a:rPr>
              <a:t>reactions</a:t>
            </a:r>
            <a:r>
              <a:rPr lang="fr-FR" dirty="0">
                <a:solidFill>
                  <a:schemeClr val="bg2"/>
                </a:solidFill>
                <a:sym typeface="Symbol"/>
              </a:rPr>
              <a:t>  : 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Y</a:t>
            </a:r>
            <a:r>
              <a:rPr lang="fr-FR" dirty="0">
                <a:solidFill>
                  <a:schemeClr val="bg2"/>
                </a:solidFill>
                <a:sym typeface="Symbol"/>
              </a:rPr>
              <a:t>,  </a:t>
            </a:r>
            <a:r>
              <a:rPr lang="fr-FR" dirty="0" smtClean="0">
                <a:solidFill>
                  <a:schemeClr val="bg2"/>
                </a:solidFill>
                <a:sym typeface="Symbol"/>
              </a:rPr>
              <a:t>Y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e</a:t>
            </a:r>
            <a:r>
              <a:rPr lang="fr-FR" baseline="30000" dirty="0" err="1" smtClean="0">
                <a:solidFill>
                  <a:schemeClr val="bg2"/>
                </a:solidFill>
                <a:sym typeface="Symbol"/>
              </a:rPr>
              <a:t>+</a:t>
            </a:r>
            <a:r>
              <a:rPr lang="fr-FR" dirty="0" err="1" smtClean="0">
                <a:solidFill>
                  <a:schemeClr val="bg2"/>
                </a:solidFill>
                <a:sym typeface="Symbol"/>
              </a:rPr>
              <a:t>e</a:t>
            </a:r>
            <a:r>
              <a:rPr lang="fr-FR" baseline="30000" dirty="0" smtClean="0">
                <a:solidFill>
                  <a:schemeClr val="bg2"/>
                </a:solidFill>
                <a:sym typeface="Symbol"/>
              </a:rPr>
              <a:t>-</a:t>
            </a:r>
            <a:endParaRPr lang="fr-FR" dirty="0">
              <a:solidFill>
                <a:schemeClr val="bg2"/>
              </a:solidFill>
            </a:endParaRPr>
          </a:p>
          <a:p>
            <a:r>
              <a:rPr lang="fr-FR" dirty="0" err="1">
                <a:solidFill>
                  <a:srgbClr val="FF0000"/>
                </a:solidFill>
              </a:rPr>
              <a:t>Higher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acceptance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chemeClr val="bg2"/>
                </a:solidFill>
              </a:rPr>
              <a:t>(</a:t>
            </a:r>
            <a:r>
              <a:rPr lang="fr-FR" dirty="0" err="1">
                <a:solidFill>
                  <a:schemeClr val="bg2"/>
                </a:solidFill>
              </a:rPr>
              <a:t>Forward</a:t>
            </a:r>
            <a:r>
              <a:rPr lang="fr-FR" dirty="0">
                <a:solidFill>
                  <a:schemeClr val="bg2"/>
                </a:solidFill>
              </a:rPr>
              <a:t> Detector)+ </a:t>
            </a:r>
            <a:r>
              <a:rPr lang="fr-FR" dirty="0" err="1">
                <a:solidFill>
                  <a:srgbClr val="FF0000"/>
                </a:solidFill>
              </a:rPr>
              <a:t>Electromagnetic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Calorimeter</a:t>
            </a:r>
            <a:r>
              <a:rPr lang="fr-FR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3" name="Bulle ronde 22"/>
          <p:cNvSpPr/>
          <p:nvPr/>
        </p:nvSpPr>
        <p:spPr>
          <a:xfrm rot="10800000" flipV="1">
            <a:off x="6012159" y="2420888"/>
            <a:ext cx="3151623" cy="1528291"/>
          </a:xfrm>
          <a:prstGeom prst="wedgeEllipseCallout">
            <a:avLst>
              <a:gd name="adj1" fmla="val 63300"/>
              <a:gd name="adj2" fmla="val 3110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bg2"/>
                </a:solidFill>
              </a:rPr>
              <a:t>Pave the </a:t>
            </a:r>
            <a:r>
              <a:rPr lang="fr-FR" dirty="0" err="1">
                <a:solidFill>
                  <a:schemeClr val="bg2"/>
                </a:solidFill>
              </a:rPr>
              <a:t>way</a:t>
            </a:r>
            <a:r>
              <a:rPr lang="fr-FR" dirty="0">
                <a:solidFill>
                  <a:schemeClr val="bg2"/>
                </a:solidFill>
              </a:rPr>
              <a:t> for future </a:t>
            </a:r>
            <a:r>
              <a:rPr lang="fr-FR" dirty="0" err="1">
                <a:solidFill>
                  <a:schemeClr val="bg2"/>
                </a:solidFill>
              </a:rPr>
              <a:t>meson</a:t>
            </a:r>
            <a:r>
              <a:rPr lang="fr-FR" dirty="0">
                <a:solidFill>
                  <a:schemeClr val="bg2"/>
                </a:solidFill>
              </a:rPr>
              <a:t> </a:t>
            </a:r>
            <a:r>
              <a:rPr lang="fr-FR" dirty="0" err="1" smtClean="0">
                <a:solidFill>
                  <a:schemeClr val="bg2"/>
                </a:solidFill>
              </a:rPr>
              <a:t>beam</a:t>
            </a:r>
            <a:r>
              <a:rPr lang="fr-FR" dirty="0" smtClean="0">
                <a:solidFill>
                  <a:schemeClr val="bg2"/>
                </a:solidFill>
              </a:rPr>
              <a:t> </a:t>
            </a:r>
            <a:r>
              <a:rPr lang="fr-FR" dirty="0" err="1" smtClean="0">
                <a:solidFill>
                  <a:schemeClr val="bg2"/>
                </a:solidFill>
              </a:rPr>
              <a:t>facilities</a:t>
            </a:r>
            <a:endParaRPr lang="fr-FR" dirty="0">
              <a:solidFill>
                <a:schemeClr val="bg2"/>
              </a:solidFill>
            </a:endParaRPr>
          </a:p>
          <a:p>
            <a:r>
              <a:rPr lang="fr-FR" dirty="0" smtClean="0">
                <a:solidFill>
                  <a:schemeClr val="bg2"/>
                </a:solidFill>
              </a:rPr>
              <a:t> </a:t>
            </a:r>
            <a:r>
              <a:rPr lang="fr-FR" dirty="0" err="1" smtClean="0">
                <a:solidFill>
                  <a:schemeClr val="bg2"/>
                </a:solidFill>
              </a:rPr>
              <a:t>see</a:t>
            </a:r>
            <a:r>
              <a:rPr lang="fr-FR" dirty="0" smtClean="0">
                <a:solidFill>
                  <a:schemeClr val="bg2"/>
                </a:solidFill>
              </a:rPr>
              <a:t> </a:t>
            </a:r>
            <a:r>
              <a:rPr lang="fr-FR" sz="1600" dirty="0" smtClean="0">
                <a:solidFill>
                  <a:schemeClr val="bg2"/>
                </a:solidFill>
              </a:rPr>
              <a:t>W. J. Briscoe ‘s talk</a:t>
            </a:r>
            <a:endParaRPr lang="fr-FR" sz="1600" dirty="0">
              <a:solidFill>
                <a:schemeClr val="bg2"/>
              </a:solidFill>
            </a:endParaRPr>
          </a:p>
        </p:txBody>
      </p:sp>
      <p:pic>
        <p:nvPicPr>
          <p:cNvPr id="1031" name="Picture 7" descr="http://www.fair-center.eu/uploads/pics/FAIR_3DModel_72dpi_Legend_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925" y="4679751"/>
            <a:ext cx="2445933" cy="174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38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26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979712" y="2564904"/>
            <a:ext cx="60486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dirty="0" err="1" smtClean="0">
                <a:solidFill>
                  <a:schemeClr val="tx2"/>
                </a:solidFill>
              </a:rPr>
              <a:t>Thank</a:t>
            </a:r>
            <a:r>
              <a:rPr lang="fr-FR" sz="8000" dirty="0" smtClean="0">
                <a:solidFill>
                  <a:schemeClr val="tx2"/>
                </a:solidFill>
              </a:rPr>
              <a:t> </a:t>
            </a:r>
            <a:r>
              <a:rPr lang="fr-FR" sz="8000" dirty="0" err="1" smtClean="0">
                <a:solidFill>
                  <a:schemeClr val="tx2"/>
                </a:solidFill>
              </a:rPr>
              <a:t>you</a:t>
            </a:r>
            <a:endParaRPr lang="fr-FR" sz="8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82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530821" y="2673339"/>
            <a:ext cx="2487623" cy="334692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0"/>
          <a:stretch/>
        </p:blipFill>
        <p:spPr bwMode="auto">
          <a:xfrm>
            <a:off x="6562545" y="2708920"/>
            <a:ext cx="2393472" cy="169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45887" y="924396"/>
            <a:ext cx="8785195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FFFF00"/>
                </a:solidFill>
              </a:rPr>
              <a:t>e-VDM model    (</a:t>
            </a:r>
            <a:r>
              <a:rPr lang="fr-FR" dirty="0">
                <a:solidFill>
                  <a:srgbClr val="FFFF00"/>
                </a:solidFill>
                <a:sym typeface="Symbol"/>
              </a:rPr>
              <a:t>,’,’’,…) </a:t>
            </a:r>
            <a:r>
              <a:rPr lang="fr-FR" sz="1600" i="1" dirty="0"/>
              <a:t>M. </a:t>
            </a:r>
            <a:r>
              <a:rPr lang="fr-FR" sz="1600" i="1" dirty="0" err="1"/>
              <a:t>Krivoruchenko</a:t>
            </a:r>
            <a:r>
              <a:rPr lang="fr-FR" sz="1600" i="1" dirty="0"/>
              <a:t>, Ann. Phys. 296 (2002) 299</a:t>
            </a:r>
          </a:p>
          <a:p>
            <a:r>
              <a:rPr lang="fr-FR" dirty="0" err="1"/>
              <a:t>Currently</a:t>
            </a:r>
            <a:r>
              <a:rPr lang="fr-FR" dirty="0"/>
              <a:t> </a:t>
            </a:r>
            <a:r>
              <a:rPr lang="fr-FR" dirty="0" err="1"/>
              <a:t>being</a:t>
            </a:r>
            <a:r>
              <a:rPr lang="fr-FR" dirty="0"/>
              <a:t>  </a:t>
            </a:r>
            <a:r>
              <a:rPr lang="fr-FR" dirty="0" err="1"/>
              <a:t>updated</a:t>
            </a:r>
            <a:r>
              <a:rPr lang="fr-FR" dirty="0"/>
              <a:t>  </a:t>
            </a:r>
            <a:r>
              <a:rPr lang="fr-FR" dirty="0">
                <a:latin typeface="Times New Roman"/>
                <a:cs typeface="Times New Roman"/>
              </a:rPr>
              <a:t> </a:t>
            </a:r>
            <a:r>
              <a:rPr lang="fr-FR" dirty="0">
                <a:solidFill>
                  <a:srgbClr val="FFFF00"/>
                </a:solidFill>
                <a:latin typeface="Times New Roman"/>
                <a:cs typeface="Times New Roman"/>
              </a:rPr>
              <a:t>(</a:t>
            </a:r>
            <a:r>
              <a:rPr lang="fr-FR" dirty="0" err="1">
                <a:solidFill>
                  <a:srgbClr val="FFFF00"/>
                </a:solidFill>
                <a:latin typeface="Times New Roman"/>
                <a:cs typeface="Times New Roman"/>
              </a:rPr>
              <a:t>work</a:t>
            </a:r>
            <a:r>
              <a:rPr lang="fr-FR" dirty="0">
                <a:solidFill>
                  <a:srgbClr val="FFFF00"/>
                </a:solidFill>
                <a:latin typeface="Times New Roman"/>
                <a:cs typeface="Times New Roman"/>
              </a:rPr>
              <a:t> in </a:t>
            </a:r>
            <a:r>
              <a:rPr lang="fr-FR" dirty="0" err="1">
                <a:solidFill>
                  <a:srgbClr val="FFFF00"/>
                </a:solidFill>
                <a:latin typeface="Times New Roman"/>
                <a:cs typeface="Times New Roman"/>
              </a:rPr>
              <a:t>progress</a:t>
            </a:r>
            <a:r>
              <a:rPr lang="fr-FR" dirty="0">
                <a:solidFill>
                  <a:srgbClr val="FFFF00"/>
                </a:solidFill>
                <a:latin typeface="Times New Roman"/>
                <a:cs typeface="Times New Roman"/>
              </a:rPr>
              <a:t>) </a:t>
            </a:r>
            <a:r>
              <a:rPr lang="fr-FR" dirty="0"/>
              <a:t>to </a:t>
            </a:r>
            <a:r>
              <a:rPr lang="fr-FR" dirty="0" err="1"/>
              <a:t>recent</a:t>
            </a:r>
            <a:r>
              <a:rPr lang="fr-FR" dirty="0"/>
              <a:t> data     </a:t>
            </a:r>
          </a:p>
          <a:p>
            <a:r>
              <a:rPr lang="fr-FR" dirty="0"/>
              <a:t>                       - SL transition FF (CLAS)</a:t>
            </a:r>
          </a:p>
          <a:p>
            <a:r>
              <a:rPr lang="fr-FR" dirty="0">
                <a:latin typeface="Times New Roman"/>
                <a:cs typeface="Times New Roman"/>
              </a:rPr>
              <a:t>                     - </a:t>
            </a:r>
            <a:r>
              <a:rPr lang="el-GR" dirty="0">
                <a:latin typeface="Times New Roman"/>
                <a:cs typeface="Times New Roman"/>
              </a:rPr>
              <a:t>ρ</a:t>
            </a:r>
            <a:r>
              <a:rPr lang="fr-FR" dirty="0">
                <a:latin typeface="Times New Roman"/>
                <a:cs typeface="Times New Roman"/>
              </a:rPr>
              <a:t>/</a:t>
            </a:r>
            <a:r>
              <a:rPr lang="el-GR" dirty="0">
                <a:latin typeface="Times New Roman"/>
                <a:cs typeface="Times New Roman"/>
              </a:rPr>
              <a:t>ω</a:t>
            </a:r>
            <a:r>
              <a:rPr lang="fr-FR" dirty="0">
                <a:latin typeface="Times New Roman"/>
                <a:cs typeface="Times New Roman"/>
              </a:rPr>
              <a:t>NN* </a:t>
            </a:r>
            <a:r>
              <a:rPr lang="fr-FR" dirty="0" err="1">
                <a:latin typeface="Times New Roman"/>
                <a:cs typeface="Times New Roman"/>
              </a:rPr>
              <a:t>couplings</a:t>
            </a:r>
            <a:r>
              <a:rPr lang="fr-FR" dirty="0">
                <a:latin typeface="Times New Roman"/>
                <a:cs typeface="Times New Roman"/>
              </a:rPr>
              <a:t> (PWA</a:t>
            </a:r>
            <a:r>
              <a:rPr lang="fr-FR" dirty="0" smtClean="0">
                <a:latin typeface="Times New Roman"/>
                <a:cs typeface="Times New Roman"/>
              </a:rPr>
              <a:t>)</a:t>
            </a:r>
          </a:p>
          <a:p>
            <a:endParaRPr lang="fr-FR" dirty="0" smtClean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FFFF00"/>
                </a:solidFill>
              </a:rPr>
              <a:t>Two</a:t>
            </a:r>
            <a:r>
              <a:rPr lang="fr-FR" dirty="0" smtClean="0">
                <a:solidFill>
                  <a:srgbClr val="FFFF00"/>
                </a:solidFill>
              </a:rPr>
              <a:t>-component  model (real photon +</a:t>
            </a:r>
            <a:r>
              <a:rPr lang="fr-FR" dirty="0" err="1" smtClean="0">
                <a:solidFill>
                  <a:srgbClr val="FFFF00"/>
                </a:solidFill>
              </a:rPr>
              <a:t>vector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meson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couplings</a:t>
            </a:r>
            <a:r>
              <a:rPr lang="fr-FR" dirty="0" smtClean="0">
                <a:solidFill>
                  <a:srgbClr val="FFFF00"/>
                </a:solidFill>
              </a:rPr>
              <a:t>) </a:t>
            </a:r>
          </a:p>
          <a:p>
            <a:r>
              <a:rPr lang="fr-FR" i="1" dirty="0"/>
              <a:t> </a:t>
            </a:r>
            <a:r>
              <a:rPr lang="fr-FR" i="1" dirty="0" smtClean="0"/>
              <a:t>                                               </a:t>
            </a:r>
            <a:r>
              <a:rPr lang="fr-FR" sz="1400" i="1" dirty="0" err="1" smtClean="0"/>
              <a:t>Zetenyi</a:t>
            </a:r>
            <a:r>
              <a:rPr lang="fr-FR" sz="1400" i="1" dirty="0" smtClean="0"/>
              <a:t> </a:t>
            </a:r>
            <a:r>
              <a:rPr lang="fr-FR" sz="1400" i="1" dirty="0"/>
              <a:t>and </a:t>
            </a:r>
            <a:r>
              <a:rPr lang="fr-FR" sz="1400" i="1" dirty="0" smtClean="0"/>
              <a:t>Wolf, Phys</a:t>
            </a:r>
            <a:r>
              <a:rPr lang="fr-FR" sz="1400" i="1" dirty="0"/>
              <a:t>. </a:t>
            </a:r>
            <a:r>
              <a:rPr lang="fr-FR" sz="1400" i="1" dirty="0" err="1"/>
              <a:t>Rev</a:t>
            </a:r>
            <a:r>
              <a:rPr lang="fr-FR" sz="1400" i="1" dirty="0"/>
              <a:t>. C 86 (2012) 065209</a:t>
            </a:r>
            <a:endParaRPr lang="fr-FR" sz="1600" i="1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>
              <a:solidFill>
                <a:srgbClr val="FFFF00"/>
              </a:solidFill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-1714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 smtClean="0">
                <a:solidFill>
                  <a:schemeClr val="tx2"/>
                </a:solidFill>
              </a:rPr>
              <a:t>Time-</a:t>
            </a:r>
            <a:r>
              <a:rPr lang="fr-FR" sz="3600" dirty="0" err="1" smtClean="0">
                <a:solidFill>
                  <a:schemeClr val="tx2"/>
                </a:solidFill>
              </a:rPr>
              <a:t>like</a:t>
            </a:r>
            <a:r>
              <a:rPr lang="fr-FR" sz="3600" dirty="0" smtClean="0">
                <a:solidFill>
                  <a:schemeClr val="tx2"/>
                </a:solidFill>
              </a:rPr>
              <a:t> </a:t>
            </a:r>
            <a:r>
              <a:rPr lang="fr-FR" sz="3600" dirty="0" err="1" smtClean="0">
                <a:solidFill>
                  <a:schemeClr val="tx2"/>
                </a:solidFill>
              </a:rPr>
              <a:t>form</a:t>
            </a:r>
            <a:r>
              <a:rPr lang="fr-FR" sz="3600" dirty="0" smtClean="0">
                <a:solidFill>
                  <a:schemeClr val="tx2"/>
                </a:solidFill>
              </a:rPr>
              <a:t> factor </a:t>
            </a:r>
            <a:r>
              <a:rPr lang="fr-FR" sz="3600" dirty="0" err="1" smtClean="0">
                <a:solidFill>
                  <a:schemeClr val="tx2"/>
                </a:solidFill>
              </a:rPr>
              <a:t>models</a:t>
            </a:r>
            <a:endParaRPr lang="fr-FR" sz="3600" dirty="0" smtClean="0">
              <a:solidFill>
                <a:schemeClr val="tx2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323528" y="6035793"/>
            <a:ext cx="2133600" cy="365125"/>
          </a:xfrm>
        </p:spPr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035793"/>
            <a:ext cx="2895600" cy="365125"/>
          </a:xfrm>
        </p:spPr>
        <p:txBody>
          <a:bodyPr/>
          <a:lstStyle/>
          <a:p>
            <a:r>
              <a:rPr lang="fr-FR" dirty="0" smtClean="0"/>
              <a:t>B. Ramstein   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614864" y="5877272"/>
            <a:ext cx="2133600" cy="365125"/>
          </a:xfrm>
        </p:spPr>
        <p:txBody>
          <a:bodyPr/>
          <a:lstStyle/>
          <a:p>
            <a:fld id="{D3715932-5A4C-4A57-8CB9-AAB746316C79}" type="slidenum">
              <a:rPr lang="fr-FR" smtClean="0"/>
              <a:t>27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45887" y="4585191"/>
            <a:ext cx="4089261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FFFF00"/>
                </a:solidFill>
                <a:cs typeface="Arial" charset="0"/>
              </a:rPr>
              <a:t> constituent quark-</a:t>
            </a:r>
            <a:r>
              <a:rPr lang="fr-FR" dirty="0" err="1" smtClean="0">
                <a:solidFill>
                  <a:srgbClr val="FFFF00"/>
                </a:solidFill>
                <a:cs typeface="Arial" charset="0"/>
              </a:rPr>
              <a:t>core</a:t>
            </a:r>
            <a:r>
              <a:rPr lang="fr-FR" dirty="0" smtClean="0">
                <a:solidFill>
                  <a:srgbClr val="FFFF00"/>
                </a:solidFill>
                <a:cs typeface="Arial" charset="0"/>
              </a:rPr>
              <a:t>+ </a:t>
            </a:r>
            <a:r>
              <a:rPr lang="fr-FR" dirty="0" err="1" smtClean="0">
                <a:solidFill>
                  <a:srgbClr val="FFFF00"/>
                </a:solidFill>
                <a:cs typeface="Arial" charset="0"/>
              </a:rPr>
              <a:t>meson</a:t>
            </a:r>
            <a:r>
              <a:rPr lang="fr-FR" dirty="0" smtClean="0">
                <a:solidFill>
                  <a:srgbClr val="FFFF00"/>
                </a:solidFill>
                <a:cs typeface="Arial" charset="0"/>
              </a:rPr>
              <a:t> cloud </a:t>
            </a:r>
          </a:p>
          <a:p>
            <a:r>
              <a:rPr lang="fr-FR" dirty="0" smtClean="0">
                <a:solidFill>
                  <a:srgbClr val="FFFF00"/>
                </a:solidFill>
                <a:latin typeface="+mj-lt"/>
                <a:cs typeface="Arial" charset="0"/>
              </a:rPr>
              <a:t>  </a:t>
            </a:r>
            <a:r>
              <a:rPr lang="fr-FR" i="1" dirty="0" err="1" smtClean="0">
                <a:latin typeface="+mj-lt"/>
                <a:cs typeface="Arial" charset="0"/>
              </a:rPr>
              <a:t>existing</a:t>
            </a:r>
            <a:r>
              <a:rPr lang="fr-FR" i="1" dirty="0" smtClean="0">
                <a:latin typeface="+mj-lt"/>
                <a:cs typeface="Arial" charset="0"/>
              </a:rPr>
              <a:t> for N-</a:t>
            </a:r>
            <a:r>
              <a:rPr lang="el-GR" i="1" dirty="0" smtClean="0">
                <a:latin typeface="+mj-lt"/>
                <a:cs typeface="Arial"/>
              </a:rPr>
              <a:t>Δ</a:t>
            </a:r>
            <a:r>
              <a:rPr lang="fr-FR" i="1" dirty="0" smtClean="0">
                <a:latin typeface="+mj-lt"/>
                <a:cs typeface="Arial"/>
              </a:rPr>
              <a:t>(1232) and N-N(1520)</a:t>
            </a:r>
          </a:p>
          <a:p>
            <a:r>
              <a:rPr lang="fr-FR" sz="1400" i="1" dirty="0" smtClean="0">
                <a:cs typeface="Arial"/>
              </a:rPr>
              <a:t> G. </a:t>
            </a:r>
            <a:r>
              <a:rPr lang="fr-FR" sz="1400" i="1" dirty="0" err="1" smtClean="0">
                <a:cs typeface="Arial"/>
              </a:rPr>
              <a:t>Ramalho</a:t>
            </a:r>
            <a:r>
              <a:rPr lang="fr-FR" sz="1400" i="1" dirty="0" smtClean="0">
                <a:cs typeface="Arial"/>
              </a:rPr>
              <a:t>, T. </a:t>
            </a:r>
            <a:r>
              <a:rPr lang="fr-FR" sz="1400" i="1" dirty="0" err="1" smtClean="0">
                <a:cs typeface="Arial"/>
              </a:rPr>
              <a:t>Pena</a:t>
            </a:r>
            <a:r>
              <a:rPr lang="fr-FR" sz="1400" i="1" dirty="0" smtClean="0">
                <a:cs typeface="Arial"/>
              </a:rPr>
              <a:t>  </a:t>
            </a:r>
            <a:r>
              <a:rPr lang="pl-PL" sz="1400" i="1" dirty="0" smtClean="0">
                <a:cs typeface="Arial" pitchFamily="34" charset="0"/>
              </a:rPr>
              <a:t>Phys.Rev</a:t>
            </a:r>
            <a:r>
              <a:rPr lang="pl-PL" sz="1400" i="1" dirty="0">
                <a:cs typeface="Arial" pitchFamily="34" charset="0"/>
              </a:rPr>
              <a:t>. D85 (2012</a:t>
            </a:r>
            <a:r>
              <a:rPr lang="pl-PL" sz="1400" i="1" dirty="0" smtClean="0">
                <a:cs typeface="Arial" pitchFamily="34" charset="0"/>
              </a:rPr>
              <a:t>)</a:t>
            </a:r>
            <a:r>
              <a:rPr lang="fr-FR" sz="1400" i="1" dirty="0" smtClean="0">
                <a:cs typeface="Arial" pitchFamily="34" charset="0"/>
              </a:rPr>
              <a:t>, </a:t>
            </a:r>
            <a:r>
              <a:rPr lang="pl-PL" sz="1400" i="1" dirty="0" smtClean="0">
                <a:cs typeface="Arial" pitchFamily="34" charset="0"/>
              </a:rPr>
              <a:t>113014</a:t>
            </a:r>
            <a:endParaRPr lang="pl-PL" sz="1400" i="1" dirty="0">
              <a:cs typeface="Arial" pitchFamily="34" charset="0"/>
            </a:endParaRPr>
          </a:p>
          <a:p>
            <a:r>
              <a:rPr lang="fr-FR" sz="1400" i="1" dirty="0" smtClean="0">
                <a:cs typeface="Arial"/>
              </a:rPr>
              <a:t> G</a:t>
            </a:r>
            <a:r>
              <a:rPr lang="fr-FR" sz="1400" i="1" dirty="0">
                <a:cs typeface="Arial"/>
              </a:rPr>
              <a:t>. </a:t>
            </a:r>
            <a:r>
              <a:rPr lang="fr-FR" sz="1400" i="1" dirty="0" err="1" smtClean="0">
                <a:cs typeface="Arial"/>
              </a:rPr>
              <a:t>Ramalho</a:t>
            </a:r>
            <a:r>
              <a:rPr lang="fr-FR" sz="1400" i="1" dirty="0">
                <a:cs typeface="Arial"/>
              </a:rPr>
              <a:t> </a:t>
            </a:r>
            <a:r>
              <a:rPr lang="fr-FR" sz="1400" i="1" dirty="0" smtClean="0">
                <a:cs typeface="Arial"/>
              </a:rPr>
              <a:t>et al., Phys. </a:t>
            </a:r>
            <a:r>
              <a:rPr lang="fr-FR" sz="1400" i="1" dirty="0" err="1" smtClean="0">
                <a:cs typeface="Arial"/>
              </a:rPr>
              <a:t>Rev</a:t>
            </a:r>
            <a:r>
              <a:rPr lang="fr-FR" sz="1400" i="1" dirty="0" smtClean="0">
                <a:cs typeface="Arial"/>
              </a:rPr>
              <a:t>. D</a:t>
            </a:r>
            <a:r>
              <a:rPr lang="en-US" sz="1400" i="1" dirty="0" smtClean="0"/>
              <a:t>93</a:t>
            </a:r>
            <a:r>
              <a:rPr lang="en-US" sz="1400" i="1" dirty="0"/>
              <a:t>, 033004 (2016</a:t>
            </a:r>
            <a:r>
              <a:rPr lang="en-US" sz="1400" i="1" dirty="0" smtClean="0"/>
              <a:t>)</a:t>
            </a:r>
          </a:p>
          <a:p>
            <a:r>
              <a:rPr lang="fr-FR" sz="1400" i="1" dirty="0" smtClean="0">
                <a:cs typeface="Arial"/>
              </a:rPr>
              <a:t> G</a:t>
            </a:r>
            <a:r>
              <a:rPr lang="fr-FR" sz="1400" i="1" dirty="0">
                <a:cs typeface="Arial"/>
              </a:rPr>
              <a:t>. </a:t>
            </a:r>
            <a:r>
              <a:rPr lang="fr-FR" sz="1400" i="1" dirty="0" err="1">
                <a:cs typeface="Arial"/>
              </a:rPr>
              <a:t>Ramalho</a:t>
            </a:r>
            <a:r>
              <a:rPr lang="fr-FR" sz="1400" i="1" dirty="0">
                <a:cs typeface="Arial"/>
              </a:rPr>
              <a:t>, T. </a:t>
            </a:r>
            <a:r>
              <a:rPr lang="fr-FR" sz="1400" i="1" dirty="0" err="1" smtClean="0">
                <a:cs typeface="Arial"/>
              </a:rPr>
              <a:t>Pena</a:t>
            </a:r>
            <a:r>
              <a:rPr lang="fr-FR" sz="1400" i="1" dirty="0" smtClean="0">
                <a:cs typeface="Arial"/>
              </a:rPr>
              <a:t>  </a:t>
            </a:r>
            <a:r>
              <a:rPr lang="en-US" sz="1400" i="1" dirty="0" smtClean="0"/>
              <a:t>Phys. Rev</a:t>
            </a:r>
            <a:r>
              <a:rPr lang="en-US" sz="1400" i="1" dirty="0"/>
              <a:t>. D95 (2017</a:t>
            </a:r>
            <a:r>
              <a:rPr lang="en-US" sz="1400" i="1" dirty="0" smtClean="0"/>
              <a:t>), </a:t>
            </a:r>
            <a:r>
              <a:rPr lang="en-US" sz="1400" i="1" dirty="0"/>
              <a:t>014003</a:t>
            </a:r>
            <a:endParaRPr lang="fr-FR" sz="1400" i="1" dirty="0">
              <a:solidFill>
                <a:srgbClr val="FFFF00"/>
              </a:solidFill>
              <a:cs typeface="Arial" charset="0"/>
            </a:endParaRPr>
          </a:p>
          <a:p>
            <a:endParaRPr lang="fr-FR" sz="1400" dirty="0">
              <a:latin typeface="+mj-lt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148064" y="3459622"/>
            <a:ext cx="1204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Space</a:t>
            </a:r>
            <a:r>
              <a:rPr lang="fr-FR" dirty="0" smtClean="0"/>
              <a:t> </a:t>
            </a:r>
            <a:r>
              <a:rPr lang="fr-FR" dirty="0" err="1" smtClean="0"/>
              <a:t>Like</a:t>
            </a:r>
            <a:r>
              <a:rPr lang="fr-FR" dirty="0" smtClean="0"/>
              <a:t> </a:t>
            </a:r>
            <a:endParaRPr lang="en-US" dirty="0"/>
          </a:p>
        </p:txBody>
      </p:sp>
      <p:sp>
        <p:nvSpPr>
          <p:cNvPr id="24" name="ZoneTexte 23"/>
          <p:cNvSpPr txBox="1"/>
          <p:nvPr/>
        </p:nvSpPr>
        <p:spPr>
          <a:xfrm>
            <a:off x="5191344" y="4646671"/>
            <a:ext cx="1118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Time </a:t>
            </a:r>
            <a:r>
              <a:rPr lang="fr-FR" dirty="0" err="1" smtClean="0"/>
              <a:t>Like</a:t>
            </a:r>
            <a:r>
              <a:rPr lang="fr-FR" dirty="0" smtClean="0"/>
              <a:t> </a:t>
            </a:r>
            <a:endParaRPr lang="en-US" dirty="0"/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69" y="2708920"/>
            <a:ext cx="2054799" cy="527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7164287" y="3234462"/>
            <a:ext cx="1047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chemeClr val="bg1"/>
                </a:solidFill>
                <a:sym typeface="Symbol"/>
              </a:rPr>
              <a:t>N-(1232)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194707" y="3359894"/>
            <a:ext cx="42686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FFFF00"/>
                </a:solidFill>
                <a:cs typeface="Arial" charset="0"/>
              </a:rPr>
              <a:t> constituent quark model</a:t>
            </a:r>
          </a:p>
          <a:p>
            <a:r>
              <a:rPr lang="fr-FR" dirty="0" smtClean="0">
                <a:solidFill>
                  <a:srgbClr val="FFFF00"/>
                </a:solidFill>
                <a:latin typeface="+mj-lt"/>
                <a:cs typeface="Arial" charset="0"/>
              </a:rPr>
              <a:t>  </a:t>
            </a:r>
            <a:r>
              <a:rPr lang="fr-FR" i="1" dirty="0" err="1" smtClean="0">
                <a:latin typeface="+mj-lt"/>
                <a:cs typeface="Arial" charset="0"/>
              </a:rPr>
              <a:t>existing</a:t>
            </a:r>
            <a:r>
              <a:rPr lang="fr-FR" i="1" dirty="0" smtClean="0">
                <a:latin typeface="+mj-lt"/>
                <a:cs typeface="Arial" charset="0"/>
              </a:rPr>
              <a:t> for N-</a:t>
            </a:r>
            <a:r>
              <a:rPr lang="el-GR" i="1" dirty="0" smtClean="0">
                <a:latin typeface="+mj-lt"/>
                <a:cs typeface="Arial"/>
              </a:rPr>
              <a:t>Δ</a:t>
            </a:r>
            <a:r>
              <a:rPr lang="fr-FR" i="1" dirty="0" smtClean="0">
                <a:latin typeface="+mj-lt"/>
                <a:cs typeface="Arial"/>
              </a:rPr>
              <a:t>(1232) </a:t>
            </a:r>
          </a:p>
          <a:p>
            <a:r>
              <a:rPr lang="fr-FR" sz="1400" i="1" dirty="0" smtClean="0"/>
              <a:t>Wan and </a:t>
            </a:r>
            <a:r>
              <a:rPr lang="fr-FR" sz="1400" i="1" dirty="0" err="1" smtClean="0"/>
              <a:t>Iachello</a:t>
            </a:r>
            <a:r>
              <a:rPr lang="fr-FR" sz="1400" i="1" dirty="0" smtClean="0"/>
              <a:t>, Int. J. </a:t>
            </a:r>
            <a:r>
              <a:rPr lang="fr-FR" sz="1400" i="1" dirty="0" err="1" smtClean="0"/>
              <a:t>Mod</a:t>
            </a:r>
            <a:r>
              <a:rPr lang="fr-FR" sz="1400" i="1" dirty="0" smtClean="0"/>
              <a:t>. </a:t>
            </a:r>
            <a:r>
              <a:rPr lang="fr-FR" sz="1400" i="1" dirty="0" err="1" smtClean="0"/>
              <a:t>Physics</a:t>
            </a:r>
            <a:r>
              <a:rPr lang="fr-FR" sz="1400" i="1" dirty="0" smtClean="0"/>
              <a:t> A20 (2005) 1846,</a:t>
            </a:r>
          </a:p>
          <a:p>
            <a:r>
              <a:rPr lang="en-US" sz="1400" i="1" dirty="0" smtClean="0"/>
              <a:t>I. </a:t>
            </a:r>
            <a:r>
              <a:rPr lang="en-US" sz="1400" i="1" dirty="0" err="1" smtClean="0"/>
              <a:t>Fröhlich</a:t>
            </a:r>
            <a:r>
              <a:rPr lang="en-US" sz="1400" i="1" dirty="0" smtClean="0"/>
              <a:t> et al., </a:t>
            </a:r>
            <a:r>
              <a:rPr lang="en-US" sz="1400" i="1" dirty="0" err="1" smtClean="0"/>
              <a:t>Eur.Phys.J</a:t>
            </a:r>
            <a:r>
              <a:rPr lang="en-US" sz="1400" i="1" dirty="0"/>
              <a:t>. A45 (2010) 401-411</a:t>
            </a:r>
            <a:endParaRPr lang="fr-FR" sz="1400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544" y="4302218"/>
            <a:ext cx="2393474" cy="1719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8316416" y="3573016"/>
            <a:ext cx="5030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solidFill>
                  <a:schemeClr val="bg1"/>
                </a:solidFill>
              </a:rPr>
              <a:t>core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8028384" y="5281463"/>
            <a:ext cx="5030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solidFill>
                  <a:schemeClr val="bg1"/>
                </a:solidFill>
              </a:rPr>
              <a:t>core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13" name="Connecteur droit avec flèche 12"/>
          <p:cNvCxnSpPr>
            <a:stCxn id="9" idx="1"/>
            <a:endCxn id="9" idx="1"/>
          </p:cNvCxnSpPr>
          <p:nvPr/>
        </p:nvCxnSpPr>
        <p:spPr>
          <a:xfrm>
            <a:off x="8316416" y="3726905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07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24" grpId="0"/>
      <p:bldP spid="3" grpId="0"/>
      <p:bldP spid="9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/>
              <a:t>28</a:t>
            </a:fld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631285"/>
            <a:ext cx="7406641" cy="553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98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32237" y="0"/>
            <a:ext cx="8229600" cy="1143000"/>
          </a:xfrm>
        </p:spPr>
        <p:txBody>
          <a:bodyPr>
            <a:noAutofit/>
          </a:bodyPr>
          <a:lstStyle/>
          <a:p>
            <a:r>
              <a:rPr lang="fr-FR" sz="3200" dirty="0">
                <a:solidFill>
                  <a:schemeClr val="tx2"/>
                </a:solidFill>
                <a:sym typeface="Symbol"/>
              </a:rPr>
              <a:t>(1232) </a:t>
            </a:r>
            <a:r>
              <a:rPr lang="fr-FR" sz="3200" dirty="0" err="1">
                <a:solidFill>
                  <a:schemeClr val="tx2"/>
                </a:solidFill>
                <a:sym typeface="Symbol"/>
              </a:rPr>
              <a:t>Dalitz</a:t>
            </a:r>
            <a:r>
              <a:rPr lang="fr-FR" sz="3200" dirty="0">
                <a:solidFill>
                  <a:schemeClr val="tx2"/>
                </a:solidFill>
                <a:sym typeface="Symbol"/>
              </a:rPr>
              <a:t> </a:t>
            </a:r>
            <a:r>
              <a:rPr lang="fr-FR" sz="3200" dirty="0" err="1" smtClean="0">
                <a:solidFill>
                  <a:schemeClr val="tx2"/>
                </a:solidFill>
                <a:sym typeface="Symbol"/>
              </a:rPr>
              <a:t>decay</a:t>
            </a:r>
            <a:r>
              <a:rPr lang="fr-FR" sz="3200" dirty="0" smtClean="0">
                <a:solidFill>
                  <a:schemeClr val="tx2"/>
                </a:solidFill>
                <a:sym typeface="Symbol"/>
              </a:rPr>
              <a:t>: </a:t>
            </a:r>
            <a:r>
              <a:rPr lang="fr-FR" sz="3200" dirty="0" err="1" smtClean="0">
                <a:solidFill>
                  <a:schemeClr val="tx2"/>
                </a:solidFill>
                <a:sym typeface="Symbol"/>
              </a:rPr>
              <a:t>angular</a:t>
            </a:r>
            <a:r>
              <a:rPr lang="fr-FR" sz="3200" dirty="0" smtClean="0">
                <a:solidFill>
                  <a:schemeClr val="tx2"/>
                </a:solidFill>
                <a:sym typeface="Symbol"/>
              </a:rPr>
              <a:t> distributions and </a:t>
            </a:r>
            <a:r>
              <a:rPr lang="fr-FR" sz="3200" dirty="0" err="1" smtClean="0">
                <a:solidFill>
                  <a:schemeClr val="tx2"/>
                </a:solidFill>
                <a:sym typeface="Symbol"/>
              </a:rPr>
              <a:t>branching</a:t>
            </a:r>
            <a:r>
              <a:rPr lang="fr-FR" sz="3200" dirty="0" smtClean="0">
                <a:solidFill>
                  <a:schemeClr val="tx2"/>
                </a:solidFill>
                <a:sym typeface="Symbol"/>
              </a:rPr>
              <a:t> ratio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MESON 2018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902896" y="6356350"/>
            <a:ext cx="2133600" cy="365125"/>
          </a:xfrm>
        </p:spPr>
        <p:txBody>
          <a:bodyPr/>
          <a:lstStyle/>
          <a:p>
            <a:fld id="{D3715932-5A4C-4A57-8CB9-AAB746316C79}" type="slidenum">
              <a:rPr lang="fr-FR" smtClean="0"/>
              <a:t>29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46282" y="818115"/>
            <a:ext cx="7498426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rgbClr val="FFFF00"/>
                </a:solidFill>
              </a:rPr>
              <a:t>pp</a:t>
            </a:r>
            <a:r>
              <a:rPr lang="fr-FR" sz="2000" dirty="0" err="1" smtClean="0">
                <a:solidFill>
                  <a:srgbClr val="FFFF00"/>
                </a:solidFill>
                <a:sym typeface="Symbol"/>
              </a:rPr>
              <a:t>ppe</a:t>
            </a:r>
            <a:r>
              <a:rPr lang="fr-FR" sz="2000" baseline="30000" dirty="0" err="1" smtClean="0">
                <a:solidFill>
                  <a:srgbClr val="FFFF00"/>
                </a:solidFill>
                <a:sym typeface="Symbol"/>
              </a:rPr>
              <a:t>+</a:t>
            </a:r>
            <a:r>
              <a:rPr lang="fr-FR" sz="2000" dirty="0" err="1" smtClean="0">
                <a:solidFill>
                  <a:srgbClr val="FFFF00"/>
                </a:solidFill>
                <a:sym typeface="Symbol"/>
              </a:rPr>
              <a:t>e</a:t>
            </a:r>
            <a:r>
              <a:rPr lang="fr-FR" sz="2000" baseline="30000" dirty="0" smtClean="0">
                <a:solidFill>
                  <a:srgbClr val="FFFF00"/>
                </a:solidFill>
                <a:sym typeface="Symbol"/>
              </a:rPr>
              <a:t>- </a:t>
            </a:r>
            <a:r>
              <a:rPr lang="fr-FR" sz="2000" dirty="0" smtClean="0">
                <a:solidFill>
                  <a:srgbClr val="FFFF00"/>
                </a:solidFill>
                <a:sym typeface="Symbol"/>
              </a:rPr>
              <a:t>E=1.25 </a:t>
            </a:r>
            <a:r>
              <a:rPr lang="fr-FR" sz="2000" dirty="0" err="1" smtClean="0">
                <a:solidFill>
                  <a:srgbClr val="FFFF00"/>
                </a:solidFill>
                <a:sym typeface="Symbol"/>
              </a:rPr>
              <a:t>GeV</a:t>
            </a:r>
            <a:endParaRPr lang="fr-FR" sz="2000" dirty="0" smtClean="0">
              <a:solidFill>
                <a:srgbClr val="FFFF00"/>
              </a:solidFill>
              <a:sym typeface="Symbol"/>
            </a:endParaRPr>
          </a:p>
          <a:p>
            <a:endParaRPr lang="fr-FR" sz="2000" dirty="0">
              <a:sym typeface="Symbol"/>
            </a:endParaRPr>
          </a:p>
          <a:p>
            <a:endParaRPr lang="fr-FR" dirty="0" smtClean="0">
              <a:solidFill>
                <a:srgbClr val="FFFF00"/>
              </a:solidFill>
              <a:sym typeface="Symbol"/>
            </a:endParaRPr>
          </a:p>
          <a:p>
            <a:endParaRPr lang="fr-FR" dirty="0">
              <a:solidFill>
                <a:srgbClr val="FFFF00"/>
              </a:solidFill>
              <a:sym typeface="Symbol"/>
            </a:endParaRPr>
          </a:p>
          <a:p>
            <a:endParaRPr lang="fr-FR" dirty="0" smtClean="0">
              <a:solidFill>
                <a:srgbClr val="FFFF00"/>
              </a:solidFill>
              <a:sym typeface="Symbol"/>
            </a:endParaRPr>
          </a:p>
          <a:p>
            <a:endParaRPr lang="fr-FR" dirty="0">
              <a:solidFill>
                <a:srgbClr val="FFFF00"/>
              </a:solidFill>
              <a:sym typeface="Symbol"/>
            </a:endParaRPr>
          </a:p>
          <a:p>
            <a:endParaRPr lang="fr-FR" dirty="0" smtClean="0">
              <a:solidFill>
                <a:srgbClr val="FFFF00"/>
              </a:solidFill>
              <a:sym typeface="Symbol"/>
            </a:endParaRPr>
          </a:p>
          <a:p>
            <a:endParaRPr lang="fr-FR" dirty="0">
              <a:solidFill>
                <a:srgbClr val="FFFF00"/>
              </a:solidFill>
              <a:sym typeface="Symbol"/>
            </a:endParaRPr>
          </a:p>
          <a:p>
            <a:endParaRPr lang="fr-FR" dirty="0" smtClean="0">
              <a:solidFill>
                <a:srgbClr val="FFFF00"/>
              </a:solidFill>
              <a:sym typeface="Symbol"/>
            </a:endParaRPr>
          </a:p>
          <a:p>
            <a:endParaRPr lang="fr-FR" dirty="0">
              <a:solidFill>
                <a:srgbClr val="FFFF00"/>
              </a:solidFill>
              <a:sym typeface="Symbol"/>
            </a:endParaRPr>
          </a:p>
          <a:p>
            <a:endParaRPr lang="fr-FR" dirty="0" smtClean="0">
              <a:solidFill>
                <a:srgbClr val="FFFF00"/>
              </a:solidFill>
              <a:sym typeface="Symbol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 smtClean="0">
              <a:solidFill>
                <a:srgbClr val="FFFF00"/>
              </a:solidFill>
              <a:sym typeface="Symbol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>
              <a:solidFill>
                <a:srgbClr val="FFFF00"/>
              </a:solidFill>
              <a:sym typeface="Symbol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 smtClean="0">
              <a:solidFill>
                <a:srgbClr val="FFFF00"/>
              </a:solidFill>
              <a:sym typeface="Symbol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>
              <a:solidFill>
                <a:srgbClr val="FFFF00"/>
              </a:solidFill>
              <a:sym typeface="Symbol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 smtClean="0">
              <a:solidFill>
                <a:srgbClr val="FFFF00"/>
              </a:solidFill>
              <a:sym typeface="Symbol"/>
            </a:endParaRPr>
          </a:p>
          <a:p>
            <a:endParaRPr lang="fr-FR" dirty="0">
              <a:solidFill>
                <a:srgbClr val="FFFF00"/>
              </a:solidFill>
              <a:sym typeface="Symbol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037" y="2532112"/>
            <a:ext cx="2433166" cy="186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5"/>
          <p:cNvGrpSpPr>
            <a:grpSpLocks/>
          </p:cNvGrpSpPr>
          <p:nvPr/>
        </p:nvGrpSpPr>
        <p:grpSpPr bwMode="auto">
          <a:xfrm>
            <a:off x="7207696" y="2532112"/>
            <a:ext cx="1612776" cy="1760984"/>
            <a:chOff x="4512" y="576"/>
            <a:chExt cx="1152" cy="1296"/>
          </a:xfrm>
        </p:grpSpPr>
        <p:sp>
          <p:nvSpPr>
            <p:cNvPr id="21" name="Text Box 6"/>
            <p:cNvSpPr txBox="1">
              <a:spLocks noChangeArrowheads="1"/>
            </p:cNvSpPr>
            <p:nvPr/>
          </p:nvSpPr>
          <p:spPr bwMode="auto">
            <a:xfrm>
              <a:off x="5136" y="576"/>
              <a:ext cx="247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>
                  <a:solidFill>
                    <a:srgbClr val="FFFFFF"/>
                  </a:solidFill>
                  <a:sym typeface="Symbol" pitchFamily="16" charset="2"/>
                </a:rPr>
                <a:t> </a:t>
              </a:r>
            </a:p>
          </p:txBody>
        </p:sp>
        <p:grpSp>
          <p:nvGrpSpPr>
            <p:cNvPr id="22" name="Group 7"/>
            <p:cNvGrpSpPr>
              <a:grpSpLocks/>
            </p:cNvGrpSpPr>
            <p:nvPr/>
          </p:nvGrpSpPr>
          <p:grpSpPr bwMode="auto">
            <a:xfrm>
              <a:off x="4512" y="672"/>
              <a:ext cx="1152" cy="1200"/>
              <a:chOff x="3888" y="672"/>
              <a:chExt cx="1152" cy="1200"/>
            </a:xfrm>
          </p:grpSpPr>
          <p:sp>
            <p:nvSpPr>
              <p:cNvPr id="23" name="Arc 8"/>
              <p:cNvSpPr>
                <a:spLocks/>
              </p:cNvSpPr>
              <p:nvPr/>
            </p:nvSpPr>
            <p:spPr bwMode="auto">
              <a:xfrm rot="-10514182" flipH="1" flipV="1">
                <a:off x="4512" y="816"/>
                <a:ext cx="192" cy="5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fr-FR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24" name="Group 9"/>
              <p:cNvGrpSpPr>
                <a:grpSpLocks/>
              </p:cNvGrpSpPr>
              <p:nvPr/>
            </p:nvGrpSpPr>
            <p:grpSpPr bwMode="auto">
              <a:xfrm>
                <a:off x="3888" y="672"/>
                <a:ext cx="1152" cy="1200"/>
                <a:chOff x="3888" y="672"/>
                <a:chExt cx="1152" cy="1200"/>
              </a:xfrm>
            </p:grpSpPr>
            <p:grpSp>
              <p:nvGrpSpPr>
                <p:cNvPr id="25" name="Group 10"/>
                <p:cNvGrpSpPr>
                  <a:grpSpLocks/>
                </p:cNvGrpSpPr>
                <p:nvPr/>
              </p:nvGrpSpPr>
              <p:grpSpPr bwMode="auto">
                <a:xfrm>
                  <a:off x="3888" y="720"/>
                  <a:ext cx="1152" cy="1152"/>
                  <a:chOff x="3504" y="768"/>
                  <a:chExt cx="1152" cy="1152"/>
                </a:xfrm>
              </p:grpSpPr>
              <p:grpSp>
                <p:nvGrpSpPr>
                  <p:cNvPr id="30" name="Group 11"/>
                  <p:cNvGrpSpPr>
                    <a:grpSpLocks/>
                  </p:cNvGrpSpPr>
                  <p:nvPr/>
                </p:nvGrpSpPr>
                <p:grpSpPr bwMode="auto">
                  <a:xfrm>
                    <a:off x="3504" y="768"/>
                    <a:ext cx="1152" cy="1152"/>
                    <a:chOff x="4128" y="480"/>
                    <a:chExt cx="1152" cy="1152"/>
                  </a:xfrm>
                </p:grpSpPr>
                <p:grpSp>
                  <p:nvGrpSpPr>
                    <p:cNvPr id="33" name="Group 1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28" y="480"/>
                      <a:ext cx="1152" cy="1152"/>
                      <a:chOff x="4128" y="480"/>
                      <a:chExt cx="1152" cy="1152"/>
                    </a:xfrm>
                  </p:grpSpPr>
                  <p:sp>
                    <p:nvSpPr>
                      <p:cNvPr id="35" name="Text Box 13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272" y="960"/>
                        <a:ext cx="204" cy="24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r>
                          <a:rPr lang="fr-FR">
                            <a:solidFill>
                              <a:srgbClr val="FFFFFF"/>
                            </a:solidFill>
                            <a:sym typeface="Symbol" pitchFamily="16" charset="2"/>
                          </a:rPr>
                          <a:t></a:t>
                        </a:r>
                      </a:p>
                    </p:txBody>
                  </p:sp>
                  <p:sp>
                    <p:nvSpPr>
                      <p:cNvPr id="36" name="Line 14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4608" y="816"/>
                        <a:ext cx="24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 type="triangle" w="med" len="med"/>
                      </a:ln>
                      <a:effectLst/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fr-FR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37" name="Line 15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272" y="1150"/>
                        <a:ext cx="336" cy="482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 type="triangle" w="med" len="med"/>
                      </a:ln>
                      <a:effectLst/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fr-FR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38" name="Text Box 1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464" y="816"/>
                        <a:ext cx="231" cy="249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r>
                          <a:rPr lang="fr-FR">
                            <a:solidFill>
                              <a:srgbClr val="FFFFFF"/>
                            </a:solidFill>
                            <a:sym typeface="Symbol" pitchFamily="16" charset="2"/>
                          </a:rPr>
                          <a:t>*</a:t>
                        </a:r>
                      </a:p>
                    </p:txBody>
                  </p:sp>
                  <p:sp>
                    <p:nvSpPr>
                      <p:cNvPr id="39" name="Text Box 1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128" y="1296"/>
                        <a:ext cx="220" cy="24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r>
                          <a:rPr lang="fr-FR">
                            <a:solidFill>
                              <a:srgbClr val="FFFFFF"/>
                            </a:solidFill>
                          </a:rPr>
                          <a:t>N</a:t>
                        </a:r>
                      </a:p>
                    </p:txBody>
                  </p:sp>
                  <p:sp>
                    <p:nvSpPr>
                      <p:cNvPr id="40" name="Line 1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656" y="480"/>
                        <a:ext cx="384" cy="768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 type="triangle" w="med" len="med"/>
                      </a:ln>
                      <a:effectLst/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fr-FR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41" name="Text Box 19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944" y="864"/>
                        <a:ext cx="336" cy="247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>
                        <a:spAutoFit/>
                      </a:bodyPr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r>
                          <a:rPr lang="fr-FR">
                            <a:solidFill>
                              <a:srgbClr val="FFFFFF"/>
                            </a:solidFill>
                          </a:rPr>
                          <a:t>e</a:t>
                        </a:r>
                        <a:r>
                          <a:rPr lang="fr-FR" baseline="30000">
                            <a:solidFill>
                              <a:srgbClr val="FFFFFF"/>
                            </a:solidFill>
                          </a:rPr>
                          <a:t>+</a:t>
                        </a:r>
                      </a:p>
                    </p:txBody>
                  </p:sp>
                  <p:sp>
                    <p:nvSpPr>
                      <p:cNvPr id="42" name="Text Box 2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464" y="480"/>
                        <a:ext cx="228" cy="249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wrap="none">
                        <a:spAutoFit/>
                      </a:bodyPr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r>
                          <a:rPr lang="fr-FR">
                            <a:solidFill>
                              <a:srgbClr val="FFFFFF"/>
                            </a:solidFill>
                          </a:rPr>
                          <a:t>e</a:t>
                        </a:r>
                        <a:r>
                          <a:rPr lang="fr-FR" baseline="30000">
                            <a:solidFill>
                              <a:srgbClr val="FFFFFF"/>
                            </a:solidFill>
                          </a:rPr>
                          <a:t>-</a:t>
                        </a:r>
                      </a:p>
                    </p:txBody>
                  </p:sp>
                </p:grpSp>
                <p:sp>
                  <p:nvSpPr>
                    <p:cNvPr id="34" name="Oval 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544" y="1176"/>
                      <a:ext cx="48" cy="4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fr-FR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sp>
                <p:nvSpPr>
                  <p:cNvPr id="32" name="Line 2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032" y="768"/>
                    <a:ext cx="176" cy="34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fr-FR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29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4320" y="672"/>
                  <a:ext cx="560" cy="768"/>
                </a:xfrm>
                <a:prstGeom prst="line">
                  <a:avLst/>
                </a:prstGeom>
                <a:noFill/>
                <a:ln w="9525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fr-FR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43" name="Rectangle 26"/>
          <p:cNvSpPr>
            <a:spLocks noChangeArrowheads="1"/>
          </p:cNvSpPr>
          <p:nvPr/>
        </p:nvSpPr>
        <p:spPr bwMode="auto">
          <a:xfrm>
            <a:off x="4280267" y="1969628"/>
            <a:ext cx="3505200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Helicity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distributions </a:t>
            </a:r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</a:t>
            </a:r>
            <a:r>
              <a:rPr lang="de-DE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*  </a:t>
            </a:r>
            <a:r>
              <a:rPr lang="de-DE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e</a:t>
            </a:r>
            <a:r>
              <a:rPr lang="de-DE" baseline="30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+</a:t>
            </a:r>
            <a:r>
              <a:rPr lang="de-DE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e</a:t>
            </a:r>
            <a:r>
              <a:rPr lang="de-DE" baseline="30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-</a:t>
            </a:r>
            <a:endParaRPr lang="en-US" baseline="30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93" y="2277426"/>
            <a:ext cx="2740840" cy="208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69918" y="1196752"/>
            <a:ext cx="40610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Non-</a:t>
            </a:r>
            <a:r>
              <a:rPr lang="fr-FR" dirty="0" err="1" smtClean="0"/>
              <a:t>resonant</a:t>
            </a:r>
            <a:r>
              <a:rPr lang="fr-FR" dirty="0" smtClean="0"/>
              <a:t> </a:t>
            </a:r>
            <a:r>
              <a:rPr lang="fr-FR" dirty="0" err="1" smtClean="0"/>
              <a:t>Bremsstrahlung</a:t>
            </a:r>
            <a:r>
              <a:rPr lang="fr-FR" dirty="0" smtClean="0"/>
              <a:t> </a:t>
            </a:r>
            <a:r>
              <a:rPr lang="fr-FR" dirty="0" err="1" smtClean="0"/>
              <a:t>subtracted</a:t>
            </a:r>
            <a:endParaRPr lang="fr-FR" dirty="0" smtClean="0"/>
          </a:p>
          <a:p>
            <a:r>
              <a:rPr lang="fr-FR" dirty="0" err="1" smtClean="0"/>
              <a:t>Acceptance</a:t>
            </a:r>
            <a:r>
              <a:rPr lang="fr-FR" dirty="0" smtClean="0"/>
              <a:t> </a:t>
            </a:r>
            <a:r>
              <a:rPr lang="fr-FR" dirty="0" err="1" smtClean="0"/>
              <a:t>corrected</a:t>
            </a:r>
            <a:r>
              <a:rPr lang="fr-FR" dirty="0" smtClean="0"/>
              <a:t> </a:t>
            </a:r>
            <a:endParaRPr lang="en-US" dirty="0"/>
          </a:p>
        </p:txBody>
      </p:sp>
      <p:sp>
        <p:nvSpPr>
          <p:cNvPr id="47" name="pole tekstowe 9"/>
          <p:cNvSpPr txBox="1"/>
          <p:nvPr/>
        </p:nvSpPr>
        <p:spPr>
          <a:xfrm>
            <a:off x="4280267" y="4509120"/>
            <a:ext cx="4863733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/>
                </a:solidFill>
              </a:rPr>
              <a:t>Only transverse </a:t>
            </a:r>
            <a:r>
              <a:rPr lang="en-US" dirty="0" smtClean="0">
                <a:solidFill>
                  <a:schemeClr val="accent4"/>
                </a:solidFill>
                <a:sym typeface="Symbol"/>
              </a:rPr>
              <a:t>:</a:t>
            </a:r>
            <a:r>
              <a:rPr lang="en-US" dirty="0" smtClean="0">
                <a:solidFill>
                  <a:schemeClr val="accent4"/>
                </a:solidFill>
              </a:rPr>
              <a:t> </a:t>
            </a:r>
            <a:r>
              <a:rPr lang="en-US" dirty="0">
                <a:solidFill>
                  <a:schemeClr val="accent4"/>
                </a:solidFill>
              </a:rPr>
              <a:t>d</a:t>
            </a:r>
            <a:r>
              <a:rPr lang="en-US" dirty="0">
                <a:solidFill>
                  <a:schemeClr val="accent4"/>
                </a:solidFill>
                <a:sym typeface="Symbol" pitchFamily="18" charset="2"/>
              </a:rPr>
              <a:t>/d</a:t>
            </a:r>
            <a:r>
              <a:rPr lang="el-GR" dirty="0">
                <a:solidFill>
                  <a:schemeClr val="accent4"/>
                </a:solidFill>
                <a:sym typeface="Symbol" pitchFamily="18" charset="2"/>
              </a:rPr>
              <a:t>Ω</a:t>
            </a:r>
            <a:r>
              <a:rPr lang="fr-FR" baseline="-25000" dirty="0">
                <a:solidFill>
                  <a:schemeClr val="accent4"/>
                </a:solidFill>
                <a:sym typeface="Symbol" pitchFamily="18" charset="2"/>
              </a:rPr>
              <a:t>e</a:t>
            </a:r>
            <a:r>
              <a:rPr lang="en-US" dirty="0">
                <a:solidFill>
                  <a:schemeClr val="accent4"/>
                </a:solidFill>
              </a:rPr>
              <a:t>~ 1+cos</a:t>
            </a:r>
            <a:r>
              <a:rPr lang="en-US" baseline="30000" dirty="0">
                <a:solidFill>
                  <a:schemeClr val="accent4"/>
                </a:solidFill>
              </a:rPr>
              <a:t>2</a:t>
            </a:r>
            <a:r>
              <a:rPr lang="en-US" dirty="0">
                <a:solidFill>
                  <a:schemeClr val="accent4"/>
                </a:solidFill>
                <a:sym typeface="Symbol" pitchFamily="18" charset="2"/>
              </a:rPr>
              <a:t></a:t>
            </a:r>
            <a:endParaRPr lang="fr-FR" sz="1800" dirty="0" smtClean="0">
              <a:solidFill>
                <a:schemeClr val="accent4"/>
              </a:solidFill>
            </a:endParaRPr>
          </a:p>
          <a:p>
            <a:r>
              <a:rPr lang="fr-FR" sz="1800" dirty="0" smtClean="0">
                <a:solidFill>
                  <a:srgbClr val="FF0000"/>
                </a:solidFill>
              </a:rPr>
              <a:t>Fit </a:t>
            </a:r>
            <a:r>
              <a:rPr lang="fr-FR" sz="1800" dirty="0" err="1" smtClean="0">
                <a:solidFill>
                  <a:srgbClr val="FF0000"/>
                </a:solidFill>
              </a:rPr>
              <a:t>result</a:t>
            </a:r>
            <a:r>
              <a:rPr lang="fr-FR" sz="1800" dirty="0" smtClean="0">
                <a:solidFill>
                  <a:srgbClr val="FF0000"/>
                </a:solidFill>
              </a:rPr>
              <a:t> : </a:t>
            </a:r>
            <a:r>
              <a:rPr lang="pl-PL" sz="1800" dirty="0" smtClean="0">
                <a:solidFill>
                  <a:srgbClr val="FF0000"/>
                </a:solidFill>
              </a:rPr>
              <a:t>d</a:t>
            </a:r>
            <a:r>
              <a:rPr lang="pl-PL" sz="1800" dirty="0" smtClean="0">
                <a:solidFill>
                  <a:srgbClr val="FF0000"/>
                </a:solidFill>
                <a:sym typeface="Symbol" panose="05050102010706020507" pitchFamily="18" charset="2"/>
              </a:rPr>
              <a:t>/dcos ~ 1 + B cos</a:t>
            </a:r>
            <a:r>
              <a:rPr lang="pl-PL" sz="1800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2</a:t>
            </a:r>
            <a:r>
              <a:rPr lang="pl-PL" sz="1800" dirty="0" smtClean="0">
                <a:solidFill>
                  <a:srgbClr val="FF0000"/>
                </a:solidFill>
                <a:sym typeface="Symbol" panose="05050102010706020507" pitchFamily="18" charset="2"/>
              </a:rPr>
              <a:t></a:t>
            </a:r>
            <a:r>
              <a:rPr lang="fr-FR" sz="1800" dirty="0" smtClean="0">
                <a:solidFill>
                  <a:srgbClr val="FF0000"/>
                </a:solidFill>
                <a:sym typeface="Symbol" panose="05050102010706020507" pitchFamily="18" charset="2"/>
              </a:rPr>
              <a:t>     </a:t>
            </a:r>
            <a:r>
              <a:rPr lang="pl-PL" sz="1800" dirty="0" smtClean="0">
                <a:solidFill>
                  <a:srgbClr val="FF0000"/>
                </a:solidFill>
                <a:sym typeface="Symbol" panose="05050102010706020507" pitchFamily="18" charset="2"/>
              </a:rPr>
              <a:t>B=1.170.34</a:t>
            </a:r>
            <a:endParaRPr lang="en-GB" sz="1800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30514" y="4395108"/>
            <a:ext cx="4010683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sym typeface="Symbol"/>
              </a:rPr>
              <a:t>      </a:t>
            </a:r>
            <a:r>
              <a:rPr lang="fr-FR" dirty="0" err="1" smtClean="0">
                <a:solidFill>
                  <a:schemeClr val="bg1"/>
                </a:solidFill>
                <a:sym typeface="Symbol"/>
              </a:rPr>
              <a:t>scaled</a:t>
            </a:r>
            <a:r>
              <a:rPr lang="fr-FR" dirty="0" smtClean="0">
                <a:solidFill>
                  <a:schemeClr val="bg1"/>
                </a:solidFill>
                <a:sym typeface="Symbol"/>
              </a:rPr>
              <a:t>  contribution from </a:t>
            </a:r>
          </a:p>
          <a:p>
            <a:r>
              <a:rPr lang="fr-FR" dirty="0" smtClean="0">
                <a:solidFill>
                  <a:schemeClr val="bg1"/>
                </a:solidFill>
                <a:sym typeface="Symbol"/>
              </a:rPr>
              <a:t>pppp</a:t>
            </a:r>
            <a:r>
              <a:rPr lang="fr-FR" baseline="30000" dirty="0" smtClean="0">
                <a:solidFill>
                  <a:schemeClr val="bg1"/>
                </a:solidFill>
                <a:sym typeface="Symbol"/>
              </a:rPr>
              <a:t>0</a:t>
            </a:r>
            <a:r>
              <a:rPr lang="fr-FR" dirty="0">
                <a:solidFill>
                  <a:schemeClr val="bg1"/>
                </a:solidFill>
                <a:sym typeface="Symbol"/>
              </a:rPr>
              <a:t> </a:t>
            </a:r>
            <a:r>
              <a:rPr lang="fr-FR" dirty="0" smtClean="0">
                <a:solidFill>
                  <a:schemeClr val="bg1"/>
                </a:solidFill>
                <a:sym typeface="Symbol"/>
              </a:rPr>
              <a:t>(PWA)</a:t>
            </a:r>
          </a:p>
          <a:p>
            <a:r>
              <a:rPr lang="fr-FR" dirty="0" smtClean="0">
                <a:solidFill>
                  <a:srgbClr val="002060"/>
                </a:solidFill>
                <a:sym typeface="Symbol"/>
              </a:rPr>
              <a:t>       </a:t>
            </a:r>
            <a:r>
              <a:rPr lang="fr-FR" dirty="0" err="1" smtClean="0">
                <a:solidFill>
                  <a:srgbClr val="002060"/>
                </a:solidFill>
                <a:sym typeface="Symbol"/>
              </a:rPr>
              <a:t>Dalitz</a:t>
            </a:r>
            <a:r>
              <a:rPr lang="fr-FR" dirty="0" smtClean="0">
                <a:solidFill>
                  <a:srgbClr val="002060"/>
                </a:solidFill>
                <a:sym typeface="Symbol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Symbol"/>
              </a:rPr>
              <a:t>decay</a:t>
            </a:r>
            <a:r>
              <a:rPr lang="fr-FR" dirty="0" smtClean="0">
                <a:solidFill>
                  <a:srgbClr val="002060"/>
                </a:solidFill>
                <a:sym typeface="Symbol"/>
              </a:rPr>
              <a:t> simulation (</a:t>
            </a:r>
            <a:r>
              <a:rPr lang="fr-FR" dirty="0" err="1" smtClean="0">
                <a:solidFill>
                  <a:srgbClr val="002060"/>
                </a:solidFill>
                <a:sym typeface="Symbol"/>
              </a:rPr>
              <a:t>Ramalho&amp;Pena</a:t>
            </a:r>
            <a:r>
              <a:rPr lang="fr-FR" dirty="0" smtClean="0">
                <a:solidFill>
                  <a:srgbClr val="002060"/>
                </a:solidFill>
                <a:sym typeface="Symbol"/>
              </a:rPr>
              <a:t> </a:t>
            </a:r>
            <a:r>
              <a:rPr lang="fr-FR" dirty="0" err="1" smtClean="0">
                <a:solidFill>
                  <a:srgbClr val="002060"/>
                </a:solidFill>
                <a:sym typeface="Symbol"/>
              </a:rPr>
              <a:t>form</a:t>
            </a:r>
            <a:r>
              <a:rPr lang="fr-FR" dirty="0" smtClean="0">
                <a:solidFill>
                  <a:srgbClr val="002060"/>
                </a:solidFill>
                <a:sym typeface="Symbol"/>
              </a:rPr>
              <a:t> factor</a:t>
            </a:r>
            <a:r>
              <a:rPr lang="fr-FR" dirty="0" smtClean="0">
                <a:solidFill>
                  <a:schemeClr val="bg1"/>
                </a:solidFill>
                <a:sym typeface="Symbol"/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2" name="Connecteur droit 11"/>
          <p:cNvCxnSpPr/>
          <p:nvPr/>
        </p:nvCxnSpPr>
        <p:spPr>
          <a:xfrm>
            <a:off x="202524" y="4581128"/>
            <a:ext cx="265020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>
            <a:off x="179512" y="5157192"/>
            <a:ext cx="26502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122853" y="1844824"/>
            <a:ext cx="141045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 Production</a:t>
            </a:r>
            <a:endParaRPr lang="en-US" dirty="0"/>
          </a:p>
        </p:txBody>
      </p:sp>
      <p:sp>
        <p:nvSpPr>
          <p:cNvPr id="45" name="ZoneTexte 44"/>
          <p:cNvSpPr txBox="1"/>
          <p:nvPr/>
        </p:nvSpPr>
        <p:spPr>
          <a:xfrm>
            <a:off x="4664704" y="5221069"/>
            <a:ext cx="3219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HADES </a:t>
            </a:r>
            <a:r>
              <a:rPr lang="en-US" sz="1400" i="1" dirty="0" smtClean="0"/>
              <a:t>coll., </a:t>
            </a:r>
            <a:r>
              <a:rPr lang="en-US" sz="1400" b="1" i="1" dirty="0" err="1"/>
              <a:t>Phys.Rev</a:t>
            </a:r>
            <a:r>
              <a:rPr lang="en-US" sz="1400" b="1" i="1" dirty="0"/>
              <a:t>. C95 (2017) </a:t>
            </a:r>
            <a:r>
              <a:rPr lang="en-US" sz="1400" b="1" i="1" dirty="0" smtClean="0"/>
              <a:t>065205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318801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7" grpId="0" animBg="1"/>
      <p:bldP spid="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-36512" y="-27384"/>
            <a:ext cx="9180512" cy="864096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fr-FR" sz="2800" dirty="0" smtClean="0">
                <a:solidFill>
                  <a:schemeClr val="tx2"/>
                </a:solidFill>
              </a:rPr>
              <a:t>More about </a:t>
            </a:r>
            <a:r>
              <a:rPr lang="fr-FR" sz="2800" dirty="0" err="1" smtClean="0">
                <a:solidFill>
                  <a:schemeClr val="tx2"/>
                </a:solidFill>
              </a:rPr>
              <a:t>strangeness</a:t>
            </a:r>
            <a:r>
              <a:rPr lang="fr-FR" sz="2800" dirty="0" smtClean="0">
                <a:solidFill>
                  <a:schemeClr val="tx2"/>
                </a:solidFill>
              </a:rPr>
              <a:t>: </a:t>
            </a:r>
            <a:r>
              <a:rPr lang="fr-FR" sz="2800" dirty="0" err="1" smtClean="0">
                <a:solidFill>
                  <a:schemeClr val="tx2"/>
                </a:solidFill>
              </a:rPr>
              <a:t>understand</a:t>
            </a:r>
            <a:r>
              <a:rPr lang="fr-FR" sz="2800" dirty="0" smtClean="0">
                <a:solidFill>
                  <a:schemeClr val="tx2"/>
                </a:solidFill>
              </a:rPr>
              <a:t> the </a:t>
            </a:r>
            <a:r>
              <a:rPr lang="fr-FR" sz="2800" dirty="0">
                <a:solidFill>
                  <a:schemeClr val="tx2"/>
                </a:solidFill>
                <a:sym typeface="Symbol"/>
              </a:rPr>
              <a:t></a:t>
            </a:r>
            <a:r>
              <a:rPr lang="fr-FR" sz="2800" dirty="0" smtClean="0">
                <a:solidFill>
                  <a:schemeClr val="tx2"/>
                </a:solidFill>
                <a:sym typeface="Symbol"/>
              </a:rPr>
              <a:t>(1321) productio</a:t>
            </a:r>
            <a:r>
              <a:rPr lang="fr-FR" sz="2800" dirty="0">
                <a:solidFill>
                  <a:schemeClr val="tx2"/>
                </a:solidFill>
                <a:sym typeface="Symbol"/>
              </a:rPr>
              <a:t>n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04235"/>
            <a:ext cx="2133600" cy="365125"/>
          </a:xfrm>
        </p:spPr>
        <p:txBody>
          <a:bodyPr/>
          <a:lstStyle/>
          <a:p>
            <a:r>
              <a:rPr lang="en-US" smtClean="0">
                <a:solidFill>
                  <a:prstClr val="white">
                    <a:tint val="75000"/>
                  </a:prstClr>
                </a:solidFill>
              </a:rPr>
              <a:t>MESON 2018</a:t>
            </a:r>
            <a:endParaRPr lang="fr-F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86386"/>
            <a:ext cx="2133600" cy="365125"/>
          </a:xfrm>
        </p:spPr>
        <p:txBody>
          <a:bodyPr/>
          <a:lstStyle/>
          <a:p>
            <a:fld id="{D3715932-5A4C-4A57-8CB9-AAB746316C79}" type="slidenum">
              <a:rPr lang="fr-FR" smtClean="0">
                <a:solidFill>
                  <a:prstClr val="white">
                    <a:tint val="75000"/>
                  </a:prstClr>
                </a:solidFill>
              </a:rPr>
              <a:pPr/>
              <a:t>30</a:t>
            </a:fld>
            <a:endParaRPr lang="fr-FR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456509" y="3182582"/>
            <a:ext cx="3167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HADES </a:t>
            </a:r>
            <a:r>
              <a:rPr lang="fr-FR" sz="1600" i="1" dirty="0" err="1" smtClean="0"/>
              <a:t>collab</a:t>
            </a:r>
            <a:r>
              <a:rPr lang="fr-FR" sz="1600" i="1" dirty="0" smtClean="0"/>
              <a:t> PRL103(2009)132310</a:t>
            </a:r>
          </a:p>
          <a:p>
            <a:r>
              <a:rPr lang="fr-FR" sz="1600" i="1" dirty="0"/>
              <a:t>HADES </a:t>
            </a:r>
            <a:r>
              <a:rPr lang="fr-FR" sz="1600" i="1" dirty="0" err="1"/>
              <a:t>collab</a:t>
            </a:r>
            <a:r>
              <a:rPr lang="fr-FR" sz="1600" i="1" dirty="0"/>
              <a:t> </a:t>
            </a:r>
            <a:r>
              <a:rPr lang="fr-FR" sz="1600" i="1" dirty="0" smtClean="0"/>
              <a:t>PRL114(2015) 212301</a:t>
            </a:r>
            <a:endParaRPr lang="en-US" sz="1600" i="1" dirty="0"/>
          </a:p>
        </p:txBody>
      </p:sp>
      <p:sp>
        <p:nvSpPr>
          <p:cNvPr id="11" name="Rectangle 10"/>
          <p:cNvSpPr/>
          <p:nvPr/>
        </p:nvSpPr>
        <p:spPr>
          <a:xfrm>
            <a:off x="251520" y="980728"/>
            <a:ext cx="643192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GB" dirty="0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Doubly strange baryons (</a:t>
            </a:r>
            <a:r>
              <a:rPr lang="en-GB" dirty="0" smtClean="0">
                <a:solidFill>
                  <a:srgbClr val="FFFF00"/>
                </a:solidFill>
                <a:latin typeface="+mn-lt"/>
                <a:cs typeface="Arial" panose="020B0604020202020204" pitchFamily="34" charset="0"/>
                <a:sym typeface="Symbol"/>
              </a:rPr>
              <a:t>) </a:t>
            </a:r>
            <a:r>
              <a:rPr lang="fr-FR" dirty="0">
                <a:solidFill>
                  <a:srgbClr val="FFFF00"/>
                </a:solidFill>
                <a:sym typeface="Symbol"/>
              </a:rPr>
              <a:t>(S= - 2</a:t>
            </a:r>
            <a:r>
              <a:rPr lang="fr-FR" dirty="0" smtClean="0">
                <a:solidFill>
                  <a:srgbClr val="FFFF00"/>
                </a:solidFill>
                <a:sym typeface="Symbol"/>
              </a:rPr>
              <a:t>)</a:t>
            </a:r>
          </a:p>
          <a:p>
            <a:pPr>
              <a:lnSpc>
                <a:spcPts val="2400"/>
              </a:lnSpc>
            </a:pPr>
            <a:r>
              <a:rPr lang="fr-FR" dirty="0" smtClean="0">
                <a:solidFill>
                  <a:srgbClr val="FFFF00"/>
                </a:solidFill>
                <a:sym typeface="Symbol"/>
              </a:rPr>
              <a:t>       </a:t>
            </a:r>
            <a:r>
              <a:rPr lang="fr-FR" dirty="0" smtClean="0">
                <a:sym typeface="Symbol"/>
              </a:rPr>
              <a:t> </a:t>
            </a:r>
            <a:r>
              <a:rPr lang="fr-FR" baseline="30000" dirty="0">
                <a:sym typeface="Symbol"/>
              </a:rPr>
              <a:t>-</a:t>
            </a:r>
            <a:r>
              <a:rPr lang="fr-FR" dirty="0">
                <a:sym typeface="Symbol"/>
              </a:rPr>
              <a:t>(1321)</a:t>
            </a:r>
            <a:endParaRPr lang="fr-FR" dirty="0" smtClean="0">
              <a:solidFill>
                <a:srgbClr val="FFFF00"/>
              </a:solidFill>
              <a:sym typeface="Symbol"/>
            </a:endParaRPr>
          </a:p>
          <a:p>
            <a:pPr>
              <a:lnSpc>
                <a:spcPts val="2400"/>
              </a:lnSpc>
            </a:pPr>
            <a:endParaRPr lang="fr-FR" dirty="0" smtClean="0">
              <a:solidFill>
                <a:srgbClr val="FFFF00"/>
              </a:solidFill>
              <a:sym typeface="Symbol"/>
            </a:endParaRPr>
          </a:p>
          <a:p>
            <a:pPr>
              <a:lnSpc>
                <a:spcPts val="2400"/>
              </a:lnSpc>
            </a:pPr>
            <a:endParaRPr lang="fr-FR" dirty="0" smtClean="0">
              <a:solidFill>
                <a:srgbClr val="FFFF00"/>
              </a:solidFill>
              <a:sym typeface="Symbol"/>
            </a:endParaRPr>
          </a:p>
          <a:p>
            <a:pPr>
              <a:lnSpc>
                <a:spcPts val="2400"/>
              </a:lnSpc>
            </a:pPr>
            <a:endParaRPr lang="fr-FR" dirty="0" smtClean="0">
              <a:solidFill>
                <a:srgbClr val="FFFF00"/>
              </a:solidFill>
              <a:sym typeface="Symbol"/>
            </a:endParaRP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fr-FR" dirty="0" err="1" smtClean="0">
                <a:sym typeface="Symbol"/>
              </a:rPr>
              <a:t>unexpected</a:t>
            </a:r>
            <a:r>
              <a:rPr lang="fr-FR" dirty="0" smtClean="0">
                <a:sym typeface="Symbol"/>
              </a:rPr>
              <a:t> high </a:t>
            </a:r>
            <a:r>
              <a:rPr lang="fr-FR" dirty="0" err="1" smtClean="0">
                <a:sym typeface="Symbol"/>
              </a:rPr>
              <a:t>yield</a:t>
            </a:r>
            <a:r>
              <a:rPr lang="fr-FR" dirty="0" smtClean="0">
                <a:sym typeface="Symbol"/>
              </a:rPr>
              <a:t> </a:t>
            </a:r>
            <a:r>
              <a:rPr lang="fr-FR" dirty="0" err="1" smtClean="0">
                <a:sym typeface="Symbol"/>
              </a:rPr>
              <a:t>measured</a:t>
            </a:r>
            <a:r>
              <a:rPr lang="fr-FR" dirty="0" smtClean="0">
                <a:sym typeface="Symbol"/>
              </a:rPr>
              <a:t> by HADES</a:t>
            </a: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fr-FR" dirty="0" smtClean="0">
                <a:sym typeface="Symbol"/>
              </a:rPr>
              <a:t> </a:t>
            </a:r>
            <a:r>
              <a:rPr lang="fr-FR" dirty="0" err="1" smtClean="0">
                <a:sym typeface="Symbol"/>
              </a:rPr>
              <a:t>below</a:t>
            </a:r>
            <a:r>
              <a:rPr lang="fr-FR" dirty="0" smtClean="0">
                <a:sym typeface="Symbol"/>
              </a:rPr>
              <a:t> </a:t>
            </a:r>
            <a:r>
              <a:rPr lang="fr-FR" dirty="0" err="1" smtClean="0">
                <a:sym typeface="Symbol"/>
              </a:rPr>
              <a:t>threshold</a:t>
            </a:r>
            <a:r>
              <a:rPr lang="fr-FR" dirty="0" smtClean="0">
                <a:sym typeface="Symbol"/>
              </a:rPr>
              <a:t>   </a:t>
            </a:r>
            <a:r>
              <a:rPr lang="fr-FR" dirty="0" err="1" smtClean="0">
                <a:sym typeface="Symbol"/>
              </a:rPr>
              <a:t>ArKCl</a:t>
            </a:r>
            <a:r>
              <a:rPr lang="fr-FR" dirty="0" smtClean="0">
                <a:sym typeface="Symbol"/>
              </a:rPr>
              <a:t> </a:t>
            </a:r>
            <a:r>
              <a:rPr lang="fr-FR" dirty="0">
                <a:sym typeface="Symbol"/>
              </a:rPr>
              <a:t>(-640 MeV) et </a:t>
            </a:r>
            <a:r>
              <a:rPr lang="fr-FR" dirty="0" err="1">
                <a:sym typeface="Symbol"/>
              </a:rPr>
              <a:t>pNb</a:t>
            </a:r>
            <a:r>
              <a:rPr lang="fr-FR" dirty="0">
                <a:sym typeface="Symbol"/>
              </a:rPr>
              <a:t> (-70 MeV</a:t>
            </a:r>
            <a:r>
              <a:rPr lang="fr-FR" dirty="0" smtClean="0">
                <a:sym typeface="Symbol"/>
              </a:rPr>
              <a:t>)</a:t>
            </a:r>
          </a:p>
          <a:p>
            <a:pPr>
              <a:lnSpc>
                <a:spcPts val="2400"/>
              </a:lnSpc>
            </a:pPr>
            <a:endParaRPr lang="fr-FR" dirty="0" smtClean="0">
              <a:sym typeface="Symbol"/>
            </a:endParaRPr>
          </a:p>
          <a:p>
            <a:pPr>
              <a:lnSpc>
                <a:spcPts val="2400"/>
              </a:lnSpc>
            </a:pPr>
            <a:endParaRPr lang="fr-FR" dirty="0">
              <a:sym typeface="Symbol"/>
            </a:endParaRPr>
          </a:p>
          <a:p>
            <a:pPr>
              <a:lnSpc>
                <a:spcPts val="2400"/>
              </a:lnSpc>
            </a:pPr>
            <a:endParaRPr lang="fr-FR" dirty="0">
              <a:sym typeface="Symbol"/>
            </a:endParaRPr>
          </a:p>
          <a:p>
            <a:pPr>
              <a:lnSpc>
                <a:spcPts val="2400"/>
              </a:lnSpc>
            </a:pPr>
            <a:r>
              <a:rPr lang="fr-FR" dirty="0" smtClean="0">
                <a:sym typeface="Symbol"/>
              </a:rPr>
              <a:t> </a:t>
            </a:r>
            <a:r>
              <a:rPr lang="fr-FR" dirty="0" err="1" smtClean="0">
                <a:sym typeface="Symbol"/>
              </a:rPr>
              <a:t>Elementary</a:t>
            </a:r>
            <a:r>
              <a:rPr lang="fr-FR" dirty="0" smtClean="0">
                <a:sym typeface="Symbol"/>
              </a:rPr>
              <a:t> </a:t>
            </a:r>
            <a:r>
              <a:rPr lang="fr-FR" dirty="0" err="1" smtClean="0">
                <a:sym typeface="Symbol"/>
              </a:rPr>
              <a:t>mechanism</a:t>
            </a:r>
            <a:r>
              <a:rPr lang="fr-FR" dirty="0" smtClean="0">
                <a:sym typeface="Symbol"/>
              </a:rPr>
              <a:t> to </a:t>
            </a:r>
            <a:r>
              <a:rPr lang="fr-FR" dirty="0" err="1" smtClean="0">
                <a:sym typeface="Symbol"/>
              </a:rPr>
              <a:t>be</a:t>
            </a:r>
            <a:r>
              <a:rPr lang="fr-FR" dirty="0" smtClean="0">
                <a:sym typeface="Symbol"/>
              </a:rPr>
              <a:t> </a:t>
            </a:r>
            <a:r>
              <a:rPr lang="fr-FR" dirty="0" err="1" smtClean="0">
                <a:sym typeface="Symbol"/>
              </a:rPr>
              <a:t>understood</a:t>
            </a:r>
            <a:r>
              <a:rPr lang="fr-FR" dirty="0" smtClean="0">
                <a:sym typeface="Symbol"/>
              </a:rPr>
              <a:t> </a:t>
            </a:r>
            <a:endParaRPr lang="en-GB" altLang="en-US" dirty="0"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B. Ramstein   </a:t>
            </a:r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899592" y="4581128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Simulations: </a:t>
            </a:r>
            <a:r>
              <a:rPr lang="fr-FR" dirty="0" err="1" smtClean="0"/>
              <a:t>p+p</a:t>
            </a:r>
            <a:r>
              <a:rPr lang="fr-FR" dirty="0" smtClean="0"/>
              <a:t> 4.5 </a:t>
            </a:r>
            <a:r>
              <a:rPr lang="fr-FR" dirty="0" err="1" smtClean="0"/>
              <a:t>GeV</a:t>
            </a:r>
            <a:r>
              <a:rPr lang="fr-FR" dirty="0" smtClean="0"/>
              <a:t>  </a:t>
            </a:r>
            <a:r>
              <a:rPr lang="fr-FR" dirty="0" smtClean="0">
                <a:sym typeface="Symbol"/>
              </a:rPr>
              <a:t>=4.5b</a:t>
            </a:r>
            <a:r>
              <a:rPr lang="fr-FR" dirty="0" smtClean="0"/>
              <a:t> </a:t>
            </a:r>
          </a:p>
          <a:p>
            <a:r>
              <a:rPr lang="fr-FR" dirty="0" smtClean="0"/>
              <a:t>500 </a:t>
            </a:r>
            <a:r>
              <a:rPr lang="fr-FR" dirty="0">
                <a:sym typeface="Symbol"/>
              </a:rPr>
              <a:t></a:t>
            </a:r>
            <a:r>
              <a:rPr lang="fr-FR" baseline="30000" dirty="0">
                <a:sym typeface="Symbol"/>
              </a:rPr>
              <a:t>-</a:t>
            </a:r>
            <a:r>
              <a:rPr lang="fr-FR" dirty="0">
                <a:sym typeface="Symbol"/>
              </a:rPr>
              <a:t>(</a:t>
            </a:r>
            <a:r>
              <a:rPr lang="fr-FR" dirty="0" smtClean="0">
                <a:sym typeface="Symbol"/>
              </a:rPr>
              <a:t>1321) </a:t>
            </a:r>
            <a:r>
              <a:rPr lang="fr-FR" dirty="0" err="1" smtClean="0"/>
              <a:t>reconstructed</a:t>
            </a:r>
            <a:r>
              <a:rPr lang="fr-FR" dirty="0" smtClean="0"/>
              <a:t>/ </a:t>
            </a:r>
            <a:r>
              <a:rPr lang="fr-FR" dirty="0" err="1" smtClean="0"/>
              <a:t>hour</a:t>
            </a:r>
            <a:r>
              <a:rPr lang="fr-FR" dirty="0"/>
              <a:t> </a:t>
            </a:r>
            <a:r>
              <a:rPr lang="fr-FR" dirty="0" smtClean="0"/>
              <a:t> </a:t>
            </a:r>
            <a:endParaRPr lang="en-US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31" y="3585363"/>
            <a:ext cx="2843969" cy="2579941"/>
          </a:xfrm>
          <a:prstGeom prst="rect">
            <a:avLst/>
          </a:prstGeom>
        </p:spPr>
      </p:pic>
      <p:sp>
        <p:nvSpPr>
          <p:cNvPr id="32" name="ZoneTexte 31"/>
          <p:cNvSpPr txBox="1"/>
          <p:nvPr/>
        </p:nvSpPr>
        <p:spPr>
          <a:xfrm>
            <a:off x="1092991" y="1710100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+ </a:t>
            </a:r>
            <a:r>
              <a:rPr lang="en-US" baseline="30000" dirty="0" smtClean="0">
                <a:sym typeface="Symbol"/>
              </a:rPr>
              <a:t>- </a:t>
            </a:r>
            <a:r>
              <a:rPr lang="en-US" dirty="0" smtClean="0">
                <a:sym typeface="Symbol"/>
              </a:rPr>
              <a:t>(63%)</a:t>
            </a:r>
            <a:endParaRPr lang="en-US" dirty="0"/>
          </a:p>
        </p:txBody>
      </p:sp>
      <p:sp>
        <p:nvSpPr>
          <p:cNvPr id="33" name="ZoneTexte 32"/>
          <p:cNvSpPr txBox="1"/>
          <p:nvPr/>
        </p:nvSpPr>
        <p:spPr>
          <a:xfrm>
            <a:off x="1368923" y="2151165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</a:t>
            </a:r>
            <a:r>
              <a:rPr lang="en-US" baseline="30000" dirty="0" smtClean="0">
                <a:sym typeface="Symbol"/>
              </a:rPr>
              <a:t>-</a:t>
            </a:r>
            <a:r>
              <a:rPr lang="en-US" dirty="0" smtClean="0">
                <a:sym typeface="Symbol"/>
              </a:rPr>
              <a:t>+p</a:t>
            </a:r>
            <a:endParaRPr lang="en-US" dirty="0"/>
          </a:p>
        </p:txBody>
      </p:sp>
      <p:sp>
        <p:nvSpPr>
          <p:cNvPr id="34" name="ZoneTexte 33"/>
          <p:cNvSpPr txBox="1"/>
          <p:nvPr/>
        </p:nvSpPr>
        <p:spPr>
          <a:xfrm>
            <a:off x="1043608" y="162880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|</a:t>
            </a:r>
            <a:endParaRPr lang="en-US" dirty="0"/>
          </a:p>
        </p:txBody>
      </p:sp>
      <p:sp>
        <p:nvSpPr>
          <p:cNvPr id="35" name="ZoneTexte 34"/>
          <p:cNvSpPr txBox="1"/>
          <p:nvPr/>
        </p:nvSpPr>
        <p:spPr>
          <a:xfrm>
            <a:off x="1329208" y="206084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|</a:t>
            </a:r>
            <a:endParaRPr lang="en-US" dirty="0"/>
          </a:p>
        </p:txBody>
      </p:sp>
      <p:pic>
        <p:nvPicPr>
          <p:cNvPr id="36" name="Symbol zastępczy zawartości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031" y="954083"/>
            <a:ext cx="2825359" cy="266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40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fehide18" hidden="1"/>
          <p:cNvSpPr txBox="1">
            <a:spLocks/>
          </p:cNvSpPr>
          <p:nvPr/>
        </p:nvSpPr>
        <p:spPr>
          <a:xfrm>
            <a:off x="6690" y="1508788"/>
            <a:ext cx="1963855" cy="707561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>
            <a:defPPr>
              <a:defRPr lang="de-DE"/>
            </a:defPPr>
            <a:lvl1pPr marL="342900" indent="-3429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EF921B"/>
              </a:buClr>
              <a:buFont typeface="Wingdings" charset="2"/>
              <a:buChar char=""/>
              <a:defRPr sz="24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1pPr>
            <a:lvl2pPr marL="742950" indent="-28575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"/>
              <a:defRPr sz="20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2pPr>
            <a:lvl3pPr marL="11430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3pPr>
            <a:lvl4pPr marL="16002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4pPr>
            <a:lvl5pPr marL="20574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»"/>
              <a:defRPr sz="16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9pPr>
          </a:lstStyle>
          <a:p>
            <a:r>
              <a:rPr lang="en-US" sz="1800" dirty="0" smtClean="0">
                <a:solidFill>
                  <a:srgbClr val="9D90A0"/>
                </a:solidFill>
                <a:latin typeface="Gill Sans Light"/>
                <a:cs typeface="Gill Sans Light"/>
              </a:rPr>
              <a:t>Spectrometer</a:t>
            </a:r>
          </a:p>
          <a:p>
            <a:pPr marL="0" indent="0">
              <a:buFont typeface="Wingdings" charset="2"/>
              <a:buNone/>
            </a:pPr>
            <a:endParaRPr lang="en-US" sz="1800" dirty="0">
              <a:solidFill>
                <a:srgbClr val="9D90A0"/>
              </a:solidFill>
              <a:latin typeface="Gill Sans Light"/>
              <a:cs typeface="Gill Sans Light"/>
            </a:endParaRPr>
          </a:p>
        </p:txBody>
      </p:sp>
      <p:sp>
        <p:nvSpPr>
          <p:cNvPr id="7" name="pfehide19" hidden="1"/>
          <p:cNvSpPr txBox="1">
            <a:spLocks/>
          </p:cNvSpPr>
          <p:nvPr/>
        </p:nvSpPr>
        <p:spPr>
          <a:xfrm>
            <a:off x="1907705" y="1508788"/>
            <a:ext cx="1963855" cy="707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de-DE"/>
            </a:defPPr>
            <a:lvl1pPr marL="342900" indent="-3429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EF921B"/>
              </a:buClr>
              <a:buFont typeface="Wingdings" charset="2"/>
              <a:buChar char=""/>
              <a:defRPr sz="24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1pPr>
            <a:lvl2pPr marL="742950" indent="-28575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"/>
              <a:defRPr sz="20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2pPr>
            <a:lvl3pPr marL="11430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3pPr>
            <a:lvl4pPr marL="16002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4pPr>
            <a:lvl5pPr marL="20574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»"/>
              <a:defRPr sz="16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9pPr>
          </a:lstStyle>
          <a:p>
            <a:r>
              <a:rPr lang="en-US" sz="1800" dirty="0" smtClean="0">
                <a:solidFill>
                  <a:srgbClr val="9D90A0"/>
                </a:solidFill>
                <a:latin typeface="Gill Sans Light"/>
                <a:cs typeface="Gill Sans Light"/>
              </a:rPr>
              <a:t>Thermometer</a:t>
            </a:r>
            <a:endParaRPr lang="en-US" sz="1800" dirty="0">
              <a:solidFill>
                <a:srgbClr val="9D90A0"/>
              </a:solidFill>
              <a:latin typeface="Gill Sans Light"/>
              <a:cs typeface="Gill Sans Light"/>
            </a:endParaRPr>
          </a:p>
        </p:txBody>
      </p:sp>
      <p:sp>
        <p:nvSpPr>
          <p:cNvPr id="8" name="pfehide20" hidden="1"/>
          <p:cNvSpPr txBox="1">
            <a:spLocks/>
          </p:cNvSpPr>
          <p:nvPr/>
        </p:nvSpPr>
        <p:spPr>
          <a:xfrm>
            <a:off x="5526110" y="1508788"/>
            <a:ext cx="1963855" cy="707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de-DE"/>
            </a:defPPr>
            <a:lvl1pPr marL="342900" indent="-3429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EF921B"/>
              </a:buClr>
              <a:buFont typeface="Wingdings" charset="2"/>
              <a:buChar char=""/>
              <a:defRPr sz="24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1pPr>
            <a:lvl2pPr marL="742950" indent="-28575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"/>
              <a:defRPr sz="20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2pPr>
            <a:lvl3pPr marL="11430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3pPr>
            <a:lvl4pPr marL="16002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4pPr>
            <a:lvl5pPr marL="20574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»"/>
              <a:defRPr sz="16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9pPr>
          </a:lstStyle>
          <a:p>
            <a:r>
              <a:rPr lang="en-US" sz="1800" dirty="0" smtClean="0">
                <a:solidFill>
                  <a:srgbClr val="9D90A0"/>
                </a:solidFill>
                <a:latin typeface="Gill Sans Light"/>
                <a:cs typeface="Gill Sans Light"/>
              </a:rPr>
              <a:t>Barometer</a:t>
            </a:r>
            <a:endParaRPr lang="en-US" sz="1800" dirty="0">
              <a:solidFill>
                <a:srgbClr val="9D90A0"/>
              </a:solidFill>
              <a:latin typeface="Gill Sans Light"/>
              <a:cs typeface="Gill Sans Light"/>
            </a:endParaRPr>
          </a:p>
        </p:txBody>
      </p:sp>
      <p:sp>
        <p:nvSpPr>
          <p:cNvPr id="9" name="pfehide21" hidden="1"/>
          <p:cNvSpPr txBox="1">
            <a:spLocks/>
          </p:cNvSpPr>
          <p:nvPr/>
        </p:nvSpPr>
        <p:spPr>
          <a:xfrm>
            <a:off x="7217609" y="1508788"/>
            <a:ext cx="1963855" cy="707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de-DE"/>
            </a:defPPr>
            <a:lvl1pPr marL="342900" indent="-3429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EF921B"/>
              </a:buClr>
              <a:buFont typeface="Wingdings" charset="2"/>
              <a:buChar char=""/>
              <a:defRPr sz="24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1pPr>
            <a:lvl2pPr marL="742950" indent="-28575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"/>
              <a:defRPr sz="20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2pPr>
            <a:lvl3pPr marL="11430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3pPr>
            <a:lvl4pPr marL="16002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4pPr>
            <a:lvl5pPr marL="20574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»"/>
              <a:defRPr sz="16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9pPr>
          </a:lstStyle>
          <a:p>
            <a:r>
              <a:rPr lang="en-US" sz="1800" dirty="0" err="1" smtClean="0">
                <a:solidFill>
                  <a:srgbClr val="9D90A0"/>
                </a:solidFill>
                <a:latin typeface="Gill Sans Light"/>
                <a:cs typeface="Gill Sans Light"/>
              </a:rPr>
              <a:t>Polarimeter</a:t>
            </a:r>
            <a:endParaRPr lang="en-US" sz="1800" dirty="0">
              <a:solidFill>
                <a:srgbClr val="9D90A0"/>
              </a:solidFill>
              <a:latin typeface="Gill Sans Light"/>
              <a:cs typeface="Gill Sans Light"/>
            </a:endParaRPr>
          </a:p>
        </p:txBody>
      </p:sp>
      <p:sp>
        <p:nvSpPr>
          <p:cNvPr id="10" name="pfehide22" hidden="1"/>
          <p:cNvSpPr txBox="1">
            <a:spLocks/>
          </p:cNvSpPr>
          <p:nvPr/>
        </p:nvSpPr>
        <p:spPr>
          <a:xfrm>
            <a:off x="5558904" y="1988840"/>
            <a:ext cx="1800200" cy="96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de-DE"/>
            </a:defPPr>
            <a:lvl1pPr marL="342900" indent="-3429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EF921B"/>
              </a:buClr>
              <a:buFont typeface="Wingdings" charset="2"/>
              <a:buChar char=""/>
              <a:defRPr sz="24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1pPr>
            <a:lvl2pPr marL="285750" lvl="1" indent="-28575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charset="0"/>
              <a:buChar char="à"/>
              <a:defRPr sz="1600" kern="1200">
                <a:solidFill>
                  <a:schemeClr val="tx1"/>
                </a:solidFill>
                <a:latin typeface="Gill Sans Light" charset="0"/>
                <a:ea typeface="+mn-ea" charset="0"/>
                <a:cs typeface="Gill Sans Light" charset="0"/>
              </a:defRPr>
            </a:lvl2pPr>
            <a:lvl3pPr marL="11430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3pPr>
            <a:lvl4pPr marL="16002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4pPr>
            <a:lvl5pPr marL="20574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»"/>
              <a:defRPr sz="16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9pPr>
          </a:lstStyle>
          <a:p>
            <a:pPr lvl="1">
              <a:buClr>
                <a:prstClr val="white">
                  <a:lumMod val="50000"/>
                  <a:lumOff val="50000"/>
                </a:prstClr>
              </a:buClr>
            </a:pPr>
            <a:r>
              <a:rPr lang="en-US" dirty="0" err="1" smtClean="0">
                <a:solidFill>
                  <a:prstClr val="white"/>
                </a:solidFill>
              </a:rPr>
              <a:t>T</a:t>
            </a:r>
            <a:r>
              <a:rPr lang="en-US" baseline="-25000" dirty="0" err="1" smtClean="0">
                <a:solidFill>
                  <a:prstClr val="white"/>
                </a:solidFill>
              </a:rPr>
              <a:t>eff</a:t>
            </a:r>
            <a:r>
              <a:rPr lang="en-US" dirty="0" smtClean="0">
                <a:solidFill>
                  <a:prstClr val="white"/>
                </a:solidFill>
              </a:rPr>
              <a:t> </a:t>
            </a:r>
            <a:r>
              <a:rPr lang="en-US" dirty="0">
                <a:solidFill>
                  <a:prstClr val="white"/>
                </a:solidFill>
              </a:rPr>
              <a:t>vs. </a:t>
            </a:r>
            <a:r>
              <a:rPr lang="en-US" dirty="0" err="1">
                <a:solidFill>
                  <a:prstClr val="white"/>
                </a:solidFill>
              </a:rPr>
              <a:t>M</a:t>
            </a:r>
            <a:r>
              <a:rPr lang="en-US" i="1" baseline="-25000" dirty="0" err="1">
                <a:solidFill>
                  <a:prstClr val="white"/>
                </a:solidFill>
                <a:latin typeface="Georgia"/>
                <a:cs typeface="Georgia"/>
              </a:rPr>
              <a:t>ll</a:t>
            </a:r>
            <a:endParaRPr lang="en-US" i="1" baseline="-25000" dirty="0">
              <a:solidFill>
                <a:prstClr val="white"/>
              </a:solidFill>
              <a:latin typeface="Georgia"/>
              <a:cs typeface="Georgia"/>
            </a:endParaRPr>
          </a:p>
          <a:p>
            <a:pPr lvl="1">
              <a:buClr>
                <a:prstClr val="white">
                  <a:lumMod val="50000"/>
                  <a:lumOff val="50000"/>
                </a:prstClr>
              </a:buClr>
            </a:pPr>
            <a:r>
              <a:rPr lang="en-US" i="1" dirty="0" smtClean="0">
                <a:solidFill>
                  <a:prstClr val="white"/>
                </a:solidFill>
                <a:latin typeface="Georgia"/>
                <a:cs typeface="Georgia"/>
              </a:rPr>
              <a:t>v</a:t>
            </a:r>
            <a:r>
              <a:rPr lang="en-US" baseline="-25000" dirty="0" smtClean="0">
                <a:solidFill>
                  <a:prstClr val="white"/>
                </a:solidFill>
              </a:rPr>
              <a:t>2</a:t>
            </a:r>
            <a:r>
              <a:rPr lang="en-US" dirty="0" smtClean="0">
                <a:solidFill>
                  <a:prstClr val="white"/>
                </a:solidFill>
              </a:rPr>
              <a:t> vs</a:t>
            </a:r>
            <a:r>
              <a:rPr lang="en-US" dirty="0">
                <a:solidFill>
                  <a:prstClr val="white"/>
                </a:solidFill>
              </a:rPr>
              <a:t>. </a:t>
            </a:r>
            <a:r>
              <a:rPr lang="en-US" dirty="0" err="1">
                <a:solidFill>
                  <a:prstClr val="white"/>
                </a:solidFill>
              </a:rPr>
              <a:t>M</a:t>
            </a:r>
            <a:r>
              <a:rPr lang="en-US" i="1" baseline="-25000" dirty="0" err="1">
                <a:solidFill>
                  <a:prstClr val="white"/>
                </a:solidFill>
                <a:latin typeface="Georgia"/>
                <a:cs typeface="Georgia"/>
              </a:rPr>
              <a:t>ll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pfehide24" hidden="1"/>
          <p:cNvSpPr txBox="1">
            <a:spLocks/>
          </p:cNvSpPr>
          <p:nvPr/>
        </p:nvSpPr>
        <p:spPr>
          <a:xfrm>
            <a:off x="30222" y="2076285"/>
            <a:ext cx="1949490" cy="96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de-DE"/>
            </a:defPPr>
            <a:lvl1pPr marL="342900" indent="-3429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EF921B"/>
              </a:buClr>
              <a:buFont typeface="Wingdings" charset="2"/>
              <a:buChar char=""/>
              <a:defRPr sz="24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1pPr>
            <a:lvl2pPr marL="742950" indent="-28575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"/>
              <a:defRPr sz="20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2pPr>
            <a:lvl3pPr marL="11430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3pPr>
            <a:lvl4pPr marL="16002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4pPr>
            <a:lvl5pPr marL="20574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»"/>
              <a:defRPr sz="16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9pPr>
          </a:lstStyle>
          <a:p>
            <a:pPr marL="285750" lvl="1">
              <a:buClr>
                <a:prstClr val="white">
                  <a:lumMod val="50000"/>
                  <a:lumOff val="50000"/>
                </a:prstClr>
              </a:buClr>
              <a:buSzPct val="80000"/>
              <a:buFont typeface="Wingdings" charset="0"/>
              <a:buChar char="à"/>
            </a:pPr>
            <a:r>
              <a:rPr lang="en-US" sz="1600" dirty="0">
                <a:solidFill>
                  <a:prstClr val="white"/>
                </a:solidFill>
              </a:rPr>
              <a:t> </a:t>
            </a:r>
            <a:r>
              <a:rPr lang="en-US" sz="1600" dirty="0" err="1">
                <a:solidFill>
                  <a:prstClr val="white"/>
                </a:solidFill>
              </a:rPr>
              <a:t>M</a:t>
            </a:r>
            <a:r>
              <a:rPr lang="en-US" sz="1600" i="1" baseline="-25000" dirty="0" err="1">
                <a:solidFill>
                  <a:prstClr val="white"/>
                </a:solidFill>
                <a:latin typeface="Georgia"/>
                <a:cs typeface="Georgia"/>
              </a:rPr>
              <a:t>ll</a:t>
            </a:r>
            <a:r>
              <a:rPr lang="en-US" sz="1600" baseline="-25000" dirty="0" smtClean="0">
                <a:solidFill>
                  <a:prstClr val="white"/>
                </a:solidFill>
                <a:latin typeface="Gill Sans Light"/>
                <a:cs typeface="Gill Sans Light"/>
              </a:rPr>
              <a:t> </a:t>
            </a:r>
            <a:r>
              <a:rPr lang="en-US" sz="1600" dirty="0" smtClean="0">
                <a:solidFill>
                  <a:prstClr val="white"/>
                </a:solidFill>
                <a:latin typeface="Gill Sans Light"/>
                <a:cs typeface="Gill Sans Light"/>
              </a:rPr>
              <a:t>of excess pairs</a:t>
            </a:r>
            <a:endParaRPr lang="en-US" sz="1600" dirty="0">
              <a:solidFill>
                <a:prstClr val="white"/>
              </a:solidFill>
              <a:latin typeface="Gill Sans Light"/>
              <a:cs typeface="Gill Sans Light"/>
            </a:endParaRPr>
          </a:p>
        </p:txBody>
      </p:sp>
      <p:sp>
        <p:nvSpPr>
          <p:cNvPr id="51" name="Shape_118"/>
          <p:cNvSpPr/>
          <p:nvPr/>
        </p:nvSpPr>
        <p:spPr>
          <a:xfrm>
            <a:off x="27067" y="2375955"/>
            <a:ext cx="1955800" cy="369332"/>
          </a:xfrm>
          <a:prstGeom prst="rect">
            <a:avLst/>
          </a:prstGeom>
          <a:solidFill>
            <a:scrgbClr r="0" g="0" b="0">
              <a:alpha val="0"/>
            </a:scrgb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en-US" dirty="0" smtClean="0">
              <a:solidFill>
                <a:prstClr val="white">
                  <a:lumMod val="95000"/>
                </a:prstClr>
              </a:solidFill>
              <a:latin typeface="Gill Sans Light"/>
              <a:cs typeface="Gill Sans Light"/>
            </a:endParaRPr>
          </a:p>
        </p:txBody>
      </p:sp>
      <p:sp>
        <p:nvSpPr>
          <p:cNvPr id="14" name="pfehide25" hidden="1"/>
          <p:cNvSpPr txBox="1">
            <a:spLocks/>
          </p:cNvSpPr>
          <p:nvPr/>
        </p:nvSpPr>
        <p:spPr>
          <a:xfrm>
            <a:off x="7248996" y="1971907"/>
            <a:ext cx="2016224" cy="1073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de-DE"/>
            </a:defPPr>
            <a:lvl1pPr marL="342900" indent="-3429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EF921B"/>
              </a:buClr>
              <a:buFont typeface="Wingdings" charset="2"/>
              <a:buChar char=""/>
              <a:defRPr sz="24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1pPr>
            <a:lvl2pPr marL="285750" lvl="1" indent="-28575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SzPct val="80000"/>
              <a:buFont typeface="Wingdings" charset="0"/>
              <a:buChar char="à"/>
              <a:defRPr sz="1600" kern="1200">
                <a:solidFill>
                  <a:schemeClr val="tx1"/>
                </a:solidFill>
                <a:latin typeface="Gill Sans Light" charset="0"/>
                <a:ea typeface="+mn-ea" charset="0"/>
                <a:cs typeface="Gill Sans Light" charset="0"/>
              </a:defRPr>
            </a:lvl2pPr>
            <a:lvl3pPr marL="11430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3pPr>
            <a:lvl4pPr marL="16002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4pPr>
            <a:lvl5pPr marL="20574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»"/>
              <a:defRPr sz="16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9pPr>
          </a:lstStyle>
          <a:p>
            <a:pPr lvl="1">
              <a:buClr>
                <a:prstClr val="white">
                  <a:lumMod val="50000"/>
                  <a:lumOff val="50000"/>
                </a:prstClr>
              </a:buClr>
            </a:pPr>
            <a:r>
              <a:rPr lang="en-US" dirty="0">
                <a:solidFill>
                  <a:prstClr val="white"/>
                </a:solidFill>
                <a:latin typeface="Symbol" charset="2"/>
                <a:cs typeface="Symbol" charset="2"/>
              </a:rPr>
              <a:t>g</a:t>
            </a:r>
            <a:r>
              <a:rPr lang="en-US" dirty="0">
                <a:solidFill>
                  <a:prstClr val="white"/>
                </a:solidFill>
              </a:rPr>
              <a:t>* polarization</a:t>
            </a:r>
            <a:br>
              <a:rPr lang="en-US" dirty="0">
                <a:solidFill>
                  <a:prstClr val="white"/>
                </a:solidFill>
              </a:rPr>
            </a:br>
            <a:r>
              <a:rPr lang="en-US" dirty="0">
                <a:solidFill>
                  <a:prstClr val="white"/>
                </a:solidFill>
              </a:rPr>
              <a:t>via lepton angular</a:t>
            </a:r>
            <a:br>
              <a:rPr lang="en-US" dirty="0">
                <a:solidFill>
                  <a:prstClr val="white"/>
                </a:solidFill>
              </a:rPr>
            </a:br>
            <a:r>
              <a:rPr lang="en-US" dirty="0">
                <a:solidFill>
                  <a:prstClr val="white"/>
                </a:solidFill>
              </a:rPr>
              <a:t>distribution</a:t>
            </a:r>
          </a:p>
        </p:txBody>
      </p:sp>
      <p:sp>
        <p:nvSpPr>
          <p:cNvPr id="54" name="Shape_119"/>
          <p:cNvSpPr/>
          <p:nvPr/>
        </p:nvSpPr>
        <p:spPr>
          <a:xfrm>
            <a:off x="7241108" y="2323766"/>
            <a:ext cx="2032000" cy="369332"/>
          </a:xfrm>
          <a:prstGeom prst="rect">
            <a:avLst/>
          </a:prstGeom>
          <a:solidFill>
            <a:scrgbClr r="0" g="0" b="0">
              <a:alpha val="0"/>
            </a:scrgb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en-US" dirty="0" smtClean="0">
              <a:solidFill>
                <a:prstClr val="white">
                  <a:lumMod val="95000"/>
                </a:prstClr>
              </a:solidFill>
              <a:latin typeface="Gill Sans Light"/>
              <a:cs typeface="Gill Sans Light"/>
            </a:endParaRPr>
          </a:p>
        </p:txBody>
      </p:sp>
      <p:pic>
        <p:nvPicPr>
          <p:cNvPr id="16" name="Obraz 2">
            <a:extLst>
              <a:ext uri="{FF2B5EF4-FFF2-40B4-BE49-F238E27FC236}">
                <a16:creationId xmlns="" xmlns:a16="http://schemas.microsoft.com/office/drawing/2014/main" id="{CDCE1B5E-276A-43A0-826D-D7DC50B43D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349" y="2560621"/>
            <a:ext cx="1968480" cy="2606125"/>
          </a:xfrm>
          <a:prstGeom prst="rect">
            <a:avLst/>
          </a:prstGeom>
        </p:spPr>
      </p:pic>
      <p:grpSp>
        <p:nvGrpSpPr>
          <p:cNvPr id="37" name="pfehide28" hidden="1"/>
          <p:cNvGrpSpPr/>
          <p:nvPr/>
        </p:nvGrpSpPr>
        <p:grpSpPr>
          <a:xfrm>
            <a:off x="2694308" y="3044957"/>
            <a:ext cx="1983609" cy="2626155"/>
            <a:chOff x="2576311" y="2283718"/>
            <a:chExt cx="1983609" cy="1969616"/>
          </a:xfrm>
        </p:grpSpPr>
        <p:pic>
          <p:nvPicPr>
            <p:cNvPr id="19" name="Obraz 8" hidden="1">
              <a:extLst>
                <a:ext uri="{FF2B5EF4-FFF2-40B4-BE49-F238E27FC236}">
                  <a16:creationId xmlns="" xmlns:a16="http://schemas.microsoft.com/office/drawing/2014/main" id="{C8250320-577A-404F-8341-6A0070A28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6311" y="2283718"/>
              <a:ext cx="1983609" cy="1969616"/>
            </a:xfrm>
            <a:prstGeom prst="rect">
              <a:avLst/>
            </a:prstGeom>
          </p:spPr>
        </p:pic>
        <p:grpSp>
          <p:nvGrpSpPr>
            <p:cNvPr id="20" name="Grupa 13" hidden="1">
              <a:extLst>
                <a:ext uri="{FF2B5EF4-FFF2-40B4-BE49-F238E27FC236}">
                  <a16:creationId xmlns="" xmlns:a16="http://schemas.microsoft.com/office/drawing/2014/main" id="{FDBAE07F-8675-4D35-8FBE-9B57BA324A23}"/>
                </a:ext>
              </a:extLst>
            </p:cNvPr>
            <p:cNvGrpSpPr/>
            <p:nvPr/>
          </p:nvGrpSpPr>
          <p:grpSpPr>
            <a:xfrm>
              <a:off x="2838681" y="2340679"/>
              <a:ext cx="253433" cy="159063"/>
              <a:chOff x="2160000" y="1916832"/>
              <a:chExt cx="853200" cy="540000"/>
            </a:xfrm>
            <a:solidFill>
              <a:srgbClr val="FF3300">
                <a:alpha val="50000"/>
              </a:srgbClr>
            </a:solidFill>
          </p:grpSpPr>
          <p:sp>
            <p:nvSpPr>
              <p:cNvPr id="30" name="Owal 17" hidden="1">
                <a:extLst>
                  <a:ext uri="{FF2B5EF4-FFF2-40B4-BE49-F238E27FC236}">
                    <a16:creationId xmlns="" xmlns:a16="http://schemas.microsoft.com/office/drawing/2014/main" id="{59653F5E-3664-4C58-9F29-6B3F770A7EAA}"/>
                  </a:ext>
                </a:extLst>
              </p:cNvPr>
              <p:cNvSpPr/>
              <p:nvPr/>
            </p:nvSpPr>
            <p:spPr>
              <a:xfrm>
                <a:off x="2160000" y="1916832"/>
                <a:ext cx="540000" cy="54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Owal 18" hidden="1">
                <a:extLst>
                  <a:ext uri="{FF2B5EF4-FFF2-40B4-BE49-F238E27FC236}">
                    <a16:creationId xmlns="" xmlns:a16="http://schemas.microsoft.com/office/drawing/2014/main" id="{E74630EA-E7FB-435C-B8CA-719E46A52835}"/>
                  </a:ext>
                </a:extLst>
              </p:cNvPr>
              <p:cNvSpPr/>
              <p:nvPr/>
            </p:nvSpPr>
            <p:spPr>
              <a:xfrm>
                <a:off x="2473200" y="1916832"/>
                <a:ext cx="540000" cy="54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1" name="Grupa 1" hidden="1">
              <a:extLst>
                <a:ext uri="{FF2B5EF4-FFF2-40B4-BE49-F238E27FC236}">
                  <a16:creationId xmlns="" xmlns:a16="http://schemas.microsoft.com/office/drawing/2014/main" id="{3AA11344-AC4F-499A-84C3-1C03D2D4506C}"/>
                </a:ext>
              </a:extLst>
            </p:cNvPr>
            <p:cNvGrpSpPr/>
            <p:nvPr/>
          </p:nvGrpSpPr>
          <p:grpSpPr>
            <a:xfrm>
              <a:off x="3352001" y="2340679"/>
              <a:ext cx="239532" cy="159063"/>
              <a:chOff x="2830417" y="3101169"/>
              <a:chExt cx="806400" cy="540000"/>
            </a:xfrm>
          </p:grpSpPr>
          <p:sp>
            <p:nvSpPr>
              <p:cNvPr id="28" name="Owal 19" hidden="1">
                <a:extLst>
                  <a:ext uri="{FF2B5EF4-FFF2-40B4-BE49-F238E27FC236}">
                    <a16:creationId xmlns="" xmlns:a16="http://schemas.microsoft.com/office/drawing/2014/main" id="{2AA855A7-FF41-4F55-A954-E841E89D4A5B}"/>
                  </a:ext>
                </a:extLst>
              </p:cNvPr>
              <p:cNvSpPr/>
              <p:nvPr/>
            </p:nvSpPr>
            <p:spPr>
              <a:xfrm>
                <a:off x="2830417" y="3101169"/>
                <a:ext cx="540000" cy="540000"/>
              </a:xfrm>
              <a:prstGeom prst="ellipse">
                <a:avLst/>
              </a:prstGeom>
              <a:solidFill>
                <a:srgbClr val="9F9F0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Owal 20" hidden="1">
                <a:extLst>
                  <a:ext uri="{FF2B5EF4-FFF2-40B4-BE49-F238E27FC236}">
                    <a16:creationId xmlns="" xmlns:a16="http://schemas.microsoft.com/office/drawing/2014/main" id="{05DBD436-90BB-4631-99D5-29B832897BC4}"/>
                  </a:ext>
                </a:extLst>
              </p:cNvPr>
              <p:cNvSpPr/>
              <p:nvPr/>
            </p:nvSpPr>
            <p:spPr>
              <a:xfrm>
                <a:off x="3096817" y="3101169"/>
                <a:ext cx="540000" cy="540000"/>
              </a:xfrm>
              <a:prstGeom prst="ellipse">
                <a:avLst/>
              </a:prstGeom>
              <a:solidFill>
                <a:srgbClr val="9F9F09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2" name="Grupa 6" hidden="1">
              <a:extLst>
                <a:ext uri="{FF2B5EF4-FFF2-40B4-BE49-F238E27FC236}">
                  <a16:creationId xmlns="" xmlns:a16="http://schemas.microsoft.com/office/drawing/2014/main" id="{00767CEB-7860-4D04-8483-1A7F5CCAF962}"/>
                </a:ext>
              </a:extLst>
            </p:cNvPr>
            <p:cNvGrpSpPr/>
            <p:nvPr/>
          </p:nvGrpSpPr>
          <p:grpSpPr>
            <a:xfrm>
              <a:off x="3827613" y="2340679"/>
              <a:ext cx="221353" cy="159063"/>
              <a:chOff x="5141913" y="3101169"/>
              <a:chExt cx="745200" cy="540000"/>
            </a:xfrm>
          </p:grpSpPr>
          <p:sp>
            <p:nvSpPr>
              <p:cNvPr id="26" name="Owal 21" hidden="1">
                <a:extLst>
                  <a:ext uri="{FF2B5EF4-FFF2-40B4-BE49-F238E27FC236}">
                    <a16:creationId xmlns="" xmlns:a16="http://schemas.microsoft.com/office/drawing/2014/main" id="{2C448D64-E378-4B5E-9B39-942972BA78D9}"/>
                  </a:ext>
                </a:extLst>
              </p:cNvPr>
              <p:cNvSpPr/>
              <p:nvPr/>
            </p:nvSpPr>
            <p:spPr>
              <a:xfrm>
                <a:off x="5141913" y="3101169"/>
                <a:ext cx="540000" cy="540000"/>
              </a:xfrm>
              <a:prstGeom prst="ellipse">
                <a:avLst/>
              </a:prstGeom>
              <a:solidFill>
                <a:srgbClr val="15A515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Owal 22" hidden="1">
                <a:extLst>
                  <a:ext uri="{FF2B5EF4-FFF2-40B4-BE49-F238E27FC236}">
                    <a16:creationId xmlns="" xmlns:a16="http://schemas.microsoft.com/office/drawing/2014/main" id="{EAB63B9F-B259-44C2-A04A-051935301115}"/>
                  </a:ext>
                </a:extLst>
              </p:cNvPr>
              <p:cNvSpPr/>
              <p:nvPr/>
            </p:nvSpPr>
            <p:spPr>
              <a:xfrm>
                <a:off x="5347113" y="3101169"/>
                <a:ext cx="540000" cy="540000"/>
              </a:xfrm>
              <a:prstGeom prst="ellipse">
                <a:avLst/>
              </a:prstGeom>
              <a:solidFill>
                <a:srgbClr val="15A515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" name="Grupa 25" hidden="1">
              <a:extLst>
                <a:ext uri="{FF2B5EF4-FFF2-40B4-BE49-F238E27FC236}">
                  <a16:creationId xmlns="" xmlns:a16="http://schemas.microsoft.com/office/drawing/2014/main" id="{CA7FA220-C148-41B3-8FC0-065686DE30BF}"/>
                </a:ext>
              </a:extLst>
            </p:cNvPr>
            <p:cNvGrpSpPr/>
            <p:nvPr/>
          </p:nvGrpSpPr>
          <p:grpSpPr>
            <a:xfrm>
              <a:off x="4307511" y="2340679"/>
              <a:ext cx="192481" cy="159063"/>
              <a:chOff x="7399148" y="3101169"/>
              <a:chExt cx="648000" cy="540000"/>
            </a:xfrm>
          </p:grpSpPr>
          <p:sp>
            <p:nvSpPr>
              <p:cNvPr id="24" name="Owal 26" hidden="1">
                <a:extLst>
                  <a:ext uri="{FF2B5EF4-FFF2-40B4-BE49-F238E27FC236}">
                    <a16:creationId xmlns="" xmlns:a16="http://schemas.microsoft.com/office/drawing/2014/main" id="{2DCCF0CF-8150-4660-9769-018CC1591951}"/>
                  </a:ext>
                </a:extLst>
              </p:cNvPr>
              <p:cNvSpPr/>
              <p:nvPr/>
            </p:nvSpPr>
            <p:spPr>
              <a:xfrm>
                <a:off x="7399148" y="3101169"/>
                <a:ext cx="540000" cy="540000"/>
              </a:xfrm>
              <a:prstGeom prst="ellipse">
                <a:avLst/>
              </a:prstGeom>
              <a:solidFill>
                <a:srgbClr val="D71A1A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Owal 27" hidden="1">
                <a:extLst>
                  <a:ext uri="{FF2B5EF4-FFF2-40B4-BE49-F238E27FC236}">
                    <a16:creationId xmlns="" xmlns:a16="http://schemas.microsoft.com/office/drawing/2014/main" id="{E8D8B2D3-4CF1-4CA3-B0F1-EDB871E7BD90}"/>
                  </a:ext>
                </a:extLst>
              </p:cNvPr>
              <p:cNvSpPr/>
              <p:nvPr/>
            </p:nvSpPr>
            <p:spPr>
              <a:xfrm>
                <a:off x="7507148" y="3101169"/>
                <a:ext cx="540000" cy="540000"/>
              </a:xfrm>
              <a:prstGeom prst="ellipse">
                <a:avLst/>
              </a:prstGeom>
              <a:solidFill>
                <a:srgbClr val="D71A1A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34" name="pfehide30" hidden="1"/>
          <p:cNvSpPr txBox="1">
            <a:spLocks/>
          </p:cNvSpPr>
          <p:nvPr/>
        </p:nvSpPr>
        <p:spPr>
          <a:xfrm>
            <a:off x="3688266" y="1508788"/>
            <a:ext cx="1963855" cy="707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de-DE"/>
            </a:defPPr>
            <a:lvl1pPr marL="342900" indent="-3429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rgbClr val="EF921B"/>
              </a:buClr>
              <a:buFont typeface="Wingdings" charset="2"/>
              <a:buChar char=""/>
              <a:defRPr sz="24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1pPr>
            <a:lvl2pPr marL="742950" indent="-28575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"/>
              <a:defRPr sz="20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2pPr>
            <a:lvl3pPr marL="11430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3pPr>
            <a:lvl4pPr marL="16002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4pPr>
            <a:lvl5pPr marL="2057400" indent="-228600" algn="l" defTabSz="4572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/>
              <a:buChar char="»"/>
              <a:defRPr sz="1600" kern="1200">
                <a:solidFill>
                  <a:schemeClr val="tx1"/>
                </a:solidFill>
                <a:latin typeface="Gill Sans" charset="0"/>
                <a:ea typeface="+mn-ea" charset="0"/>
                <a:cs typeface="Gill San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 charset="0"/>
                <a:ea typeface="+mn-ea" charset="0"/>
                <a:cs typeface="+mn-cs" charset="0"/>
              </a:defRPr>
            </a:lvl9pPr>
          </a:lstStyle>
          <a:p>
            <a:r>
              <a:rPr lang="en-US" sz="1800" dirty="0" smtClean="0">
                <a:solidFill>
                  <a:srgbClr val="9D90A0"/>
                </a:solidFill>
                <a:latin typeface="Gill Sans Light"/>
                <a:cs typeface="Gill Sans Light"/>
              </a:rPr>
              <a:t>Chronometer</a:t>
            </a:r>
            <a:endParaRPr lang="en-US" sz="1800" dirty="0">
              <a:solidFill>
                <a:srgbClr val="9D90A0"/>
              </a:solidFill>
              <a:latin typeface="Gill Sans Light"/>
              <a:cs typeface="Gill Sans Light"/>
            </a:endParaRPr>
          </a:p>
        </p:txBody>
      </p:sp>
      <p:pic>
        <p:nvPicPr>
          <p:cNvPr id="36" name="Obraz 30">
            <a:extLst>
              <a:ext uri="{FF2B5EF4-FFF2-40B4-BE49-F238E27FC236}">
                <a16:creationId xmlns="" xmlns:a16="http://schemas.microsoft.com/office/drawing/2014/main" id="{12515BDD-596F-441B-99D0-9D82D7A56A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816" y="3463796"/>
            <a:ext cx="2037681" cy="26295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1187624" y="116632"/>
            <a:ext cx="72092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err="1" smtClean="0">
                <a:solidFill>
                  <a:srgbClr val="ACCBF9"/>
                </a:solidFill>
              </a:rPr>
              <a:t>Dileptons</a:t>
            </a:r>
            <a:r>
              <a:rPr lang="fr-FR" sz="3600" dirty="0" smtClean="0">
                <a:solidFill>
                  <a:srgbClr val="ACCBF9"/>
                </a:solidFill>
              </a:rPr>
              <a:t> as a probe of dense </a:t>
            </a:r>
            <a:r>
              <a:rPr lang="fr-FR" sz="3600" dirty="0" err="1" smtClean="0">
                <a:solidFill>
                  <a:srgbClr val="ACCBF9"/>
                </a:solidFill>
              </a:rPr>
              <a:t>matter</a:t>
            </a:r>
            <a:r>
              <a:rPr lang="fr-FR" sz="3600" dirty="0" smtClean="0">
                <a:solidFill>
                  <a:srgbClr val="ACCBF9"/>
                </a:solidFill>
              </a:rPr>
              <a:t> </a:t>
            </a:r>
            <a:endParaRPr lang="en-US" sz="3600" dirty="0">
              <a:solidFill>
                <a:srgbClr val="ACCBF9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755576" y="5589240"/>
            <a:ext cx="3880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 smtClean="0">
                <a:solidFill>
                  <a:prstClr val="white"/>
                </a:solidFill>
              </a:rPr>
              <a:t>Recent</a:t>
            </a:r>
            <a:r>
              <a:rPr lang="fr-FR" i="1" dirty="0" smtClean="0">
                <a:solidFill>
                  <a:prstClr val="white"/>
                </a:solidFill>
              </a:rPr>
              <a:t>  </a:t>
            </a:r>
            <a:r>
              <a:rPr lang="fr-FR" i="1" dirty="0" err="1" smtClean="0">
                <a:solidFill>
                  <a:prstClr val="white"/>
                </a:solidFill>
              </a:rPr>
              <a:t>results</a:t>
            </a:r>
            <a:r>
              <a:rPr lang="fr-FR" i="1" dirty="0" smtClean="0">
                <a:solidFill>
                  <a:prstClr val="white"/>
                </a:solidFill>
              </a:rPr>
              <a:t> from </a:t>
            </a:r>
            <a:r>
              <a:rPr lang="fr-FR" i="1" dirty="0" err="1" smtClean="0">
                <a:solidFill>
                  <a:prstClr val="white"/>
                </a:solidFill>
              </a:rPr>
              <a:t>Au+Au</a:t>
            </a:r>
            <a:r>
              <a:rPr lang="fr-FR" i="1" dirty="0" smtClean="0">
                <a:solidFill>
                  <a:prstClr val="white"/>
                </a:solidFill>
              </a:rPr>
              <a:t> </a:t>
            </a:r>
            <a:r>
              <a:rPr lang="fr-FR" i="1" dirty="0" err="1" smtClean="0">
                <a:solidFill>
                  <a:prstClr val="white"/>
                </a:solidFill>
              </a:rPr>
              <a:t>experiment</a:t>
            </a:r>
            <a:r>
              <a:rPr lang="fr-FR" i="1" dirty="0" smtClean="0">
                <a:solidFill>
                  <a:prstClr val="white"/>
                </a:solidFill>
              </a:rPr>
              <a:t>:</a:t>
            </a:r>
          </a:p>
          <a:p>
            <a:r>
              <a:rPr lang="fr-FR" i="1" dirty="0" err="1" smtClean="0">
                <a:solidFill>
                  <a:prstClr val="white"/>
                </a:solidFill>
              </a:rPr>
              <a:t>See</a:t>
            </a:r>
            <a:r>
              <a:rPr lang="fr-FR" i="1" dirty="0" smtClean="0">
                <a:solidFill>
                  <a:prstClr val="white"/>
                </a:solidFill>
              </a:rPr>
              <a:t> </a:t>
            </a:r>
            <a:r>
              <a:rPr lang="fr-FR" i="1" dirty="0" err="1" smtClean="0">
                <a:solidFill>
                  <a:prstClr val="white"/>
                </a:solidFill>
              </a:rPr>
              <a:t>T</a:t>
            </a:r>
            <a:r>
              <a:rPr lang="fr-FR" i="1" dirty="0" smtClean="0">
                <a:solidFill>
                  <a:prstClr val="white"/>
                </a:solidFill>
              </a:rPr>
              <a:t>. </a:t>
            </a:r>
            <a:r>
              <a:rPr lang="fr-FR" i="1" dirty="0" err="1" smtClean="0">
                <a:solidFill>
                  <a:prstClr val="white"/>
                </a:solidFill>
              </a:rPr>
              <a:t>Galatyuk</a:t>
            </a:r>
            <a:r>
              <a:rPr lang="fr-FR" i="1" dirty="0" smtClean="0">
                <a:solidFill>
                  <a:prstClr val="white"/>
                </a:solidFill>
              </a:rPr>
              <a:t>, Quark </a:t>
            </a:r>
            <a:r>
              <a:rPr lang="fr-FR" i="1" dirty="0" err="1" smtClean="0">
                <a:solidFill>
                  <a:prstClr val="white"/>
                </a:solidFill>
              </a:rPr>
              <a:t>Matter</a:t>
            </a:r>
            <a:r>
              <a:rPr lang="fr-FR" i="1" dirty="0" smtClean="0">
                <a:solidFill>
                  <a:prstClr val="white"/>
                </a:solidFill>
              </a:rPr>
              <a:t> 2018 </a:t>
            </a:r>
            <a:endParaRPr lang="en-US" i="1" dirty="0">
              <a:solidFill>
                <a:prstClr val="white"/>
              </a:solidFill>
            </a:endParaRPr>
          </a:p>
        </p:txBody>
      </p:sp>
      <p:sp>
        <p:nvSpPr>
          <p:cNvPr id="67" name="ZoneTexte 66"/>
          <p:cNvSpPr txBox="1"/>
          <p:nvPr/>
        </p:nvSpPr>
        <p:spPr>
          <a:xfrm>
            <a:off x="1214603" y="1331873"/>
            <a:ext cx="6589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prstClr val="white"/>
                </a:solidFill>
              </a:rPr>
              <a:t>Excess</a:t>
            </a:r>
            <a:r>
              <a:rPr lang="fr-FR" dirty="0" smtClean="0">
                <a:solidFill>
                  <a:prstClr val="white"/>
                </a:solidFill>
              </a:rPr>
              <a:t> </a:t>
            </a:r>
            <a:r>
              <a:rPr lang="fr-FR" dirty="0" err="1" smtClean="0">
                <a:solidFill>
                  <a:prstClr val="white"/>
                </a:solidFill>
              </a:rPr>
              <a:t>dilepton</a:t>
            </a:r>
            <a:r>
              <a:rPr lang="fr-FR" dirty="0" smtClean="0">
                <a:solidFill>
                  <a:prstClr val="white"/>
                </a:solidFill>
              </a:rPr>
              <a:t> </a:t>
            </a:r>
            <a:r>
              <a:rPr lang="fr-FR" dirty="0" err="1" smtClean="0">
                <a:solidFill>
                  <a:prstClr val="white"/>
                </a:solidFill>
              </a:rPr>
              <a:t>yield</a:t>
            </a:r>
            <a:r>
              <a:rPr lang="fr-FR" dirty="0" smtClean="0">
                <a:solidFill>
                  <a:prstClr val="white"/>
                </a:solidFill>
              </a:rPr>
              <a:t> </a:t>
            </a:r>
            <a:r>
              <a:rPr lang="fr-FR" dirty="0" err="1" smtClean="0">
                <a:solidFill>
                  <a:prstClr val="white"/>
                </a:solidFill>
              </a:rPr>
              <a:t>used</a:t>
            </a:r>
            <a:r>
              <a:rPr lang="fr-FR" dirty="0" smtClean="0">
                <a:solidFill>
                  <a:prstClr val="white"/>
                </a:solidFill>
              </a:rPr>
              <a:t> to </a:t>
            </a:r>
            <a:r>
              <a:rPr lang="fr-FR" dirty="0" err="1" smtClean="0">
                <a:solidFill>
                  <a:prstClr val="white"/>
                </a:solidFill>
              </a:rPr>
              <a:t>characterize</a:t>
            </a:r>
            <a:r>
              <a:rPr lang="fr-FR" dirty="0" smtClean="0">
                <a:solidFill>
                  <a:prstClr val="white"/>
                </a:solidFill>
              </a:rPr>
              <a:t> the dense </a:t>
            </a:r>
            <a:r>
              <a:rPr lang="fr-FR" dirty="0" err="1" smtClean="0">
                <a:solidFill>
                  <a:prstClr val="white"/>
                </a:solidFill>
              </a:rPr>
              <a:t>hadronic</a:t>
            </a:r>
            <a:r>
              <a:rPr lang="fr-FR" dirty="0" smtClean="0">
                <a:solidFill>
                  <a:prstClr val="white"/>
                </a:solidFill>
              </a:rPr>
              <a:t> phase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792233" y="2817088"/>
            <a:ext cx="1786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prstClr val="white"/>
                </a:solidFill>
              </a:rPr>
              <a:t>Fireball</a:t>
            </a:r>
            <a:r>
              <a:rPr lang="fr-FR" dirty="0" smtClean="0">
                <a:solidFill>
                  <a:prstClr val="white"/>
                </a:solidFill>
              </a:rPr>
              <a:t> duration</a:t>
            </a:r>
          </a:p>
        </p:txBody>
      </p:sp>
      <p:pic>
        <p:nvPicPr>
          <p:cNvPr id="3104" name="Picture 3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41" y="1754174"/>
            <a:ext cx="2127765" cy="25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ZoneTexte 39"/>
          <p:cNvSpPr txBox="1"/>
          <p:nvPr/>
        </p:nvSpPr>
        <p:spPr>
          <a:xfrm>
            <a:off x="7374274" y="2954058"/>
            <a:ext cx="1286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prstClr val="white"/>
                </a:solidFill>
              </a:rPr>
              <a:t>Polarization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5776" y="1935015"/>
            <a:ext cx="1553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Thermal origin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4666332" y="3311846"/>
            <a:ext cx="1993900" cy="1981200"/>
            <a:chOff x="317500" y="317500"/>
            <a:chExt cx="1993900" cy="1981200"/>
          </a:xfrm>
        </p:grpSpPr>
        <p:pic>
          <p:nvPicPr>
            <p:cNvPr id="44" name="PFE element 28" descr="JMyewgD8cqBF22.png"/>
            <p:cNvPicPr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500" y="317500"/>
              <a:ext cx="1993900" cy="1981200"/>
            </a:xfrm>
            <a:prstGeom prst="rect">
              <a:avLst/>
            </a:prstGeom>
          </p:spPr>
        </p:pic>
        <p:sp>
          <p:nvSpPr>
            <p:cNvPr id="45" name="Shape_120"/>
            <p:cNvSpPr/>
            <p:nvPr/>
          </p:nvSpPr>
          <p:spPr>
            <a:xfrm>
              <a:off x="317500" y="317500"/>
              <a:ext cx="1993900" cy="1981200"/>
            </a:xfrm>
            <a:prstGeom prst="rect">
              <a:avLst/>
            </a:prstGeom>
            <a:solidFill>
              <a:scrgbClr r="0" g="0" b="0">
                <a:alpha val="0"/>
              </a:scrgbClr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en-US" dirty="0" smtClean="0">
                <a:solidFill>
                  <a:prstClr val="white">
                    <a:lumMod val="95000"/>
                  </a:prstClr>
                </a:solidFill>
                <a:latin typeface="Gill Sans Light"/>
                <a:cs typeface="Gill Sans Ligh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32687" y="4413974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Density dependence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 rot="1372200">
            <a:off x="5055221" y="2139100"/>
            <a:ext cx="126002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prstClr val="black"/>
                </a:solidFill>
              </a:rPr>
              <a:t>preliminary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white">
                    <a:tint val="75000"/>
                  </a:prstClr>
                </a:solidFill>
              </a:rPr>
              <a:t>MESON 2018</a:t>
            </a:r>
            <a:endParaRPr lang="fr-F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white">
                    <a:tint val="75000"/>
                  </a:prstClr>
                </a:solidFill>
              </a:rPr>
              <a:t>B. Ramstein   </a:t>
            </a:r>
            <a:endParaRPr lang="fr-F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15932-5A4C-4A57-8CB9-AAB746316C79}" type="slidenum">
              <a:rPr lang="fr-FR" smtClean="0">
                <a:solidFill>
                  <a:prstClr val="white">
                    <a:tint val="75000"/>
                  </a:prstClr>
                </a:solidFill>
              </a:rPr>
              <a:pPr/>
              <a:t>31</a:t>
            </a:fld>
            <a:endParaRPr lang="fr-F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492153"/>
      </p:ext>
    </p:extLst>
  </p:cSld>
  <p:clrMapOvr>
    <a:masterClrMapping/>
  </p:clrMapOvr>
  <p:timing>
    <p:tnLst>
      <p:par>
        <p:cTn id="1" dur="indefinite" restart="never" nodeType="tmRoot"/>
      </p:par>
    </p:tnLst>
    <p:bldLst>
      <p:bldP spid="5" grpId="0" animBg="1"/>
      <p:bldP spid="7" grpId="0"/>
      <p:bldP spid="8" grpId="0"/>
      <p:bldP spid="9" grpId="0"/>
      <p:bldP spid="10" grpId="0"/>
      <p:bldP spid="13" grpId="0"/>
      <p:bldP spid="14" grpId="0"/>
      <p:bldP spid="34" grpId="0"/>
    </p:bldLst>
  </p:timing>
</p:sld>
</file>

<file path=ppt/theme/theme1.xml><?xml version="1.0" encoding="utf-8"?>
<a:theme xmlns:a="http://schemas.openxmlformats.org/drawingml/2006/main" name="Thème Office">
  <a:themeElements>
    <a:clrScheme name="Élémentai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16154</TotalTime>
  <Words>3455</Words>
  <Application>Microsoft Office PowerPoint</Application>
  <PresentationFormat>Affichage à l'écran (4:3)</PresentationFormat>
  <Paragraphs>672</Paragraphs>
  <Slides>31</Slides>
  <Notes>16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2" baseType="lpstr">
      <vt:lpstr>Thème Office</vt:lpstr>
      <vt:lpstr>Time-Like Baryon Transitions studies with HADES</vt:lpstr>
      <vt:lpstr>Outline</vt:lpstr>
      <vt:lpstr>HADES: exploring dense QCD matter</vt:lpstr>
      <vt:lpstr>Présentation PowerPoint</vt:lpstr>
      <vt:lpstr>Présentation PowerPoint</vt:lpstr>
      <vt:lpstr>Dalitz decay of baryons: </vt:lpstr>
      <vt:lpstr>Présentation PowerPoint</vt:lpstr>
      <vt:lpstr>Présentation PowerPoint</vt:lpstr>
      <vt:lpstr>Présentation PowerPoint</vt:lpstr>
      <vt:lpstr>(1232) Dalitz decay: branching ratio and form factors</vt:lpstr>
      <vt:lpstr>pnpne+e- : dilepton production  from charged currents</vt:lpstr>
      <vt:lpstr>  </vt:lpstr>
      <vt:lpstr>2 production channels </vt:lpstr>
      <vt:lpstr>   Pion beam at GSI     </vt:lpstr>
      <vt:lpstr>Pion beam experiment with HADES</vt:lpstr>
      <vt:lpstr>Bonn-Gatchina Partial Wave Analysis in   2 production channels</vt:lpstr>
      <vt:lpstr>Inputs for -pXe+e- from PWA</vt:lpstr>
      <vt:lpstr>Inclusive e+e- production</vt:lpstr>
      <vt:lpstr>Présentation PowerPoint</vt:lpstr>
      <vt:lpstr>N(1520) and N(1535) contributions</vt:lpstr>
      <vt:lpstr>Information on time-like electromagnetic structure from angular distributions</vt:lpstr>
      <vt:lpstr>Very first results on density matrix elements</vt:lpstr>
      <vt:lpstr>HADES upgrade </vt:lpstr>
      <vt:lpstr>Future  plans : hyperon Dalitz decays</vt:lpstr>
      <vt:lpstr>Présentation PowerPoint</vt:lpstr>
      <vt:lpstr>Présentation PowerPoint</vt:lpstr>
      <vt:lpstr>Présentation PowerPoint</vt:lpstr>
      <vt:lpstr>Présentation PowerPoint</vt:lpstr>
      <vt:lpstr>(1232) Dalitz decay: angular distributions and branching ratio</vt:lpstr>
      <vt:lpstr>More about strangeness: understand the (1321) production</vt:lpstr>
      <vt:lpstr>Présentation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Beatrice ramstein</dc:creator>
  <cp:lastModifiedBy>Beatrice ramstein</cp:lastModifiedBy>
  <cp:revision>645</cp:revision>
  <cp:lastPrinted>2015-09-11T14:05:20Z</cp:lastPrinted>
  <dcterms:created xsi:type="dcterms:W3CDTF">2015-08-22T14:09:42Z</dcterms:created>
  <dcterms:modified xsi:type="dcterms:W3CDTF">2018-06-08T08:40:06Z</dcterms:modified>
</cp:coreProperties>
</file>