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377" r:id="rId4"/>
    <p:sldId id="379" r:id="rId5"/>
    <p:sldId id="382" r:id="rId6"/>
    <p:sldId id="353" r:id="rId7"/>
    <p:sldId id="272" r:id="rId8"/>
    <p:sldId id="270" r:id="rId9"/>
    <p:sldId id="345" r:id="rId10"/>
    <p:sldId id="320" r:id="rId11"/>
    <p:sldId id="389" r:id="rId12"/>
    <p:sldId id="342" r:id="rId13"/>
    <p:sldId id="374" r:id="rId14"/>
    <p:sldId id="395" r:id="rId15"/>
    <p:sldId id="396" r:id="rId16"/>
    <p:sldId id="399" r:id="rId17"/>
    <p:sldId id="400" r:id="rId18"/>
    <p:sldId id="316" r:id="rId19"/>
    <p:sldId id="366" r:id="rId20"/>
    <p:sldId id="392" r:id="rId21"/>
    <p:sldId id="344" r:id="rId22"/>
    <p:sldId id="337" r:id="rId23"/>
    <p:sldId id="393" r:id="rId24"/>
    <p:sldId id="383" r:id="rId25"/>
    <p:sldId id="297" r:id="rId26"/>
    <p:sldId id="299" r:id="rId27"/>
    <p:sldId id="372" r:id="rId28"/>
    <p:sldId id="385" r:id="rId29"/>
    <p:sldId id="386" r:id="rId30"/>
    <p:sldId id="397" r:id="rId31"/>
    <p:sldId id="398" r:id="rId32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ce ramstein" initials="B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E5"/>
    <a:srgbClr val="00CC66"/>
    <a:srgbClr val="00CCFF"/>
    <a:srgbClr val="00FFFF"/>
    <a:srgbClr val="666633"/>
    <a:srgbClr val="006600"/>
    <a:srgbClr val="0000CC"/>
    <a:srgbClr val="00CC00"/>
    <a:srgbClr val="FFFF99"/>
    <a:srgbClr val="F69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90674" autoAdjust="0"/>
  </p:normalViewPr>
  <p:slideViewPr>
    <p:cSldViewPr>
      <p:cViewPr varScale="1">
        <p:scale>
          <a:sx n="51" d="100"/>
          <a:sy n="51" d="100"/>
        </p:scale>
        <p:origin x="-11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D4EB-CB6C-493E-A08C-B09780950C40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745D-9E8C-4B8B-A45E-95313C7A3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0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ED14-0E54-4079-A412-BEE45B797D58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6205-5FA5-4D62-B52E-551FC86F0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4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43’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3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20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HADES data crucial to </a:t>
            </a:r>
            <a:r>
              <a:rPr lang="fr-FR" dirty="0" err="1" smtClean="0"/>
              <a:t>determine</a:t>
            </a:r>
            <a:r>
              <a:rPr lang="fr-FR" dirty="0" smtClean="0"/>
              <a:t> the rho contribution</a:t>
            </a:r>
          </a:p>
          <a:p>
            <a:r>
              <a:rPr lang="fr-FR" dirty="0" err="1" smtClean="0"/>
              <a:t>Calculate</a:t>
            </a:r>
            <a:r>
              <a:rPr lang="fr-FR" dirty="0" smtClean="0"/>
              <a:t> N(1520)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pi+pi</a:t>
            </a:r>
            <a:r>
              <a:rPr lang="fr-FR" baseline="0" dirty="0" smtClean="0"/>
              <a:t>-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25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303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1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1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93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Inv. mass=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1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50’’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8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74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7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  <p:extLst>
      <p:ext uri="{BB962C8B-B14F-4D97-AF65-F5344CB8AC3E}">
        <p14:creationId xmlns:p14="http://schemas.microsoft.com/office/powerpoint/2010/main" val="213187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1FBCB45-4CEB-407D-A58A-2F7FBEFE0909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8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1187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EBAC08-6A7D-4B00-A5D4-3698B09B3B5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1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6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D70253E-CFC6-4BF0-B7C2-44A4E354D5E1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9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7623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5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Refqire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: photon-point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6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63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1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3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76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1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1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4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4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7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3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80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arxiv.org/abs/arXiv:1503.07763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Time-Like </a:t>
            </a:r>
            <a:r>
              <a:rPr lang="en-US" dirty="0"/>
              <a:t>Baryon Transitions </a:t>
            </a:r>
            <a:r>
              <a:rPr lang="en-US" dirty="0" smtClean="0"/>
              <a:t>studies with HADES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8834404" cy="100811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Béatrice Ramstein, IPN Orsay, France</a:t>
            </a:r>
          </a:p>
          <a:p>
            <a:r>
              <a:rPr lang="fr-FR" i="1" dirty="0"/>
              <a:t>f</a:t>
            </a:r>
            <a:r>
              <a:rPr lang="fr-FR" i="1" dirty="0" smtClean="0"/>
              <a:t>or the HADES collaboration </a:t>
            </a:r>
          </a:p>
          <a:p>
            <a:endParaRPr lang="fr-FR" dirty="0" smtClean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008367" y="4461637"/>
            <a:ext cx="2707939" cy="1865635"/>
            <a:chOff x="0" y="0"/>
            <a:chExt cx="2303" cy="1402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9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4644" y="-24555"/>
            <a:ext cx="13293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IN2P3Filaire-Q_SignV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" y="7196"/>
            <a:ext cx="1301302" cy="7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www.bibs.u-psud.fr/images/logo_PSUD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-27384"/>
            <a:ext cx="1158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719524" y="4690433"/>
            <a:ext cx="2016125" cy="1178425"/>
            <a:chOff x="1680" y="1554"/>
            <a:chExt cx="1248" cy="816"/>
          </a:xfrm>
        </p:grpSpPr>
        <p:sp>
          <p:nvSpPr>
            <p:cNvPr id="12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0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2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</a:t>
            </a:fld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1749396" y="3982747"/>
            <a:ext cx="5948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MESON 2018, Cracow , June 7 </a:t>
            </a:r>
            <a:r>
              <a:rPr lang="en-US" sz="2000" b="1" dirty="0"/>
              <a:t>— </a:t>
            </a:r>
            <a:r>
              <a:rPr lang="en-US" sz="2000" b="1" dirty="0" smtClean="0"/>
              <a:t>12, 2018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24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79" y="4590340"/>
            <a:ext cx="2433166" cy="18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639584" y="-278011"/>
            <a:ext cx="10423167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sym typeface="Symbol"/>
              </a:rPr>
              <a:t>(1232)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Dalitz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decay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branching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ratio and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form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factors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5296" y="4077072"/>
            <a:ext cx="3418704" cy="513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692696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pp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ppe</a:t>
            </a:r>
            <a:r>
              <a:rPr lang="fr-FR" sz="2000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sz="2000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E=1.25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GeV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</a:t>
            </a:r>
            <a:endParaRPr lang="fr-FR" dirty="0" smtClean="0"/>
          </a:p>
        </p:txBody>
      </p:sp>
      <p:cxnSp>
        <p:nvCxnSpPr>
          <p:cNvPr id="35" name="Connecteur droit 34"/>
          <p:cNvCxnSpPr/>
          <p:nvPr/>
        </p:nvCxnSpPr>
        <p:spPr>
          <a:xfrm>
            <a:off x="3926609" y="4146625"/>
            <a:ext cx="316442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35070" y="1776860"/>
            <a:ext cx="20843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π</a:t>
            </a:r>
            <a:r>
              <a:rPr lang="fr-FR" dirty="0" smtClean="0">
                <a:solidFill>
                  <a:srgbClr val="0000CC"/>
                </a:solidFill>
              </a:rPr>
              <a:t>° </a:t>
            </a:r>
            <a:r>
              <a:rPr lang="fr-FR" dirty="0" err="1" smtClean="0">
                <a:solidFill>
                  <a:srgbClr val="0000CC"/>
                </a:solidFill>
              </a:rPr>
              <a:t>Dalitz</a:t>
            </a:r>
            <a:r>
              <a:rPr lang="fr-FR" dirty="0" smtClean="0">
                <a:solidFill>
                  <a:srgbClr val="0000CC"/>
                </a:solidFill>
              </a:rPr>
              <a:t>: </a:t>
            </a:r>
            <a:r>
              <a:rPr lang="el-GR" dirty="0" smtClean="0">
                <a:solidFill>
                  <a:srgbClr val="0000CC"/>
                </a:solidFill>
              </a:rPr>
              <a:t>π</a:t>
            </a:r>
            <a:r>
              <a:rPr lang="fr-FR" dirty="0" smtClean="0">
                <a:solidFill>
                  <a:srgbClr val="0000CC"/>
                </a:solidFill>
              </a:rPr>
              <a:t>°</a:t>
            </a:r>
            <a:r>
              <a:rPr lang="el-GR" dirty="0" smtClean="0">
                <a:solidFill>
                  <a:srgbClr val="0000CC"/>
                </a:solidFill>
              </a:rPr>
              <a:t> </a:t>
            </a:r>
            <a:r>
              <a:rPr lang="fr-FR" dirty="0" smtClean="0">
                <a:solidFill>
                  <a:srgbClr val="0000CC"/>
                </a:solidFill>
                <a:sym typeface="Symbol"/>
              </a:rPr>
              <a:t>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0000CC"/>
                </a:solidFill>
                <a:sym typeface="Symbol"/>
              </a:rPr>
              <a:t>-</a:t>
            </a:r>
            <a:endParaRPr lang="fr-FR" baseline="30000" dirty="0">
              <a:solidFill>
                <a:srgbClr val="0000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8860" y="4733423"/>
            <a:ext cx="2926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HADES, </a:t>
            </a:r>
            <a:r>
              <a:rPr lang="en-US" sz="1400" i="1" dirty="0" err="1"/>
              <a:t>Phys.Rev</a:t>
            </a:r>
            <a:r>
              <a:rPr lang="en-US" sz="1400" i="1" dirty="0"/>
              <a:t>. C95 (2017) </a:t>
            </a:r>
            <a:r>
              <a:rPr lang="en-US" sz="1400" i="1" dirty="0" smtClean="0"/>
              <a:t>065205</a:t>
            </a:r>
            <a:endParaRPr lang="fr-FR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" y="2109629"/>
            <a:ext cx="4346316" cy="2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onnecteur droit avec flèche 49"/>
          <p:cNvCxnSpPr/>
          <p:nvPr/>
        </p:nvCxnSpPr>
        <p:spPr>
          <a:xfrm flipH="1">
            <a:off x="1763688" y="2146193"/>
            <a:ext cx="140499" cy="67538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34945"/>
            <a:ext cx="3026446" cy="243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Connecteur droit avec flèche 73"/>
          <p:cNvCxnSpPr/>
          <p:nvPr/>
        </p:nvCxnSpPr>
        <p:spPr>
          <a:xfrm flipH="1">
            <a:off x="4084830" y="2556773"/>
            <a:ext cx="1482987" cy="1385575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55001" y="1124744"/>
            <a:ext cx="52531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D"/>
            </a:pPr>
            <a:r>
              <a:rPr lang="fr-FR" sz="1600" dirty="0" smtClean="0">
                <a:sym typeface="Symbol"/>
              </a:rPr>
              <a:t>and </a:t>
            </a:r>
            <a:r>
              <a:rPr lang="fr-FR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production </a:t>
            </a:r>
            <a:r>
              <a:rPr lang="fr-FR" sz="1600" dirty="0">
                <a:sym typeface="Symbol"/>
              </a:rPr>
              <a:t>cross section </a:t>
            </a:r>
            <a:r>
              <a:rPr lang="fr-FR" sz="1600" dirty="0" err="1">
                <a:sym typeface="Symbol"/>
              </a:rPr>
              <a:t>deduced</a:t>
            </a:r>
            <a:r>
              <a:rPr lang="fr-FR" sz="1600" dirty="0">
                <a:sym typeface="Symbol"/>
              </a:rPr>
              <a:t> from PWA </a:t>
            </a:r>
          </a:p>
          <a:p>
            <a:r>
              <a:rPr lang="fr-FR" sz="1600" dirty="0" smtClean="0">
                <a:sym typeface="Symbol"/>
              </a:rPr>
              <a:t>of </a:t>
            </a:r>
            <a:r>
              <a:rPr lang="fr-FR" sz="1600" dirty="0">
                <a:sym typeface="Symbol"/>
              </a:rPr>
              <a:t>one pion production </a:t>
            </a:r>
            <a:r>
              <a:rPr lang="fr-FR" sz="1600" dirty="0" err="1">
                <a:sym typeface="Symbol"/>
              </a:rPr>
              <a:t>channels</a:t>
            </a:r>
            <a:r>
              <a:rPr lang="fr-FR" sz="1600" dirty="0">
                <a:sym typeface="Symbol"/>
              </a:rPr>
              <a:t> 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                     </a:t>
            </a:r>
            <a:r>
              <a:rPr lang="fr-FR" sz="1400" i="1" dirty="0" smtClean="0"/>
              <a:t>HADES</a:t>
            </a:r>
            <a:r>
              <a:rPr lang="en-US" sz="1400" i="1" dirty="0" smtClean="0"/>
              <a:t>, </a:t>
            </a:r>
            <a:r>
              <a:rPr lang="en-US" sz="1400" i="1" dirty="0"/>
              <a:t>Eur. Phys. J. A 51 (2015) 137</a:t>
            </a:r>
            <a:endParaRPr lang="en-US" sz="1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4996697" y="3087985"/>
            <a:ext cx="397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Deviation</a:t>
            </a:r>
            <a:r>
              <a:rPr lang="fr-FR" dirty="0" smtClean="0"/>
              <a:t> from « point-</a:t>
            </a:r>
            <a:r>
              <a:rPr lang="fr-FR" dirty="0" err="1" smtClean="0"/>
              <a:t>like</a:t>
            </a:r>
            <a:r>
              <a:rPr lang="fr-FR" dirty="0" smtClean="0"/>
              <a:t> » transition </a:t>
            </a:r>
            <a:endParaRPr lang="en-US" dirty="0"/>
          </a:p>
        </p:txBody>
      </p:sp>
      <p:sp>
        <p:nvSpPr>
          <p:cNvPr id="87" name="ZoneTexte 86"/>
          <p:cNvSpPr txBox="1"/>
          <p:nvPr/>
        </p:nvSpPr>
        <p:spPr>
          <a:xfrm>
            <a:off x="5704106" y="2477080"/>
            <a:ext cx="2593399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</a:rPr>
              <a:t> </a:t>
            </a:r>
            <a:r>
              <a:rPr lang="fr-FR" sz="1400" dirty="0" smtClean="0">
                <a:solidFill>
                  <a:srgbClr val="00B050"/>
                </a:solidFill>
              </a:rPr>
              <a:t>       pp </a:t>
            </a:r>
            <a:r>
              <a:rPr lang="fr-FR" sz="1400" dirty="0" err="1" smtClean="0">
                <a:solidFill>
                  <a:srgbClr val="00B050"/>
                </a:solidFill>
              </a:rPr>
              <a:t>Bremsstrahlung</a:t>
            </a:r>
            <a:r>
              <a:rPr lang="fr-FR" sz="1400" dirty="0" smtClean="0">
                <a:solidFill>
                  <a:srgbClr val="00B050"/>
                </a:solidFill>
              </a:rPr>
              <a:t>  </a:t>
            </a:r>
            <a:r>
              <a:rPr lang="fr-FR" sz="1200" i="1" dirty="0" err="1" smtClean="0">
                <a:solidFill>
                  <a:srgbClr val="00B050"/>
                </a:solidFill>
              </a:rPr>
              <a:t>Shyam</a:t>
            </a:r>
            <a:r>
              <a:rPr lang="fr-FR" sz="1200" i="1" dirty="0" smtClean="0">
                <a:solidFill>
                  <a:srgbClr val="00B050"/>
                </a:solidFill>
              </a:rPr>
              <a:t> and   Mosel, , PRC82 (2010)062201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23773" y="190970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704106" y="2625620"/>
            <a:ext cx="259426" cy="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2578" y="5518973"/>
            <a:ext cx="679167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  <a:sym typeface="Symbol"/>
              </a:rPr>
              <a:t> first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measurement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of (1232)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Dalitz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decay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branching</a:t>
            </a:r>
            <a:r>
              <a:rPr lang="fr-FR" dirty="0">
                <a:solidFill>
                  <a:srgbClr val="FFFF00"/>
                </a:solidFill>
                <a:sym typeface="Symbol"/>
              </a:rPr>
              <a:t> ratio  </a:t>
            </a:r>
          </a:p>
          <a:p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/>
              <a:t>BR( </a:t>
            </a:r>
            <a:r>
              <a:rPr lang="en-US" dirty="0">
                <a:sym typeface="Symbol"/>
              </a:rPr>
              <a:t>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/>
              <a:t>) = 4.19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0.42 (model)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0.46 (syst.)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 0.34 (stat.)  10</a:t>
            </a:r>
            <a:r>
              <a:rPr lang="en-US" baseline="30000" dirty="0"/>
              <a:t>-5</a:t>
            </a:r>
            <a:r>
              <a:rPr lang="en-US" dirty="0"/>
              <a:t>.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5197833" y="3573016"/>
            <a:ext cx="3505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97360" y="6865639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HADES </a:t>
            </a:r>
            <a:r>
              <a:rPr lang="en-US" sz="1400" i="1" dirty="0" smtClean="0"/>
              <a:t>coll., </a:t>
            </a:r>
            <a:r>
              <a:rPr lang="en-US" sz="1400" b="1" i="1" dirty="0" err="1"/>
              <a:t>Phys.Rev</a:t>
            </a:r>
            <a:r>
              <a:rPr lang="en-US" sz="1400" b="1" i="1" dirty="0"/>
              <a:t>. C95 (2017) </a:t>
            </a:r>
            <a:r>
              <a:rPr lang="en-US" sz="1400" b="1" i="1" dirty="0" smtClean="0"/>
              <a:t>065205</a:t>
            </a:r>
            <a:endParaRPr lang="fr-FR" sz="14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44" y="4380720"/>
            <a:ext cx="773797" cy="875836"/>
          </a:xfrm>
          <a:prstGeom prst="rect">
            <a:avLst/>
          </a:prstGeom>
        </p:spPr>
      </p:pic>
      <p:sp>
        <p:nvSpPr>
          <p:cNvPr id="44" name="pole tekstowe 9"/>
          <p:cNvSpPr txBox="1"/>
          <p:nvPr/>
        </p:nvSpPr>
        <p:spPr>
          <a:xfrm>
            <a:off x="5725296" y="4005064"/>
            <a:ext cx="3302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Consistent with transverse </a:t>
            </a:r>
            <a:r>
              <a:rPr lang="en-US" sz="1600" dirty="0" smtClean="0">
                <a:solidFill>
                  <a:schemeClr val="accent4"/>
                </a:solidFill>
                <a:sym typeface="Symbol"/>
              </a:rPr>
              <a:t>:</a:t>
            </a:r>
            <a:r>
              <a:rPr lang="en-US" sz="1600" dirty="0" smtClean="0">
                <a:solidFill>
                  <a:schemeClr val="accent4"/>
                </a:solidFill>
              </a:rPr>
              <a:t> </a:t>
            </a:r>
            <a:endParaRPr lang="fr-FR" sz="1600" dirty="0" smtClean="0">
              <a:solidFill>
                <a:schemeClr val="accent4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  Fit </a:t>
            </a:r>
            <a:r>
              <a:rPr lang="fr-FR" sz="1600" dirty="0" err="1" smtClean="0">
                <a:solidFill>
                  <a:srgbClr val="FF0000"/>
                </a:solidFill>
              </a:rPr>
              <a:t>result</a:t>
            </a:r>
            <a:r>
              <a:rPr lang="fr-FR" sz="1600" dirty="0" smtClean="0">
                <a:solidFill>
                  <a:srgbClr val="FF0000"/>
                </a:solidFill>
              </a:rPr>
              <a:t> : </a:t>
            </a:r>
            <a:r>
              <a:rPr lang="pl-PL" sz="1600" dirty="0" smtClean="0">
                <a:solidFill>
                  <a:srgbClr val="FF0000"/>
                </a:solidFill>
              </a:rPr>
              <a:t>d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/dcos ~ 1 + B cos</a:t>
            </a:r>
            <a:r>
              <a:rPr lang="pl-PL" sz="16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</a:t>
            </a:r>
          </a:p>
          <a:p>
            <a:r>
              <a:rPr lang="fr-FR" sz="16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B=1.170.34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4" grpId="0"/>
      <p:bldP spid="20" grpId="0" animBg="1"/>
      <p:bldP spid="43" grpId="0" animBg="1"/>
      <p:bldP spid="45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676" y="-234280"/>
            <a:ext cx="8650796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pn</a:t>
            </a:r>
            <a:r>
              <a:rPr lang="pl-PL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pne</a:t>
            </a:r>
            <a:r>
              <a:rPr lang="pl-PL" sz="2800" b="1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+</a:t>
            </a:r>
            <a:r>
              <a:rPr lang="pl-PL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e</a:t>
            </a:r>
            <a:r>
              <a:rPr lang="pl-PL" sz="2800" b="1" baseline="30000" dirty="0" smtClean="0">
                <a:solidFill>
                  <a:schemeClr val="tx2"/>
                </a:solidFill>
                <a:sym typeface="Symbol" panose="05050102010706020507" pitchFamily="18" charset="2"/>
              </a:rPr>
              <a:t>-</a:t>
            </a:r>
            <a:r>
              <a:rPr lang="pl-PL" sz="2800" b="1" dirty="0" smtClean="0">
                <a:solidFill>
                  <a:schemeClr val="tx2"/>
                </a:solidFill>
              </a:rPr>
              <a:t> : dilepton production </a:t>
            </a:r>
            <a:r>
              <a:rPr lang="fr-FR" sz="2800" b="1" dirty="0" smtClean="0">
                <a:solidFill>
                  <a:schemeClr val="tx2"/>
                </a:solidFill>
              </a:rPr>
              <a:t> </a:t>
            </a:r>
            <a:r>
              <a:rPr lang="pl-PL" sz="2800" b="1" dirty="0" smtClean="0">
                <a:solidFill>
                  <a:schemeClr val="tx2"/>
                </a:solidFill>
              </a:rPr>
              <a:t>from charged currents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32040" y="618679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Reasonable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description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by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both</a:t>
            </a:r>
            <a:r>
              <a:rPr lang="pl-PL" i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l-PL" i="1" dirty="0" err="1" smtClean="0">
                <a:solidFill>
                  <a:srgbClr val="FFFF00"/>
                </a:solidFill>
                <a:cs typeface="Arial" pitchFamily="34" charset="0"/>
              </a:rPr>
              <a:t>models</a:t>
            </a:r>
            <a:endParaRPr lang="en-GB" i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061" y="3212976"/>
            <a:ext cx="3748423" cy="1503997"/>
          </a:xfrm>
          <a:prstGeom prst="rect">
            <a:avLst/>
          </a:prstGeom>
        </p:spPr>
      </p:pic>
      <p:sp>
        <p:nvSpPr>
          <p:cNvPr id="22" name="ZoneTexte 27"/>
          <p:cNvSpPr txBox="1"/>
          <p:nvPr/>
        </p:nvSpPr>
        <p:spPr>
          <a:xfrm>
            <a:off x="5050523" y="5018532"/>
            <a:ext cx="385913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ym typeface="Symbol"/>
              </a:rPr>
              <a:t>systematic studies </a:t>
            </a:r>
            <a:r>
              <a:rPr lang="pl-PL" sz="1600" dirty="0" smtClean="0">
                <a:sym typeface="Symbol"/>
              </a:rPr>
              <a:t> (WASA and HADES)</a:t>
            </a:r>
            <a:endParaRPr lang="pl-PL" sz="1600" dirty="0">
              <a:sym typeface="Symbol"/>
            </a:endParaRPr>
          </a:p>
          <a:p>
            <a:r>
              <a:rPr lang="fr-FR" sz="1600" dirty="0" smtClean="0">
                <a:sym typeface="Symbol"/>
              </a:rPr>
              <a:t>pp </a:t>
            </a:r>
            <a:r>
              <a:rPr lang="fr-FR" sz="1600" dirty="0">
                <a:sym typeface="Symbol"/>
              </a:rPr>
              <a:t>pp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pl-PL" sz="1600" baseline="30000" dirty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</a:t>
            </a:r>
            <a:r>
              <a:rPr lang="pl-PL" sz="1600" dirty="0" err="1" smtClean="0">
                <a:sym typeface="Symbol"/>
              </a:rPr>
              <a:t>nn</a:t>
            </a:r>
            <a:r>
              <a:rPr lang="fr-FR" sz="1600" dirty="0" smtClean="0">
                <a:sym typeface="Symbol"/>
              </a:rPr>
              <a:t>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+</a:t>
            </a:r>
            <a:r>
              <a:rPr lang="fr-FR" sz="1600" dirty="0" smtClean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 </a:t>
            </a:r>
            <a:r>
              <a:rPr lang="pl-PL" sz="1600" dirty="0" err="1" smtClean="0">
                <a:sym typeface="Symbol"/>
              </a:rPr>
              <a:t>pp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</a:t>
            </a:r>
            <a:endParaRPr lang="fr-FR" sz="1600" baseline="30000" dirty="0" smtClean="0">
              <a:sym typeface="Symbol"/>
            </a:endParaRPr>
          </a:p>
          <a:p>
            <a:r>
              <a:rPr lang="fr-FR" sz="1600" dirty="0">
                <a:sym typeface="Symbol"/>
              </a:rPr>
              <a:t>pn d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fr-FR" sz="1600" dirty="0" smtClean="0">
                <a:sym typeface="Symbol"/>
              </a:rPr>
              <a:t> , </a:t>
            </a:r>
            <a:r>
              <a:rPr lang="fr-FR" sz="1600" dirty="0">
                <a:sym typeface="Symbol"/>
              </a:rPr>
              <a:t>d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</a:t>
            </a:r>
            <a:r>
              <a:rPr lang="pl-PL" sz="1600" baseline="30000" dirty="0" smtClean="0">
                <a:sym typeface="Symbol"/>
              </a:rPr>
              <a:t>0</a:t>
            </a:r>
            <a:r>
              <a:rPr lang="fr-FR" sz="1600" dirty="0" smtClean="0">
                <a:sym typeface="Symbol"/>
              </a:rPr>
              <a:t> </a:t>
            </a:r>
            <a:r>
              <a:rPr lang="pl-PL" sz="1600" dirty="0" smtClean="0">
                <a:sym typeface="Symbol"/>
              </a:rPr>
              <a:t>, </a:t>
            </a:r>
            <a:r>
              <a:rPr lang="fr-FR" sz="1600" dirty="0" smtClean="0">
                <a:sym typeface="Symbol"/>
              </a:rPr>
              <a:t>pn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>
                <a:sym typeface="Symbol"/>
              </a:rPr>
              <a:t>+</a:t>
            </a:r>
            <a:r>
              <a:rPr lang="fr-FR" sz="1600" dirty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fr-FR" sz="1600" dirty="0" smtClean="0">
                <a:sym typeface="Symbol"/>
              </a:rPr>
              <a:t> , pp</a:t>
            </a:r>
            <a:r>
              <a:rPr lang="fr-FR" sz="1600" baseline="30000" dirty="0" smtClean="0">
                <a:sym typeface="Symbol"/>
              </a:rPr>
              <a:t>°</a:t>
            </a:r>
            <a:r>
              <a:rPr lang="fr-FR" sz="1600" dirty="0" smtClean="0">
                <a:sym typeface="Symbol"/>
              </a:rPr>
              <a:t></a:t>
            </a:r>
            <a:r>
              <a:rPr lang="fr-FR" sz="1600" baseline="30000" dirty="0" smtClean="0">
                <a:sym typeface="Symbol"/>
              </a:rPr>
              <a:t>-</a:t>
            </a:r>
            <a:r>
              <a:rPr lang="pl-PL" sz="1600" baseline="30000" dirty="0" smtClean="0">
                <a:sym typeface="Symbol"/>
              </a:rPr>
              <a:t> </a:t>
            </a:r>
          </a:p>
          <a:p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fr-FR" sz="1600" baseline="-25000" dirty="0" smtClean="0">
                <a:solidFill>
                  <a:srgbClr val="FF0000"/>
                </a:solidFill>
                <a:sym typeface="Symbol"/>
              </a:rPr>
              <a:t></a:t>
            </a:r>
            <a:r>
              <a:rPr lang="fr-FR" sz="1600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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fr-FR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</a:t>
            </a:r>
            <a:r>
              <a:rPr lang="pl-PL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170 b </a:t>
            </a:r>
            <a:r>
              <a:rPr lang="pl-PL" sz="1600" dirty="0" err="1" smtClean="0">
                <a:solidFill>
                  <a:srgbClr val="FF0000"/>
                </a:solidFill>
                <a:sym typeface="Symbol"/>
              </a:rPr>
              <a:t>fixed</a:t>
            </a:r>
            <a:r>
              <a:rPr lang="pl-PL" sz="1600" dirty="0" smtClean="0">
                <a:solidFill>
                  <a:srgbClr val="FF0000"/>
                </a:solidFill>
                <a:sym typeface="Symbol"/>
              </a:rPr>
              <a:t> from 2 pion data</a:t>
            </a:r>
            <a:r>
              <a:rPr lang="pl-PL" sz="1600" baseline="30000" dirty="0" smtClean="0">
                <a:solidFill>
                  <a:srgbClr val="FF0000"/>
                </a:solidFill>
                <a:sym typeface="Symbol"/>
              </a:rPr>
              <a:t> </a:t>
            </a:r>
            <a:endParaRPr lang="pl-PL" sz="1600" dirty="0" smtClean="0">
              <a:solidFill>
                <a:srgbClr val="FF0000"/>
              </a:solidFill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825283"/>
            <a:ext cx="4357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B&amp;C </a:t>
            </a:r>
            <a:r>
              <a:rPr lang="en-US" sz="1400" i="1" dirty="0" err="1" smtClean="0"/>
              <a:t>Bashkanov</a:t>
            </a:r>
            <a:r>
              <a:rPr lang="en-US" sz="1400" i="1" dirty="0" smtClean="0"/>
              <a:t> &amp; Clement </a:t>
            </a:r>
            <a:r>
              <a:rPr lang="en-GB" sz="1400" i="1" dirty="0"/>
              <a:t>Eur. Phys. J. A 50, 107 (2014)</a:t>
            </a:r>
            <a:endParaRPr lang="fr-FR" sz="1400" i="1" dirty="0"/>
          </a:p>
          <a:p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21207" y="1648637"/>
            <a:ext cx="409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S&amp;M: </a:t>
            </a:r>
            <a:r>
              <a:rPr lang="pl-PL" sz="1400" i="1" dirty="0" smtClean="0"/>
              <a:t>Shyam</a:t>
            </a:r>
            <a:r>
              <a:rPr lang="fr-FR" sz="1400" i="1" dirty="0" smtClean="0"/>
              <a:t> &amp;</a:t>
            </a:r>
            <a:r>
              <a:rPr lang="pl-PL" sz="1400" i="1" dirty="0" smtClean="0"/>
              <a:t> </a:t>
            </a:r>
            <a:r>
              <a:rPr lang="pl-PL" sz="1400" i="1" dirty="0"/>
              <a:t>Mosel Phys. Rev. C 82:062201, </a:t>
            </a:r>
            <a:r>
              <a:rPr lang="pl-PL" sz="1400" i="1" dirty="0" smtClean="0"/>
              <a:t>2010</a:t>
            </a:r>
            <a:endParaRPr lang="pl-PL" sz="1400" i="1" dirty="0">
              <a:sym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213" y="1053086"/>
            <a:ext cx="369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larger production at large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than in pp</a:t>
            </a:r>
            <a:endParaRPr lang="en-US" dirty="0"/>
          </a:p>
        </p:txBody>
      </p:sp>
      <p:pic>
        <p:nvPicPr>
          <p:cNvPr id="23" name="Obraz 2"/>
          <p:cNvPicPr>
            <a:picLocks noChangeAspect="1"/>
          </p:cNvPicPr>
          <p:nvPr/>
        </p:nvPicPr>
        <p:blipFill rotWithShape="1">
          <a:blip r:embed="rId3"/>
          <a:srcRect l="64334" t="37716" r="4183" b="2356"/>
          <a:stretch/>
        </p:blipFill>
        <p:spPr>
          <a:xfrm>
            <a:off x="6271064" y="2039177"/>
            <a:ext cx="1101852" cy="64444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0059"/>
            <a:ext cx="4868758" cy="362567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07504" y="4440883"/>
            <a:ext cx="4536504" cy="2228477"/>
            <a:chOff x="107504" y="4440883"/>
            <a:chExt cx="4536504" cy="2228477"/>
          </a:xfrm>
        </p:grpSpPr>
        <p:sp>
          <p:nvSpPr>
            <p:cNvPr id="4" name="Rectangle 3"/>
            <p:cNvSpPr/>
            <p:nvPr/>
          </p:nvSpPr>
          <p:spPr>
            <a:xfrm>
              <a:off x="1013766" y="4442327"/>
              <a:ext cx="3630242" cy="22139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Obraz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3766" y="4442327"/>
              <a:ext cx="3630242" cy="2063354"/>
            </a:xfrm>
            <a:prstGeom prst="rect">
              <a:avLst/>
            </a:prstGeom>
          </p:spPr>
        </p:pic>
        <p:sp>
          <p:nvSpPr>
            <p:cNvPr id="29" name="pole tekstowe 12"/>
            <p:cNvSpPr txBox="1"/>
            <p:nvPr/>
          </p:nvSpPr>
          <p:spPr>
            <a:xfrm>
              <a:off x="1605779" y="492000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„</a:t>
              </a:r>
              <a:r>
                <a:rPr lang="en-GB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-like</a:t>
              </a:r>
              <a:r>
                <a:rPr lang="pl-PL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”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Prostokąt 13"/>
            <p:cNvSpPr/>
            <p:nvPr/>
          </p:nvSpPr>
          <p:spPr>
            <a:xfrm>
              <a:off x="3427506" y="5621178"/>
              <a:ext cx="1093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sym typeface="Symbol" panose="05050102010706020507" pitchFamily="18" charset="2"/>
                </a:rPr>
                <a:t>„-</a:t>
              </a:r>
              <a:r>
                <a:rPr lang="pl-PL" b="1" dirty="0" err="1" smtClean="0">
                  <a:solidFill>
                    <a:srgbClr val="00B050"/>
                  </a:solidFill>
                  <a:sym typeface="Symbol" panose="05050102010706020507" pitchFamily="18" charset="2"/>
                </a:rPr>
                <a:t>like</a:t>
              </a:r>
              <a:r>
                <a:rPr lang="pl-PL" b="1" dirty="0" smtClean="0">
                  <a:solidFill>
                    <a:srgbClr val="00B050"/>
                  </a:solidFill>
                  <a:sym typeface="Symbol" panose="05050102010706020507" pitchFamily="18" charset="2"/>
                </a:rPr>
                <a:t>”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018532"/>
              <a:ext cx="773797" cy="875836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3419872" y="6330806"/>
              <a:ext cx="758413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c</a:t>
              </a:r>
              <a:r>
                <a:rPr lang="fr-FR" sz="1600" dirty="0" smtClean="0">
                  <a:solidFill>
                    <a:schemeClr val="bg1"/>
                  </a:solidFill>
                </a:rPr>
                <a:t>os(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</a:t>
              </a:r>
              <a:r>
                <a:rPr lang="fr-FR" sz="1600" baseline="-25000" dirty="0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763688" y="6317743"/>
              <a:ext cx="78887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</a:rPr>
                <a:t>c</a:t>
              </a:r>
              <a:r>
                <a:rPr lang="fr-FR" sz="1600" dirty="0" smtClean="0">
                  <a:solidFill>
                    <a:schemeClr val="bg1"/>
                  </a:solidFill>
                </a:rPr>
                <a:t>os(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</a:t>
              </a:r>
              <a:r>
                <a:rPr lang="fr-FR" sz="1600" baseline="-25000" dirty="0" smtClean="0">
                  <a:solidFill>
                    <a:schemeClr val="bg1"/>
                  </a:solidFill>
                  <a:sym typeface="Symbol"/>
                </a:rPr>
                <a:t>e </a:t>
              </a:r>
              <a:r>
                <a:rPr lang="fr-FR" sz="1600" dirty="0" smtClean="0">
                  <a:solidFill>
                    <a:schemeClr val="bg1"/>
                  </a:solidFill>
                  <a:sym typeface="Symbol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073831" y="4440883"/>
              <a:ext cx="1534394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Helicity</a:t>
              </a:r>
              <a:r>
                <a:rPr lang="fr-FR" dirty="0" smtClean="0">
                  <a:solidFill>
                    <a:schemeClr val="bg1"/>
                  </a:solidFill>
                </a:rPr>
                <a:t> angles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67744" y="1556792"/>
            <a:ext cx="724739" cy="15874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/>
          <a:p>
            <a:pPr>
              <a:defRPr/>
            </a:pPr>
            <a:fld id="{65F2AA30-C606-4F3B-BEC8-22AE7B09929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1393966" y="-24482"/>
            <a:ext cx="12035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</a:t>
            </a:r>
            <a:r>
              <a:rPr lang="en-US" sz="3200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Dilepton</a:t>
            </a: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production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from higher lying resonances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62891" y="3308791"/>
            <a:ext cx="2993961" cy="120032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Dalitz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decays </a:t>
            </a:r>
            <a:r>
              <a:rPr lang="en-US" dirty="0">
                <a:solidFill>
                  <a:schemeClr val="bg2"/>
                </a:solidFill>
              </a:rPr>
              <a:t>of point-like</a:t>
            </a:r>
          </a:p>
          <a:p>
            <a:r>
              <a:rPr lang="en-US" dirty="0">
                <a:solidFill>
                  <a:schemeClr val="bg2"/>
                </a:solidFill>
              </a:rPr>
              <a:t> baryonic resonances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constrained by </a:t>
            </a:r>
            <a:r>
              <a:rPr lang="en-US" dirty="0" smtClean="0">
                <a:solidFill>
                  <a:srgbClr val="FF0000"/>
                </a:solidFill>
              </a:rPr>
              <a:t>pp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 </a:t>
            </a:r>
            <a:r>
              <a:rPr lang="fr-FR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 </a:t>
            </a:r>
          </a:p>
          <a:p>
            <a:r>
              <a:rPr lang="fr-FR" dirty="0" err="1" smtClean="0">
                <a:solidFill>
                  <a:schemeClr val="bg2"/>
                </a:solidFill>
              </a:rPr>
              <a:t>channels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9223" y="4643844"/>
            <a:ext cx="1768561" cy="369332"/>
          </a:xfrm>
          <a:prstGeom prst="rect">
            <a:avLst/>
          </a:prstGeom>
          <a:solidFill>
            <a:schemeClr val="tx1"/>
          </a:solidFill>
          <a:ln w="38100"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Perpetua"/>
              </a:rPr>
              <a:t>+ “direct” </a:t>
            </a:r>
            <a:r>
              <a:rPr lang="el-GR" dirty="0" smtClean="0">
                <a:solidFill>
                  <a:srgbClr val="990000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chemeClr val="bg2"/>
                </a:solidFill>
                <a:latin typeface="Times New Roman"/>
                <a:cs typeface="Times New Roman"/>
              </a:rPr>
              <a:t> and </a:t>
            </a:r>
            <a:r>
              <a:rPr lang="el-GR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ω</a:t>
            </a:r>
            <a:endParaRPr lang="fr-FR" dirty="0">
              <a:solidFill>
                <a:schemeClr val="accent2"/>
              </a:solidFill>
              <a:latin typeface="Perpetua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3341220" y="1011985"/>
            <a:ext cx="2670940" cy="5153319"/>
            <a:chOff x="3463217" y="1054307"/>
            <a:chExt cx="2670940" cy="5153319"/>
          </a:xfrm>
        </p:grpSpPr>
        <p:sp>
          <p:nvSpPr>
            <p:cNvPr id="37" name="Rectangle 36"/>
            <p:cNvSpPr/>
            <p:nvPr/>
          </p:nvSpPr>
          <p:spPr>
            <a:xfrm>
              <a:off x="3463217" y="1054307"/>
              <a:ext cx="2670940" cy="51533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516" r="5765"/>
            <a:stretch/>
          </p:blipFill>
          <p:spPr bwMode="auto">
            <a:xfrm>
              <a:off x="3478653" y="1245471"/>
              <a:ext cx="2583496" cy="26072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/>
            <a:stretch/>
          </p:blipFill>
          <p:spPr bwMode="auto">
            <a:xfrm>
              <a:off x="3463217" y="3794708"/>
              <a:ext cx="2583496" cy="24129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023139" y="3903370"/>
              <a:ext cx="894994" cy="3291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26921" y="2714973"/>
              <a:ext cx="323878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179201" y="2297590"/>
              <a:ext cx="349380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038383" y="2880309"/>
              <a:ext cx="298375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CC6600"/>
                  </a:solidFill>
                  <a:latin typeface="Times New Roman"/>
                  <a:cs typeface="Times New Roman"/>
                </a:rPr>
                <a:t>ρ</a:t>
              </a:r>
              <a:endParaRPr lang="fr-FR" dirty="0">
                <a:solidFill>
                  <a:srgbClr val="CC66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485007" y="2184268"/>
              <a:ext cx="335036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608792" y="5058743"/>
              <a:ext cx="349380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34400" y="5055498"/>
              <a:ext cx="335036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70119" y="5346775"/>
              <a:ext cx="323878" cy="356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995934" y="1124743"/>
              <a:ext cx="894994" cy="3291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</p:grpSp>
      <p:cxnSp>
        <p:nvCxnSpPr>
          <p:cNvPr id="28" name="Connecteur droit avec flèche 12"/>
          <p:cNvCxnSpPr>
            <a:cxnSpLocks noChangeShapeType="1"/>
          </p:cNvCxnSpPr>
          <p:nvPr/>
        </p:nvCxnSpPr>
        <p:spPr bwMode="auto">
          <a:xfrm flipH="1">
            <a:off x="4528581" y="1772813"/>
            <a:ext cx="1605994" cy="355914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30" name="ZoneTexte 29"/>
          <p:cNvSpPr txBox="1"/>
          <p:nvPr/>
        </p:nvSpPr>
        <p:spPr>
          <a:xfrm>
            <a:off x="6216312" y="1052736"/>
            <a:ext cx="2535309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Effect of electromagnetic</a:t>
            </a:r>
          </a:p>
          <a:p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ransition </a:t>
            </a:r>
            <a:r>
              <a:rPr lang="fr-FR" dirty="0" smtClean="0">
                <a:solidFill>
                  <a:schemeClr val="bg2"/>
                </a:solidFill>
              </a:rPr>
              <a:t>FF for </a:t>
            </a:r>
            <a:r>
              <a:rPr lang="en-US" dirty="0" smtClean="0">
                <a:solidFill>
                  <a:schemeClr val="bg2"/>
                </a:solidFill>
              </a:rPr>
              <a:t>light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baryonic 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resonances  </a:t>
            </a:r>
            <a:r>
              <a:rPr lang="en-US" dirty="0">
                <a:solidFill>
                  <a:schemeClr val="bg2"/>
                </a:solidFill>
              </a:rPr>
              <a:t>(N(1520</a:t>
            </a:r>
            <a:r>
              <a:rPr lang="en-US" dirty="0" smtClean="0">
                <a:solidFill>
                  <a:schemeClr val="bg2"/>
                </a:solidFill>
              </a:rPr>
              <a:t>),…)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84" y="53732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/>
              <a:t>G. </a:t>
            </a:r>
            <a:r>
              <a:rPr lang="fr-FR" sz="1400" i="1" dirty="0" err="1"/>
              <a:t>Agakishiev</a:t>
            </a:r>
            <a:r>
              <a:rPr lang="fr-FR" sz="1400" i="1" dirty="0"/>
              <a:t> et al. 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 </a:t>
            </a:r>
            <a:r>
              <a:rPr lang="fr-FR" sz="1400" dirty="0" err="1" smtClean="0"/>
              <a:t>Eur.Phys.J</a:t>
            </a:r>
            <a:r>
              <a:rPr lang="fr-FR" sz="1400" dirty="0"/>
              <a:t>. A50 (2014) 8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3912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MESON 2018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24200" y="639125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B. Ramstein   </a:t>
            </a:r>
            <a:endParaRPr lang="fr-FR" dirty="0"/>
          </a:p>
        </p:txBody>
      </p:sp>
      <p:pic>
        <p:nvPicPr>
          <p:cNvPr id="35" name="Picture 5" descr="resonance"/>
          <p:cNvPicPr>
            <a:picLocks noChangeAspect="1" noChangeArrowheads="1"/>
          </p:cNvPicPr>
          <p:nvPr/>
        </p:nvPicPr>
        <p:blipFill rotWithShape="1">
          <a:blip r:embed="rId5" cstate="print"/>
          <a:srcRect l="50000" t="-7673"/>
          <a:stretch/>
        </p:blipFill>
        <p:spPr bwMode="auto">
          <a:xfrm>
            <a:off x="6792475" y="2381142"/>
            <a:ext cx="965994" cy="8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6253943" y="3232212"/>
            <a:ext cx="2823209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Inclusive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production </a:t>
            </a:r>
          </a:p>
          <a:p>
            <a:r>
              <a:rPr lang="fr-FR" dirty="0" err="1">
                <a:solidFill>
                  <a:schemeClr val="bg1"/>
                </a:solidFill>
              </a:rPr>
              <a:t>r</a:t>
            </a:r>
            <a:r>
              <a:rPr lang="fr-FR" dirty="0" err="1" smtClean="0">
                <a:solidFill>
                  <a:schemeClr val="bg1"/>
                </a:solidFill>
              </a:rPr>
              <a:t>eproduced</a:t>
            </a:r>
            <a:r>
              <a:rPr lang="fr-FR" dirty="0" smtClean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resonance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1"/>
                </a:solidFill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couplings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1124744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</a:t>
            </a:r>
            <a:r>
              <a:rPr lang="fr-FR" sz="2000" dirty="0" err="1" smtClean="0"/>
              <a:t>+p</a:t>
            </a:r>
            <a:r>
              <a:rPr lang="fr-FR" sz="2000" dirty="0" smtClean="0"/>
              <a:t> </a:t>
            </a:r>
            <a:r>
              <a:rPr lang="fr-FR" sz="2000" dirty="0" smtClean="0">
                <a:sym typeface="Symbol"/>
              </a:rPr>
              <a:t>pp 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err="1" smtClean="0">
                <a:sym typeface="Symbol"/>
              </a:rPr>
              <a:t>+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smtClean="0">
                <a:sym typeface="Symbol"/>
              </a:rPr>
              <a:t> -  </a:t>
            </a:r>
            <a:r>
              <a:rPr lang="fr-FR" sz="2000" dirty="0" smtClean="0"/>
              <a:t>3.5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6480720" y="6165304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/>
              <a:t>J. </a:t>
            </a:r>
            <a:r>
              <a:rPr lang="nl-NL" sz="1400" i="1" dirty="0" err="1" smtClean="0"/>
              <a:t>Weil</a:t>
            </a:r>
            <a:r>
              <a:rPr lang="nl-NL" sz="1400" i="1" dirty="0" smtClean="0"/>
              <a:t>, et al., EPJA 48, 111 (2012)</a:t>
            </a:r>
            <a:endParaRPr lang="fr-FR" sz="1400" i="1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3166562" y="2364112"/>
            <a:ext cx="829374" cy="10041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51520" y="3501008"/>
            <a:ext cx="222935" cy="0"/>
          </a:xfrm>
          <a:prstGeom prst="line">
            <a:avLst/>
          </a:prstGeom>
          <a:ln w="19050">
            <a:solidFill>
              <a:srgbClr val="00C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6554897" y="4155542"/>
            <a:ext cx="2221300" cy="2028144"/>
            <a:chOff x="6554897" y="4155542"/>
            <a:chExt cx="2221300" cy="2028144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4897" y="4155542"/>
              <a:ext cx="2221300" cy="202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7619247" y="4167118"/>
              <a:ext cx="650869" cy="1250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Connecteur droit avec flèche 12"/>
          <p:cNvCxnSpPr>
            <a:cxnSpLocks noChangeShapeType="1"/>
          </p:cNvCxnSpPr>
          <p:nvPr/>
        </p:nvCxnSpPr>
        <p:spPr bwMode="auto">
          <a:xfrm flipH="1">
            <a:off x="4528583" y="2128730"/>
            <a:ext cx="1725359" cy="2364619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9481" r="54949" b="63185"/>
          <a:stretch/>
        </p:blipFill>
        <p:spPr bwMode="auto">
          <a:xfrm>
            <a:off x="2344483" y="1573264"/>
            <a:ext cx="648000" cy="15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9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</a:rPr>
              <a:t>2</a:t>
            </a:r>
            <a:r>
              <a:rPr lang="fr-FR" dirty="0">
                <a:solidFill>
                  <a:schemeClr val="tx2"/>
                </a:solidFill>
                <a:sym typeface="Symbol"/>
              </a:rPr>
              <a:t> production </a:t>
            </a:r>
            <a:r>
              <a:rPr lang="fr-FR" dirty="0" err="1">
                <a:solidFill>
                  <a:schemeClr val="tx2"/>
                </a:solidFill>
                <a:sym typeface="Symbol"/>
              </a:rPr>
              <a:t>channels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13</a:t>
            </a:fld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16832"/>
            <a:ext cx="5698303" cy="31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3728" y="5589240"/>
            <a:ext cx="5780644" cy="89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smtClean="0">
                <a:solidFill>
                  <a:schemeClr val="tx2"/>
                </a:solidFill>
              </a:rPr>
              <a:t>Important </a:t>
            </a:r>
            <a:r>
              <a:rPr lang="fr-FR" b="1" i="1" dirty="0" err="1" smtClean="0">
                <a:solidFill>
                  <a:schemeClr val="tx2"/>
                </a:solidFill>
              </a:rPr>
              <a:t>constraints</a:t>
            </a:r>
            <a:r>
              <a:rPr lang="fr-FR" b="1" i="1" dirty="0" smtClean="0">
                <a:solidFill>
                  <a:schemeClr val="tx2"/>
                </a:solidFill>
              </a:rPr>
              <a:t> for </a:t>
            </a:r>
            <a:r>
              <a:rPr lang="fr-FR" b="1" i="1" dirty="0" err="1" smtClean="0">
                <a:solidFill>
                  <a:schemeClr val="tx2"/>
                </a:solidFill>
              </a:rPr>
              <a:t>dilepton</a:t>
            </a:r>
            <a:r>
              <a:rPr lang="fr-FR" b="1" i="1" dirty="0" smtClean="0">
                <a:solidFill>
                  <a:schemeClr val="tx2"/>
                </a:solidFill>
              </a:rPr>
              <a:t> production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 smtClean="0">
                <a:solidFill>
                  <a:schemeClr val="tx2"/>
                </a:solidFill>
              </a:rPr>
              <a:t>More </a:t>
            </a:r>
            <a:r>
              <a:rPr lang="fr-FR" b="1" i="1" dirty="0" err="1">
                <a:solidFill>
                  <a:schemeClr val="tx2"/>
                </a:solidFill>
              </a:rPr>
              <a:t>details</a:t>
            </a:r>
            <a:r>
              <a:rPr lang="fr-FR" b="1" i="1" dirty="0">
                <a:solidFill>
                  <a:schemeClr val="tx2"/>
                </a:solidFill>
              </a:rPr>
              <a:t> in </a:t>
            </a:r>
            <a:r>
              <a:rPr lang="fr-FR" b="1" i="1" dirty="0" smtClean="0">
                <a:solidFill>
                  <a:schemeClr val="tx2"/>
                </a:solidFill>
              </a:rPr>
              <a:t>Amel </a:t>
            </a:r>
            <a:r>
              <a:rPr lang="fr-FR" b="1" i="1" dirty="0" err="1" smtClean="0">
                <a:solidFill>
                  <a:schemeClr val="tx2"/>
                </a:solidFill>
              </a:rPr>
              <a:t>Belounnas’s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>
                <a:solidFill>
                  <a:schemeClr val="tx2"/>
                </a:solidFill>
              </a:rPr>
              <a:t>talk (B5 </a:t>
            </a:r>
            <a:r>
              <a:rPr lang="fr-FR" b="1" i="1" dirty="0" err="1">
                <a:solidFill>
                  <a:schemeClr val="tx2"/>
                </a:solidFill>
              </a:rPr>
              <a:t>Monday</a:t>
            </a:r>
            <a:r>
              <a:rPr lang="fr-FR" b="1" i="1" dirty="0">
                <a:solidFill>
                  <a:schemeClr val="tx2"/>
                </a:solidFill>
              </a:rPr>
              <a:t> </a:t>
            </a:r>
            <a:r>
              <a:rPr lang="fr-FR" b="1" i="1" dirty="0" smtClean="0">
                <a:solidFill>
                  <a:schemeClr val="tx2"/>
                </a:solidFill>
              </a:rPr>
              <a:t>16:05 </a:t>
            </a:r>
            <a:r>
              <a:rPr lang="fr-FR" b="1" i="1" dirty="0">
                <a:solidFill>
                  <a:schemeClr val="tx2"/>
                </a:solidFill>
              </a:rPr>
              <a:t>)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340768"/>
            <a:ext cx="575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Extraction of one and two baryon production cross sections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7" y="3212976"/>
            <a:ext cx="1700055" cy="15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835276" y="2492896"/>
            <a:ext cx="335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  production angular distribution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940658"/>
            <a:ext cx="2601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pp</a:t>
            </a:r>
            <a:r>
              <a:rPr lang="fr-FR" sz="2000" dirty="0" err="1" smtClean="0">
                <a:sym typeface="Symbol"/>
              </a:rPr>
              <a:t>pp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+</a:t>
            </a:r>
            <a:r>
              <a:rPr lang="fr-FR" sz="2000" dirty="0" smtClean="0">
                <a:sym typeface="Symbol"/>
              </a:rPr>
              <a:t></a:t>
            </a:r>
            <a:r>
              <a:rPr lang="fr-FR" sz="2000" baseline="30000" dirty="0" smtClean="0">
                <a:sym typeface="Symbol"/>
              </a:rPr>
              <a:t>-  </a:t>
            </a:r>
            <a:r>
              <a:rPr lang="fr-FR" sz="2000" dirty="0" smtClean="0">
                <a:sym typeface="Symbol"/>
              </a:rPr>
              <a:t>E=3.5 </a:t>
            </a:r>
            <a:r>
              <a:rPr lang="fr-FR" sz="2000" dirty="0" err="1" smtClean="0">
                <a:sym typeface="Symbol"/>
              </a:rPr>
              <a:t>GeV</a:t>
            </a:r>
            <a:r>
              <a:rPr lang="fr-FR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7511" y="5063599"/>
            <a:ext cx="482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Belounnas</a:t>
            </a:r>
            <a:r>
              <a:rPr lang="en-US" sz="1600" dirty="0" smtClean="0"/>
              <a:t> et al., HADES coll. , </a:t>
            </a:r>
            <a:r>
              <a:rPr lang="en-US" sz="1600" dirty="0" err="1" smtClean="0"/>
              <a:t>Pos</a:t>
            </a:r>
            <a:r>
              <a:rPr lang="en-US" sz="1600" dirty="0" smtClean="0"/>
              <a:t>(HADRON2017)213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 rot="1402008">
            <a:off x="4613013" y="2073503"/>
            <a:ext cx="126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Pion beam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at GSI</a:t>
            </a:r>
            <a:r>
              <a:rPr lang="en-US" dirty="0" smtClean="0">
                <a:solidFill>
                  <a:prstClr val="white"/>
                </a:solidFill>
              </a:rPr>
              <a:t>    </a:t>
            </a:r>
            <a:br>
              <a:rPr lang="en-US" dirty="0" smtClean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12334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B. Ramstein   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99200"/>
            <a:ext cx="4233087" cy="14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0547" y="3580715"/>
            <a:ext cx="3515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2 Double-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ilicon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endParaRPr lang="fr-FR" dirty="0"/>
          </a:p>
          <a:p>
            <a:r>
              <a:rPr lang="en-US" dirty="0" smtClean="0"/>
              <a:t>     100 x100mm</a:t>
            </a:r>
            <a:r>
              <a:rPr lang="en-US" baseline="30000" dirty="0" smtClean="0"/>
              <a:t>2</a:t>
            </a:r>
            <a:r>
              <a:rPr lang="en-US" dirty="0"/>
              <a:t>, 300μm thick</a:t>
            </a:r>
          </a:p>
          <a:p>
            <a:r>
              <a:rPr lang="fr-FR" dirty="0" smtClean="0"/>
              <a:t>     2 x128 </a:t>
            </a:r>
            <a:r>
              <a:rPr lang="fr-FR" dirty="0" err="1" smtClean="0"/>
              <a:t>channels</a:t>
            </a:r>
            <a:endParaRPr lang="fr-FR" dirty="0" smtClean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0406" y="2255374"/>
            <a:ext cx="3207458" cy="92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         GSI pion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momentum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0.6 &lt; p &lt;</a:t>
            </a:r>
            <a:r>
              <a:rPr lang="pl-PL" b="1" dirty="0" smtClean="0">
                <a:solidFill>
                  <a:prstClr val="black"/>
                </a:solidFill>
              </a:rPr>
              <a:t>1.</a:t>
            </a:r>
            <a:r>
              <a:rPr lang="fr-FR" b="1" dirty="0" smtClean="0">
                <a:solidFill>
                  <a:prstClr val="black"/>
                </a:solidFill>
              </a:rPr>
              <a:t>7</a:t>
            </a:r>
            <a:r>
              <a:rPr lang="pl-PL" b="1" dirty="0" smtClean="0">
                <a:solidFill>
                  <a:prstClr val="black"/>
                </a:solidFill>
              </a:rPr>
              <a:t>  GeV/c</a:t>
            </a:r>
            <a:endParaRPr lang="en-US" b="1" dirty="0" smtClean="0">
              <a:solidFill>
                <a:prstClr val="black"/>
              </a:solidFill>
            </a:endParaRP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      pion flux ~  10</a:t>
            </a:r>
            <a:r>
              <a:rPr lang="fr-FR" b="1" baseline="30000" dirty="0" smtClean="0">
                <a:solidFill>
                  <a:prstClr val="black"/>
                </a:solidFill>
              </a:rPr>
              <a:t>6</a:t>
            </a:r>
            <a:r>
              <a:rPr lang="fr-FR" b="1" dirty="0" smtClean="0">
                <a:solidFill>
                  <a:prstClr val="black"/>
                </a:solidFill>
              </a:rPr>
              <a:t>/s at 1 </a:t>
            </a:r>
            <a:r>
              <a:rPr lang="fr-FR" b="1" dirty="0" err="1" smtClean="0">
                <a:solidFill>
                  <a:prstClr val="black"/>
                </a:solidFill>
              </a:rPr>
              <a:t>GeV</a:t>
            </a:r>
            <a:r>
              <a:rPr lang="fr-FR" b="1" dirty="0" smtClean="0">
                <a:solidFill>
                  <a:prstClr val="black"/>
                </a:solidFill>
              </a:rPr>
              <a:t>/c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9624" y="1684700"/>
            <a:ext cx="2006318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Pion </a:t>
            </a:r>
            <a:r>
              <a:rPr lang="fr-FR" b="1" dirty="0" err="1">
                <a:solidFill>
                  <a:srgbClr val="FF0000"/>
                </a:solidFill>
              </a:rPr>
              <a:t>beam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tracker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1912" y="1684700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Diamond</a:t>
            </a:r>
            <a:r>
              <a:rPr lang="fr-FR" dirty="0" smtClean="0"/>
              <a:t> detectors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00547" y="4770041"/>
            <a:ext cx="3780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Pion </a:t>
            </a:r>
            <a:r>
              <a:rPr lang="fr-FR" dirty="0" err="1" smtClean="0">
                <a:latin typeface="Arial"/>
                <a:cs typeface="Arial"/>
              </a:rPr>
              <a:t>momentum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err="1" smtClean="0">
                <a:latin typeface="Arial"/>
                <a:cs typeface="Arial"/>
              </a:rPr>
              <a:t>acceptance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  <a:sym typeface="Symbol"/>
              </a:rPr>
              <a:t>=2%</a:t>
            </a:r>
            <a:endParaRPr lang="fr-FR" dirty="0" smtClean="0">
              <a:latin typeface="Arial"/>
              <a:cs typeface="Arial"/>
            </a:endParaRPr>
          </a:p>
          <a:p>
            <a:r>
              <a:rPr lang="fr-FR" dirty="0" err="1" smtClean="0">
                <a:latin typeface="Arial"/>
                <a:cs typeface="Arial"/>
              </a:rPr>
              <a:t>Resolution</a:t>
            </a:r>
            <a:r>
              <a:rPr lang="fr-FR" dirty="0" smtClean="0">
                <a:latin typeface="Arial"/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fr-FR" dirty="0" smtClean="0">
                <a:latin typeface="Arial"/>
                <a:cs typeface="Arial"/>
              </a:rPr>
              <a:t>p/p </a:t>
            </a:r>
            <a:r>
              <a:rPr lang="fr-FR" dirty="0" smtClean="0">
                <a:latin typeface="Times New Roman"/>
                <a:cs typeface="Times New Roman"/>
              </a:rPr>
              <a:t>&lt; 0.3%</a:t>
            </a:r>
            <a:endParaRPr lang="fr-FR" dirty="0"/>
          </a:p>
        </p:txBody>
      </p: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812360" y="2360081"/>
            <a:ext cx="1195771" cy="1112044"/>
            <a:chOff x="0" y="0"/>
            <a:chExt cx="2303" cy="1402"/>
          </a:xfrm>
        </p:grpSpPr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8" name="Connecteur droit avec flèche 17"/>
          <p:cNvCxnSpPr>
            <a:stCxn id="1026" idx="3"/>
          </p:cNvCxnSpPr>
          <p:nvPr/>
        </p:nvCxnSpPr>
        <p:spPr>
          <a:xfrm flipH="1" flipV="1">
            <a:off x="7164288" y="2608029"/>
            <a:ext cx="560679" cy="220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173806" y="1914534"/>
            <a:ext cx="83484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HADES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55946" y="3472125"/>
            <a:ext cx="2231214" cy="2126407"/>
            <a:chOff x="458765" y="4365104"/>
            <a:chExt cx="2231214" cy="2126407"/>
          </a:xfrm>
        </p:grpSpPr>
        <p:sp>
          <p:nvSpPr>
            <p:cNvPr id="21" name="Rectangle 20"/>
            <p:cNvSpPr/>
            <p:nvPr/>
          </p:nvSpPr>
          <p:spPr>
            <a:xfrm>
              <a:off x="458765" y="4365104"/>
              <a:ext cx="2231214" cy="2117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458765" y="4365104"/>
              <a:ext cx="2231214" cy="2126407"/>
              <a:chOff x="107504" y="1963167"/>
              <a:chExt cx="3657600" cy="3144322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7504" y="1963167"/>
                <a:ext cx="3657600" cy="2874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Łącznik prosty ze strzałką 20"/>
              <p:cNvCxnSpPr>
                <a:cxnSpLocks noChangeShapeType="1"/>
              </p:cNvCxnSpPr>
              <p:nvPr/>
            </p:nvCxnSpPr>
            <p:spPr bwMode="auto">
              <a:xfrm>
                <a:off x="2125217" y="2417192"/>
                <a:ext cx="315912" cy="128587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26" name="Łącznik prosty ze strzałką 22"/>
              <p:cNvCxnSpPr>
                <a:cxnSpLocks noChangeShapeType="1"/>
              </p:cNvCxnSpPr>
              <p:nvPr/>
            </p:nvCxnSpPr>
            <p:spPr bwMode="auto">
              <a:xfrm flipV="1">
                <a:off x="2144267" y="2590229"/>
                <a:ext cx="314325" cy="193675"/>
              </a:xfrm>
              <a:prstGeom prst="straightConnector1">
                <a:avLst/>
              </a:prstGeom>
              <a:noFill/>
              <a:ln w="9525" algn="ctr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32" name="Connecteur droit avec flèche 31"/>
              <p:cNvCxnSpPr/>
              <p:nvPr/>
            </p:nvCxnSpPr>
            <p:spPr>
              <a:xfrm rot="5400000" flipH="1" flipV="1">
                <a:off x="1517204" y="4495229"/>
                <a:ext cx="2286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3" name="ZoneTexte 30"/>
              <p:cNvSpPr txBox="1">
                <a:spLocks noChangeArrowheads="1"/>
              </p:cNvSpPr>
              <p:nvPr/>
            </p:nvSpPr>
            <p:spPr bwMode="auto">
              <a:xfrm>
                <a:off x="2164903" y="4547617"/>
                <a:ext cx="609600" cy="546132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99"/>
                    </a:solidFill>
                  </a:rPr>
                  <a:t>ω</a:t>
                </a:r>
                <a:endParaRPr lang="fr-FR" kern="0" dirty="0" smtClean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4" name="ZoneTexte 31"/>
              <p:cNvSpPr txBox="1">
                <a:spLocks noChangeArrowheads="1"/>
              </p:cNvSpPr>
              <p:nvPr/>
            </p:nvSpPr>
            <p:spPr bwMode="auto">
              <a:xfrm>
                <a:off x="1379089" y="4561357"/>
                <a:ext cx="457200" cy="546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kern="0" dirty="0" smtClean="0">
                    <a:solidFill>
                      <a:srgbClr val="000080"/>
                    </a:solidFill>
                  </a:rPr>
                  <a:t>η</a:t>
                </a:r>
                <a:endParaRPr lang="fr-FR" kern="0" dirty="0" smtClean="0">
                  <a:solidFill>
                    <a:srgbClr val="000080"/>
                  </a:solidFill>
                </a:endParaRP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 rot="16200000" flipV="1">
                <a:off x="2217291" y="4480942"/>
                <a:ext cx="201613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66FF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</p:grp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414513" y="3933056"/>
            <a:ext cx="99724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2162" y="4336073"/>
            <a:ext cx="2724720" cy="2106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20028" y="4549407"/>
            <a:ext cx="2422219" cy="18731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651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Pion </a:t>
            </a:r>
            <a:r>
              <a:rPr lang="fr-FR" dirty="0" err="1" smtClean="0">
                <a:solidFill>
                  <a:schemeClr val="tx2"/>
                </a:solidFill>
              </a:rPr>
              <a:t>beam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experiment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with</a:t>
            </a:r>
            <a:r>
              <a:rPr lang="fr-FR" dirty="0" smtClean="0">
                <a:solidFill>
                  <a:schemeClr val="tx2"/>
                </a:solidFill>
              </a:rPr>
              <a:t> HADES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15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2162" y="836712"/>
            <a:ext cx="8236302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              </a:t>
            </a:r>
            <a:r>
              <a:rPr lang="fr-FR" dirty="0"/>
              <a:t>2014 </a:t>
            </a:r>
            <a:r>
              <a:rPr lang="fr-FR" dirty="0" err="1" smtClean="0"/>
              <a:t>commissioning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endParaRPr lang="fr-FR" dirty="0"/>
          </a:p>
          <a:p>
            <a:r>
              <a:rPr lang="fr-FR" dirty="0"/>
              <a:t>                        </a:t>
            </a:r>
            <a:r>
              <a:rPr lang="fr-FR" dirty="0" smtClean="0"/>
              <a:t>  </a:t>
            </a:r>
            <a:r>
              <a:rPr lang="fr-FR" dirty="0"/>
              <a:t>Use of </a:t>
            </a:r>
            <a:r>
              <a:rPr lang="fr-FR" dirty="0" err="1"/>
              <a:t>Polyethylene</a:t>
            </a:r>
            <a:r>
              <a:rPr lang="fr-FR" dirty="0"/>
              <a:t> (CH</a:t>
            </a:r>
            <a:r>
              <a:rPr lang="fr-FR" baseline="-25000" dirty="0"/>
              <a:t>2</a:t>
            </a:r>
            <a:r>
              <a:rPr lang="fr-FR" dirty="0"/>
              <a:t>)</a:t>
            </a:r>
            <a:r>
              <a:rPr lang="fr-FR" baseline="-25000" dirty="0"/>
              <a:t>n</a:t>
            </a:r>
            <a:r>
              <a:rPr lang="fr-FR" dirty="0"/>
              <a:t> and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 smtClean="0"/>
              <a:t>targets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Motivations: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>
                <a:solidFill>
                  <a:srgbClr val="FFFF00"/>
                </a:solidFill>
              </a:rPr>
              <a:t>N(1520) </a:t>
            </a:r>
            <a:r>
              <a:rPr lang="fr-FR" dirty="0" err="1"/>
              <a:t>region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/>
              <a:t>+</a:t>
            </a:r>
            <a:r>
              <a:rPr lang="en-US" dirty="0">
                <a:sym typeface="Symbol"/>
              </a:rPr>
              <a:t>  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/>
              <a:t>-</a:t>
            </a:r>
            <a:r>
              <a:rPr lang="en-US" dirty="0">
                <a:sym typeface="Symbol"/>
              </a:rPr>
              <a:t></a:t>
            </a:r>
            <a:r>
              <a:rPr lang="en-US" dirty="0" smtClean="0"/>
              <a:t>° production in an energy scan (4 measurements </a:t>
            </a:r>
            <a:r>
              <a:rPr lang="en-US" dirty="0" smtClean="0">
                <a:sym typeface="Symbol"/>
              </a:rPr>
              <a:t>s=</a:t>
            </a:r>
            <a:r>
              <a:rPr lang="en-US" dirty="0" smtClean="0"/>
              <a:t>1.46-1.55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      Improve  database </a:t>
            </a:r>
            <a:r>
              <a:rPr lang="en-US" dirty="0" smtClean="0"/>
              <a:t>for baryon spectroscopy: 2</a:t>
            </a:r>
            <a:r>
              <a:rPr lang="en-US" dirty="0" smtClean="0">
                <a:sym typeface="Symbol"/>
              </a:rPr>
              <a:t>N =N,N,  </a:t>
            </a:r>
            <a:r>
              <a:rPr lang="en-US" dirty="0" err="1" smtClean="0">
                <a:sym typeface="Symbol"/>
              </a:rPr>
              <a:t>branchings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production </a:t>
            </a:r>
            <a:r>
              <a:rPr lang="en-US" dirty="0">
                <a:sym typeface="Symbol"/>
              </a:rPr>
              <a:t>s=</a:t>
            </a:r>
            <a:r>
              <a:rPr lang="en-US" dirty="0" smtClean="0"/>
              <a:t>1.49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it-IT" dirty="0" smtClean="0"/>
              <a:t>     Resonance </a:t>
            </a:r>
            <a:r>
              <a:rPr lang="it-IT" dirty="0"/>
              <a:t>Dalitz decays R→Ne</a:t>
            </a:r>
            <a:r>
              <a:rPr lang="it-IT" baseline="30000" dirty="0"/>
              <a:t>+</a:t>
            </a:r>
            <a:r>
              <a:rPr lang="it-IT" dirty="0"/>
              <a:t>e</a:t>
            </a:r>
            <a:r>
              <a:rPr lang="it-IT" baseline="30000" dirty="0"/>
              <a:t>-</a:t>
            </a:r>
            <a:endParaRPr lang="it-IT" dirty="0"/>
          </a:p>
          <a:p>
            <a:r>
              <a:rPr lang="en-US" baseline="30000" dirty="0"/>
              <a:t>     </a:t>
            </a:r>
            <a:r>
              <a:rPr lang="en-US" baseline="30000" dirty="0" smtClean="0"/>
              <a:t>              </a:t>
            </a:r>
            <a:r>
              <a:rPr lang="en-US" dirty="0"/>
              <a:t>(Link to time-like transition electromagnetic structure</a:t>
            </a:r>
            <a:r>
              <a:rPr lang="en-US" dirty="0" smtClean="0"/>
              <a:t>)</a:t>
            </a:r>
          </a:p>
          <a:p>
            <a:r>
              <a:rPr lang="fr-FR" dirty="0" smtClean="0"/>
              <a:t>              </a:t>
            </a:r>
            <a:r>
              <a:rPr lang="fr-FR" dirty="0" smtClean="0">
                <a:solidFill>
                  <a:srgbClr val="FFFF00"/>
                </a:solidFill>
              </a:rPr>
              <a:t>No </a:t>
            </a:r>
            <a:r>
              <a:rPr lang="fr-FR" dirty="0" err="1" smtClean="0">
                <a:solidFill>
                  <a:srgbClr val="FFFF00"/>
                </a:solidFill>
              </a:rPr>
              <a:t>existing</a:t>
            </a:r>
            <a:r>
              <a:rPr lang="fr-FR" dirty="0" smtClean="0">
                <a:solidFill>
                  <a:srgbClr val="FFFF00"/>
                </a:solidFill>
              </a:rPr>
              <a:t> data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68245" y="1196752"/>
            <a:ext cx="650811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6660232" y="3161286"/>
            <a:ext cx="1759263" cy="1109106"/>
            <a:chOff x="1834" y="1593"/>
            <a:chExt cx="1089" cy="768"/>
          </a:xfrm>
        </p:grpSpPr>
        <p:sp>
          <p:nvSpPr>
            <p:cNvPr id="11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21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22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3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4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5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12162" y="1556792"/>
            <a:ext cx="8236302" cy="2696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3347864" y="4656622"/>
            <a:ext cx="2906373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2"/>
                </a:solidFill>
              </a:rPr>
              <a:t>Subtraction</a:t>
            </a:r>
            <a:r>
              <a:rPr lang="fr-FR" dirty="0">
                <a:solidFill>
                  <a:schemeClr val="bg2"/>
                </a:solidFill>
              </a:rPr>
              <a:t> of C </a:t>
            </a:r>
            <a:r>
              <a:rPr lang="fr-FR" dirty="0" smtClean="0">
                <a:solidFill>
                  <a:schemeClr val="bg2"/>
                </a:solidFill>
              </a:rPr>
              <a:t>contribution</a:t>
            </a:r>
          </a:p>
          <a:p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                     and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Normalisation </a:t>
            </a:r>
            <a:r>
              <a:rPr lang="fr-FR" dirty="0" err="1" smtClean="0">
                <a:solidFill>
                  <a:schemeClr val="bg2"/>
                </a:solidFill>
              </a:rPr>
              <a:t>using</a:t>
            </a:r>
            <a:r>
              <a:rPr lang="fr-FR" dirty="0" smtClean="0">
                <a:solidFill>
                  <a:schemeClr val="bg2"/>
                </a:solidFill>
              </a:rPr>
              <a:t>  </a:t>
            </a:r>
          </a:p>
          <a:p>
            <a:r>
              <a:rPr lang="el-GR" dirty="0" smtClean="0">
                <a:solidFill>
                  <a:schemeClr val="bg2"/>
                </a:solidFill>
              </a:rPr>
              <a:t>π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+p </a:t>
            </a:r>
            <a:r>
              <a:rPr lang="fr-FR" dirty="0" err="1" smtClean="0">
                <a:solidFill>
                  <a:schemeClr val="bg2"/>
                </a:solidFill>
              </a:rPr>
              <a:t>elastic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scattering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2" y="4336073"/>
            <a:ext cx="2724720" cy="20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19"/>
          <p:cNvPicPr/>
          <p:nvPr/>
        </p:nvPicPr>
        <p:blipFill rotWithShape="1">
          <a:blip r:embed="rId3"/>
          <a:srcRect r="50000" b="50000"/>
          <a:stretch/>
        </p:blipFill>
        <p:spPr>
          <a:xfrm>
            <a:off x="6420028" y="4549407"/>
            <a:ext cx="2422219" cy="1629858"/>
          </a:xfrm>
          <a:prstGeom prst="rect">
            <a:avLst/>
          </a:prstGeom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8021278" y="4941168"/>
            <a:ext cx="49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SAID</a:t>
            </a:r>
          </a:p>
          <a:p>
            <a:r>
              <a:rPr lang="fr-FR" sz="1200" dirty="0" smtClean="0">
                <a:solidFill>
                  <a:srgbClr val="FF0000"/>
                </a:solidFill>
              </a:rPr>
              <a:t>data</a:t>
            </a:r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43363" y="6114782"/>
            <a:ext cx="6559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sym typeface="Symbol"/>
              </a:rPr>
              <a:t>(</a:t>
            </a:r>
            <a:r>
              <a:rPr lang="en-US" sz="1400" dirty="0" err="1" smtClean="0">
                <a:solidFill>
                  <a:schemeClr val="bg1"/>
                </a:solidFill>
                <a:sym typeface="Symbol"/>
              </a:rPr>
              <a:t>deg</a:t>
            </a:r>
            <a:r>
              <a:rPr lang="en-US" sz="14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691680" y="6165304"/>
            <a:ext cx="107798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sym typeface="Symbol"/>
              </a:rPr>
              <a:t>MM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(GeV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/c</a:t>
            </a:r>
            <a:r>
              <a:rPr lang="en-US" sz="1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1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8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7" grpId="0" animBg="1"/>
      <p:bldP spid="8" grpId="0"/>
      <p:bldP spid="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80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Bonn-Gatchina Partial </a:t>
            </a:r>
            <a:r>
              <a:rPr lang="fr-FR" sz="3600" dirty="0" err="1">
                <a:solidFill>
                  <a:schemeClr val="tx2"/>
                </a:solidFill>
              </a:rPr>
              <a:t>W</a:t>
            </a:r>
            <a:r>
              <a:rPr lang="fr-FR" sz="3600" dirty="0" err="1" smtClean="0">
                <a:solidFill>
                  <a:schemeClr val="tx2"/>
                </a:solidFill>
              </a:rPr>
              <a:t>ave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Analysis</a:t>
            </a:r>
            <a:r>
              <a:rPr lang="fr-FR" sz="3600" dirty="0" smtClean="0">
                <a:solidFill>
                  <a:schemeClr val="tx2"/>
                </a:solidFill>
              </a:rPr>
              <a:t> in  </a:t>
            </a:r>
            <a:br>
              <a:rPr lang="fr-FR" sz="3600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2</a:t>
            </a:r>
            <a:r>
              <a:rPr lang="fr-FR" sz="3600" dirty="0" smtClean="0">
                <a:solidFill>
                  <a:schemeClr val="tx2"/>
                </a:solidFill>
                <a:sym typeface="Symbol"/>
              </a:rPr>
              <a:t> production </a:t>
            </a:r>
            <a:r>
              <a:rPr lang="fr-FR" sz="3600" dirty="0" err="1" smtClean="0">
                <a:solidFill>
                  <a:schemeClr val="tx2"/>
                </a:solidFill>
                <a:sym typeface="Symbol"/>
              </a:rPr>
              <a:t>channels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96186" y="5662989"/>
            <a:ext cx="836830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sym typeface="Symbol"/>
              </a:rPr>
              <a:t>New HADES data are crucial for the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determination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of the 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  <a:sym typeface="Symbol"/>
              </a:rPr>
              <a:t>Still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no data on 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between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1.54 and 1.75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(part of HADES future program)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131840" y="1353542"/>
            <a:ext cx="58326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FFFF00"/>
                </a:solidFill>
              </a:rPr>
              <a:t>collaboration </a:t>
            </a:r>
            <a:r>
              <a:rPr lang="fr-FR" dirty="0" err="1">
                <a:solidFill>
                  <a:srgbClr val="FFFF00"/>
                </a:solidFill>
              </a:rPr>
              <a:t>with</a:t>
            </a:r>
            <a:r>
              <a:rPr lang="fr-FR" dirty="0">
                <a:solidFill>
                  <a:srgbClr val="FFFF00"/>
                </a:solidFill>
              </a:rPr>
              <a:t> A. </a:t>
            </a:r>
            <a:r>
              <a:rPr lang="fr-FR" dirty="0" err="1" smtClean="0">
                <a:solidFill>
                  <a:srgbClr val="FFFF00"/>
                </a:solidFill>
              </a:rPr>
              <a:t>Sarantsev</a:t>
            </a:r>
            <a:r>
              <a:rPr lang="fr-FR" dirty="0" smtClean="0">
                <a:solidFill>
                  <a:srgbClr val="FFFF00"/>
                </a:solidFill>
              </a:rPr>
              <a:t> (</a:t>
            </a:r>
            <a:r>
              <a:rPr lang="fr-FR" dirty="0" err="1" smtClean="0">
                <a:solidFill>
                  <a:srgbClr val="FFFF00"/>
                </a:solidFill>
              </a:rPr>
              <a:t>see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next</a:t>
            </a:r>
            <a:r>
              <a:rPr lang="fr-FR" dirty="0" smtClean="0">
                <a:solidFill>
                  <a:srgbClr val="FFFF00"/>
                </a:solidFill>
              </a:rPr>
              <a:t> talk)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HADES data (</a:t>
            </a:r>
            <a:r>
              <a:rPr lang="el-GR" dirty="0"/>
              <a:t>π</a:t>
            </a:r>
            <a:r>
              <a:rPr lang="fr-FR" baseline="30000" dirty="0"/>
              <a:t>-</a:t>
            </a:r>
            <a:r>
              <a:rPr lang="fr-FR" dirty="0"/>
              <a:t>p</a:t>
            </a:r>
            <a:r>
              <a:rPr lang="el-GR" dirty="0">
                <a:sym typeface="Symbol"/>
              </a:rPr>
              <a:t></a:t>
            </a:r>
            <a:r>
              <a:rPr lang="fr-FR" dirty="0">
                <a:sym typeface="Symbol"/>
              </a:rPr>
              <a:t> n</a:t>
            </a:r>
            <a:r>
              <a:rPr lang="el-GR" dirty="0"/>
              <a:t>π</a:t>
            </a:r>
            <a:r>
              <a:rPr lang="fr-FR" baseline="30000" dirty="0"/>
              <a:t>+</a:t>
            </a:r>
            <a:r>
              <a:rPr lang="el-GR" dirty="0"/>
              <a:t>π</a:t>
            </a:r>
            <a:r>
              <a:rPr lang="fr-FR" baseline="30000" dirty="0" smtClean="0"/>
              <a:t>-</a:t>
            </a:r>
            <a:r>
              <a:rPr lang="fr-FR" dirty="0" smtClean="0"/>
              <a:t>  and  </a:t>
            </a:r>
            <a:r>
              <a:rPr lang="el-GR" dirty="0" smtClean="0"/>
              <a:t>π</a:t>
            </a:r>
            <a:r>
              <a:rPr lang="fr-FR" baseline="30000" dirty="0"/>
              <a:t>-</a:t>
            </a:r>
            <a:r>
              <a:rPr lang="fr-FR" dirty="0"/>
              <a:t>p</a:t>
            </a:r>
            <a:r>
              <a:rPr lang="el-GR" dirty="0">
                <a:sym typeface="Symbol"/>
              </a:rPr>
              <a:t>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p</a:t>
            </a:r>
            <a:r>
              <a:rPr lang="el-GR" dirty="0" smtClean="0"/>
              <a:t>π</a:t>
            </a:r>
            <a:r>
              <a:rPr lang="fr-FR" baseline="30000" dirty="0" smtClean="0"/>
              <a:t>0</a:t>
            </a:r>
            <a:r>
              <a:rPr lang="el-GR" dirty="0" smtClean="0"/>
              <a:t>π</a:t>
            </a:r>
            <a:r>
              <a:rPr lang="fr-FR" baseline="30000" dirty="0"/>
              <a:t>- </a:t>
            </a:r>
            <a:r>
              <a:rPr lang="fr-FR" baseline="30000" dirty="0" smtClean="0"/>
              <a:t> </a:t>
            </a:r>
            <a:r>
              <a:rPr lang="fr-FR" dirty="0" smtClean="0"/>
              <a:t>at 4 </a:t>
            </a:r>
            <a:r>
              <a:rPr lang="fr-FR" dirty="0" err="1" smtClean="0"/>
              <a:t>energies</a:t>
            </a:r>
            <a:r>
              <a:rPr lang="fr-FR" dirty="0" smtClean="0"/>
              <a:t> ) </a:t>
            </a:r>
            <a:r>
              <a:rPr lang="fr-FR" dirty="0"/>
              <a:t> </a:t>
            </a:r>
          </a:p>
          <a:p>
            <a:r>
              <a:rPr lang="fr-FR" dirty="0" smtClean="0"/>
              <a:t>  + </a:t>
            </a:r>
            <a:r>
              <a:rPr lang="fr-FR" dirty="0"/>
              <a:t>photon </a:t>
            </a:r>
            <a:r>
              <a:rPr lang="fr-FR" dirty="0" smtClean="0"/>
              <a:t>(CB-ELSA,MAMI) and pion (Crystal Ball)  </a:t>
            </a:r>
            <a:r>
              <a:rPr lang="fr-FR" dirty="0"/>
              <a:t>data </a:t>
            </a:r>
            <a:r>
              <a:rPr lang="fr-FR" dirty="0" smtClean="0"/>
              <a:t>base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75856" y="5205613"/>
            <a:ext cx="5510353" cy="59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b="1" i="1" dirty="0">
                <a:solidFill>
                  <a:schemeClr val="tx2"/>
                </a:solidFill>
              </a:rPr>
              <a:t>More </a:t>
            </a:r>
            <a:r>
              <a:rPr lang="fr-FR" b="1" i="1" dirty="0" err="1">
                <a:solidFill>
                  <a:schemeClr val="tx2"/>
                </a:solidFill>
              </a:rPr>
              <a:t>details</a:t>
            </a:r>
            <a:r>
              <a:rPr lang="fr-FR" b="1" i="1" dirty="0">
                <a:solidFill>
                  <a:schemeClr val="tx2"/>
                </a:solidFill>
              </a:rPr>
              <a:t> in </a:t>
            </a:r>
            <a:r>
              <a:rPr lang="fr-FR" b="1" i="1" dirty="0" err="1">
                <a:solidFill>
                  <a:schemeClr val="tx2"/>
                </a:solidFill>
              </a:rPr>
              <a:t>Izabela</a:t>
            </a:r>
            <a:r>
              <a:rPr lang="fr-FR" b="1" i="1" dirty="0">
                <a:solidFill>
                  <a:schemeClr val="tx2"/>
                </a:solidFill>
              </a:rPr>
              <a:t> </a:t>
            </a:r>
            <a:r>
              <a:rPr lang="fr-FR" b="1" i="1" dirty="0" err="1">
                <a:solidFill>
                  <a:schemeClr val="tx2"/>
                </a:solidFill>
              </a:rPr>
              <a:t>Ciepal’s</a:t>
            </a:r>
            <a:r>
              <a:rPr lang="fr-FR" b="1" i="1" dirty="0">
                <a:solidFill>
                  <a:schemeClr val="tx2"/>
                </a:solidFill>
              </a:rPr>
              <a:t> talk (</a:t>
            </a:r>
            <a:r>
              <a:rPr lang="fr-FR" b="1" i="1" dirty="0" smtClean="0">
                <a:solidFill>
                  <a:schemeClr val="tx2"/>
                </a:solidFill>
              </a:rPr>
              <a:t>B6 </a:t>
            </a:r>
            <a:r>
              <a:rPr lang="fr-FR" b="1" i="1" dirty="0" err="1">
                <a:solidFill>
                  <a:schemeClr val="tx2"/>
                </a:solidFill>
              </a:rPr>
              <a:t>Monday</a:t>
            </a:r>
            <a:r>
              <a:rPr lang="fr-FR" b="1" i="1" dirty="0">
                <a:solidFill>
                  <a:schemeClr val="tx2"/>
                </a:solidFill>
              </a:rPr>
              <a:t> 16:55 )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3523948"/>
            <a:ext cx="25922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   e.g. N(1520</a:t>
            </a:r>
            <a:r>
              <a:rPr lang="en-US" b="1" dirty="0">
                <a:sym typeface="Symbol"/>
              </a:rPr>
              <a:t>):  </a:t>
            </a:r>
          </a:p>
          <a:p>
            <a:r>
              <a:rPr lang="en-US" b="1" dirty="0">
                <a:sym typeface="Symbol"/>
              </a:rPr>
              <a:t>   </a:t>
            </a:r>
            <a:r>
              <a:rPr lang="en-US" b="1" dirty="0">
                <a:solidFill>
                  <a:srgbClr val="FFFF00"/>
                </a:solidFill>
                <a:sym typeface="Symbol"/>
              </a:rPr>
              <a:t>N coupling =122 %</a:t>
            </a:r>
          </a:p>
          <a:p>
            <a:r>
              <a:rPr lang="fr-FR" b="1" dirty="0">
                <a:sym typeface="Symbol"/>
              </a:rPr>
              <a:t>      PDG 2015 : 15-25%</a:t>
            </a:r>
          </a:p>
          <a:p>
            <a:r>
              <a:rPr lang="fr-FR" b="1" dirty="0">
                <a:sym typeface="Symbol"/>
              </a:rPr>
              <a:t>      PDG 2016 : no info</a:t>
            </a:r>
            <a:endParaRPr lang="en-US" b="1" dirty="0">
              <a:sym typeface="Symb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68192" y="2520132"/>
            <a:ext cx="543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Extraction of </a:t>
            </a:r>
            <a:r>
              <a:rPr lang="fr-FR" dirty="0" smtClean="0">
                <a:sym typeface="Symbol"/>
              </a:rPr>
              <a:t>N, N, N  components in the </a:t>
            </a:r>
            <a:r>
              <a:rPr lang="fr-FR" dirty="0" err="1" smtClean="0">
                <a:sym typeface="Symbol"/>
              </a:rPr>
              <a:t>different</a:t>
            </a:r>
            <a:r>
              <a:rPr lang="fr-FR" dirty="0" smtClean="0">
                <a:sym typeface="Symbol"/>
              </a:rPr>
              <a:t> </a:t>
            </a:r>
          </a:p>
          <a:p>
            <a:r>
              <a:rPr lang="fr-FR" dirty="0" smtClean="0">
                <a:sym typeface="Symbol"/>
              </a:rPr>
              <a:t>partial </a:t>
            </a:r>
            <a:r>
              <a:rPr lang="fr-FR" dirty="0" err="1" smtClean="0">
                <a:sym typeface="Symbol"/>
              </a:rPr>
              <a:t>waves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-108520" y="980728"/>
            <a:ext cx="367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HADES data </a:t>
            </a:r>
            <a:r>
              <a:rPr lang="fr-FR" dirty="0" err="1" smtClean="0"/>
              <a:t>corrected</a:t>
            </a:r>
            <a:r>
              <a:rPr lang="fr-FR" dirty="0" smtClean="0"/>
              <a:t> for </a:t>
            </a:r>
            <a:r>
              <a:rPr lang="fr-FR" dirty="0" err="1" smtClean="0"/>
              <a:t>acceptance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 bwMode="auto">
          <a:xfrm>
            <a:off x="150216" y="1423801"/>
            <a:ext cx="3088619" cy="40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Inputs for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pXe</a:t>
            </a:r>
            <a:r>
              <a:rPr lang="fr-FR" baseline="30000" dirty="0" err="1" smtClean="0">
                <a:solidFill>
                  <a:schemeClr val="tx2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tx2"/>
                </a:solidFill>
                <a:sym typeface="Symbol"/>
              </a:rPr>
              <a:t>-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from PWA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2828" y="6381328"/>
            <a:ext cx="2133600" cy="365125"/>
          </a:xfrm>
        </p:spPr>
        <p:txBody>
          <a:bodyPr/>
          <a:lstStyle/>
          <a:p>
            <a:r>
              <a:rPr lang="en-US" smtClean="0"/>
              <a:t>MESON 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40682" y="638132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17</a:t>
            </a:fld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002866" y="2607295"/>
            <a:ext cx="2601581" cy="25117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2867" y="2607295"/>
            <a:ext cx="2409864" cy="23579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s(MeV)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-252536" y="5457998"/>
            <a:ext cx="36724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      off-shell  production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in </a:t>
            </a:r>
            <a:r>
              <a:rPr lang="en-GB" dirty="0">
                <a:sym typeface="Symbol" panose="05050102010706020507" pitchFamily="18" charset="2"/>
              </a:rPr>
              <a:t></a:t>
            </a:r>
            <a:r>
              <a:rPr lang="pl-PL" baseline="30000" dirty="0">
                <a:sym typeface="Symbol" panose="05050102010706020507" pitchFamily="18" charset="2"/>
              </a:rPr>
              <a:t>-</a:t>
            </a:r>
            <a:r>
              <a:rPr lang="pl-PL" dirty="0">
                <a:sym typeface="Symbol" panose="05050102010706020507" pitchFamily="18" charset="2"/>
              </a:rPr>
              <a:t>p</a:t>
            </a:r>
            <a:endParaRPr lang="en-US" dirty="0" smtClean="0">
              <a:sym typeface="Symbol"/>
            </a:endParaRP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 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</a:t>
            </a:r>
            <a:r>
              <a:rPr lang="en-US" dirty="0">
                <a:solidFill>
                  <a:srgbClr val="FFFF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.3 </a:t>
            </a:r>
            <a:r>
              <a:rPr lang="en-US" dirty="0" err="1" smtClean="0">
                <a:solidFill>
                  <a:srgbClr val="FFFF00"/>
                </a:solidFill>
                <a:sym typeface="Symbol"/>
              </a:rPr>
              <a:t>mb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at 0.69 GeV/c</a:t>
            </a:r>
          </a:p>
          <a:p>
            <a:r>
              <a:rPr lang="fr-FR" dirty="0">
                <a:solidFill>
                  <a:srgbClr val="FFFF00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     </a:t>
            </a:r>
            <a:r>
              <a:rPr lang="fr-FR" dirty="0" smtClean="0"/>
              <a:t>t-</a:t>
            </a:r>
            <a:r>
              <a:rPr lang="fr-FR" dirty="0" err="1" smtClean="0"/>
              <a:t>channel</a:t>
            </a:r>
            <a:r>
              <a:rPr lang="fr-FR" dirty="0" smtClean="0"/>
              <a:t> </a:t>
            </a:r>
            <a:r>
              <a:rPr lang="fr-FR" dirty="0"/>
              <a:t>contribution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small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40" y="2634447"/>
            <a:ext cx="2095191" cy="207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66969"/>
            <a:ext cx="2477370" cy="221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3826066" y="2730170"/>
            <a:ext cx="116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err="1">
                <a:solidFill>
                  <a:schemeClr val="bg1"/>
                </a:solidFill>
                <a:sym typeface="Symbol"/>
              </a:rPr>
              <a:t>pn</a:t>
            </a:r>
            <a:r>
              <a:rPr lang="fr-FR" dirty="0">
                <a:solidFill>
                  <a:schemeClr val="bg1"/>
                </a:solidFill>
                <a:sym typeface="Symbol"/>
              </a:rPr>
              <a:t> </a:t>
            </a:r>
            <a:r>
              <a:rPr lang="fr-FR" baseline="30000" dirty="0">
                <a:solidFill>
                  <a:schemeClr val="bg1"/>
                </a:solidFill>
                <a:sym typeface="Symbol"/>
              </a:rPr>
              <a:t>0</a:t>
            </a:r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227912" y="4289963"/>
            <a:ext cx="2483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production f</a:t>
            </a:r>
            <a:r>
              <a:rPr lang="fr-FR" dirty="0" smtClean="0">
                <a:sym typeface="Symbol"/>
              </a:rPr>
              <a:t>rom PWA</a:t>
            </a: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pn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 </a:t>
            </a:r>
            <a:endParaRPr lang="fr-FR" dirty="0" smtClean="0">
              <a:sym typeface="Symbol"/>
            </a:endParaRP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pn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 smtClean="0">
                <a:sym typeface="Symbol"/>
              </a:rPr>
              <a:t>0</a:t>
            </a:r>
            <a:r>
              <a:rPr lang="fr-FR" dirty="0">
                <a:sym typeface="Symbol"/>
              </a:rPr>
              <a:t> 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  <a:endParaRPr lang="fr-FR" dirty="0">
              <a:sym typeface="Symbol"/>
            </a:endParaRPr>
          </a:p>
          <a:p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err="1">
                <a:sym typeface="Symbol"/>
              </a:rPr>
              <a:t>p</a:t>
            </a:r>
            <a:r>
              <a:rPr lang="fr-FR" dirty="0" err="1" smtClean="0">
                <a:sym typeface="Symbol"/>
              </a:rPr>
              <a:t>p</a:t>
            </a:r>
            <a:r>
              <a:rPr lang="fr-FR" dirty="0" smtClean="0">
                <a:sym typeface="Symbol"/>
              </a:rPr>
              <a:t> 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 smtClean="0">
                <a:sym typeface="Symbol"/>
              </a:rPr>
              <a:t>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795994" y="5258825"/>
            <a:ext cx="2633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C</a:t>
            </a:r>
            <a:r>
              <a:rPr lang="fr-FR" dirty="0" smtClean="0">
                <a:sym typeface="Symbol"/>
              </a:rPr>
              <a:t>ross section for 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p n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(detailed balance) </a:t>
            </a:r>
            <a:endParaRPr lang="en-US" dirty="0" smtClean="0">
              <a:sym typeface="Symbol"/>
            </a:endParaRP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input for </a:t>
            </a:r>
            <a:r>
              <a:rPr lang="en-US" dirty="0">
                <a:sym typeface="Symbol"/>
              </a:rPr>
              <a:t></a:t>
            </a:r>
            <a:r>
              <a:rPr lang="en-US" baseline="30000" dirty="0">
                <a:sym typeface="Symbol"/>
              </a:rPr>
              <a:t>-</a:t>
            </a:r>
            <a:r>
              <a:rPr lang="en-US" dirty="0">
                <a:sym typeface="Symbol"/>
              </a:rPr>
              <a:t>p </a:t>
            </a:r>
            <a:r>
              <a:rPr lang="en-US" dirty="0" smtClean="0">
                <a:sym typeface="Symbol"/>
              </a:rPr>
              <a:t>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+</a:t>
            </a:r>
            <a:r>
              <a:rPr lang="en-US" dirty="0" err="1" smtClean="0">
                <a:sym typeface="Symbol"/>
              </a:rPr>
              <a:t>e</a:t>
            </a:r>
            <a:r>
              <a:rPr lang="en-US" baseline="30000" dirty="0" err="1" smtClean="0">
                <a:sym typeface="Symbol"/>
              </a:rPr>
              <a:t>-</a:t>
            </a:r>
            <a:r>
              <a:rPr lang="en-US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365135" y="357301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/>
              </a:rPr>
              <a:t>n</a:t>
            </a:r>
            <a:r>
              <a:rPr lang="en-US" baseline="30000" dirty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p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236296" y="3479303"/>
            <a:ext cx="0" cy="110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 rot="16200000">
            <a:off x="5827499" y="3433350"/>
            <a:ext cx="72006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(b)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36105" y="4705462"/>
            <a:ext cx="98616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s(MeV)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80176" y="3122191"/>
            <a:ext cx="45635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7690644" y="3058039"/>
            <a:ext cx="10008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 err="1" smtClean="0">
                <a:solidFill>
                  <a:schemeClr val="bg1"/>
                </a:solidFill>
                <a:sym typeface="Symbol"/>
              </a:rPr>
              <a:t>Meson</a:t>
            </a:r>
            <a:r>
              <a:rPr lang="fr-FR" sz="6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600" dirty="0" smtClean="0">
                <a:solidFill>
                  <a:schemeClr val="bg1"/>
                </a:solidFill>
              </a:rPr>
              <a:t>exchange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22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2218239" cy="2314120"/>
          </a:xfrm>
          <a:prstGeom prst="rect">
            <a:avLst/>
          </a:prstGeom>
        </p:spPr>
      </p:pic>
      <p:pic>
        <p:nvPicPr>
          <p:cNvPr id="23" name="Obraz 9"/>
          <p:cNvPicPr>
            <a:picLocks noChangeAspect="1"/>
          </p:cNvPicPr>
          <p:nvPr/>
        </p:nvPicPr>
        <p:blipFill rotWithShape="1">
          <a:blip r:embed="rId6"/>
          <a:srcRect l="-1" r="1613"/>
          <a:stretch/>
        </p:blipFill>
        <p:spPr>
          <a:xfrm>
            <a:off x="323528" y="3379907"/>
            <a:ext cx="2218239" cy="2097255"/>
          </a:xfrm>
          <a:prstGeom prst="rect">
            <a:avLst/>
          </a:prstGeom>
        </p:spPr>
      </p:pic>
      <p:sp>
        <p:nvSpPr>
          <p:cNvPr id="24" name="Prostokąt 16"/>
          <p:cNvSpPr/>
          <p:nvPr/>
        </p:nvSpPr>
        <p:spPr>
          <a:xfrm>
            <a:off x="785675" y="2429599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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+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- 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Prostokąt 16"/>
          <p:cNvSpPr/>
          <p:nvPr/>
        </p:nvSpPr>
        <p:spPr>
          <a:xfrm>
            <a:off x="684165" y="346093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pl-PL" baseline="30000" dirty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</a:t>
            </a:r>
            <a:r>
              <a:rPr lang="fr-FR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</a:t>
            </a:r>
            <a:r>
              <a:rPr lang="fr-FR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0</a:t>
            </a:r>
            <a:r>
              <a:rPr lang="pl-PL" baseline="30000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 panose="05050102010706020507" pitchFamily="18" charset="2"/>
              </a:rPr>
              <a:t>p</a:t>
            </a:r>
            <a:r>
              <a:rPr lang="pl-PL" dirty="0" smtClean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pole tekstowe 6"/>
          <p:cNvSpPr txBox="1"/>
          <p:nvPr/>
        </p:nvSpPr>
        <p:spPr>
          <a:xfrm>
            <a:off x="1480680" y="1956902"/>
            <a:ext cx="179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 - </a:t>
            </a:r>
            <a:r>
              <a:rPr lang="pl-PL" sz="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total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-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(D13+..)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1/2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-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(S11+..)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3/2</a:t>
            </a:r>
            <a:r>
              <a:rPr lang="pl-PL" sz="8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+ </a:t>
            </a:r>
            <a:r>
              <a:rPr lang="pl-PL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(P33+..</a:t>
            </a:r>
            <a:endParaRPr lang="pl-PL" sz="800" baseline="30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1883891">
            <a:off x="1939114" y="1052156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1124744"/>
            <a:ext cx="82041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42" grpId="0"/>
      <p:bldP spid="39" grpId="0"/>
      <p:bldP spid="40" grpId="0"/>
      <p:bldP spid="43" grpId="0"/>
      <p:bldP spid="8" grpId="0" animBg="1"/>
      <p:bldP spid="13" grpId="0" animBg="1"/>
      <p:bldP spid="18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655"/>
            <a:ext cx="4094278" cy="407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Inclusive </a:t>
            </a:r>
            <a:r>
              <a:rPr lang="fr-FR" dirty="0" err="1" smtClean="0">
                <a:solidFill>
                  <a:schemeClr val="tx2"/>
                </a:solidFill>
              </a:rPr>
              <a:t>e</a:t>
            </a:r>
            <a:r>
              <a:rPr lang="fr-FR" baseline="30000" dirty="0" err="1" smtClean="0">
                <a:solidFill>
                  <a:schemeClr val="tx2"/>
                </a:solidFill>
              </a:rPr>
              <a:t>+</a:t>
            </a:r>
            <a:r>
              <a:rPr lang="fr-FR" dirty="0" err="1" smtClean="0">
                <a:solidFill>
                  <a:schemeClr val="tx2"/>
                </a:solidFill>
              </a:rPr>
              <a:t>e</a:t>
            </a:r>
            <a:r>
              <a:rPr lang="fr-FR" baseline="30000" dirty="0" smtClean="0">
                <a:solidFill>
                  <a:schemeClr val="tx2"/>
                </a:solidFill>
              </a:rPr>
              <a:t>-</a:t>
            </a:r>
            <a:r>
              <a:rPr lang="fr-FR" dirty="0" smtClean="0">
                <a:solidFill>
                  <a:schemeClr val="tx2"/>
                </a:solidFill>
              </a:rPr>
              <a:t> production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19872" y="5085184"/>
            <a:ext cx="554461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Strong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η</a:t>
            </a:r>
            <a:r>
              <a:rPr lang="fr-FR" dirty="0">
                <a:solidFill>
                  <a:schemeClr val="bg1"/>
                </a:solidFill>
              </a:rPr>
              <a:t> contribution </a:t>
            </a:r>
            <a:endParaRPr lang="fr-F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Cocktail of point-</a:t>
            </a:r>
            <a:r>
              <a:rPr lang="fr-FR" dirty="0" err="1" smtClean="0">
                <a:solidFill>
                  <a:schemeClr val="bg1"/>
                </a:solidFill>
              </a:rPr>
              <a:t>like</a:t>
            </a:r>
            <a:r>
              <a:rPr lang="fr-FR" dirty="0" smtClean="0">
                <a:solidFill>
                  <a:schemeClr val="bg1"/>
                </a:solidFill>
              </a:rPr>
              <a:t> sources </a:t>
            </a:r>
            <a:r>
              <a:rPr lang="fr-FR" dirty="0" err="1" smtClean="0">
                <a:solidFill>
                  <a:schemeClr val="bg1"/>
                </a:solidFill>
              </a:rPr>
              <a:t>underestimates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yield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at high invariant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Satisfactory</a:t>
            </a:r>
            <a:r>
              <a:rPr lang="fr-FR" dirty="0" smtClean="0">
                <a:solidFill>
                  <a:schemeClr val="bg1"/>
                </a:solidFill>
              </a:rPr>
              <a:t> description </a:t>
            </a:r>
            <a:r>
              <a:rPr lang="fr-FR" dirty="0" err="1" smtClean="0">
                <a:solidFill>
                  <a:schemeClr val="bg1"/>
                </a:solidFill>
              </a:rPr>
              <a:t>adding</a:t>
            </a:r>
            <a:r>
              <a:rPr lang="fr-FR" dirty="0" smtClean="0">
                <a:solidFill>
                  <a:schemeClr val="bg1"/>
                </a:solidFill>
              </a:rPr>
              <a:t> off-</a:t>
            </a:r>
            <a:r>
              <a:rPr lang="fr-FR" dirty="0" err="1" smtClean="0">
                <a:solidFill>
                  <a:schemeClr val="bg1"/>
                </a:solidFill>
              </a:rPr>
              <a:t>shell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 contribution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3968" y="1052736"/>
            <a:ext cx="51065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PLUTO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sz="1600" i="1" dirty="0" err="1" smtClean="0"/>
              <a:t>Fröhlich</a:t>
            </a:r>
            <a:r>
              <a:rPr lang="fr-FR" sz="1600" i="1" dirty="0" smtClean="0"/>
              <a:t> et al, POS (2007) 076</a:t>
            </a:r>
          </a:p>
          <a:p>
            <a:r>
              <a:rPr lang="el-GR" i="1" dirty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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  </a:t>
            </a:r>
            <a:r>
              <a:rPr lang="fr-FR" dirty="0" smtClean="0">
                <a:sym typeface="Symbol"/>
              </a:rPr>
              <a:t>(SAID)  </a:t>
            </a:r>
            <a:r>
              <a:rPr lang="fr-FR" dirty="0">
                <a:sym typeface="Symbol"/>
              </a:rPr>
              <a:t> 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(</a:t>
            </a:r>
            <a:r>
              <a:rPr lang="fr-FR" dirty="0" err="1" smtClean="0"/>
              <a:t>Landolt-Börnstein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sym typeface="Symbol"/>
              </a:rPr>
              <a:t></a:t>
            </a:r>
            <a:r>
              <a:rPr lang="fr-FR" dirty="0" smtClean="0">
                <a:sym typeface="Symbol"/>
              </a:rPr>
              <a:t> contribution from PWA (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pn</a:t>
            </a:r>
            <a:r>
              <a:rPr lang="fr-FR" dirty="0" smtClean="0">
                <a:sym typeface="Symbol"/>
              </a:rPr>
              <a:t> 1.3 mb)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effective</a:t>
            </a:r>
            <a:r>
              <a:rPr lang="fr-FR" dirty="0" smtClean="0"/>
              <a:t> point-</a:t>
            </a:r>
            <a:r>
              <a:rPr lang="fr-FR" dirty="0" err="1" smtClean="0"/>
              <a:t>like</a:t>
            </a:r>
            <a:r>
              <a:rPr lang="fr-FR" dirty="0" smtClean="0"/>
              <a:t> contribution  </a:t>
            </a:r>
            <a:r>
              <a:rPr lang="fr-FR" dirty="0" err="1" smtClean="0"/>
              <a:t>deduced</a:t>
            </a:r>
            <a:r>
              <a:rPr lang="fr-FR" dirty="0" smtClean="0"/>
              <a:t> from</a:t>
            </a:r>
          </a:p>
          <a:p>
            <a:r>
              <a:rPr lang="fr-FR" dirty="0" smtClean="0">
                <a:sym typeface="Symbol"/>
              </a:rPr>
              <a:t>n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p 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distribution as </a:t>
            </a:r>
            <a:r>
              <a:rPr lang="fr-FR" dirty="0" smtClean="0">
                <a:solidFill>
                  <a:srgbClr val="FFFF00"/>
                </a:solidFill>
              </a:rPr>
              <a:t>N(1520)</a:t>
            </a:r>
            <a:r>
              <a:rPr lang="fr-FR" baseline="30000" dirty="0" smtClean="0">
                <a:solidFill>
                  <a:srgbClr val="FFFF00"/>
                </a:solidFill>
              </a:rPr>
              <a:t>0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 </a:t>
            </a:r>
            <a:r>
              <a:rPr lang="fr-FR" dirty="0" err="1">
                <a:solidFill>
                  <a:srgbClr val="FFFF00"/>
                </a:solidFill>
                <a:sym typeface="Symbol"/>
              </a:rPr>
              <a:t>n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</a:t>
            </a:r>
          </a:p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  </a:t>
            </a:r>
            <a:endParaRPr lang="fr-FR" dirty="0"/>
          </a:p>
          <a:p>
            <a:r>
              <a:rPr lang="el-GR" i="1" dirty="0" smtClean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C: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quasi-free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distr</a:t>
            </a:r>
            <a:r>
              <a:rPr lang="fr-FR" dirty="0" smtClean="0"/>
              <a:t>. of </a:t>
            </a:r>
          </a:p>
          <a:p>
            <a:r>
              <a:rPr lang="fr-FR" dirty="0" err="1"/>
              <a:t>n</a:t>
            </a:r>
            <a:r>
              <a:rPr lang="fr-FR" dirty="0" err="1" smtClean="0"/>
              <a:t>ucleons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) </a:t>
            </a:r>
            <a:r>
              <a:rPr lang="fr-FR" dirty="0" err="1" smtClean="0"/>
              <a:t>scaled</a:t>
            </a:r>
            <a:r>
              <a:rPr lang="fr-FR" dirty="0" smtClean="0"/>
              <a:t> </a:t>
            </a:r>
            <a:r>
              <a:rPr lang="fr-FR" dirty="0"/>
              <a:t>to  </a:t>
            </a:r>
            <a:r>
              <a:rPr lang="fr-FR" dirty="0">
                <a:sym typeface="Symbol"/>
              </a:rPr>
              <a:t></a:t>
            </a:r>
            <a:r>
              <a:rPr lang="fr-FR" baseline="-25000" dirty="0">
                <a:sym typeface="Symbol"/>
              </a:rPr>
              <a:t>C </a:t>
            </a:r>
            <a:r>
              <a:rPr lang="fr-FR" dirty="0">
                <a:sym typeface="Symbol"/>
              </a:rPr>
              <a:t>/</a:t>
            </a:r>
            <a:r>
              <a:rPr lang="fr-FR" baseline="-25000" dirty="0">
                <a:sym typeface="Symbol"/>
              </a:rPr>
              <a:t>H </a:t>
            </a:r>
            <a:r>
              <a:rPr lang="fr-FR" dirty="0" smtClean="0">
                <a:sym typeface="Symbol"/>
              </a:rPr>
              <a:t></a:t>
            </a:r>
            <a:r>
              <a:rPr lang="fr-FR" dirty="0">
                <a:sym typeface="Symbol"/>
              </a:rPr>
              <a:t>4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              </a:t>
            </a:r>
          </a:p>
          <a:p>
            <a:r>
              <a:rPr lang="fr-FR" dirty="0" smtClean="0">
                <a:sym typeface="Symbol"/>
              </a:rPr>
              <a:t>Simulations </a:t>
            </a:r>
            <a:r>
              <a:rPr lang="fr-FR" dirty="0" err="1" smtClean="0">
                <a:sym typeface="Symbol"/>
              </a:rPr>
              <a:t>filtered</a:t>
            </a:r>
            <a:r>
              <a:rPr lang="fr-FR" dirty="0" smtClean="0">
                <a:sym typeface="Symbol"/>
              </a:rPr>
              <a:t> by </a:t>
            </a:r>
            <a:r>
              <a:rPr lang="fr-FR" dirty="0" err="1" smtClean="0">
                <a:sym typeface="Symbol"/>
              </a:rPr>
              <a:t>acceptance</a:t>
            </a:r>
            <a:endParaRPr lang="fr-FR" dirty="0">
              <a:sym typeface="Symb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9310" y="4797152"/>
            <a:ext cx="31485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Measurement</a:t>
            </a:r>
            <a:r>
              <a:rPr lang="fr-FR" dirty="0"/>
              <a:t> on CH2 </a:t>
            </a:r>
            <a:r>
              <a:rPr lang="fr-FR" dirty="0" err="1"/>
              <a:t>target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dirty="0"/>
              <a:t>(d</a:t>
            </a:r>
            <a:r>
              <a:rPr lang="fr-FR" dirty="0">
                <a:sym typeface="Symbol"/>
              </a:rPr>
              <a:t>/</a:t>
            </a:r>
            <a:r>
              <a:rPr lang="fr-FR" dirty="0" err="1">
                <a:sym typeface="Symbol"/>
              </a:rPr>
              <a:t>dM</a:t>
            </a:r>
            <a:r>
              <a:rPr lang="fr-FR" dirty="0">
                <a:sym typeface="Symbol"/>
              </a:rPr>
              <a:t>)</a:t>
            </a:r>
            <a:r>
              <a:rPr lang="fr-FR" baseline="-25000" dirty="0">
                <a:sym typeface="Symbol"/>
              </a:rPr>
              <a:t>H</a:t>
            </a:r>
            <a:r>
              <a:rPr lang="fr-FR" dirty="0">
                <a:sym typeface="Symbol"/>
              </a:rPr>
              <a:t>+0.5 </a:t>
            </a:r>
            <a:r>
              <a:rPr lang="fr-FR" dirty="0"/>
              <a:t>(d</a:t>
            </a:r>
            <a:r>
              <a:rPr lang="fr-FR" dirty="0">
                <a:sym typeface="Symbol"/>
              </a:rPr>
              <a:t>/</a:t>
            </a:r>
            <a:r>
              <a:rPr lang="fr-FR" dirty="0" err="1">
                <a:sym typeface="Symbol"/>
              </a:rPr>
              <a:t>dM</a:t>
            </a:r>
            <a:r>
              <a:rPr lang="fr-FR" dirty="0">
                <a:sym typeface="Symbol"/>
              </a:rPr>
              <a:t>)</a:t>
            </a:r>
            <a:r>
              <a:rPr lang="fr-FR" baseline="-25000" dirty="0">
                <a:sym typeface="Symbol"/>
              </a:rPr>
              <a:t>C</a:t>
            </a:r>
            <a:endParaRPr lang="fr-FR" dirty="0">
              <a:sym typeface="Symbol"/>
            </a:endParaRPr>
          </a:p>
          <a:p>
            <a:r>
              <a:rPr lang="fr-FR" dirty="0">
                <a:sym typeface="Symbol"/>
              </a:rPr>
              <a:t>  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</a:t>
            </a:r>
            <a:r>
              <a:rPr lang="fr-FR" baseline="-25000" dirty="0">
                <a:sym typeface="Symbol"/>
              </a:rPr>
              <a:t>C </a:t>
            </a:r>
            <a:r>
              <a:rPr lang="fr-FR" dirty="0">
                <a:sym typeface="Symbol"/>
              </a:rPr>
              <a:t> 4 </a:t>
            </a:r>
            <a:r>
              <a:rPr lang="fr-FR" baseline="-25000" dirty="0" smtClean="0">
                <a:sym typeface="Symbol"/>
              </a:rPr>
              <a:t>H</a:t>
            </a:r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/>
              <a:t>(M&lt;140 MeV/c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b="1" dirty="0"/>
              <a:t>13138</a:t>
            </a:r>
            <a:endParaRPr lang="en-US" sz="2400" dirty="0"/>
          </a:p>
          <a:p>
            <a:r>
              <a:rPr lang="en-US" dirty="0" smtClean="0"/>
              <a:t>Signal </a:t>
            </a:r>
            <a:r>
              <a:rPr lang="en-US" dirty="0"/>
              <a:t>(M&gt;140 MeV/c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b="1" dirty="0" smtClean="0"/>
              <a:t>3300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647474" y="27089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33"/>
                </a:solidFill>
                <a:sym typeface="Symbol"/>
              </a:rPr>
              <a:t></a:t>
            </a:r>
            <a:endParaRPr lang="en-US" dirty="0">
              <a:solidFill>
                <a:srgbClr val="666633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62458" y="136769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CCFF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00CCFF"/>
                </a:solidFill>
                <a:sym typeface="Symbol"/>
              </a:rPr>
              <a:t>0</a:t>
            </a:r>
            <a:r>
              <a:rPr lang="fr-FR" dirty="0">
                <a:solidFill>
                  <a:srgbClr val="00CCFF"/>
                </a:solidFill>
                <a:sym typeface="Symbol"/>
              </a:rPr>
              <a:t>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40214" y="101382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r>
              <a:rPr lang="fr-FR" dirty="0">
                <a:solidFill>
                  <a:srgbClr val="00CC66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00CC66"/>
                </a:solidFill>
                <a:sym typeface="Symbol"/>
              </a:rPr>
              <a:t>0</a:t>
            </a:r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endParaRPr lang="fr-FR" dirty="0">
              <a:solidFill>
                <a:srgbClr val="00CC66"/>
              </a:solidFill>
              <a:sym typeface="Symbol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140214" y="1272536"/>
            <a:ext cx="119418" cy="140240"/>
          </a:xfrm>
          <a:prstGeom prst="straightConnector1">
            <a:avLst/>
          </a:prstGeom>
          <a:ln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1068209" y="1552365"/>
            <a:ext cx="270108" cy="14844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99592" y="191683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AEE5"/>
                </a:solidFill>
                <a:sym typeface="Symbol"/>
              </a:rPr>
              <a:t></a:t>
            </a:r>
            <a:endParaRPr lang="en-US" dirty="0">
              <a:solidFill>
                <a:srgbClr val="F8AEE5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0627" y="1072822"/>
            <a:ext cx="747185" cy="916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2428895" y="1988840"/>
            <a:ext cx="270897" cy="9291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883891">
            <a:off x="841637" y="3201532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43907" y="1019490"/>
            <a:ext cx="155356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+CH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X</a:t>
            </a:r>
          </a:p>
          <a:p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p=0.69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05951" y="16288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sym typeface="Symbol"/>
              </a:rPr>
              <a:t>« N(1520) 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az 7"/>
          <p:cNvPicPr>
            <a:picLocks noChangeAspect="1"/>
          </p:cNvPicPr>
          <p:nvPr/>
        </p:nvPicPr>
        <p:blipFill rotWithShape="1">
          <a:blip r:embed="rId2"/>
          <a:srcRect t="6817"/>
          <a:stretch/>
        </p:blipFill>
        <p:spPr>
          <a:xfrm>
            <a:off x="6893943" y="3285496"/>
            <a:ext cx="2250057" cy="16254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17463" y="1060091"/>
            <a:ext cx="3160728" cy="32185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54" y="1280477"/>
            <a:ext cx="3012945" cy="267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07504" y="1213979"/>
            <a:ext cx="2808021" cy="19694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4" y="1280477"/>
            <a:ext cx="2209252" cy="18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Exclusive </a:t>
            </a:r>
            <a:r>
              <a:rPr lang="fr-FR" sz="3600" dirty="0" err="1" smtClean="0">
                <a:solidFill>
                  <a:schemeClr val="tx2"/>
                </a:solidFill>
              </a:rPr>
              <a:t>e</a:t>
            </a:r>
            <a:r>
              <a:rPr lang="fr-FR" sz="3600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3600" dirty="0" err="1" smtClean="0">
                <a:solidFill>
                  <a:schemeClr val="tx2"/>
                </a:solidFill>
              </a:rPr>
              <a:t>e</a:t>
            </a:r>
            <a:r>
              <a:rPr lang="fr-FR" sz="3600" baseline="30000" dirty="0" smtClean="0">
                <a:solidFill>
                  <a:schemeClr val="tx2"/>
                </a:solidFill>
              </a:rPr>
              <a:t>-</a:t>
            </a:r>
            <a:r>
              <a:rPr lang="fr-FR" sz="3600" dirty="0" smtClean="0">
                <a:solidFill>
                  <a:schemeClr val="tx2"/>
                </a:solidFill>
              </a:rPr>
              <a:t> production </a:t>
            </a:r>
            <a:r>
              <a:rPr lang="fr-FR" sz="3600" dirty="0" err="1" smtClean="0">
                <a:solidFill>
                  <a:schemeClr val="tx2"/>
                </a:solidFill>
              </a:rPr>
              <a:t>with</a:t>
            </a:r>
            <a:r>
              <a:rPr lang="fr-FR" sz="3600" dirty="0" smtClean="0">
                <a:solidFill>
                  <a:schemeClr val="tx2"/>
                </a:solidFill>
              </a:rPr>
              <a:t> pion </a:t>
            </a:r>
            <a:r>
              <a:rPr lang="fr-FR" sz="3600" dirty="0" err="1" smtClean="0">
                <a:solidFill>
                  <a:schemeClr val="tx2"/>
                </a:solidFill>
              </a:rPr>
              <a:t>beams</a:t>
            </a: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3956093" y="1075410"/>
            <a:ext cx="2659348" cy="2333998"/>
            <a:chOff x="4763033" y="368619"/>
            <a:chExt cx="2449354" cy="2191499"/>
          </a:xfrm>
        </p:grpSpPr>
        <p:grpSp>
          <p:nvGrpSpPr>
            <p:cNvPr id="23" name="Groupe 22"/>
            <p:cNvGrpSpPr/>
            <p:nvPr/>
          </p:nvGrpSpPr>
          <p:grpSpPr>
            <a:xfrm>
              <a:off x="5222686" y="368619"/>
              <a:ext cx="1989701" cy="848644"/>
              <a:chOff x="5205047" y="465317"/>
              <a:chExt cx="1989701" cy="84864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6639104" y="657864"/>
                <a:ext cx="555644" cy="65609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205047" y="465317"/>
                <a:ext cx="1885881" cy="28898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bg1"/>
                    </a:solidFill>
                  </a:rPr>
                  <a:t>0.9 &lt;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miss</a:t>
                </a:r>
                <a:r>
                  <a:rPr lang="fr-FR" sz="1400" baseline="-25000" dirty="0" err="1" smtClean="0">
                    <a:solidFill>
                      <a:schemeClr val="bg1"/>
                    </a:solidFill>
                  </a:rPr>
                  <a:t>ee</a:t>
                </a:r>
                <a:r>
                  <a:rPr lang="fr-FR" sz="1400" dirty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&lt; 1.03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 rot="1883891">
              <a:off x="4763033" y="2213335"/>
              <a:ext cx="1160528" cy="346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preliminary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07504" y="5363924"/>
            <a:ext cx="8838020" cy="369332"/>
          </a:xfrm>
          <a:prstGeom prst="rect">
            <a:avLst/>
          </a:prstGeom>
          <a:solidFill>
            <a:srgbClr val="DEECE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  <a:sym typeface="Symbol"/>
              </a:rPr>
              <a:t>Empirical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way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of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taking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into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account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VDM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form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factors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for baryon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decays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20272" y="1262978"/>
            <a:ext cx="165792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  <a:latin typeface="+mj-lt"/>
              </a:rPr>
              <a:t>Total</a:t>
            </a:r>
          </a:p>
          <a:p>
            <a:r>
              <a:rPr lang="el-GR" dirty="0" smtClean="0">
                <a:solidFill>
                  <a:srgbClr val="92D050"/>
                </a:solidFill>
                <a:latin typeface="+mj-lt"/>
              </a:rPr>
              <a:t>π</a:t>
            </a:r>
            <a:r>
              <a:rPr lang="fr-FR" baseline="30000" dirty="0">
                <a:solidFill>
                  <a:srgbClr val="92D050"/>
                </a:solidFill>
                <a:latin typeface="+mj-lt"/>
              </a:rPr>
              <a:t>0 </a:t>
            </a:r>
            <a:r>
              <a:rPr lang="fr-FR" dirty="0" smtClean="0">
                <a:solidFill>
                  <a:srgbClr val="92D050"/>
                </a:solidFill>
                <a:latin typeface="+mj-lt"/>
                <a:sym typeface="Symbol"/>
              </a:rPr>
              <a:t></a:t>
            </a:r>
            <a:r>
              <a:rPr lang="fr-FR" dirty="0" err="1" smtClean="0">
                <a:solidFill>
                  <a:srgbClr val="92D050"/>
                </a:solidFill>
                <a:latin typeface="+mj-lt"/>
                <a:sym typeface="Symbol"/>
              </a:rPr>
              <a:t>e</a:t>
            </a:r>
            <a:r>
              <a:rPr lang="fr-FR" baseline="30000" dirty="0" err="1" smtClean="0">
                <a:solidFill>
                  <a:srgbClr val="92D050"/>
                </a:solidFill>
                <a:latin typeface="+mj-lt"/>
                <a:sym typeface="Symbol"/>
              </a:rPr>
              <a:t>+</a:t>
            </a:r>
            <a:r>
              <a:rPr lang="fr-FR" dirty="0" err="1" smtClean="0">
                <a:solidFill>
                  <a:srgbClr val="92D050"/>
                </a:solidFill>
                <a:latin typeface="+mj-lt"/>
                <a:sym typeface="Symbol"/>
              </a:rPr>
              <a:t>e</a:t>
            </a:r>
            <a:r>
              <a:rPr lang="fr-FR" baseline="30000" dirty="0" smtClean="0">
                <a:solidFill>
                  <a:srgbClr val="92D050"/>
                </a:solidFill>
                <a:latin typeface="+mj-lt"/>
                <a:sym typeface="Symbol"/>
              </a:rPr>
              <a:t>-</a:t>
            </a:r>
            <a:r>
              <a:rPr lang="el-GR" dirty="0" smtClean="0">
                <a:solidFill>
                  <a:srgbClr val="92D050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 smtClean="0">
              <a:solidFill>
                <a:srgbClr val="92D050"/>
              </a:solidFill>
              <a:latin typeface="+mj-lt"/>
              <a:cs typeface="Times New Roman"/>
              <a:sym typeface="Symbol"/>
            </a:endParaRPr>
          </a:p>
          <a:p>
            <a:r>
              <a:rPr lang="el-GR" dirty="0" smtClean="0">
                <a:solidFill>
                  <a:srgbClr val="FF66CC"/>
                </a:solidFill>
                <a:latin typeface="+mj-lt"/>
              </a:rPr>
              <a:t>η</a:t>
            </a:r>
            <a:r>
              <a:rPr lang="fr-FR" dirty="0" smtClean="0">
                <a:solidFill>
                  <a:srgbClr val="FF66CC"/>
                </a:solidFill>
                <a:latin typeface="+mj-lt"/>
                <a:sym typeface="Symbol"/>
              </a:rPr>
              <a:t></a:t>
            </a:r>
            <a:r>
              <a:rPr lang="fr-FR" dirty="0">
                <a:solidFill>
                  <a:srgbClr val="FF66CC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FF66CC"/>
                </a:solidFill>
                <a:latin typeface="+mj-lt"/>
                <a:sym typeface="Symbol"/>
              </a:rPr>
              <a:t>+</a:t>
            </a:r>
            <a:r>
              <a:rPr lang="fr-FR" dirty="0">
                <a:solidFill>
                  <a:srgbClr val="FF66CC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FF66CC"/>
                </a:solidFill>
                <a:latin typeface="+mj-lt"/>
                <a:sym typeface="Symbol"/>
              </a:rPr>
              <a:t>-</a:t>
            </a:r>
            <a:r>
              <a:rPr lang="el-GR" dirty="0">
                <a:solidFill>
                  <a:srgbClr val="FF66CC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>
              <a:solidFill>
                <a:srgbClr val="FF66CC"/>
              </a:solidFill>
              <a:latin typeface="+mj-lt"/>
              <a:cs typeface="Times New Roman"/>
              <a:sym typeface="Symbol"/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N(1520)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sym typeface="Symbol"/>
              </a:rPr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023269" y="1367868"/>
            <a:ext cx="1208985" cy="33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sym typeface="Symbol"/>
              </a:rPr>
              <a:t>π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5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2199248" y="2318822"/>
            <a:ext cx="6523429" cy="2910378"/>
            <a:chOff x="2229119" y="2008724"/>
            <a:chExt cx="6523429" cy="2910378"/>
          </a:xfrm>
        </p:grpSpPr>
        <p:grpSp>
          <p:nvGrpSpPr>
            <p:cNvPr id="57" name="Groupe 56"/>
            <p:cNvGrpSpPr/>
            <p:nvPr/>
          </p:nvGrpSpPr>
          <p:grpSpPr>
            <a:xfrm>
              <a:off x="2229119" y="2008724"/>
              <a:ext cx="6523429" cy="2592149"/>
              <a:chOff x="2229119" y="2008724"/>
              <a:chExt cx="6523429" cy="2592149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2229119" y="3551530"/>
                <a:ext cx="1150501" cy="6463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Off-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shell</a:t>
                </a:r>
                <a:endParaRPr lang="fr-FR" dirty="0" smtClean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  <a:p>
                <a:r>
                  <a:rPr lang="el-GR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ρ</a:t>
                </a:r>
                <a:r>
                  <a:rPr lang="el-GR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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+</a:t>
                </a:r>
                <a:r>
                  <a:rPr lang="fr-FR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-</a:t>
                </a:r>
                <a:r>
                  <a:rPr lang="fr-FR" dirty="0" smtClean="0">
                    <a:solidFill>
                      <a:schemeClr val="bg1"/>
                    </a:solidFill>
                    <a:latin typeface="Times New Roman"/>
                    <a:cs typeface="Times New Roman"/>
                    <a:sym typeface="Symbol"/>
                  </a:rPr>
                  <a:t> </a:t>
                </a:r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flipH="1" flipV="1">
                <a:off x="2560234" y="3968500"/>
                <a:ext cx="682250" cy="2291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7452320" y="4293096"/>
                <a:ext cx="13002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inv</a:t>
                </a:r>
                <a:r>
                  <a:rPr lang="el-GR" sz="1400" baseline="-25000" dirty="0" smtClean="0">
                    <a:solidFill>
                      <a:schemeClr val="bg1"/>
                    </a:solidFill>
                  </a:rPr>
                  <a:t>ππ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>
                    <a:solidFill>
                      <a:schemeClr val="bg1"/>
                    </a:solidFill>
                  </a:rPr>
                  <a:t>(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)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flipV="1">
                <a:off x="3242484" y="2008724"/>
                <a:ext cx="2769676" cy="1542806"/>
              </a:xfrm>
              <a:prstGeom prst="straightConnector1">
                <a:avLst/>
              </a:prstGeom>
              <a:ln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5826007" y="3995772"/>
              <a:ext cx="1097807" cy="9233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Off-</a:t>
              </a:r>
              <a:r>
                <a:rPr lang="fr-FR" dirty="0" err="1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shell</a:t>
              </a:r>
              <a:endParaRPr lang="fr-FR" dirty="0" smtClean="0">
                <a:solidFill>
                  <a:schemeClr val="accent2"/>
                </a:solidFill>
                <a:latin typeface="Times New Roman"/>
                <a:cs typeface="Times New Roman"/>
              </a:endParaRPr>
            </a:p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ρ</a:t>
              </a:r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π</a:t>
              </a:r>
              <a:r>
                <a:rPr lang="fr-FR" baseline="30000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+</a:t>
              </a:r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π</a:t>
              </a:r>
              <a:r>
                <a:rPr lang="fr-FR" baseline="30000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-</a:t>
              </a:r>
            </a:p>
            <a:p>
              <a:r>
                <a:rPr lang="fr-FR" dirty="0" smtClean="0">
                  <a:solidFill>
                    <a:schemeClr val="accent2"/>
                  </a:solidFill>
                  <a:latin typeface="Times New Roman"/>
                  <a:cs typeface="Times New Roman"/>
                  <a:sym typeface="Symbol"/>
                </a:rPr>
                <a:t>I=1 </a:t>
              </a:r>
              <a:endParaRPr lang="fr-FR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60" name="Connecteur droit avec flèche 59"/>
            <p:cNvCxnSpPr>
              <a:stCxn id="59" idx="3"/>
            </p:cNvCxnSpPr>
            <p:nvPr/>
          </p:nvCxnSpPr>
          <p:spPr>
            <a:xfrm flipV="1">
              <a:off x="6923814" y="4131771"/>
              <a:ext cx="1125028" cy="32566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7380312" y="3543427"/>
            <a:ext cx="582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PWA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07504" y="2432134"/>
            <a:ext cx="1347532" cy="3799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sym typeface="Symbol"/>
              </a:rPr>
              <a:t>π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2843808" y="2142141"/>
            <a:ext cx="873655" cy="3184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57470" y="1268536"/>
            <a:ext cx="2058056" cy="1164783"/>
            <a:chOff x="616453" y="3003645"/>
            <a:chExt cx="1846455" cy="1125224"/>
          </a:xfrm>
        </p:grpSpPr>
        <p:sp>
          <p:nvSpPr>
            <p:cNvPr id="40" name="ZoneTexte 39"/>
            <p:cNvSpPr txBox="1"/>
            <p:nvPr/>
          </p:nvSpPr>
          <p:spPr>
            <a:xfrm>
              <a:off x="616453" y="3003645"/>
              <a:ext cx="1846455" cy="35378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M</a:t>
              </a:r>
              <a:r>
                <a:rPr lang="fr-FR" sz="1400" baseline="30000" dirty="0" err="1" smtClean="0">
                  <a:solidFill>
                    <a:schemeClr val="bg1"/>
                  </a:solidFill>
                </a:rPr>
                <a:t>inv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ee</a:t>
              </a:r>
              <a:r>
                <a:rPr lang="fr-FR" sz="1400" dirty="0" smtClean="0">
                  <a:solidFill>
                    <a:schemeClr val="bg1"/>
                  </a:solidFill>
                </a:rPr>
                <a:t>  &gt; </a:t>
              </a:r>
              <a:r>
                <a:rPr lang="fr-FR" sz="1400" dirty="0">
                  <a:solidFill>
                    <a:schemeClr val="bg1"/>
                  </a:solidFill>
                </a:rPr>
                <a:t>0.12 </a:t>
              </a:r>
              <a:r>
                <a:rPr lang="fr-FR" sz="1400" dirty="0" err="1">
                  <a:solidFill>
                    <a:schemeClr val="bg1"/>
                  </a:solidFill>
                </a:rPr>
                <a:t>GeV</a:t>
              </a:r>
              <a:r>
                <a:rPr lang="fr-FR" sz="1400" dirty="0">
                  <a:solidFill>
                    <a:schemeClr val="bg1"/>
                  </a:solidFill>
                </a:rPr>
                <a:t>/c</a:t>
              </a:r>
              <a:r>
                <a:rPr lang="fr-FR" sz="1400" baseline="30000" dirty="0">
                  <a:solidFill>
                    <a:schemeClr val="bg1"/>
                  </a:solidFill>
                </a:rPr>
                <a:t>2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endParaRPr lang="fr-FR" sz="14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V="1">
              <a:off x="779142" y="3861676"/>
              <a:ext cx="373437" cy="26719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756356" y="4490312"/>
            <a:ext cx="4823756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Vector Dominance Model </a:t>
            </a:r>
          </a:p>
          <a:p>
            <a:r>
              <a:rPr lang="it-IT" dirty="0" smtClean="0"/>
              <a:t>(d</a:t>
            </a:r>
            <a:r>
              <a:rPr lang="it-IT" dirty="0" smtClean="0">
                <a:sym typeface="Symbol"/>
              </a:rPr>
              <a:t>/dM</a:t>
            </a:r>
            <a:r>
              <a:rPr lang="it-IT" baseline="-25000" dirty="0" smtClean="0">
                <a:sym typeface="Symbol"/>
              </a:rPr>
              <a:t>ee</a:t>
            </a:r>
            <a:r>
              <a:rPr lang="it-IT" dirty="0" smtClean="0">
                <a:sym typeface="Symbol"/>
              </a:rPr>
              <a:t>)</a:t>
            </a:r>
            <a:r>
              <a:rPr lang="it-IT" dirty="0" smtClean="0"/>
              <a:t>= </a:t>
            </a:r>
            <a:r>
              <a:rPr lang="it-IT" dirty="0"/>
              <a:t>(d</a:t>
            </a:r>
            <a:r>
              <a:rPr lang="it-IT" dirty="0">
                <a:sym typeface="Symbol"/>
              </a:rPr>
              <a:t>/</a:t>
            </a:r>
            <a:r>
              <a:rPr lang="it-IT" dirty="0" smtClean="0">
                <a:sym typeface="Symbol"/>
              </a:rPr>
              <a:t>dM</a:t>
            </a:r>
            <a:r>
              <a:rPr lang="it-IT" baseline="-25000" dirty="0" smtClean="0">
                <a:sym typeface="Symbol"/>
              </a:rPr>
              <a:t></a:t>
            </a:r>
            <a:r>
              <a:rPr lang="it-IT" dirty="0" smtClean="0"/>
              <a:t> )* BR(M</a:t>
            </a:r>
            <a:r>
              <a:rPr lang="it-IT" baseline="-25000" dirty="0" smtClean="0"/>
              <a:t>ee</a:t>
            </a:r>
            <a:r>
              <a:rPr lang="it-IT" dirty="0" smtClean="0"/>
              <a:t>=M</a:t>
            </a:r>
            <a:r>
              <a:rPr lang="it-IT" baseline="-25000" dirty="0" smtClean="0">
                <a:sym typeface="Symbol"/>
              </a:rPr>
              <a:t></a:t>
            </a:r>
            <a:r>
              <a:rPr lang="it-IT" dirty="0" smtClean="0"/>
              <a:t>) * (M</a:t>
            </a:r>
            <a:r>
              <a:rPr lang="it-IT" baseline="-25000" dirty="0" smtClean="0">
                <a:sym typeface="Symbol"/>
              </a:rPr>
              <a:t></a:t>
            </a:r>
            <a:r>
              <a:rPr lang="it-IT" dirty="0" smtClean="0"/>
              <a:t>/M</a:t>
            </a:r>
            <a:r>
              <a:rPr lang="it-IT" baseline="-25000" dirty="0" smtClean="0"/>
              <a:t>ee</a:t>
            </a:r>
            <a:r>
              <a:rPr lang="it-IT" dirty="0" smtClean="0"/>
              <a:t>)</a:t>
            </a:r>
            <a:r>
              <a:rPr lang="it-IT" baseline="30000" dirty="0" smtClean="0"/>
              <a:t>3</a:t>
            </a:r>
            <a:endParaRPr lang="en-US" baseline="300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5148064" y="4622128"/>
            <a:ext cx="852599" cy="8113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98"/>
          <p:cNvGrpSpPr>
            <a:grpSpLocks/>
          </p:cNvGrpSpPr>
          <p:nvPr/>
        </p:nvGrpSpPr>
        <p:grpSpPr bwMode="auto">
          <a:xfrm>
            <a:off x="-36512" y="3183387"/>
            <a:ext cx="1749570" cy="1220303"/>
            <a:chOff x="1992" y="1704"/>
            <a:chExt cx="1605" cy="1097"/>
          </a:xfrm>
          <a:noFill/>
        </p:grpSpPr>
        <p:sp>
          <p:nvSpPr>
            <p:cNvPr id="69" name="Rectangle 113"/>
            <p:cNvSpPr>
              <a:spLocks noChangeArrowheads="1"/>
            </p:cNvSpPr>
            <p:nvPr/>
          </p:nvSpPr>
          <p:spPr bwMode="auto">
            <a:xfrm>
              <a:off x="1992" y="1704"/>
              <a:ext cx="1605" cy="1097"/>
            </a:xfrm>
            <a:prstGeom prst="rect">
              <a:avLst/>
            </a:prstGeom>
            <a:grpFill/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1" name="AutoShape 100"/>
            <p:cNvSpPr>
              <a:spLocks noChangeArrowheads="1"/>
            </p:cNvSpPr>
            <p:nvPr/>
          </p:nvSpPr>
          <p:spPr bwMode="auto">
            <a:xfrm rot="1800000">
              <a:off x="2743" y="2162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grpFill/>
            <a:ln w="3816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>
              <a:off x="3060" y="2292"/>
              <a:ext cx="180" cy="110"/>
            </a:xfrm>
            <a:prstGeom prst="line">
              <a:avLst/>
            </a:prstGeom>
            <a:grp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flipV="1">
              <a:off x="3032" y="2162"/>
              <a:ext cx="200" cy="101"/>
            </a:xfrm>
            <a:prstGeom prst="line">
              <a:avLst/>
            </a:prstGeom>
            <a:grpFill/>
            <a:ln w="936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  <p:sp>
          <p:nvSpPr>
            <p:cNvPr id="75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514" y="2173"/>
              <a:ext cx="419" cy="2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latin typeface="Symbol" pitchFamily="18" charset="2"/>
                </a:rPr>
                <a:t></a:t>
              </a:r>
              <a:r>
                <a:rPr lang="en-US" sz="2000" b="1" baseline="30000" dirty="0">
                  <a:latin typeface="Symbol" pitchFamily="18" charset="2"/>
                </a:rPr>
                <a:t></a:t>
              </a:r>
            </a:p>
          </p:txBody>
        </p:sp>
        <p:sp>
          <p:nvSpPr>
            <p:cNvPr id="76" name="Text Box 105"/>
            <p:cNvSpPr txBox="1">
              <a:spLocks noChangeArrowheads="1"/>
            </p:cNvSpPr>
            <p:nvPr/>
          </p:nvSpPr>
          <p:spPr bwMode="auto">
            <a:xfrm>
              <a:off x="3097" y="1956"/>
              <a:ext cx="232" cy="25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/>
                <a:t>e</a:t>
              </a:r>
              <a:r>
                <a:rPr lang="en-US" baseline="30000"/>
                <a:t>+</a:t>
              </a:r>
            </a:p>
          </p:txBody>
        </p: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2982" y="2352"/>
              <a:ext cx="213" cy="25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  <p:sp>
          <p:nvSpPr>
            <p:cNvPr id="78" name="Oval 110"/>
            <p:cNvSpPr>
              <a:spLocks noChangeArrowheads="1"/>
            </p:cNvSpPr>
            <p:nvPr/>
          </p:nvSpPr>
          <p:spPr bwMode="auto">
            <a:xfrm>
              <a:off x="2411" y="1942"/>
              <a:ext cx="63" cy="86"/>
            </a:xfrm>
            <a:prstGeom prst="ellipse">
              <a:avLst/>
            </a:prstGeom>
            <a:solidFill>
              <a:schemeClr val="tx1"/>
            </a:solidFill>
            <a:ln w="936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81" name="Line 99"/>
          <p:cNvSpPr>
            <a:spLocks noChangeShapeType="1"/>
          </p:cNvSpPr>
          <p:nvPr/>
        </p:nvSpPr>
        <p:spPr bwMode="auto">
          <a:xfrm>
            <a:off x="416959" y="3463712"/>
            <a:ext cx="359995" cy="156843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261307" y="367561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</a:t>
            </a:r>
            <a:endParaRPr lang="en-US" dirty="0"/>
          </a:p>
        </p:txBody>
      </p:sp>
      <p:sp>
        <p:nvSpPr>
          <p:cNvPr id="84" name="Oval 110"/>
          <p:cNvSpPr>
            <a:spLocks noChangeArrowheads="1"/>
          </p:cNvSpPr>
          <p:nvPr/>
        </p:nvSpPr>
        <p:spPr bwMode="auto">
          <a:xfrm>
            <a:off x="778162" y="3631815"/>
            <a:ext cx="70799" cy="45719"/>
          </a:xfrm>
          <a:prstGeom prst="ellipse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473932" y="3530600"/>
            <a:ext cx="359995" cy="156843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1748698" y="1060091"/>
            <a:ext cx="0" cy="203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403648" y="1167163"/>
            <a:ext cx="0" cy="203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511514" y="3285496"/>
            <a:ext cx="13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1500 </a:t>
            </a:r>
            <a:r>
              <a:rPr lang="fr-FR" dirty="0" err="1" smtClean="0"/>
              <a:t>events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 rot="1883891">
            <a:off x="8027615" y="3383964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 rot="1883891">
            <a:off x="1891341" y="2014980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7395463" y="292406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ym typeface="Symbol"/>
              </a:rPr>
              <a:t>π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p</a:t>
            </a:r>
            <a:r>
              <a:rPr lang="el-GR" dirty="0" smtClean="0">
                <a:sym typeface="Symbol"/>
              </a:rPr>
              <a:t></a:t>
            </a:r>
            <a:r>
              <a:rPr lang="fr-FR" dirty="0" smtClean="0">
                <a:sym typeface="Symbol"/>
              </a:rPr>
              <a:t>n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26179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  <p:bldP spid="8" grpId="0" animBg="1"/>
      <p:bldP spid="81" grpId="0" animBg="1"/>
      <p:bldP spid="83" grpId="0"/>
      <p:bldP spid="84" grpId="0" animBg="1"/>
      <p:bldP spid="85" grpId="0" animBg="1"/>
      <p:bldP spid="51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69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8820472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 Introduction </a:t>
            </a: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  <a:ea typeface="+mn-ea"/>
              </a:rPr>
              <a:t>       General motivations of the HADES </a:t>
            </a:r>
            <a:r>
              <a:rPr lang="fr-FR" sz="2000" b="1" dirty="0" err="1" smtClean="0">
                <a:solidFill>
                  <a:schemeClr val="tx2"/>
                </a:solidFill>
                <a:ea typeface="+mn-ea"/>
              </a:rPr>
              <a:t>experiment</a:t>
            </a: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Access to  time-</a:t>
            </a:r>
            <a:r>
              <a:rPr lang="fr-FR" sz="2000" b="1" dirty="0" err="1" smtClean="0">
                <a:solidFill>
                  <a:schemeClr val="tx2"/>
                </a:solidFill>
              </a:rPr>
              <a:t>like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electromagnetic</a:t>
            </a:r>
            <a:r>
              <a:rPr lang="fr-FR" sz="2000" b="1" dirty="0" smtClean="0">
                <a:solidFill>
                  <a:schemeClr val="tx2"/>
                </a:solidFill>
              </a:rPr>
              <a:t>  baryon transitions 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 b="1" dirty="0" smtClean="0"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>
                <a:ea typeface="+mn-ea"/>
              </a:rPr>
              <a:t>from </a:t>
            </a:r>
            <a:r>
              <a:rPr lang="fr-FR" sz="2000" b="1" dirty="0" smtClean="0"/>
              <a:t>pp</a:t>
            </a:r>
            <a:r>
              <a:rPr lang="fr-FR" sz="2000" b="1" dirty="0" smtClean="0">
                <a:ea typeface="+mn-ea"/>
              </a:rPr>
              <a:t> and </a:t>
            </a:r>
            <a:r>
              <a:rPr lang="fr-FR" sz="2000" b="1" dirty="0" err="1" smtClean="0">
                <a:ea typeface="+mn-ea"/>
              </a:rPr>
              <a:t>pn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reactions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HADES at GSI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 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/>
              <a:t>Preliminary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</a:t>
            </a:r>
            <a:r>
              <a:rPr lang="fr-FR" sz="2000" b="1" dirty="0" err="1" smtClean="0">
                <a:ea typeface="+mn-ea"/>
              </a:rPr>
              <a:t>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the GSI pion </a:t>
            </a:r>
            <a:r>
              <a:rPr lang="fr-FR" sz="2000" b="1" dirty="0" err="1" smtClean="0">
                <a:ea typeface="+mn-ea"/>
              </a:rPr>
              <a:t>beam</a:t>
            </a:r>
            <a:endParaRPr lang="fr-FR" sz="2000" b="1" dirty="0" smtClean="0">
              <a:ea typeface="+mn-ea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tx2"/>
              </a:solidFill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/>
              <a:t> Prospects for </a:t>
            </a:r>
            <a:r>
              <a:rPr lang="fr-FR" sz="2000" b="1" dirty="0" err="1" smtClean="0"/>
              <a:t>hyperon</a:t>
            </a:r>
            <a:r>
              <a:rPr lang="fr-FR" sz="2000" b="1" dirty="0" smtClean="0"/>
              <a:t> transitions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/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/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 Conclusions</a:t>
            </a:r>
            <a:endParaRPr lang="fr-FR" sz="2000" b="1" dirty="0"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36297" y="-27733"/>
            <a:ext cx="1908532" cy="1369457"/>
            <a:chOff x="0" y="-29"/>
            <a:chExt cx="2304" cy="143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-29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6660331" y="2394591"/>
            <a:ext cx="2016125" cy="1178425"/>
            <a:chOff x="1680" y="1554"/>
            <a:chExt cx="1248" cy="816"/>
          </a:xfrm>
        </p:grpSpPr>
        <p:sp>
          <p:nvSpPr>
            <p:cNvPr id="16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22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23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4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5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6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7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" y="1549116"/>
            <a:ext cx="3994807" cy="396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60650" y="1849874"/>
            <a:ext cx="866775" cy="10495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N(1520) and N(1535) contributions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3968" y="1052736"/>
            <a:ext cx="49089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PLUTO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sz="1600" i="1" dirty="0" err="1" smtClean="0"/>
              <a:t>Fröhlich</a:t>
            </a:r>
            <a:r>
              <a:rPr lang="fr-FR" sz="1600" i="1" dirty="0" smtClean="0"/>
              <a:t> et al, POS (2007) 076</a:t>
            </a:r>
          </a:p>
          <a:p>
            <a:r>
              <a:rPr lang="el-GR" i="1" dirty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Meson</a:t>
            </a:r>
            <a:r>
              <a:rPr lang="fr-FR" dirty="0"/>
              <a:t> production: </a:t>
            </a:r>
            <a:r>
              <a:rPr lang="fr-FR" dirty="0" err="1" smtClean="0"/>
              <a:t>Landolt-Börnstein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             </a:t>
            </a:r>
            <a:r>
              <a:rPr lang="fr-FR" dirty="0">
                <a:sym typeface="Symbol"/>
              </a:rPr>
              <a:t></a:t>
            </a:r>
            <a:r>
              <a:rPr lang="fr-FR" baseline="30000" dirty="0">
                <a:sym typeface="Symbol"/>
              </a:rPr>
              <a:t>0</a:t>
            </a:r>
            <a:r>
              <a:rPr lang="fr-FR" dirty="0">
                <a:sym typeface="Symbol"/>
              </a:rPr>
              <a:t>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    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 err="1">
                <a:sym typeface="Symbol"/>
              </a:rPr>
              <a:t>+</a:t>
            </a:r>
            <a:r>
              <a:rPr lang="fr-FR" dirty="0" err="1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 </a:t>
            </a: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Symbol"/>
              </a:rPr>
              <a:t> contribution from </a:t>
            </a:r>
            <a:r>
              <a:rPr lang="fr-FR" dirty="0" smtClean="0">
                <a:sym typeface="Symbol"/>
              </a:rPr>
              <a:t>PWA</a:t>
            </a:r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N(1520) and N(1535) contributions from PWA</a:t>
            </a:r>
          </a:p>
          <a:p>
            <a:r>
              <a:rPr lang="fr-FR" dirty="0">
                <a:solidFill>
                  <a:srgbClr val="FFFF00"/>
                </a:solidFill>
              </a:rPr>
              <a:t>i</a:t>
            </a:r>
            <a:r>
              <a:rPr lang="fr-FR" dirty="0" smtClean="0">
                <a:solidFill>
                  <a:srgbClr val="FFFF00"/>
                </a:solidFill>
              </a:rPr>
              <a:t>n 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p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reactions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+ real 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couplings</a:t>
            </a:r>
            <a:r>
              <a:rPr lang="fr-FR" dirty="0" smtClean="0">
                <a:sym typeface="Symbol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Symbol"/>
              </a:rPr>
              <a:t>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N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on-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resonant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contributions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missing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  </a:t>
            </a:r>
          </a:p>
          <a:p>
            <a:endParaRPr lang="fr-FR" dirty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>
              <a:sym typeface="Symbol"/>
            </a:endParaRPr>
          </a:p>
          <a:p>
            <a:endParaRPr lang="fr-FR" dirty="0" smtClean="0">
              <a:sym typeface="Symbol"/>
            </a:endParaRPr>
          </a:p>
          <a:p>
            <a:endParaRPr lang="fr-FR" dirty="0" smtClean="0">
              <a:sym typeface="Symbol"/>
            </a:endParaRPr>
          </a:p>
        </p:txBody>
      </p:sp>
      <p:sp>
        <p:nvSpPr>
          <p:cNvPr id="13" name="ZoneTexte 12"/>
          <p:cNvSpPr txBox="1"/>
          <p:nvPr/>
        </p:nvSpPr>
        <p:spPr>
          <a:xfrm rot="1883891">
            <a:off x="2970963" y="1520567"/>
            <a:ext cx="13129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8727"/>
            <a:ext cx="2197795" cy="168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83968" y="3441774"/>
            <a:ext cx="4062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On-</a:t>
            </a:r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</a:p>
          <a:p>
            <a:r>
              <a:rPr lang="fr-FR" dirty="0" smtClean="0"/>
              <a:t>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factor for </a:t>
            </a:r>
          </a:p>
          <a:p>
            <a:r>
              <a:rPr lang="fr-FR" dirty="0" smtClean="0"/>
              <a:t>N(1520)</a:t>
            </a:r>
            <a:r>
              <a:rPr lang="fr-FR" dirty="0" smtClean="0">
                <a:sym typeface="Symbol"/>
              </a:rPr>
              <a:t> N transition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283968" y="4293096"/>
            <a:ext cx="40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G. </a:t>
            </a:r>
            <a:r>
              <a:rPr lang="fr-FR" sz="1600" i="1" dirty="0" err="1" smtClean="0"/>
              <a:t>Ramalho</a:t>
            </a:r>
            <a:r>
              <a:rPr lang="fr-FR" sz="1600" i="1" dirty="0" smtClean="0"/>
              <a:t> and T. </a:t>
            </a:r>
            <a:r>
              <a:rPr lang="fr-FR" sz="1600" i="1" dirty="0" err="1" smtClean="0"/>
              <a:t>Pena</a:t>
            </a:r>
            <a:r>
              <a:rPr lang="fr-FR" sz="1600" i="1" dirty="0" smtClean="0"/>
              <a:t> Phys. </a:t>
            </a:r>
            <a:r>
              <a:rPr lang="fr-FR" sz="1600" i="1" dirty="0" err="1" smtClean="0"/>
              <a:t>ReV</a:t>
            </a:r>
            <a:r>
              <a:rPr lang="fr-FR" sz="1600" i="1" dirty="0" smtClean="0"/>
              <a:t>. D 95014003</a:t>
            </a:r>
            <a:endParaRPr lang="en-US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403648" y="3504138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N(1520)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69237" y="4129335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N(1535)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60650" y="352331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33"/>
                </a:solidFill>
                <a:sym typeface="Symbol"/>
              </a:rPr>
              <a:t></a:t>
            </a:r>
            <a:endParaRPr lang="en-US" dirty="0">
              <a:solidFill>
                <a:srgbClr val="666633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75823" y="218201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CCFF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00CCFF"/>
                </a:solidFill>
                <a:sym typeface="Symbol"/>
              </a:rPr>
              <a:t>0</a:t>
            </a:r>
            <a:r>
              <a:rPr lang="fr-FR" dirty="0">
                <a:solidFill>
                  <a:srgbClr val="00CCFF"/>
                </a:solidFill>
                <a:sym typeface="Symbol"/>
              </a:rPr>
              <a:t>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90276" y="184987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r>
              <a:rPr lang="fr-FR" dirty="0">
                <a:solidFill>
                  <a:srgbClr val="00CC66"/>
                </a:solidFill>
                <a:sym typeface="Symbol"/>
              </a:rPr>
              <a:t></a:t>
            </a:r>
            <a:r>
              <a:rPr lang="fr-FR" baseline="30000" dirty="0" smtClean="0">
                <a:solidFill>
                  <a:srgbClr val="00CC66"/>
                </a:solidFill>
                <a:sym typeface="Symbol"/>
              </a:rPr>
              <a:t>0</a:t>
            </a:r>
            <a:r>
              <a:rPr lang="fr-FR" dirty="0" smtClean="0">
                <a:solidFill>
                  <a:srgbClr val="00CC66"/>
                </a:solidFill>
                <a:sym typeface="Symbol"/>
              </a:rPr>
              <a:t> </a:t>
            </a:r>
            <a:endParaRPr lang="fr-FR" dirty="0">
              <a:solidFill>
                <a:srgbClr val="00CC66"/>
              </a:solidFill>
              <a:sym typeface="Symbol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1088731" y="2115498"/>
            <a:ext cx="119418" cy="140240"/>
          </a:xfrm>
          <a:prstGeom prst="straightConnector1">
            <a:avLst/>
          </a:prstGeom>
          <a:ln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1118732" y="2508784"/>
            <a:ext cx="270108" cy="148444"/>
          </a:xfrm>
          <a:prstGeom prst="straightConnector1">
            <a:avLst/>
          </a:prstGeom>
          <a:ln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983867" y="1862453"/>
            <a:ext cx="1553567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/>
              </a:rPr>
              <a:t>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+CH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e</a:t>
            </a:r>
            <a:r>
              <a:rPr lang="en-US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X</a:t>
            </a:r>
          </a:p>
          <a:p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p=0.69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/c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9592" y="29156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8AEE5"/>
                </a:solidFill>
                <a:sym typeface="Symbol"/>
              </a:rPr>
              <a:t></a:t>
            </a:r>
            <a:endParaRPr lang="en-US" dirty="0">
              <a:solidFill>
                <a:srgbClr val="F8AE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2479" y="32048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Information on time-</a:t>
            </a:r>
            <a:r>
              <a:rPr lang="fr-FR" sz="3600" dirty="0" err="1" smtClean="0">
                <a:solidFill>
                  <a:schemeClr val="tx2"/>
                </a:solidFill>
              </a:rPr>
              <a:t>like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electromagnetic</a:t>
            </a:r>
            <a:r>
              <a:rPr lang="fr-FR" sz="3600" dirty="0" smtClean="0">
                <a:solidFill>
                  <a:schemeClr val="tx2"/>
                </a:solidFill>
              </a:rPr>
              <a:t> structure from </a:t>
            </a:r>
            <a:r>
              <a:rPr lang="fr-FR" sz="3600" dirty="0" err="1" smtClean="0">
                <a:solidFill>
                  <a:schemeClr val="tx2"/>
                </a:solidFill>
              </a:rPr>
              <a:t>angular</a:t>
            </a:r>
            <a:r>
              <a:rPr lang="fr-FR" sz="3600" dirty="0" smtClean="0">
                <a:solidFill>
                  <a:schemeClr val="tx2"/>
                </a:solidFill>
              </a:rPr>
              <a:t> distributions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21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8" y="1296186"/>
            <a:ext cx="3435774" cy="108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08600" y="2611649"/>
            <a:ext cx="42378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Spin </a:t>
            </a:r>
            <a:r>
              <a:rPr lang="fr-FR" dirty="0" err="1" smtClean="0"/>
              <a:t>density</a:t>
            </a:r>
            <a:r>
              <a:rPr lang="fr-FR" dirty="0" smtClean="0"/>
              <a:t> matrix </a:t>
            </a:r>
            <a:r>
              <a:rPr lang="fr-FR" dirty="0" err="1" smtClean="0"/>
              <a:t>formalism</a:t>
            </a:r>
            <a:r>
              <a:rPr lang="fr-FR" dirty="0" smtClean="0"/>
              <a:t>: </a:t>
            </a:r>
          </a:p>
          <a:p>
            <a:r>
              <a:rPr lang="fr-FR" sz="1600" i="1" dirty="0" err="1" smtClean="0"/>
              <a:t>E.Speranza</a:t>
            </a:r>
            <a:r>
              <a:rPr lang="fr-FR" sz="1600" i="1" dirty="0" smtClean="0"/>
              <a:t> et al.  </a:t>
            </a:r>
            <a:r>
              <a:rPr lang="en-US" sz="1600" i="1" dirty="0" err="1"/>
              <a:t>Phys.Lett</a:t>
            </a:r>
            <a:r>
              <a:rPr lang="en-US" sz="1600" i="1" dirty="0"/>
              <a:t>. B764 (2017) </a:t>
            </a:r>
            <a:r>
              <a:rPr lang="en-US" sz="1600" i="1" dirty="0" smtClean="0"/>
              <a:t>282-288</a:t>
            </a:r>
          </a:p>
          <a:p>
            <a:r>
              <a:rPr lang="fr-FR" sz="1600" i="1" dirty="0" smtClean="0"/>
              <a:t>A. </a:t>
            </a:r>
            <a:r>
              <a:rPr lang="fr-FR" sz="1600" i="1" dirty="0" err="1" smtClean="0"/>
              <a:t>Sarantsev</a:t>
            </a:r>
            <a:r>
              <a:rPr lang="fr-FR" sz="1600" i="1" dirty="0" smtClean="0"/>
              <a:t> (ECT* meeting, May2017)</a:t>
            </a:r>
            <a:endParaRPr lang="en-US" sz="1600" i="1" dirty="0"/>
          </a:p>
          <a:p>
            <a:r>
              <a:rPr lang="fr-FR" sz="1600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4572000" y="2724752"/>
            <a:ext cx="4392488" cy="828675"/>
            <a:chOff x="5305329" y="4501357"/>
            <a:chExt cx="3981995" cy="828675"/>
          </a:xfrm>
        </p:grpSpPr>
        <p:sp>
          <p:nvSpPr>
            <p:cNvPr id="18" name="Rectangle 17"/>
            <p:cNvSpPr/>
            <p:nvPr/>
          </p:nvSpPr>
          <p:spPr>
            <a:xfrm>
              <a:off x="5305329" y="4501357"/>
              <a:ext cx="3981995" cy="828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54494" y="4676366"/>
              <a:ext cx="2632829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240" y="4501357"/>
              <a:ext cx="17430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727976" y="2852936"/>
                <a:ext cx="2724344" cy="589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fr-FR" sz="2000" b="0" i="1" baseline="30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</m:t>
                        </m:r>
                      </m:num>
                      <m:den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𝑑𝑀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</m:t>
                        </m:r>
                        <m:r>
                          <a:rPr lang="fr-FR" sz="2000" b="0" i="1" baseline="-25000" smtClean="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</m:t>
                        </m:r>
                        <m:r>
                          <a:rPr lang="fr-FR" sz="2000" i="1" baseline="-25000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sym typeface="Symbol"/>
                  </a:rPr>
                  <a:t> </a:t>
                </a:r>
                <a:r>
                  <a:rPr lang="fr-FR" sz="2000" dirty="0">
                    <a:solidFill>
                      <a:schemeClr val="bg1"/>
                    </a:solidFill>
                  </a:rPr>
                  <a:t> |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A|</a:t>
                </a:r>
                <a:r>
                  <a:rPr lang="fr-FR" sz="20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2000" dirty="0" smtClean="0">
                    <a:solidFill>
                      <a:schemeClr val="bg1"/>
                    </a:solidFill>
                  </a:rPr>
                  <a:t>=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976" y="2852936"/>
                <a:ext cx="2724344" cy="5893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188679" y="3789040"/>
            <a:ext cx="8775808" cy="576064"/>
            <a:chOff x="107504" y="4941168"/>
            <a:chExt cx="8108101" cy="576064"/>
          </a:xfrm>
        </p:grpSpPr>
        <p:sp>
          <p:nvSpPr>
            <p:cNvPr id="12" name="Rectangle 11"/>
            <p:cNvSpPr/>
            <p:nvPr/>
          </p:nvSpPr>
          <p:spPr>
            <a:xfrm>
              <a:off x="188680" y="4941168"/>
              <a:ext cx="8026925" cy="576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941168"/>
              <a:ext cx="8108101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2699792" y="3789040"/>
            <a:ext cx="432048" cy="599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79236" y="3849000"/>
            <a:ext cx="541236" cy="57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80272" y="3834432"/>
            <a:ext cx="523976" cy="54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276541" y="4680984"/>
            <a:ext cx="78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err="1" smtClean="0"/>
              <a:t>independent</a:t>
            </a:r>
            <a:r>
              <a:rPr lang="fr-FR" dirty="0" smtClean="0"/>
              <a:t>  </a:t>
            </a:r>
            <a:r>
              <a:rPr lang="fr-FR" dirty="0" err="1" smtClean="0">
                <a:solidFill>
                  <a:srgbClr val="FFFF00"/>
                </a:solidFill>
              </a:rPr>
              <a:t>density</a:t>
            </a:r>
            <a:r>
              <a:rPr lang="fr-FR" dirty="0" smtClean="0">
                <a:solidFill>
                  <a:srgbClr val="FFFF00"/>
                </a:solidFill>
              </a:rPr>
              <a:t> matrix </a:t>
            </a:r>
            <a:r>
              <a:rPr lang="fr-FR" dirty="0" err="1" smtClean="0">
                <a:solidFill>
                  <a:srgbClr val="FFFF00"/>
                </a:solidFill>
              </a:rPr>
              <a:t>elements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11 </a:t>
            </a:r>
            <a:r>
              <a:rPr lang="fr-FR" baseline="-25000" dirty="0" smtClean="0">
                <a:sym typeface="Symbol"/>
              </a:rPr>
              <a:t>, </a:t>
            </a:r>
            <a:r>
              <a:rPr lang="fr-FR" dirty="0" smtClean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10,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1-1 </a:t>
            </a:r>
            <a:r>
              <a:rPr lang="fr-FR" dirty="0" smtClean="0">
                <a:sym typeface="Symbol"/>
              </a:rPr>
              <a:t> 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d</a:t>
            </a:r>
            <a:r>
              <a:rPr lang="fr-FR" dirty="0" err="1" smtClean="0">
                <a:solidFill>
                  <a:srgbClr val="FFFF00"/>
                </a:solidFill>
              </a:rPr>
              <a:t>epending</a:t>
            </a:r>
            <a:r>
              <a:rPr lang="fr-FR" dirty="0" smtClean="0">
                <a:solidFill>
                  <a:srgbClr val="FFFF00"/>
                </a:solidFill>
              </a:rPr>
              <a:t> on  </a:t>
            </a:r>
            <a:r>
              <a:rPr lang="fr-FR" dirty="0" err="1" smtClean="0">
                <a:solidFill>
                  <a:srgbClr val="FFFF00"/>
                </a:solidFill>
              </a:rPr>
              <a:t>M</a:t>
            </a:r>
            <a:r>
              <a:rPr lang="fr-FR" baseline="-25000" dirty="0" err="1" smtClean="0">
                <a:solidFill>
                  <a:srgbClr val="FFFF00"/>
                </a:solidFill>
              </a:rPr>
              <a:t>ee</a:t>
            </a:r>
            <a:r>
              <a:rPr lang="fr-FR" dirty="0" smtClean="0">
                <a:solidFill>
                  <a:srgbClr val="FFFF00"/>
                </a:solidFill>
              </a:rPr>
              <a:t> and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</a:t>
            </a:r>
            <a:r>
              <a:rPr lang="fr-FR" baseline="-25000" dirty="0" smtClean="0">
                <a:solidFill>
                  <a:srgbClr val="FFFF00"/>
                </a:solidFill>
                <a:sym typeface="Symbol"/>
              </a:rPr>
              <a:t></a:t>
            </a: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con</a:t>
            </a:r>
            <a:r>
              <a:rPr lang="fr-FR" dirty="0" err="1" smtClean="0"/>
              <a:t>tain</a:t>
            </a:r>
            <a:r>
              <a:rPr lang="fr-FR" dirty="0" smtClean="0"/>
              <a:t> information on </a:t>
            </a:r>
            <a:r>
              <a:rPr lang="fr-FR" dirty="0" err="1" smtClean="0"/>
              <a:t>electromagnetic</a:t>
            </a:r>
            <a:r>
              <a:rPr lang="fr-FR" dirty="0" smtClean="0"/>
              <a:t> structure </a:t>
            </a:r>
          </a:p>
          <a:p>
            <a:r>
              <a:rPr lang="fr-FR" dirty="0" smtClean="0"/>
              <a:t>            </a:t>
            </a:r>
            <a:r>
              <a:rPr lang="fr-FR" dirty="0" err="1" smtClean="0"/>
              <a:t>e.g</a:t>
            </a:r>
            <a:r>
              <a:rPr lang="fr-FR" dirty="0" smtClean="0"/>
              <a:t>. pure transverse (E/M):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11 </a:t>
            </a:r>
            <a:r>
              <a:rPr lang="fr-FR" dirty="0" smtClean="0">
                <a:sym typeface="Symbol"/>
              </a:rPr>
              <a:t>=1/2</a:t>
            </a:r>
            <a:r>
              <a:rPr lang="fr-FR" baseline="-25000" dirty="0" smtClean="0">
                <a:sym typeface="Symbol"/>
              </a:rPr>
              <a:t>,  </a:t>
            </a:r>
            <a:r>
              <a:rPr lang="fr-FR" dirty="0">
                <a:sym typeface="Symbol"/>
              </a:rPr>
              <a:t></a:t>
            </a:r>
            <a:r>
              <a:rPr lang="fr-FR" baseline="-25000" dirty="0">
                <a:sym typeface="Symbol"/>
              </a:rPr>
              <a:t>10 </a:t>
            </a:r>
            <a:r>
              <a:rPr lang="fr-FR" baseline="-25000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=0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>
                <a:solidFill>
                  <a:srgbClr val="FFFF00"/>
                </a:solidFill>
              </a:rPr>
              <a:t>helicity</a:t>
            </a:r>
            <a:r>
              <a:rPr lang="fr-FR" dirty="0" smtClean="0">
                <a:solidFill>
                  <a:srgbClr val="FFFF00"/>
                </a:solidFill>
              </a:rPr>
              <a:t> amplitudes and/or </a:t>
            </a:r>
            <a:r>
              <a:rPr lang="fr-FR" dirty="0" err="1" smtClean="0">
                <a:solidFill>
                  <a:srgbClr val="FFFF00"/>
                </a:solidFill>
              </a:rPr>
              <a:t>form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factors</a:t>
            </a:r>
            <a:endParaRPr lang="fr-FR" dirty="0" smtClean="0">
              <a:solidFill>
                <a:srgbClr val="FFFF00"/>
              </a:solidFill>
            </a:endParaRPr>
          </a:p>
        </p:txBody>
      </p:sp>
      <p:cxnSp>
        <p:nvCxnSpPr>
          <p:cNvPr id="21" name="Connecteur droit avec flèche 20"/>
          <p:cNvCxnSpPr>
            <a:endCxn id="14" idx="2"/>
          </p:cNvCxnSpPr>
          <p:nvPr/>
        </p:nvCxnSpPr>
        <p:spPr>
          <a:xfrm flipV="1">
            <a:off x="2853768" y="4388120"/>
            <a:ext cx="62048" cy="376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6444208" y="4465292"/>
            <a:ext cx="0" cy="3761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7668344" y="4587712"/>
            <a:ext cx="576064" cy="253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98"/>
          <p:cNvGrpSpPr>
            <a:grpSpLocks/>
          </p:cNvGrpSpPr>
          <p:nvPr/>
        </p:nvGrpSpPr>
        <p:grpSpPr bwMode="auto">
          <a:xfrm>
            <a:off x="6372200" y="5272222"/>
            <a:ext cx="1759263" cy="1109106"/>
            <a:chOff x="1834" y="1593"/>
            <a:chExt cx="1089" cy="768"/>
          </a:xfrm>
        </p:grpSpPr>
        <p:sp>
          <p:nvSpPr>
            <p:cNvPr id="26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7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0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1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2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3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34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35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36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7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38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6" y="-243408"/>
            <a:ext cx="8435280" cy="1143000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accent1"/>
                </a:solidFill>
              </a:rPr>
              <a:t>Very</a:t>
            </a:r>
            <a:r>
              <a:rPr lang="fr-FR" sz="3600" dirty="0" smtClean="0">
                <a:solidFill>
                  <a:schemeClr val="accent1"/>
                </a:solidFill>
              </a:rPr>
              <a:t> first </a:t>
            </a:r>
            <a:r>
              <a:rPr lang="fr-FR" sz="3600" dirty="0" err="1" smtClean="0">
                <a:solidFill>
                  <a:schemeClr val="accent1"/>
                </a:solidFill>
              </a:rPr>
              <a:t>results</a:t>
            </a:r>
            <a:r>
              <a:rPr lang="fr-FR" sz="3600" dirty="0" smtClean="0">
                <a:solidFill>
                  <a:schemeClr val="accent1"/>
                </a:solidFill>
              </a:rPr>
              <a:t> on </a:t>
            </a:r>
            <a:r>
              <a:rPr lang="fr-FR" sz="3600" dirty="0" err="1" smtClean="0">
                <a:solidFill>
                  <a:schemeClr val="accent1"/>
                </a:solidFill>
              </a:rPr>
              <a:t>density</a:t>
            </a:r>
            <a:r>
              <a:rPr lang="fr-FR" sz="3600" dirty="0" smtClean="0">
                <a:solidFill>
                  <a:schemeClr val="accent1"/>
                </a:solidFill>
              </a:rPr>
              <a:t> matrix </a:t>
            </a:r>
            <a:r>
              <a:rPr lang="fr-FR" sz="3600" dirty="0" err="1" smtClean="0">
                <a:solidFill>
                  <a:schemeClr val="accent1"/>
                </a:solidFill>
              </a:rPr>
              <a:t>elements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18743" y="2540472"/>
            <a:ext cx="518976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Despite</a:t>
            </a:r>
            <a:r>
              <a:rPr lang="fr-FR" dirty="0" smtClean="0"/>
              <a:t> </a:t>
            </a:r>
            <a:r>
              <a:rPr lang="fr-FR" dirty="0" err="1"/>
              <a:t>l</a:t>
            </a:r>
            <a:r>
              <a:rPr lang="fr-FR" dirty="0" err="1" smtClean="0"/>
              <a:t>ow</a:t>
            </a:r>
            <a:r>
              <a:rPr lang="fr-FR" dirty="0" smtClean="0"/>
              <a:t> </a:t>
            </a:r>
            <a:r>
              <a:rPr lang="fr-FR" dirty="0" err="1" smtClean="0"/>
              <a:t>statistics</a:t>
            </a:r>
            <a:r>
              <a:rPr lang="fr-FR" dirty="0" smtClean="0"/>
              <a:t>, </a:t>
            </a:r>
            <a:r>
              <a:rPr lang="fr-FR" dirty="0" err="1" smtClean="0"/>
              <a:t>significant</a:t>
            </a:r>
            <a:r>
              <a:rPr lang="fr-FR" dirty="0"/>
              <a:t> </a:t>
            </a:r>
            <a:r>
              <a:rPr lang="fr-FR" dirty="0" smtClean="0"/>
              <a:t> information on the </a:t>
            </a:r>
            <a:r>
              <a:rPr lang="fr-FR" dirty="0" err="1" smtClean="0"/>
              <a:t>electromagnetic</a:t>
            </a:r>
            <a:r>
              <a:rPr lang="fr-FR" dirty="0" smtClean="0"/>
              <a:t>  structure  of the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smtClean="0">
                <a:solidFill>
                  <a:srgbClr val="FF0000"/>
                </a:solidFill>
              </a:rPr>
              <a:t>longitudinal</a:t>
            </a:r>
            <a:r>
              <a:rPr lang="fr-FR" dirty="0" smtClean="0"/>
              <a:t>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</a:t>
            </a:r>
            <a:r>
              <a:rPr lang="fr-FR" baseline="-25000" dirty="0" smtClean="0">
                <a:sym typeface="Symbol"/>
              </a:rPr>
              <a:t>11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c</a:t>
            </a:r>
            <a:r>
              <a:rPr lang="fr-FR" dirty="0" smtClean="0"/>
              <a:t>onsistent </a:t>
            </a:r>
            <a:r>
              <a:rPr lang="fr-FR" dirty="0" err="1" smtClean="0"/>
              <a:t>with</a:t>
            </a:r>
            <a:r>
              <a:rPr lang="fr-FR" dirty="0" smtClean="0"/>
              <a:t> pure N(1520) in VDM model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5795" y="764704"/>
            <a:ext cx="23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Quasi-free </a:t>
            </a:r>
            <a:r>
              <a:rPr lang="fr-FR" dirty="0" smtClean="0">
                <a:sym typeface="Symbol"/>
              </a:rPr>
              <a:t>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err="1" smtClean="0">
                <a:sym typeface="Symbol"/>
              </a:rPr>
              <a:t>pne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73474" y="1045472"/>
            <a:ext cx="167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s=</a:t>
            </a:r>
            <a:r>
              <a:rPr lang="en-US" dirty="0"/>
              <a:t>1.49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92107" y="1331476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ee</a:t>
            </a:r>
            <a:r>
              <a:rPr lang="fr-FR" dirty="0" smtClean="0"/>
              <a:t>&gt; 400 MeV/c</a:t>
            </a:r>
            <a:r>
              <a:rPr lang="fr-FR" baseline="30000" dirty="0" smtClean="0"/>
              <a:t>2</a:t>
            </a:r>
            <a:endParaRPr lang="en-US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622735" y="4057327"/>
            <a:ext cx="89479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Cos </a:t>
            </a:r>
            <a:r>
              <a:rPr lang="fr-FR" sz="140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fr-FR" sz="1400" baseline="-25000" smtClean="0">
                <a:solidFill>
                  <a:schemeClr val="bg1"/>
                </a:solidFill>
                <a:sym typeface="Symbol"/>
              </a:rPr>
              <a:t>*</a:t>
            </a:r>
            <a:r>
              <a:rPr lang="fr-FR" sz="140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CM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023842" y="1196752"/>
            <a:ext cx="5012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Microscopic</a:t>
            </a:r>
            <a:r>
              <a:rPr lang="fr-FR" dirty="0" smtClean="0"/>
              <a:t> model</a:t>
            </a:r>
            <a:r>
              <a:rPr lang="fr-FR" dirty="0"/>
              <a:t> </a:t>
            </a:r>
            <a:r>
              <a:rPr lang="fr-FR" dirty="0" smtClean="0"/>
              <a:t> s and u </a:t>
            </a:r>
            <a:r>
              <a:rPr lang="fr-FR" dirty="0" err="1" smtClean="0"/>
              <a:t>channels</a:t>
            </a:r>
            <a:r>
              <a:rPr lang="fr-FR" dirty="0" smtClean="0"/>
              <a:t>: </a:t>
            </a:r>
          </a:p>
          <a:p>
            <a:r>
              <a:rPr lang="fr-FR" dirty="0"/>
              <a:t> </a:t>
            </a:r>
            <a:r>
              <a:rPr lang="fr-FR" dirty="0" smtClean="0"/>
              <a:t> N(1440) and N(1520) </a:t>
            </a:r>
            <a:r>
              <a:rPr lang="fr-FR" dirty="0" err="1" smtClean="0"/>
              <a:t>with</a:t>
            </a:r>
            <a:r>
              <a:rPr lang="fr-FR" dirty="0" smtClean="0"/>
              <a:t> VDM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</a:p>
          <a:p>
            <a:r>
              <a:rPr lang="fr-FR" dirty="0" smtClean="0"/>
              <a:t> </a:t>
            </a:r>
            <a:r>
              <a:rPr lang="fr-FR" sz="1400" i="1" dirty="0" smtClean="0"/>
              <a:t>B</a:t>
            </a:r>
            <a:r>
              <a:rPr lang="fr-FR" sz="1400" i="1" dirty="0"/>
              <a:t>. </a:t>
            </a:r>
            <a:r>
              <a:rPr lang="fr-FR" sz="1400" i="1" dirty="0" err="1"/>
              <a:t>Friman</a:t>
            </a:r>
            <a:r>
              <a:rPr lang="fr-FR" sz="1400" i="1" dirty="0"/>
              <a:t>, M. </a:t>
            </a:r>
            <a:r>
              <a:rPr lang="fr-FR" sz="1400" i="1" dirty="0" err="1"/>
              <a:t>Zetenyi</a:t>
            </a:r>
            <a:r>
              <a:rPr lang="fr-FR" sz="1400" i="1" dirty="0"/>
              <a:t>, E. </a:t>
            </a:r>
            <a:r>
              <a:rPr lang="fr-FR" sz="1400" i="1" dirty="0" err="1" smtClean="0"/>
              <a:t>Speranza</a:t>
            </a:r>
            <a:r>
              <a:rPr lang="fr-FR" sz="1400" i="1" dirty="0"/>
              <a:t> </a:t>
            </a:r>
            <a:r>
              <a:rPr lang="en-US" sz="1400" i="1" dirty="0" err="1" smtClean="0"/>
              <a:t>Phys.Lett</a:t>
            </a:r>
            <a:r>
              <a:rPr lang="en-US" sz="1400" i="1" dirty="0"/>
              <a:t>. B764 (2017) </a:t>
            </a:r>
            <a:r>
              <a:rPr lang="en-US" sz="1400" i="1" dirty="0" smtClean="0"/>
              <a:t>282-288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09880" y="4319087"/>
            <a:ext cx="268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Federico </a:t>
            </a:r>
            <a:r>
              <a:rPr lang="it-IT" sz="1400" i="1" dirty="0" smtClean="0"/>
              <a:t>Scozzi  et al. (HADES coll.)</a:t>
            </a:r>
            <a:endParaRPr lang="it-IT" sz="1400" i="1" dirty="0"/>
          </a:p>
          <a:p>
            <a:r>
              <a:rPr lang="it-IT" sz="1400" i="1" dirty="0"/>
              <a:t>EPJ Web Conf., 137 (2017) </a:t>
            </a:r>
            <a:r>
              <a:rPr lang="it-IT" sz="1400" i="1" dirty="0" smtClean="0"/>
              <a:t>05023</a:t>
            </a:r>
            <a:endParaRPr lang="it-IT" sz="1400" i="1" dirty="0"/>
          </a:p>
        </p:txBody>
      </p:sp>
      <p:cxnSp>
        <p:nvCxnSpPr>
          <p:cNvPr id="16" name="Connecteur droit avec flèche 15"/>
          <p:cNvCxnSpPr>
            <a:stCxn id="15" idx="0"/>
          </p:cNvCxnSpPr>
          <p:nvPr/>
        </p:nvCxnSpPr>
        <p:spPr>
          <a:xfrm flipV="1">
            <a:off x="2070134" y="3474535"/>
            <a:ext cx="348019" cy="582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0" y="1766139"/>
            <a:ext cx="3840392" cy="23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79512" y="4869160"/>
            <a:ext cx="880651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Exp</a:t>
            </a:r>
            <a:r>
              <a:rPr lang="fr-FR" dirty="0" smtClean="0"/>
              <a:t>. </a:t>
            </a:r>
            <a:r>
              <a:rPr lang="fr-FR" dirty="0" err="1"/>
              <a:t>p</a:t>
            </a:r>
            <a:r>
              <a:rPr lang="fr-FR" dirty="0" err="1" smtClean="0"/>
              <a:t>roposal</a:t>
            </a:r>
            <a:r>
              <a:rPr lang="fr-FR" dirty="0" smtClean="0"/>
              <a:t> at GSI/SIS18 (2018-2019) : explore the </a:t>
            </a:r>
            <a:r>
              <a:rPr lang="fr-FR" dirty="0" err="1" smtClean="0">
                <a:solidFill>
                  <a:srgbClr val="FFFF00"/>
                </a:solidFill>
              </a:rPr>
              <a:t>third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resonance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region</a:t>
            </a:r>
            <a:r>
              <a:rPr lang="fr-FR" dirty="0" smtClean="0"/>
              <a:t> (</a:t>
            </a:r>
            <a:r>
              <a:rPr lang="fr-FR" dirty="0" smtClean="0">
                <a:sym typeface="Symbol"/>
              </a:rPr>
              <a:t>s~1.7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/c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)</a:t>
            </a:r>
          </a:p>
          <a:p>
            <a:r>
              <a:rPr lang="fr-FR" dirty="0" err="1">
                <a:sym typeface="Symbol"/>
              </a:rPr>
              <a:t>c</a:t>
            </a:r>
            <a:r>
              <a:rPr lang="fr-FR" dirty="0" err="1" smtClean="0">
                <a:sym typeface="Symbol"/>
              </a:rPr>
              <a:t>hannels</a:t>
            </a:r>
            <a:r>
              <a:rPr lang="fr-FR" dirty="0" smtClean="0">
                <a:sym typeface="Symbol"/>
              </a:rPr>
              <a:t>: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>
                <a:solidFill>
                  <a:srgbClr val="FFFF00"/>
                </a:solidFill>
                <a:sym typeface="Symbol"/>
              </a:rPr>
              <a:t>p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, </a:t>
            </a:r>
            <a:r>
              <a:rPr lang="fr-FR" baseline="30000" dirty="0">
                <a:solidFill>
                  <a:srgbClr val="FFFF00"/>
                </a:solidFill>
                <a:sym typeface="Symbol"/>
              </a:rPr>
              <a:t>-</a:t>
            </a:r>
            <a:r>
              <a:rPr lang="fr-FR" dirty="0">
                <a:solidFill>
                  <a:srgbClr val="FFFF00"/>
                </a:solidFill>
                <a:sym typeface="Symbol"/>
              </a:rPr>
              <a:t>p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N,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n, n</a:t>
            </a:r>
            <a:r>
              <a:rPr lang="fr-FR" dirty="0">
                <a:solidFill>
                  <a:srgbClr val="FFFF00"/>
                </a:solidFill>
              </a:rPr>
              <a:t> , K</a:t>
            </a:r>
            <a:r>
              <a:rPr lang="fr-FR" baseline="30000" dirty="0">
                <a:solidFill>
                  <a:srgbClr val="FFFF00"/>
                </a:solidFill>
              </a:rPr>
              <a:t>0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, K,….+photons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 (new </a:t>
            </a:r>
            <a:r>
              <a:rPr lang="fr-FR" dirty="0" err="1" smtClean="0">
                <a:solidFill>
                  <a:srgbClr val="FFFF00"/>
                </a:solidFill>
              </a:rPr>
              <a:t>electromagnetic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calorimeter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  <a:p>
            <a:r>
              <a:rPr lang="fr-FR" dirty="0" err="1" smtClean="0"/>
              <a:t>Possibly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2019: </a:t>
            </a:r>
            <a:r>
              <a:rPr lang="fr-FR" dirty="0" smtClean="0">
                <a:sym typeface="Symbol"/>
              </a:rPr>
              <a:t>s~2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/c</a:t>
            </a:r>
            <a:r>
              <a:rPr lang="fr-FR" baseline="30000" dirty="0" smtClean="0">
                <a:sym typeface="Symbol"/>
              </a:rPr>
              <a:t>2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region</a:t>
            </a:r>
            <a:r>
              <a:rPr lang="fr-FR" dirty="0" smtClean="0">
                <a:sym typeface="Symbol"/>
              </a:rPr>
              <a:t>((1405),…) 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 rot="1883891">
            <a:off x="172276" y="2989896"/>
            <a:ext cx="1138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2"/>
                </a:solidFill>
              </a:rPr>
              <a:t>preliminary</a:t>
            </a:r>
            <a:endParaRPr lang="fr-FR" sz="1600" dirty="0">
              <a:solidFill>
                <a:schemeClr val="accent2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23528" y="2516046"/>
            <a:ext cx="1080120" cy="1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411259" y="2910811"/>
            <a:ext cx="113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376027" y="3212976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accent1"/>
                </a:solidFill>
              </a:rPr>
              <a:t>Transverse 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HADES upgrade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FD0E9DF-1E26-544A-8DEB-0304DE8F2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634"/>
          <a:stretch/>
        </p:blipFill>
        <p:spPr>
          <a:xfrm>
            <a:off x="2911996" y="2194015"/>
            <a:ext cx="5271972" cy="37929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00192" y="5355213"/>
            <a:ext cx="237626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Forward</a:t>
            </a:r>
            <a:r>
              <a:rPr lang="fr-FR" sz="1400" dirty="0" smtClean="0">
                <a:solidFill>
                  <a:schemeClr val="bg1"/>
                </a:solidFill>
              </a:rPr>
              <a:t> detector (0.5-6.5°)</a:t>
            </a:r>
          </a:p>
          <a:p>
            <a:r>
              <a:rPr lang="fr-FR" sz="1400" dirty="0" err="1" smtClean="0">
                <a:solidFill>
                  <a:schemeClr val="bg1"/>
                </a:solidFill>
              </a:rPr>
              <a:t>Straws</a:t>
            </a:r>
            <a:r>
              <a:rPr lang="fr-FR" sz="1400" dirty="0" smtClean="0">
                <a:solidFill>
                  <a:schemeClr val="bg1"/>
                </a:solidFill>
              </a:rPr>
              <a:t> + RPC TOF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(coll. </a:t>
            </a:r>
            <a:r>
              <a:rPr lang="fr-FR" sz="1400" dirty="0" err="1" smtClean="0">
                <a:solidFill>
                  <a:schemeClr val="bg1"/>
                </a:solidFill>
              </a:rPr>
              <a:t>with</a:t>
            </a:r>
            <a:r>
              <a:rPr lang="fr-FR" sz="1400" dirty="0" smtClean="0">
                <a:solidFill>
                  <a:schemeClr val="bg1"/>
                </a:solidFill>
              </a:rPr>
              <a:t> PANDA@FAIR)</a:t>
            </a:r>
          </a:p>
          <a:p>
            <a:r>
              <a:rPr lang="fr-FR" sz="1400" dirty="0" smtClean="0">
                <a:solidFill>
                  <a:srgbClr val="FF0000"/>
                </a:solidFill>
                <a:sym typeface="Symbol"/>
              </a:rPr>
              <a:t>(x)~150 m    </a:t>
            </a:r>
            <a:r>
              <a:rPr lang="fr-FR" sz="1400" dirty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(TOF)~70 </a:t>
            </a:r>
            <a:r>
              <a:rPr lang="fr-FR" sz="1400" dirty="0" err="1" smtClean="0">
                <a:solidFill>
                  <a:srgbClr val="FF0000"/>
                </a:solidFill>
                <a:sym typeface="Symbol"/>
              </a:rPr>
              <a:t>ps</a:t>
            </a:r>
            <a:r>
              <a:rPr lang="fr-FR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3555013"/>
            <a:ext cx="2157578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New RICH photon detector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&amp; </a:t>
            </a:r>
            <a:r>
              <a:rPr lang="fr-FR" sz="1400" dirty="0" err="1" smtClean="0">
                <a:solidFill>
                  <a:schemeClr val="bg1"/>
                </a:solidFill>
              </a:rPr>
              <a:t>read</a:t>
            </a:r>
            <a:r>
              <a:rPr lang="fr-FR" sz="1400" dirty="0" smtClean="0">
                <a:solidFill>
                  <a:schemeClr val="bg1"/>
                </a:solidFill>
              </a:rPr>
              <a:t>-out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(coll. </a:t>
            </a:r>
            <a:r>
              <a:rPr lang="fr-FR" sz="1400" dirty="0" err="1" smtClean="0">
                <a:solidFill>
                  <a:schemeClr val="bg1"/>
                </a:solidFill>
              </a:rPr>
              <a:t>with</a:t>
            </a:r>
            <a:r>
              <a:rPr lang="fr-FR" sz="1400" dirty="0" smtClean="0">
                <a:solidFill>
                  <a:schemeClr val="bg1"/>
                </a:solidFill>
              </a:rPr>
              <a:t> CBM@FAIR)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Gain in </a:t>
            </a:r>
            <a:r>
              <a:rPr lang="fr-FR" sz="1400" dirty="0" err="1" smtClean="0">
                <a:solidFill>
                  <a:srgbClr val="FF0000"/>
                </a:solidFill>
              </a:rPr>
              <a:t>e</a:t>
            </a:r>
            <a:r>
              <a:rPr lang="fr-FR" sz="1400" baseline="30000" dirty="0" err="1" smtClean="0">
                <a:solidFill>
                  <a:srgbClr val="FF0000"/>
                </a:solidFill>
              </a:rPr>
              <a:t>+</a:t>
            </a:r>
            <a:r>
              <a:rPr lang="fr-FR" sz="1400" dirty="0" err="1" smtClean="0">
                <a:solidFill>
                  <a:srgbClr val="FF0000"/>
                </a:solidFill>
              </a:rPr>
              <a:t>e</a:t>
            </a:r>
            <a:r>
              <a:rPr lang="fr-FR" sz="1400" baseline="30000" dirty="0" smtClean="0">
                <a:solidFill>
                  <a:srgbClr val="FF0000"/>
                </a:solidFill>
              </a:rPr>
              <a:t>-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efficiency</a:t>
            </a:r>
            <a:r>
              <a:rPr lang="fr-FR" sz="1400" dirty="0" smtClean="0">
                <a:solidFill>
                  <a:srgbClr val="FF0000"/>
                </a:solidFill>
              </a:rPr>
              <a:t> x5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3"/>
          <a:srcRect r="69306" b="55457"/>
          <a:stretch/>
        </p:blipFill>
        <p:spPr>
          <a:xfrm>
            <a:off x="0" y="1034734"/>
            <a:ext cx="2806700" cy="2279104"/>
          </a:xfrm>
          <a:prstGeom prst="rect">
            <a:avLst/>
          </a:prstGeom>
        </p:spPr>
      </p:pic>
      <p:pic>
        <p:nvPicPr>
          <p:cNvPr id="12" name="Pictur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582" t="-1" r="2085" b="53127"/>
          <a:stretch/>
        </p:blipFill>
        <p:spPr>
          <a:xfrm>
            <a:off x="7236296" y="1034734"/>
            <a:ext cx="1543414" cy="142879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932040" y="1239908"/>
            <a:ext cx="1760675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New ECAL (lead glass)</a:t>
            </a:r>
          </a:p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  E</a:t>
            </a:r>
            <a:r>
              <a:rPr lang="fr-FR" sz="1400" dirty="0" smtClean="0">
                <a:solidFill>
                  <a:schemeClr val="bg1"/>
                </a:solidFill>
              </a:rPr>
              <a:t>/E ~5%</a:t>
            </a:r>
          </a:p>
          <a:p>
            <a:r>
              <a:rPr lang="fr-FR" sz="1400" dirty="0" smtClean="0">
                <a:solidFill>
                  <a:schemeClr val="bg1"/>
                </a:solidFill>
                <a:sym typeface="Symbol"/>
              </a:rPr>
              <a:t> and e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/e</a:t>
            </a:r>
            <a:r>
              <a:rPr lang="fr-FR" sz="1400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sz="14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sym typeface="Symbol"/>
              </a:rPr>
              <a:t>detection</a:t>
            </a:r>
            <a:endParaRPr lang="fr-FR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4168" y="3685674"/>
            <a:ext cx="2668557" cy="21195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4125" y="1071913"/>
            <a:ext cx="2194379" cy="18530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2"/>
                </a:solidFill>
              </a:rPr>
              <a:t>Future  plans : </a:t>
            </a:r>
            <a:r>
              <a:rPr lang="fr-FR" sz="3600" dirty="0" err="1" smtClean="0">
                <a:solidFill>
                  <a:schemeClr val="tx2"/>
                </a:solidFill>
              </a:rPr>
              <a:t>hyperon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Dalitz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decays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MESON 2018</a:t>
            </a:r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6512" y="710694"/>
            <a:ext cx="9180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Hyperons  are narrow  (</a:t>
            </a:r>
            <a:r>
              <a:rPr lang="en-US" dirty="0" smtClean="0">
                <a:latin typeface="+mn-lt"/>
                <a:sym typeface="Symbol"/>
              </a:rPr>
              <a:t>=15-40 MeV</a:t>
            </a:r>
            <a:r>
              <a:rPr lang="en-US" dirty="0">
                <a:latin typeface="+mn-lt"/>
                <a:sym typeface="Symbol"/>
              </a:rPr>
              <a:t>)</a:t>
            </a:r>
            <a:r>
              <a:rPr lang="en-US" dirty="0" smtClean="0">
                <a:latin typeface="+mn-lt"/>
              </a:rPr>
              <a:t> : can be studied in pp, </a:t>
            </a:r>
            <a:r>
              <a:rPr lang="en-US" dirty="0" err="1" smtClean="0">
                <a:latin typeface="+mn-lt"/>
              </a:rPr>
              <a:t>pA</a:t>
            </a:r>
            <a:r>
              <a:rPr lang="en-US" dirty="0" smtClean="0">
                <a:latin typeface="+mn-lt"/>
              </a:rPr>
              <a:t>  with HADES </a:t>
            </a:r>
          </a:p>
          <a:p>
            <a:pPr>
              <a:lnSpc>
                <a:spcPts val="2400"/>
              </a:lnSpc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+mn-lt"/>
              </a:rPr>
              <a:t>(and later pp with PANDA at FAIR).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Radiative decays of hyperons 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Y 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/>
              </a:rPr>
              <a:t></a:t>
            </a:r>
            <a:endParaRPr lang="en-US" sz="160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Badly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known</a:t>
            </a:r>
            <a:endParaRPr lang="fr-FR" dirty="0" smtClean="0">
              <a:latin typeface="+mn-lt"/>
            </a:endParaRPr>
          </a:p>
          <a:p>
            <a:pPr marL="34290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High </a:t>
            </a:r>
            <a:r>
              <a:rPr lang="fr-FR" dirty="0" err="1" smtClean="0">
                <a:latin typeface="+mn-lt"/>
              </a:rPr>
              <a:t>sensitivity</a:t>
            </a:r>
            <a:r>
              <a:rPr lang="fr-FR" dirty="0" smtClean="0">
                <a:latin typeface="+mn-lt"/>
              </a:rPr>
              <a:t> to </a:t>
            </a:r>
            <a:r>
              <a:rPr lang="fr-FR" dirty="0" err="1" smtClean="0">
                <a:latin typeface="+mn-lt"/>
              </a:rPr>
              <a:t>internal</a:t>
            </a:r>
            <a:r>
              <a:rPr lang="fr-FR" dirty="0" smtClean="0">
                <a:latin typeface="+mn-lt"/>
              </a:rPr>
              <a:t> structure   (quark </a:t>
            </a:r>
            <a:r>
              <a:rPr lang="fr-FR" dirty="0" err="1" smtClean="0">
                <a:latin typeface="+mn-lt"/>
              </a:rPr>
              <a:t>correlations</a:t>
            </a:r>
            <a:r>
              <a:rPr lang="fr-FR" dirty="0" smtClean="0">
                <a:latin typeface="+mn-lt"/>
              </a:rPr>
              <a:t> )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ts val="2400"/>
              </a:lnSpc>
            </a:pPr>
            <a:r>
              <a:rPr lang="en-US" dirty="0" err="1" smtClean="0">
                <a:solidFill>
                  <a:srgbClr val="FFFF00"/>
                </a:solidFill>
                <a:latin typeface="+mn-lt"/>
              </a:rPr>
              <a:t>Dalitz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decays of hyperons </a:t>
            </a:r>
            <a:r>
              <a:rPr lang="en-GB" altLang="en-US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Y 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 </a:t>
            </a:r>
            <a:r>
              <a:rPr lang="en-GB" altLang="en-US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GB" altLang="en-US" baseline="3000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GB" altLang="en-US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en-GB" altLang="en-US" baseline="30000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  (BR~10</a:t>
            </a:r>
            <a:r>
              <a:rPr lang="en-GB" altLang="en-US" baseline="30000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-5</a:t>
            </a:r>
            <a:r>
              <a:rPr lang="en-GB" altLang="en-US" dirty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FFFF00"/>
              </a:solidFill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en-GB" altLang="en-US" dirty="0" smtClean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No measurement.  </a:t>
            </a:r>
          </a:p>
          <a:p>
            <a:pPr>
              <a:lnSpc>
                <a:spcPts val="2400"/>
              </a:lnSpc>
            </a:pPr>
            <a:r>
              <a:rPr lang="en-GB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Relevance of </a:t>
            </a:r>
            <a:r>
              <a:rPr lang="en-GB" altLang="en-US" dirty="0" smtClean="0"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 Vector Dominance  in the hyperon sector? </a:t>
            </a:r>
            <a:endParaRPr lang="en-GB" altLang="en-US" i="1" dirty="0" smtClean="0">
              <a:solidFill>
                <a:prstClr val="black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2228" y="5302949"/>
            <a:ext cx="567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F</a:t>
            </a:r>
            <a:r>
              <a:rPr lang="fr-FR" i="1" dirty="0" err="1" smtClean="0">
                <a:latin typeface="+mn-lt"/>
              </a:rPr>
              <a:t>easibility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study</a:t>
            </a:r>
            <a:r>
              <a:rPr lang="fr-FR" i="1" dirty="0" smtClean="0">
                <a:latin typeface="+mn-lt"/>
              </a:rPr>
              <a:t>: about </a:t>
            </a:r>
            <a:r>
              <a:rPr lang="fr-FR" i="1" dirty="0"/>
              <a:t> </a:t>
            </a:r>
            <a:r>
              <a:rPr lang="fr-FR" i="1" dirty="0" smtClean="0"/>
              <a:t>25</a:t>
            </a:r>
            <a:r>
              <a:rPr lang="fr-FR" i="1" dirty="0" smtClean="0">
                <a:latin typeface="+mn-lt"/>
              </a:rPr>
              <a:t> </a:t>
            </a:r>
            <a:r>
              <a:rPr lang="fr-FR" i="1" dirty="0" err="1" smtClean="0">
                <a:latin typeface="+mn-lt"/>
              </a:rPr>
              <a:t>events</a:t>
            </a:r>
            <a:r>
              <a:rPr lang="fr-FR" i="1" dirty="0" smtClean="0">
                <a:latin typeface="+mn-lt"/>
              </a:rPr>
              <a:t>/</a:t>
            </a:r>
            <a:r>
              <a:rPr lang="fr-FR" i="1" dirty="0" err="1" smtClean="0">
                <a:latin typeface="+mn-lt"/>
              </a:rPr>
              <a:t>day</a:t>
            </a:r>
            <a:r>
              <a:rPr lang="fr-FR" i="1" dirty="0" smtClean="0">
                <a:latin typeface="+mn-lt"/>
              </a:rPr>
              <a:t>  in pp at 4.5 </a:t>
            </a:r>
            <a:r>
              <a:rPr lang="fr-FR" i="1" dirty="0" err="1" smtClean="0">
                <a:latin typeface="+mn-lt"/>
              </a:rPr>
              <a:t>GeV</a:t>
            </a:r>
            <a:r>
              <a:rPr lang="fr-FR" i="1" dirty="0" smtClean="0">
                <a:latin typeface="+mn-lt"/>
              </a:rPr>
              <a:t>  </a:t>
            </a:r>
          </a:p>
          <a:p>
            <a:r>
              <a:rPr lang="fr-FR" dirty="0" smtClean="0">
                <a:latin typeface="+mn-lt"/>
                <a:sym typeface="Symbol"/>
              </a:rPr>
              <a:t> </a:t>
            </a:r>
            <a:r>
              <a:rPr lang="fr-FR" dirty="0">
                <a:latin typeface="+mn-lt"/>
                <a:sym typeface="Symbol"/>
              </a:rPr>
              <a:t>(1520</a:t>
            </a:r>
            <a:r>
              <a:rPr lang="fr-FR" dirty="0">
                <a:sym typeface="Symbol"/>
              </a:rPr>
              <a:t>) </a:t>
            </a:r>
            <a:r>
              <a:rPr lang="fr-FR" dirty="0" smtClean="0">
                <a:sym typeface="Symbol"/>
              </a:rPr>
              <a:t>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</a:t>
            </a:r>
            <a:endParaRPr lang="en-US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624940" y="3715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201004" y="54443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200763" y="908720"/>
            <a:ext cx="2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</a:t>
            </a:r>
            <a:endParaRPr lang="en-US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7951017" y="4745469"/>
            <a:ext cx="188282" cy="14401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09591" y="4211796"/>
            <a:ext cx="214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+p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K</a:t>
            </a:r>
            <a:r>
              <a:rPr lang="fr-FR" baseline="30000" dirty="0" smtClean="0">
                <a:sym typeface="Symbol"/>
              </a:rPr>
              <a:t>+</a:t>
            </a:r>
            <a:r>
              <a:rPr lang="fr-FR" dirty="0" smtClean="0">
                <a:sym typeface="Symbol"/>
              </a:rPr>
              <a:t>+(1520)+p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074582" y="4580244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 </a:t>
            </a:r>
            <a:r>
              <a:rPr lang="fr-FR" dirty="0">
                <a:sym typeface="Symbol"/>
              </a:rPr>
              <a:t>(1115)+</a:t>
            </a:r>
            <a:r>
              <a:rPr lang="fr-FR" dirty="0" smtClean="0">
                <a:sym typeface="Symbol"/>
              </a:rPr>
              <a:t> (0.85%)</a:t>
            </a:r>
            <a:endParaRPr lang="en-US" dirty="0"/>
          </a:p>
        </p:txBody>
      </p:sp>
      <p:sp>
        <p:nvSpPr>
          <p:cNvPr id="4099" name="ZoneTexte 4098"/>
          <p:cNvSpPr txBox="1"/>
          <p:nvPr/>
        </p:nvSpPr>
        <p:spPr>
          <a:xfrm>
            <a:off x="2028588" y="450823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561044" y="4930992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 </a:t>
            </a:r>
            <a:r>
              <a:rPr lang="fr-FR" dirty="0">
                <a:sym typeface="Symbol"/>
              </a:rPr>
              <a:t>(1115</a:t>
            </a:r>
            <a:r>
              <a:rPr lang="fr-FR" dirty="0" smtClean="0">
                <a:sym typeface="Symbol"/>
              </a:rPr>
              <a:t>)+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 (</a:t>
            </a:r>
            <a:r>
              <a:rPr lang="fr-FR" dirty="0">
                <a:sym typeface="Symbol"/>
              </a:rPr>
              <a:t>8 </a:t>
            </a:r>
            <a:r>
              <a:rPr lang="fr-FR" dirty="0" smtClean="0">
                <a:sym typeface="Symbol"/>
              </a:rPr>
              <a:t>10</a:t>
            </a:r>
            <a:r>
              <a:rPr lang="fr-FR" baseline="30000" dirty="0" smtClean="0">
                <a:sym typeface="Symbol"/>
              </a:rPr>
              <a:t>-5</a:t>
            </a:r>
            <a:r>
              <a:rPr lang="fr-FR" dirty="0" smtClean="0">
                <a:sym typeface="Symbol"/>
              </a:rPr>
              <a:t>) </a:t>
            </a:r>
            <a:endParaRPr lang="fr-FR" dirty="0"/>
          </a:p>
        </p:txBody>
      </p:sp>
      <p:cxnSp>
        <p:nvCxnSpPr>
          <p:cNvPr id="4101" name="Connecteur droit avec flèche 4100"/>
          <p:cNvCxnSpPr/>
          <p:nvPr/>
        </p:nvCxnSpPr>
        <p:spPr>
          <a:xfrm>
            <a:off x="1956580" y="458953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25" y="1071913"/>
            <a:ext cx="2194379" cy="1853031"/>
          </a:xfrm>
          <a:prstGeom prst="rect">
            <a:avLst/>
          </a:prstGeom>
        </p:spPr>
      </p:pic>
      <p:grpSp>
        <p:nvGrpSpPr>
          <p:cNvPr id="93" name="Group 11">
            <a:extLst>
              <a:ext uri="{FF2B5EF4-FFF2-40B4-BE49-F238E27FC236}">
                <a16:creationId xmlns:a16="http://schemas.microsoft.com/office/drawing/2014/main" xmlns="" id="{E74F2F92-A19E-3A4F-A1DA-79E94F2F4911}"/>
              </a:ext>
            </a:extLst>
          </p:cNvPr>
          <p:cNvGrpSpPr/>
          <p:nvPr/>
        </p:nvGrpSpPr>
        <p:grpSpPr>
          <a:xfrm>
            <a:off x="6084168" y="3717612"/>
            <a:ext cx="2668557" cy="2087652"/>
            <a:chOff x="6379233" y="1309814"/>
            <a:chExt cx="5260163" cy="5501950"/>
          </a:xfrm>
        </p:grpSpPr>
        <p:pic>
          <p:nvPicPr>
            <p:cNvPr id="94" name="Picture 3">
              <a:extLst>
                <a:ext uri="{FF2B5EF4-FFF2-40B4-BE49-F238E27FC236}">
                  <a16:creationId xmlns:a16="http://schemas.microsoft.com/office/drawing/2014/main" xmlns="" id="{D22FA84B-438E-CC40-AA03-8A2323A62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" r="6156"/>
            <a:stretch/>
          </p:blipFill>
          <p:spPr bwMode="auto">
            <a:xfrm>
              <a:off x="6379233" y="1549550"/>
              <a:ext cx="4147646" cy="483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pole tekstowe 5">
              <a:extLst>
                <a:ext uri="{FF2B5EF4-FFF2-40B4-BE49-F238E27FC236}">
                  <a16:creationId xmlns:a16="http://schemas.microsoft.com/office/drawing/2014/main" xmlns="" id="{7342750D-3D09-F24C-A1B3-1DD68D7A1FA7}"/>
                </a:ext>
              </a:extLst>
            </p:cNvPr>
            <p:cNvSpPr txBox="1"/>
            <p:nvPr/>
          </p:nvSpPr>
          <p:spPr>
            <a:xfrm>
              <a:off x="7215208" y="3122079"/>
              <a:ext cx="2843891" cy="79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</a:t>
              </a:r>
              <a:r>
                <a:rPr kumimoji="0" lang="pl-PL" sz="135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-</a:t>
              </a: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 </a:t>
              </a:r>
              <a:r>
                <a:rPr kumimoji="0" lang="pl-PL" sz="13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  <a:sym typeface="Symbol" panose="05050102010706020507" pitchFamily="18" charset="2"/>
                </a:rPr>
                <a:t>Y *</a:t>
              </a:r>
              <a:endParaRPr kumimoji="0" lang="en-GB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97" name="pole tekstowe 9">
              <a:extLst>
                <a:ext uri="{FF2B5EF4-FFF2-40B4-BE49-F238E27FC236}">
                  <a16:creationId xmlns:a16="http://schemas.microsoft.com/office/drawing/2014/main" xmlns="" id="{DDA26FD4-F46A-A24A-B375-46066370F64D}"/>
                </a:ext>
              </a:extLst>
            </p:cNvPr>
            <p:cNvSpPr txBox="1"/>
            <p:nvPr/>
          </p:nvSpPr>
          <p:spPr>
            <a:xfrm>
              <a:off x="8453055" y="6020906"/>
              <a:ext cx="1791611" cy="79085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(</a:t>
              </a:r>
              <a:r>
                <a:rPr kumimoji="0" lang="pl-PL" sz="13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</a:t>
              </a:r>
              <a:r>
                <a:rPr kumimoji="0" lang="pl-PL" sz="135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e+e</a:t>
              </a:r>
              <a:r>
                <a:rPr kumimoji="0" lang="pl-PL" sz="135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-</a:t>
              </a:r>
              <a:r>
                <a:rPr kumimoji="0" lang="pl-PL" sz="13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) </a:t>
              </a:r>
              <a:r>
                <a:rPr kumimoji="0" lang="pl-PL" sz="135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2</a:t>
              </a:r>
              <a:endPara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95" name="pole tekstowe 6">
              <a:extLst>
                <a:ext uri="{FF2B5EF4-FFF2-40B4-BE49-F238E27FC236}">
                  <a16:creationId xmlns:a16="http://schemas.microsoft.com/office/drawing/2014/main" xmlns="" id="{3C8F5212-74EB-6D46-9BD6-AB2EBE8B2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9235" y="1309814"/>
              <a:ext cx="5260161" cy="5677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3429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pl-PL" alt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R</a:t>
              </a:r>
              <a:r>
                <a:rPr kumimoji="0" lang="pl-PL" altLang="en-US" sz="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. Williams et. al. PRC48(1993)1381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793223" y="5923380"/>
            <a:ext cx="256275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(poster: K. </a:t>
            </a:r>
            <a:r>
              <a:rPr lang="fr-F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Nowakowski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) 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7" y="3284984"/>
            <a:ext cx="6084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e.g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. </a:t>
            </a:r>
            <a:r>
              <a:rPr lang="pl-PL" dirty="0" smtClean="0">
                <a:cs typeface="Arial" pitchFamily="34" charset="0"/>
                <a:sym typeface="Symbol" panose="05050102010706020507" pitchFamily="18" charset="2"/>
              </a:rPr>
              <a:t></a:t>
            </a:r>
            <a:r>
              <a:rPr lang="pl-PL" dirty="0">
                <a:cs typeface="Arial" pitchFamily="34" charset="0"/>
                <a:sym typeface="Symbol" panose="05050102010706020507" pitchFamily="18" charset="2"/>
              </a:rPr>
              <a:t>*(1385)*  is anologue of (1232</a:t>
            </a:r>
            <a:r>
              <a:rPr lang="pl-PL" dirty="0" smtClean="0">
                <a:cs typeface="Arial" pitchFamily="34" charset="0"/>
                <a:sym typeface="Symbol" panose="05050102010706020507" pitchFamily="18" charset="2"/>
              </a:rPr>
              <a:t>)</a:t>
            </a:r>
            <a:r>
              <a:rPr lang="pl-PL" dirty="0">
                <a:cs typeface="Arial" pitchFamily="34" charset="0"/>
                <a:sym typeface="Symbol" panose="05050102010706020507" pitchFamily="18" charset="2"/>
              </a:rPr>
              <a:t>N* transition (measured by HADES) 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calculations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 C. Granados et al. </a:t>
            </a:r>
            <a:r>
              <a:rPr lang="fr-FR" dirty="0" err="1" smtClean="0">
                <a:cs typeface="Arial" pitchFamily="34" charset="0"/>
                <a:sym typeface="Symbol" panose="05050102010706020507" pitchFamily="18" charset="2"/>
              </a:rPr>
              <a:t>Eur</a:t>
            </a:r>
            <a:r>
              <a:rPr lang="fr-FR" dirty="0" smtClean="0">
                <a:cs typeface="Arial" pitchFamily="34" charset="0"/>
                <a:sym typeface="Symbol" panose="05050102010706020507" pitchFamily="18" charset="2"/>
              </a:rPr>
              <a:t>. Phys. J.A54(2018)1. </a:t>
            </a:r>
            <a:endParaRPr lang="pl-PL" dirty="0"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22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Conclusion and </a:t>
            </a:r>
            <a:r>
              <a:rPr lang="fr-FR" sz="3600" dirty="0" err="1" smtClean="0">
                <a:solidFill>
                  <a:schemeClr val="tx2"/>
                </a:solidFill>
              </a:rPr>
              <a:t>outlook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25</a:t>
            </a:fld>
            <a:endParaRPr lang="fr-FR"/>
          </a:p>
        </p:txBody>
      </p:sp>
      <p:sp>
        <p:nvSpPr>
          <p:cNvPr id="18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9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03648" y="9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rganigramme : Processus 11"/>
          <p:cNvSpPr/>
          <p:nvPr/>
        </p:nvSpPr>
        <p:spPr>
          <a:xfrm>
            <a:off x="251520" y="5106025"/>
            <a:ext cx="4480698" cy="897067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/>
              <a:buChar char="Ø"/>
            </a:pPr>
            <a:r>
              <a:rPr lang="fr-FR" dirty="0" err="1" smtClean="0">
                <a:solidFill>
                  <a:schemeClr val="bg2"/>
                </a:solidFill>
              </a:rPr>
              <a:t>After</a:t>
            </a:r>
            <a:r>
              <a:rPr lang="fr-FR" dirty="0" smtClean="0">
                <a:solidFill>
                  <a:schemeClr val="bg2"/>
                </a:solidFill>
              </a:rPr>
              <a:t>  2025: HADES </a:t>
            </a:r>
            <a:r>
              <a:rPr lang="fr-FR" dirty="0" err="1" smtClean="0">
                <a:solidFill>
                  <a:schemeClr val="bg2"/>
                </a:solidFill>
              </a:rPr>
              <a:t>experiments</a:t>
            </a:r>
            <a:r>
              <a:rPr lang="fr-FR" dirty="0" smtClean="0">
                <a:solidFill>
                  <a:schemeClr val="bg2"/>
                </a:solidFill>
              </a:rPr>
              <a:t> at </a:t>
            </a:r>
            <a:r>
              <a:rPr lang="fr-FR" dirty="0" smtClean="0">
                <a:solidFill>
                  <a:srgbClr val="FF0000"/>
                </a:solidFill>
              </a:rPr>
              <a:t>FAIR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(p and ion </a:t>
            </a:r>
            <a:r>
              <a:rPr lang="fr-FR" dirty="0" err="1" smtClean="0">
                <a:solidFill>
                  <a:schemeClr val="bg2"/>
                </a:solidFill>
              </a:rPr>
              <a:t>beams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possibly</a:t>
            </a:r>
            <a:r>
              <a:rPr lang="fr-FR" dirty="0" smtClean="0">
                <a:solidFill>
                  <a:schemeClr val="bg2"/>
                </a:solidFill>
              </a:rPr>
              <a:t> pions in  future….)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3702" y="764704"/>
            <a:ext cx="890029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  <a:sym typeface="Symbol"/>
              </a:rPr>
              <a:t>Pioneering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studies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for Time-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Like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baryon transitions</a:t>
            </a:r>
          </a:p>
          <a:p>
            <a:r>
              <a:rPr lang="fr-FR" dirty="0" smtClean="0">
                <a:solidFill>
                  <a:schemeClr val="bg2"/>
                </a:solidFill>
                <a:sym typeface="Symbol"/>
              </a:rPr>
              <a:t>              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Dalitz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decay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branching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ratio  and VDM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effects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(pp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reactions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),    </a:t>
            </a:r>
          </a:p>
          <a:p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            N(1520)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region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( pion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beam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)</a:t>
            </a:r>
            <a:endParaRPr lang="fr-FR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/>
                </a:solidFill>
              </a:rPr>
              <a:t>2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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channels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:  baryon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spectroscopy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702" y="2204864"/>
            <a:ext cx="6920586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For </a:t>
            </a:r>
            <a:r>
              <a:rPr lang="fr-FR" dirty="0" err="1" smtClean="0">
                <a:solidFill>
                  <a:schemeClr val="bg2"/>
                </a:solidFill>
              </a:rPr>
              <a:t>mid-term</a:t>
            </a:r>
            <a:r>
              <a:rPr lang="fr-FR" dirty="0" smtClean="0">
                <a:solidFill>
                  <a:schemeClr val="bg2"/>
                </a:solidFill>
              </a:rPr>
              <a:t> future, in </a:t>
            </a:r>
            <a:r>
              <a:rPr lang="fr-FR" dirty="0" err="1" smtClean="0">
                <a:solidFill>
                  <a:schemeClr val="bg2"/>
                </a:solidFill>
              </a:rPr>
              <a:t>parallel</a:t>
            </a:r>
            <a:r>
              <a:rPr lang="fr-FR" dirty="0" smtClean="0">
                <a:solidFill>
                  <a:schemeClr val="bg2"/>
                </a:solidFill>
              </a:rPr>
              <a:t> to the program on medium </a:t>
            </a:r>
            <a:r>
              <a:rPr lang="fr-FR" dirty="0" err="1" smtClean="0">
                <a:solidFill>
                  <a:schemeClr val="bg2"/>
                </a:solidFill>
              </a:rPr>
              <a:t>effects</a:t>
            </a:r>
            <a:endParaRPr lang="fr-FR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chemeClr val="bg2"/>
                </a:solidFill>
              </a:rPr>
              <a:t>Investigate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heavier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resonances</a:t>
            </a: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el-GR" dirty="0">
                <a:solidFill>
                  <a:schemeClr val="bg2"/>
                </a:solidFill>
                <a:cs typeface="Arial"/>
              </a:rPr>
              <a:t>Δ</a:t>
            </a:r>
            <a:r>
              <a:rPr lang="fr-FR" dirty="0">
                <a:solidFill>
                  <a:schemeClr val="bg2"/>
                </a:solidFill>
                <a:cs typeface="Arial"/>
              </a:rPr>
              <a:t>(1620), </a:t>
            </a:r>
            <a:r>
              <a:rPr lang="fr-FR" dirty="0">
                <a:solidFill>
                  <a:schemeClr val="bg2"/>
                </a:solidFill>
              </a:rPr>
              <a:t>N(1720),…</a:t>
            </a:r>
          </a:p>
          <a:p>
            <a:r>
              <a:rPr lang="fr-FR" dirty="0">
                <a:solidFill>
                  <a:schemeClr val="bg2"/>
                </a:solidFill>
              </a:rPr>
              <a:t>in </a:t>
            </a:r>
            <a:r>
              <a:rPr lang="fr-FR" dirty="0" err="1">
                <a:solidFill>
                  <a:schemeClr val="bg2"/>
                </a:solidFill>
              </a:rPr>
              <a:t>e</a:t>
            </a:r>
            <a:r>
              <a:rPr lang="fr-FR" baseline="30000" dirty="0" err="1">
                <a:solidFill>
                  <a:schemeClr val="bg2"/>
                </a:solidFill>
              </a:rPr>
              <a:t>+</a:t>
            </a:r>
            <a:r>
              <a:rPr lang="fr-FR" dirty="0" err="1">
                <a:solidFill>
                  <a:schemeClr val="bg2"/>
                </a:solidFill>
              </a:rPr>
              <a:t>e</a:t>
            </a:r>
            <a:r>
              <a:rPr lang="fr-FR" baseline="30000" dirty="0">
                <a:solidFill>
                  <a:schemeClr val="bg2"/>
                </a:solidFill>
              </a:rPr>
              <a:t>-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channels</a:t>
            </a:r>
            <a:r>
              <a:rPr lang="fr-FR" dirty="0">
                <a:solidFill>
                  <a:schemeClr val="bg2"/>
                </a:solidFill>
              </a:rPr>
              <a:t> and </a:t>
            </a:r>
            <a:r>
              <a:rPr lang="fr-FR" dirty="0" err="1">
                <a:solidFill>
                  <a:schemeClr val="bg2"/>
                </a:solidFill>
              </a:rPr>
              <a:t>many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hadronic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channels</a:t>
            </a:r>
            <a:r>
              <a:rPr lang="fr-FR" dirty="0">
                <a:solidFill>
                  <a:schemeClr val="bg2"/>
                </a:solidFill>
              </a:rPr>
              <a:t>, </a:t>
            </a:r>
          </a:p>
          <a:p>
            <a:r>
              <a:rPr lang="fr-FR" dirty="0" err="1">
                <a:solidFill>
                  <a:schemeClr val="bg2"/>
                </a:solidFill>
              </a:rPr>
              <a:t>e.g</a:t>
            </a:r>
            <a:r>
              <a:rPr lang="fr-FR" dirty="0">
                <a:solidFill>
                  <a:schemeClr val="bg2"/>
                </a:solidFill>
              </a:rPr>
              <a:t>.  </a:t>
            </a:r>
            <a:r>
              <a:rPr lang="fr-FR" dirty="0">
                <a:solidFill>
                  <a:schemeClr val="bg2"/>
                </a:solidFill>
                <a:sym typeface="Symbol"/>
              </a:rPr>
              <a:t></a:t>
            </a:r>
            <a:r>
              <a:rPr lang="fr-FR" baseline="30000" dirty="0">
                <a:solidFill>
                  <a:schemeClr val="bg2"/>
                </a:solidFill>
                <a:sym typeface="Symbol"/>
              </a:rPr>
              <a:t>-</a:t>
            </a:r>
            <a:r>
              <a:rPr lang="fr-FR" dirty="0">
                <a:solidFill>
                  <a:schemeClr val="bg2"/>
                </a:solidFill>
                <a:sym typeface="Symbol"/>
              </a:rPr>
              <a:t>pn</a:t>
            </a:r>
            <a:r>
              <a:rPr lang="fr-FR" dirty="0">
                <a:solidFill>
                  <a:schemeClr val="bg2"/>
                </a:solidFill>
              </a:rPr>
              <a:t> , K</a:t>
            </a:r>
            <a:r>
              <a:rPr lang="fr-FR" baseline="30000" dirty="0">
                <a:solidFill>
                  <a:schemeClr val="bg2"/>
                </a:solidFill>
              </a:rPr>
              <a:t>0</a:t>
            </a:r>
            <a:r>
              <a:rPr lang="fr-FR" dirty="0">
                <a:solidFill>
                  <a:schemeClr val="bg2"/>
                </a:solidFill>
                <a:sym typeface="Symbol"/>
              </a:rPr>
              <a:t>, K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,….</a:t>
            </a:r>
          </a:p>
          <a:p>
            <a:endParaRPr lang="fr-FR" dirty="0">
              <a:solidFill>
                <a:schemeClr val="bg2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decays</a:t>
            </a:r>
            <a:r>
              <a:rPr lang="fr-FR" dirty="0">
                <a:solidFill>
                  <a:schemeClr val="bg2"/>
                </a:solidFill>
                <a:sym typeface="Symbol"/>
              </a:rPr>
              <a:t>  of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hyperons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in </a:t>
            </a:r>
            <a:r>
              <a:rPr lang="fr-FR" dirty="0">
                <a:solidFill>
                  <a:schemeClr val="bg2"/>
                </a:solidFill>
                <a:sym typeface="Symbol"/>
              </a:rPr>
              <a:t>pp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reactions</a:t>
            </a:r>
            <a:r>
              <a:rPr lang="fr-FR" dirty="0">
                <a:solidFill>
                  <a:schemeClr val="bg2"/>
                </a:solidFill>
                <a:sym typeface="Symbol"/>
              </a:rPr>
              <a:t>  :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Y</a:t>
            </a:r>
            <a:r>
              <a:rPr lang="fr-FR" dirty="0">
                <a:solidFill>
                  <a:schemeClr val="bg2"/>
                </a:solidFill>
                <a:sym typeface="Symbol"/>
              </a:rPr>
              <a:t>, 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Y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bg2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2"/>
                </a:solidFill>
                <a:sym typeface="Symbol"/>
              </a:rPr>
              <a:t>-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err="1">
                <a:solidFill>
                  <a:srgbClr val="FF0000"/>
                </a:solidFill>
              </a:rPr>
              <a:t>Higher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acceptance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(</a:t>
            </a:r>
            <a:r>
              <a:rPr lang="fr-FR" dirty="0" err="1">
                <a:solidFill>
                  <a:schemeClr val="bg2"/>
                </a:solidFill>
              </a:rPr>
              <a:t>Forward</a:t>
            </a:r>
            <a:r>
              <a:rPr lang="fr-FR" dirty="0">
                <a:solidFill>
                  <a:schemeClr val="bg2"/>
                </a:solidFill>
              </a:rPr>
              <a:t> Detector)+ </a:t>
            </a:r>
            <a:r>
              <a:rPr lang="fr-FR" dirty="0" err="1">
                <a:solidFill>
                  <a:srgbClr val="FF0000"/>
                </a:solidFill>
              </a:rPr>
              <a:t>Electromagnetic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Calorimeter</a:t>
            </a:r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Bulle ronde 22"/>
          <p:cNvSpPr/>
          <p:nvPr/>
        </p:nvSpPr>
        <p:spPr>
          <a:xfrm rot="10800000" flipV="1">
            <a:off x="6012159" y="2420888"/>
            <a:ext cx="3151623" cy="1528291"/>
          </a:xfrm>
          <a:prstGeom prst="wedgeEllipseCallout">
            <a:avLst>
              <a:gd name="adj1" fmla="val 63300"/>
              <a:gd name="adj2" fmla="val 311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2"/>
                </a:solidFill>
              </a:rPr>
              <a:t>Pave the </a:t>
            </a:r>
            <a:r>
              <a:rPr lang="fr-FR" dirty="0" err="1">
                <a:solidFill>
                  <a:schemeClr val="bg2"/>
                </a:solidFill>
              </a:rPr>
              <a:t>way</a:t>
            </a:r>
            <a:r>
              <a:rPr lang="fr-FR" dirty="0">
                <a:solidFill>
                  <a:schemeClr val="bg2"/>
                </a:solidFill>
              </a:rPr>
              <a:t> for future </a:t>
            </a:r>
            <a:r>
              <a:rPr lang="fr-FR" dirty="0" err="1">
                <a:solidFill>
                  <a:schemeClr val="bg2"/>
                </a:solidFill>
              </a:rPr>
              <a:t>meson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beam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facilities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see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sz="1600" dirty="0" smtClean="0">
                <a:solidFill>
                  <a:schemeClr val="bg2"/>
                </a:solidFill>
              </a:rPr>
              <a:t>W. J. Briscoe ‘s talk</a:t>
            </a:r>
            <a:endParaRPr lang="fr-FR" sz="1600" dirty="0">
              <a:solidFill>
                <a:schemeClr val="bg2"/>
              </a:solidFill>
            </a:endParaRPr>
          </a:p>
        </p:txBody>
      </p:sp>
      <p:pic>
        <p:nvPicPr>
          <p:cNvPr id="1031" name="Picture 7" descr="http://www.fair-center.eu/uploads/pics/FAIR_3DModel_72dpi_Legend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25" y="4679751"/>
            <a:ext cx="2445933" cy="17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79712" y="256490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err="1" smtClean="0">
                <a:solidFill>
                  <a:schemeClr val="tx2"/>
                </a:solidFill>
              </a:rPr>
              <a:t>Thank</a:t>
            </a:r>
            <a:r>
              <a:rPr lang="fr-FR" sz="8000" dirty="0" smtClean="0">
                <a:solidFill>
                  <a:schemeClr val="tx2"/>
                </a:solidFill>
              </a:rPr>
              <a:t> </a:t>
            </a:r>
            <a:r>
              <a:rPr lang="fr-FR" sz="8000" dirty="0" err="1" smtClean="0">
                <a:solidFill>
                  <a:schemeClr val="tx2"/>
                </a:solidFill>
              </a:rPr>
              <a:t>you</a:t>
            </a:r>
            <a:endParaRPr lang="fr-FR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30821" y="2673339"/>
            <a:ext cx="2487623" cy="33469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/>
          <a:stretch/>
        </p:blipFill>
        <p:spPr bwMode="auto">
          <a:xfrm>
            <a:off x="6562545" y="2708920"/>
            <a:ext cx="2393472" cy="169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5887" y="924396"/>
            <a:ext cx="87851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00"/>
                </a:solidFill>
              </a:rPr>
              <a:t>e-VDM model    (</a:t>
            </a:r>
            <a:r>
              <a:rPr lang="fr-FR" dirty="0">
                <a:solidFill>
                  <a:srgbClr val="FFFF00"/>
                </a:solidFill>
                <a:sym typeface="Symbol"/>
              </a:rPr>
              <a:t>,’,’’,…) </a:t>
            </a:r>
            <a:r>
              <a:rPr lang="fr-FR" sz="1600" i="1" dirty="0"/>
              <a:t>M. </a:t>
            </a:r>
            <a:r>
              <a:rPr lang="fr-FR" sz="1600" i="1" dirty="0" err="1"/>
              <a:t>Krivoruchenko</a:t>
            </a:r>
            <a:r>
              <a:rPr lang="fr-FR" sz="1600" i="1" dirty="0"/>
              <a:t>, Ann. Phys. 296 (2002) 299</a:t>
            </a:r>
          </a:p>
          <a:p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 </a:t>
            </a:r>
            <a:r>
              <a:rPr lang="fr-FR" dirty="0" err="1"/>
              <a:t>updated</a:t>
            </a:r>
            <a:r>
              <a:rPr lang="fr-FR" dirty="0"/>
              <a:t>  </a:t>
            </a:r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lang="fr-FR" dirty="0" err="1">
                <a:solidFill>
                  <a:srgbClr val="FFFF00"/>
                </a:solidFill>
                <a:latin typeface="Times New Roman"/>
                <a:cs typeface="Times New Roman"/>
              </a:rPr>
              <a:t>work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 in </a:t>
            </a:r>
            <a:r>
              <a:rPr lang="fr-FR" dirty="0" err="1">
                <a:solidFill>
                  <a:srgbClr val="FFFF00"/>
                </a:solidFill>
                <a:latin typeface="Times New Roman"/>
                <a:cs typeface="Times New Roman"/>
              </a:rPr>
              <a:t>progress</a:t>
            </a:r>
            <a:r>
              <a:rPr lang="fr-FR" dirty="0">
                <a:solidFill>
                  <a:srgbClr val="FFFF00"/>
                </a:solidFill>
                <a:latin typeface="Times New Roman"/>
                <a:cs typeface="Times New Roman"/>
              </a:rPr>
              <a:t>) </a:t>
            </a:r>
            <a:r>
              <a:rPr lang="fr-FR" dirty="0"/>
              <a:t>to </a:t>
            </a:r>
            <a:r>
              <a:rPr lang="fr-FR" dirty="0" err="1"/>
              <a:t>recent</a:t>
            </a:r>
            <a:r>
              <a:rPr lang="fr-FR" dirty="0"/>
              <a:t> data     </a:t>
            </a:r>
          </a:p>
          <a:p>
            <a:r>
              <a:rPr lang="fr-FR" dirty="0"/>
              <a:t>                       - SL transition FF (CLAS)</a:t>
            </a:r>
          </a:p>
          <a:p>
            <a:r>
              <a:rPr lang="fr-FR" dirty="0">
                <a:latin typeface="Times New Roman"/>
                <a:cs typeface="Times New Roman"/>
              </a:rPr>
              <a:t>                     - </a:t>
            </a:r>
            <a:r>
              <a:rPr lang="el-GR" dirty="0">
                <a:latin typeface="Times New Roman"/>
                <a:cs typeface="Times New Roman"/>
              </a:rPr>
              <a:t>ρ</a:t>
            </a:r>
            <a:r>
              <a:rPr lang="fr-FR" dirty="0">
                <a:latin typeface="Times New Roman"/>
                <a:cs typeface="Times New Roman"/>
              </a:rPr>
              <a:t>/</a:t>
            </a:r>
            <a:r>
              <a:rPr lang="el-GR" dirty="0">
                <a:latin typeface="Times New Roman"/>
                <a:cs typeface="Times New Roman"/>
              </a:rPr>
              <a:t>ω</a:t>
            </a:r>
            <a:r>
              <a:rPr lang="fr-FR" dirty="0">
                <a:latin typeface="Times New Roman"/>
                <a:cs typeface="Times New Roman"/>
              </a:rPr>
              <a:t>NN* </a:t>
            </a:r>
            <a:r>
              <a:rPr lang="fr-FR" dirty="0" err="1">
                <a:latin typeface="Times New Roman"/>
                <a:cs typeface="Times New Roman"/>
              </a:rPr>
              <a:t>couplings</a:t>
            </a:r>
            <a:r>
              <a:rPr lang="fr-FR" dirty="0">
                <a:latin typeface="Times New Roman"/>
                <a:cs typeface="Times New Roman"/>
              </a:rPr>
              <a:t> (PWA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FF00"/>
                </a:solidFill>
              </a:rPr>
              <a:t>Two</a:t>
            </a:r>
            <a:r>
              <a:rPr lang="fr-FR" dirty="0" smtClean="0">
                <a:solidFill>
                  <a:srgbClr val="FFFF00"/>
                </a:solidFill>
              </a:rPr>
              <a:t>-component  model (real photon +</a:t>
            </a:r>
            <a:r>
              <a:rPr lang="fr-FR" dirty="0" err="1" smtClean="0">
                <a:solidFill>
                  <a:srgbClr val="FFFF00"/>
                </a:solidFill>
              </a:rPr>
              <a:t>vector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meson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couplings</a:t>
            </a:r>
            <a:r>
              <a:rPr lang="fr-FR" dirty="0" smtClean="0">
                <a:solidFill>
                  <a:srgbClr val="FFFF00"/>
                </a:solidFill>
              </a:rPr>
              <a:t>) </a:t>
            </a:r>
          </a:p>
          <a:p>
            <a:r>
              <a:rPr lang="fr-FR" i="1" dirty="0"/>
              <a:t> </a:t>
            </a:r>
            <a:r>
              <a:rPr lang="fr-FR" i="1" dirty="0" smtClean="0"/>
              <a:t>                                               </a:t>
            </a:r>
            <a:r>
              <a:rPr lang="fr-FR" sz="1400" i="1" dirty="0" err="1" smtClean="0"/>
              <a:t>Zetenyi</a:t>
            </a:r>
            <a:r>
              <a:rPr lang="fr-FR" sz="1400" i="1" dirty="0" smtClean="0"/>
              <a:t> </a:t>
            </a:r>
            <a:r>
              <a:rPr lang="fr-FR" sz="1400" i="1" dirty="0"/>
              <a:t>and </a:t>
            </a:r>
            <a:r>
              <a:rPr lang="fr-FR" sz="1400" i="1" dirty="0" smtClean="0"/>
              <a:t>Wolf, Phys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C 86 (2012) 065209</a:t>
            </a:r>
            <a:endParaRPr lang="fr-FR" sz="1600" i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FFFF0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Time-</a:t>
            </a:r>
            <a:r>
              <a:rPr lang="fr-FR" sz="3600" dirty="0" err="1" smtClean="0">
                <a:solidFill>
                  <a:schemeClr val="tx2"/>
                </a:solidFill>
              </a:rPr>
              <a:t>like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form</a:t>
            </a:r>
            <a:r>
              <a:rPr lang="fr-FR" sz="3600" dirty="0" smtClean="0">
                <a:solidFill>
                  <a:schemeClr val="tx2"/>
                </a:solidFill>
              </a:rPr>
              <a:t> factor </a:t>
            </a:r>
            <a:r>
              <a:rPr lang="fr-FR" sz="3600" dirty="0" err="1" smtClean="0">
                <a:solidFill>
                  <a:schemeClr val="tx2"/>
                </a:solidFill>
              </a:rPr>
              <a:t>models</a:t>
            </a:r>
            <a:endParaRPr lang="fr-FR" sz="3600" dirty="0" smtClean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035793"/>
            <a:ext cx="2133600" cy="365125"/>
          </a:xfrm>
        </p:spPr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03579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614864" y="5877272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27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5887" y="4585191"/>
            <a:ext cx="40892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constituent quark-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core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+ 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meson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cloud </a:t>
            </a:r>
          </a:p>
          <a:p>
            <a:r>
              <a:rPr lang="fr-FR" dirty="0" smtClean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  <a:r>
              <a:rPr lang="fr-FR" i="1" dirty="0" err="1" smtClean="0">
                <a:latin typeface="+mj-lt"/>
                <a:cs typeface="Arial" charset="0"/>
              </a:rPr>
              <a:t>existing</a:t>
            </a:r>
            <a:r>
              <a:rPr lang="fr-FR" i="1" dirty="0" smtClean="0">
                <a:latin typeface="+mj-lt"/>
                <a:cs typeface="Arial" charset="0"/>
              </a:rPr>
              <a:t> for N-</a:t>
            </a:r>
            <a:r>
              <a:rPr lang="el-GR" i="1" dirty="0" smtClean="0">
                <a:latin typeface="+mj-lt"/>
                <a:cs typeface="Arial"/>
              </a:rPr>
              <a:t>Δ</a:t>
            </a:r>
            <a:r>
              <a:rPr lang="fr-FR" i="1" dirty="0" smtClean="0">
                <a:latin typeface="+mj-lt"/>
                <a:cs typeface="Arial"/>
              </a:rPr>
              <a:t>(1232) and N-N(1520)</a:t>
            </a:r>
          </a:p>
          <a:p>
            <a:r>
              <a:rPr lang="fr-FR" sz="1400" i="1" dirty="0" smtClean="0">
                <a:cs typeface="Arial"/>
              </a:rPr>
              <a:t> G. </a:t>
            </a:r>
            <a:r>
              <a:rPr lang="fr-FR" sz="1400" i="1" dirty="0" err="1" smtClean="0">
                <a:cs typeface="Arial"/>
              </a:rPr>
              <a:t>Ramalho</a:t>
            </a:r>
            <a:r>
              <a:rPr lang="fr-FR" sz="1400" i="1" dirty="0" smtClean="0">
                <a:cs typeface="Arial"/>
              </a:rPr>
              <a:t>, T. </a:t>
            </a:r>
            <a:r>
              <a:rPr lang="fr-FR" sz="1400" i="1" dirty="0" err="1" smtClean="0">
                <a:cs typeface="Arial"/>
              </a:rPr>
              <a:t>Pena</a:t>
            </a:r>
            <a:r>
              <a:rPr lang="fr-FR" sz="1400" i="1" dirty="0" smtClean="0">
                <a:cs typeface="Arial"/>
              </a:rPr>
              <a:t>  </a:t>
            </a:r>
            <a:r>
              <a:rPr lang="pl-PL" sz="1400" i="1" dirty="0" smtClean="0">
                <a:cs typeface="Arial" pitchFamily="34" charset="0"/>
              </a:rPr>
              <a:t>Phys.Rev</a:t>
            </a:r>
            <a:r>
              <a:rPr lang="pl-PL" sz="1400" i="1" dirty="0">
                <a:cs typeface="Arial" pitchFamily="34" charset="0"/>
              </a:rPr>
              <a:t>. D85 (2012</a:t>
            </a:r>
            <a:r>
              <a:rPr lang="pl-PL" sz="1400" i="1" dirty="0" smtClean="0">
                <a:cs typeface="Arial" pitchFamily="34" charset="0"/>
              </a:rPr>
              <a:t>)</a:t>
            </a:r>
            <a:r>
              <a:rPr lang="fr-FR" sz="1400" i="1" dirty="0" smtClean="0">
                <a:cs typeface="Arial" pitchFamily="34" charset="0"/>
              </a:rPr>
              <a:t>, </a:t>
            </a:r>
            <a:r>
              <a:rPr lang="pl-PL" sz="1400" i="1" dirty="0" smtClean="0">
                <a:cs typeface="Arial" pitchFamily="34" charset="0"/>
              </a:rPr>
              <a:t>113014</a:t>
            </a:r>
            <a:endParaRPr lang="pl-PL" sz="1400" i="1" dirty="0">
              <a:cs typeface="Arial" pitchFamily="34" charset="0"/>
            </a:endParaRPr>
          </a:p>
          <a:p>
            <a:r>
              <a:rPr lang="fr-FR" sz="1400" i="1" dirty="0" smtClean="0">
                <a:cs typeface="Arial"/>
              </a:rPr>
              <a:t> G</a:t>
            </a:r>
            <a:r>
              <a:rPr lang="fr-FR" sz="1400" i="1" dirty="0">
                <a:cs typeface="Arial"/>
              </a:rPr>
              <a:t>. </a:t>
            </a:r>
            <a:r>
              <a:rPr lang="fr-FR" sz="1400" i="1" dirty="0" err="1" smtClean="0">
                <a:cs typeface="Arial"/>
              </a:rPr>
              <a:t>Ramalho</a:t>
            </a:r>
            <a:r>
              <a:rPr lang="fr-FR" sz="1400" i="1" dirty="0">
                <a:cs typeface="Arial"/>
              </a:rPr>
              <a:t> </a:t>
            </a:r>
            <a:r>
              <a:rPr lang="fr-FR" sz="1400" i="1" dirty="0" smtClean="0">
                <a:cs typeface="Arial"/>
              </a:rPr>
              <a:t>et al., Phys. </a:t>
            </a:r>
            <a:r>
              <a:rPr lang="fr-FR" sz="1400" i="1" dirty="0" err="1" smtClean="0">
                <a:cs typeface="Arial"/>
              </a:rPr>
              <a:t>Rev</a:t>
            </a:r>
            <a:r>
              <a:rPr lang="fr-FR" sz="1400" i="1" dirty="0" smtClean="0">
                <a:cs typeface="Arial"/>
              </a:rPr>
              <a:t>. D</a:t>
            </a:r>
            <a:r>
              <a:rPr lang="en-US" sz="1400" i="1" dirty="0" smtClean="0"/>
              <a:t>93</a:t>
            </a:r>
            <a:r>
              <a:rPr lang="en-US" sz="1400" i="1" dirty="0"/>
              <a:t>, 033004 (2016</a:t>
            </a:r>
            <a:r>
              <a:rPr lang="en-US" sz="1400" i="1" dirty="0" smtClean="0"/>
              <a:t>)</a:t>
            </a:r>
          </a:p>
          <a:p>
            <a:r>
              <a:rPr lang="fr-FR" sz="1400" i="1" dirty="0" smtClean="0">
                <a:cs typeface="Arial"/>
              </a:rPr>
              <a:t> G</a:t>
            </a:r>
            <a:r>
              <a:rPr lang="fr-FR" sz="1400" i="1" dirty="0">
                <a:cs typeface="Arial"/>
              </a:rPr>
              <a:t>. </a:t>
            </a:r>
            <a:r>
              <a:rPr lang="fr-FR" sz="1400" i="1" dirty="0" err="1">
                <a:cs typeface="Arial"/>
              </a:rPr>
              <a:t>Ramalho</a:t>
            </a:r>
            <a:r>
              <a:rPr lang="fr-FR" sz="1400" i="1" dirty="0">
                <a:cs typeface="Arial"/>
              </a:rPr>
              <a:t>, T. </a:t>
            </a:r>
            <a:r>
              <a:rPr lang="fr-FR" sz="1400" i="1" dirty="0" err="1" smtClean="0">
                <a:cs typeface="Arial"/>
              </a:rPr>
              <a:t>Pena</a:t>
            </a:r>
            <a:r>
              <a:rPr lang="fr-FR" sz="1400" i="1" dirty="0" smtClean="0">
                <a:cs typeface="Arial"/>
              </a:rPr>
              <a:t>  </a:t>
            </a:r>
            <a:r>
              <a:rPr lang="en-US" sz="1400" i="1" dirty="0" smtClean="0"/>
              <a:t>Phys. Rev</a:t>
            </a:r>
            <a:r>
              <a:rPr lang="en-US" sz="1400" i="1" dirty="0"/>
              <a:t>. D95 (2017</a:t>
            </a:r>
            <a:r>
              <a:rPr lang="en-US" sz="1400" i="1" dirty="0" smtClean="0"/>
              <a:t>), </a:t>
            </a:r>
            <a:r>
              <a:rPr lang="en-US" sz="1400" i="1" dirty="0"/>
              <a:t>014003</a:t>
            </a:r>
            <a:endParaRPr lang="fr-FR" sz="1400" i="1" dirty="0">
              <a:solidFill>
                <a:srgbClr val="FFFF00"/>
              </a:solidFill>
              <a:cs typeface="Arial" charset="0"/>
            </a:endParaRPr>
          </a:p>
          <a:p>
            <a:endParaRPr lang="fr-FR" sz="14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3459622"/>
            <a:ext cx="120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5191344" y="4646671"/>
            <a:ext cx="111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9" y="2708920"/>
            <a:ext cx="2054799" cy="5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164287" y="3234462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sym typeface="Symbol"/>
              </a:rPr>
              <a:t>N-(1232)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4707" y="3359894"/>
            <a:ext cx="4268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constituent quark model</a:t>
            </a:r>
          </a:p>
          <a:p>
            <a:r>
              <a:rPr lang="fr-FR" dirty="0" smtClean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  <a:r>
              <a:rPr lang="fr-FR" i="1" dirty="0" err="1" smtClean="0">
                <a:latin typeface="+mj-lt"/>
                <a:cs typeface="Arial" charset="0"/>
              </a:rPr>
              <a:t>existing</a:t>
            </a:r>
            <a:r>
              <a:rPr lang="fr-FR" i="1" dirty="0" smtClean="0">
                <a:latin typeface="+mj-lt"/>
                <a:cs typeface="Arial" charset="0"/>
              </a:rPr>
              <a:t> for N-</a:t>
            </a:r>
            <a:r>
              <a:rPr lang="el-GR" i="1" dirty="0" smtClean="0">
                <a:latin typeface="+mj-lt"/>
                <a:cs typeface="Arial"/>
              </a:rPr>
              <a:t>Δ</a:t>
            </a:r>
            <a:r>
              <a:rPr lang="fr-FR" i="1" dirty="0" smtClean="0">
                <a:latin typeface="+mj-lt"/>
                <a:cs typeface="Arial"/>
              </a:rPr>
              <a:t>(1232) </a:t>
            </a:r>
          </a:p>
          <a:p>
            <a:r>
              <a:rPr lang="fr-FR" sz="1400" i="1" dirty="0" smtClean="0"/>
              <a:t>Wan and </a:t>
            </a:r>
            <a:r>
              <a:rPr lang="fr-FR" sz="1400" i="1" dirty="0" err="1" smtClean="0"/>
              <a:t>Iachello</a:t>
            </a:r>
            <a:r>
              <a:rPr lang="fr-FR" sz="1400" i="1" dirty="0" smtClean="0"/>
              <a:t>, Int. J. </a:t>
            </a:r>
            <a:r>
              <a:rPr lang="fr-FR" sz="1400" i="1" dirty="0" err="1" smtClean="0"/>
              <a:t>Mod</a:t>
            </a:r>
            <a:r>
              <a:rPr lang="fr-FR" sz="1400" i="1" dirty="0" smtClean="0"/>
              <a:t>. </a:t>
            </a:r>
            <a:r>
              <a:rPr lang="fr-FR" sz="1400" i="1" dirty="0" err="1" smtClean="0"/>
              <a:t>Physics</a:t>
            </a:r>
            <a:r>
              <a:rPr lang="fr-FR" sz="1400" i="1" dirty="0" smtClean="0"/>
              <a:t> A20 (2005) 1846,</a:t>
            </a:r>
          </a:p>
          <a:p>
            <a:r>
              <a:rPr lang="en-US" sz="1400" i="1" dirty="0" smtClean="0"/>
              <a:t>I. </a:t>
            </a:r>
            <a:r>
              <a:rPr lang="en-US" sz="1400" i="1" dirty="0" err="1" smtClean="0"/>
              <a:t>Fröhlich</a:t>
            </a:r>
            <a:r>
              <a:rPr lang="en-US" sz="1400" i="1" dirty="0" smtClean="0"/>
              <a:t> et al., </a:t>
            </a:r>
            <a:r>
              <a:rPr lang="en-US" sz="1400" i="1" dirty="0" err="1" smtClean="0"/>
              <a:t>Eur.Phys.J</a:t>
            </a:r>
            <a:r>
              <a:rPr lang="en-US" sz="1400" i="1" dirty="0"/>
              <a:t>. A45 (2010) 401-411</a:t>
            </a:r>
            <a:endParaRPr lang="fr-FR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44" y="4302218"/>
            <a:ext cx="2393474" cy="17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316416" y="3573016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core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28384" y="5281463"/>
            <a:ext cx="503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core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>
            <a:stCxn id="9" idx="1"/>
            <a:endCxn id="9" idx="1"/>
          </p:cNvCxnSpPr>
          <p:nvPr/>
        </p:nvCxnSpPr>
        <p:spPr>
          <a:xfrm>
            <a:off x="8316416" y="372690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4" grpId="0"/>
      <p:bldP spid="3" grpId="0"/>
      <p:bldP spid="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28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31285"/>
            <a:ext cx="7406641" cy="553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237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2"/>
                </a:solidFill>
                <a:sym typeface="Symbol"/>
              </a:rPr>
              <a:t>(1232) </a:t>
            </a:r>
            <a:r>
              <a:rPr lang="fr-FR" sz="3200" dirty="0" err="1">
                <a:solidFill>
                  <a:schemeClr val="tx2"/>
                </a:solidFill>
                <a:sym typeface="Symbol"/>
              </a:rPr>
              <a:t>Dalitz</a:t>
            </a:r>
            <a:r>
              <a:rPr lang="fr-FR" sz="3200" dirty="0">
                <a:solidFill>
                  <a:schemeClr val="tx2"/>
                </a:solidFill>
                <a:sym typeface="Symbo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decay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angular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distributions and </a:t>
            </a:r>
            <a:r>
              <a:rPr lang="fr-FR" sz="3200" dirty="0" err="1" smtClean="0">
                <a:solidFill>
                  <a:schemeClr val="tx2"/>
                </a:solidFill>
                <a:sym typeface="Symbol"/>
              </a:rPr>
              <a:t>branching</a:t>
            </a:r>
            <a:r>
              <a:rPr lang="fr-FR" sz="3200" dirty="0" smtClean="0">
                <a:solidFill>
                  <a:schemeClr val="tx2"/>
                </a:solidFill>
                <a:sym typeface="Symbol"/>
              </a:rPr>
              <a:t> ratio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29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46282" y="818115"/>
            <a:ext cx="749842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FF00"/>
                </a:solidFill>
              </a:rPr>
              <a:t>pp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ppe</a:t>
            </a:r>
            <a:r>
              <a:rPr lang="fr-FR" sz="2000" baseline="30000" dirty="0" err="1" smtClean="0">
                <a:solidFill>
                  <a:srgbClr val="FFFF00"/>
                </a:solidFill>
                <a:sym typeface="Symbol"/>
              </a:rPr>
              <a:t>+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e</a:t>
            </a:r>
            <a:r>
              <a:rPr lang="fr-FR" sz="2000" baseline="30000" dirty="0" smtClean="0">
                <a:solidFill>
                  <a:srgbClr val="FFFF00"/>
                </a:solidFill>
                <a:sym typeface="Symbol"/>
              </a:rPr>
              <a:t>- </a:t>
            </a:r>
            <a:r>
              <a:rPr lang="fr-FR" sz="2000" dirty="0" smtClean="0">
                <a:solidFill>
                  <a:srgbClr val="FFFF00"/>
                </a:solidFill>
                <a:sym typeface="Symbol"/>
              </a:rPr>
              <a:t>E=1.25 </a:t>
            </a:r>
            <a:r>
              <a:rPr lang="fr-FR" sz="2000" dirty="0" err="1" smtClean="0">
                <a:solidFill>
                  <a:srgbClr val="FFFF00"/>
                </a:solidFill>
                <a:sym typeface="Symbol"/>
              </a:rPr>
              <a:t>GeV</a:t>
            </a:r>
            <a:endParaRPr lang="fr-FR" sz="2000" dirty="0" smtClean="0">
              <a:solidFill>
                <a:srgbClr val="FFFF00"/>
              </a:solidFill>
              <a:sym typeface="Symbol"/>
            </a:endParaRPr>
          </a:p>
          <a:p>
            <a:endParaRPr lang="fr-FR" sz="2000" dirty="0"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  <a:p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>
              <a:solidFill>
                <a:srgbClr val="FFFF00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endParaRPr lang="fr-FR" dirty="0">
              <a:solidFill>
                <a:srgbClr val="FFFF00"/>
              </a:solidFill>
              <a:sym typeface="Symbol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7" y="2532112"/>
            <a:ext cx="2433166" cy="18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7207696" y="2532112"/>
            <a:ext cx="1612776" cy="1760984"/>
            <a:chOff x="4512" y="576"/>
            <a:chExt cx="1152" cy="1296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23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3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3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35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3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7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8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39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40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1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42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34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32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2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4280267" y="1969628"/>
            <a:ext cx="35052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distributions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3" y="2277426"/>
            <a:ext cx="2740840" cy="20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69918" y="1196752"/>
            <a:ext cx="406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Non-</a:t>
            </a:r>
            <a:r>
              <a:rPr lang="fr-FR" dirty="0" err="1" smtClean="0"/>
              <a:t>resonant</a:t>
            </a:r>
            <a:r>
              <a:rPr lang="fr-FR" dirty="0" smtClean="0"/>
              <a:t> </a:t>
            </a:r>
            <a:r>
              <a:rPr lang="fr-FR" dirty="0" err="1" smtClean="0"/>
              <a:t>Bremsstrahlung</a:t>
            </a:r>
            <a:r>
              <a:rPr lang="fr-FR" dirty="0" smtClean="0"/>
              <a:t> </a:t>
            </a:r>
            <a:r>
              <a:rPr lang="fr-FR" dirty="0" err="1" smtClean="0"/>
              <a:t>subtracted</a:t>
            </a:r>
            <a:endParaRPr lang="fr-FR" dirty="0" smtClean="0"/>
          </a:p>
          <a:p>
            <a:r>
              <a:rPr lang="fr-FR" dirty="0" err="1" smtClean="0"/>
              <a:t>Acceptance</a:t>
            </a:r>
            <a:r>
              <a:rPr lang="fr-FR" dirty="0" smtClean="0"/>
              <a:t>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7" name="pole tekstowe 9"/>
          <p:cNvSpPr txBox="1"/>
          <p:nvPr/>
        </p:nvSpPr>
        <p:spPr>
          <a:xfrm>
            <a:off x="4280267" y="4509120"/>
            <a:ext cx="486373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Only transverse </a:t>
            </a:r>
            <a:r>
              <a:rPr lang="en-US" dirty="0" smtClean="0">
                <a:solidFill>
                  <a:schemeClr val="accent4"/>
                </a:solidFill>
                <a:sym typeface="Symbol"/>
              </a:rPr>
              <a:t>: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>
                <a:solidFill>
                  <a:schemeClr val="accent4"/>
                </a:solidFill>
                <a:sym typeface="Symbol" pitchFamily="18" charset="2"/>
              </a:rPr>
              <a:t>/d</a:t>
            </a:r>
            <a:r>
              <a:rPr lang="el-GR" dirty="0">
                <a:solidFill>
                  <a:schemeClr val="accent4"/>
                </a:solidFill>
                <a:sym typeface="Symbol" pitchFamily="18" charset="2"/>
              </a:rPr>
              <a:t>Ω</a:t>
            </a:r>
            <a:r>
              <a:rPr lang="fr-FR" baseline="-25000" dirty="0">
                <a:solidFill>
                  <a:schemeClr val="accent4"/>
                </a:solidFill>
                <a:sym typeface="Symbol" pitchFamily="18" charset="2"/>
              </a:rPr>
              <a:t>e</a:t>
            </a:r>
            <a:r>
              <a:rPr lang="en-US" dirty="0">
                <a:solidFill>
                  <a:schemeClr val="accent4"/>
                </a:solidFill>
              </a:rPr>
              <a:t>~ 1+cos</a:t>
            </a:r>
            <a:r>
              <a:rPr lang="en-US" baseline="30000" dirty="0">
                <a:solidFill>
                  <a:schemeClr val="accent4"/>
                </a:solidFill>
              </a:rPr>
              <a:t>2</a:t>
            </a:r>
            <a:r>
              <a:rPr lang="en-US" dirty="0">
                <a:solidFill>
                  <a:schemeClr val="accent4"/>
                </a:solidFill>
                <a:sym typeface="Symbol" pitchFamily="18" charset="2"/>
              </a:rPr>
              <a:t></a:t>
            </a:r>
            <a:endParaRPr lang="fr-FR" sz="1800" dirty="0" smtClean="0">
              <a:solidFill>
                <a:schemeClr val="accent4"/>
              </a:solidFill>
            </a:endParaRPr>
          </a:p>
          <a:p>
            <a:r>
              <a:rPr lang="fr-FR" sz="1800" dirty="0" smtClean="0">
                <a:solidFill>
                  <a:srgbClr val="FF0000"/>
                </a:solidFill>
              </a:rPr>
              <a:t>Fit </a:t>
            </a:r>
            <a:r>
              <a:rPr lang="fr-FR" sz="1800" dirty="0" err="1" smtClean="0">
                <a:solidFill>
                  <a:srgbClr val="FF0000"/>
                </a:solidFill>
              </a:rPr>
              <a:t>result</a:t>
            </a:r>
            <a:r>
              <a:rPr lang="fr-FR" sz="1800" dirty="0" smtClean="0">
                <a:solidFill>
                  <a:srgbClr val="FF0000"/>
                </a:solidFill>
              </a:rPr>
              <a:t> : </a:t>
            </a:r>
            <a:r>
              <a:rPr lang="pl-PL" sz="1800" dirty="0" smtClean="0">
                <a:solidFill>
                  <a:srgbClr val="FF0000"/>
                </a:solidFill>
              </a:rPr>
              <a:t>d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/dcos ~ 1 + B cos</a:t>
            </a:r>
            <a:r>
              <a:rPr lang="pl-PL" sz="18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</a:t>
            </a:r>
            <a:r>
              <a:rPr lang="pl-PL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B=1.170.34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0514" y="4395108"/>
            <a:ext cx="401068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      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scaled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  contribution from </a:t>
            </a:r>
          </a:p>
          <a:p>
            <a:r>
              <a:rPr lang="fr-FR" dirty="0" smtClean="0">
                <a:solidFill>
                  <a:schemeClr val="bg1"/>
                </a:solidFill>
                <a:sym typeface="Symbol"/>
              </a:rPr>
              <a:t>pppp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fr-FR" dirty="0">
                <a:solidFill>
                  <a:schemeClr val="bg1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(PWA)</a:t>
            </a:r>
          </a:p>
          <a:p>
            <a:r>
              <a:rPr lang="fr-FR" dirty="0" smtClean="0">
                <a:solidFill>
                  <a:srgbClr val="002060"/>
                </a:solidFill>
                <a:sym typeface="Symbol"/>
              </a:rPr>
              <a:t>      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Dalitz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decay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simulation (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Ramalho&amp;Pena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sym typeface="Symbol"/>
              </a:rPr>
              <a:t>form</a:t>
            </a:r>
            <a:r>
              <a:rPr lang="fr-FR" dirty="0" smtClean="0">
                <a:solidFill>
                  <a:srgbClr val="002060"/>
                </a:solidFill>
                <a:sym typeface="Symbol"/>
              </a:rPr>
              <a:t> factor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02524" y="4581128"/>
            <a:ext cx="26502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79512" y="5157192"/>
            <a:ext cx="26502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22853" y="1844824"/>
            <a:ext cx="14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 Production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4664704" y="5221069"/>
            <a:ext cx="3219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HADES </a:t>
            </a:r>
            <a:r>
              <a:rPr lang="en-US" sz="1400" i="1" dirty="0" smtClean="0"/>
              <a:t>coll., </a:t>
            </a:r>
            <a:r>
              <a:rPr lang="en-US" sz="1400" b="1" i="1" dirty="0" err="1"/>
              <a:t>Phys.Rev</a:t>
            </a:r>
            <a:r>
              <a:rPr lang="en-US" sz="1400" b="1" i="1" dirty="0"/>
              <a:t>. C95 (2017) </a:t>
            </a:r>
            <a:r>
              <a:rPr lang="en-US" sz="1400" b="1" i="1" dirty="0" smtClean="0"/>
              <a:t>065205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1880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"/>
          <p:cNvGrpSpPr/>
          <p:nvPr/>
        </p:nvGrpSpPr>
        <p:grpSpPr>
          <a:xfrm>
            <a:off x="5292080" y="3514309"/>
            <a:ext cx="2552700" cy="2641600"/>
            <a:chOff x="317500" y="317500"/>
            <a:chExt cx="2552700" cy="2641600"/>
          </a:xfrm>
        </p:grpSpPr>
        <p:pic>
          <p:nvPicPr>
            <p:cNvPr id="20" name="PFE element 37" descr="JMyewgD8cqBF27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2552700" cy="2641600"/>
            </a:xfrm>
            <a:prstGeom prst="rect">
              <a:avLst/>
            </a:prstGeom>
          </p:spPr>
        </p:pic>
        <p:sp>
          <p:nvSpPr>
            <p:cNvPr id="21" name="Shape_123"/>
            <p:cNvSpPr/>
            <p:nvPr/>
          </p:nvSpPr>
          <p:spPr>
            <a:xfrm>
              <a:off x="317500" y="317500"/>
              <a:ext cx="2552700" cy="2641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11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HADES: </a:t>
            </a:r>
            <a:r>
              <a:rPr lang="fr-FR" dirty="0" err="1" smtClean="0">
                <a:solidFill>
                  <a:schemeClr val="tx2"/>
                </a:solidFill>
              </a:rPr>
              <a:t>exploring</a:t>
            </a:r>
            <a:r>
              <a:rPr lang="fr-FR" dirty="0" smtClean="0">
                <a:solidFill>
                  <a:schemeClr val="tx2"/>
                </a:solidFill>
              </a:rPr>
              <a:t> dense QCD </a:t>
            </a:r>
            <a:r>
              <a:rPr lang="fr-FR" dirty="0" err="1" smtClean="0">
                <a:solidFill>
                  <a:schemeClr val="tx2"/>
                </a:solidFill>
              </a:rPr>
              <a:t>matter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15" descr="qcd_phase_diagram_facilitie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59" y="1980584"/>
            <a:ext cx="2886669" cy="281656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724128" y="1542394"/>
            <a:ext cx="318946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Observables: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Correlations</a:t>
            </a:r>
            <a:r>
              <a:rPr lang="fr-FR" dirty="0" smtClean="0"/>
              <a:t> and fluctuations</a:t>
            </a:r>
          </a:p>
          <a:p>
            <a:pPr marL="285750" indent="-285750">
              <a:buFont typeface="Wingdings" charset="2"/>
              <a:buChar char="ü"/>
            </a:pPr>
            <a:r>
              <a:rPr lang="fr-FR" dirty="0" smtClean="0"/>
              <a:t>Collective </a:t>
            </a:r>
            <a:r>
              <a:rPr lang="fr-FR" dirty="0" err="1" smtClean="0"/>
              <a:t>effects</a:t>
            </a:r>
            <a:endParaRPr lang="fr-FR" dirty="0"/>
          </a:p>
          <a:p>
            <a:pPr marL="285750" indent="-285750">
              <a:buFont typeface="Wingdings" charset="2"/>
              <a:buChar char="ü"/>
            </a:pPr>
            <a:r>
              <a:rPr lang="fr-FR" dirty="0" err="1"/>
              <a:t>Strangeness</a:t>
            </a:r>
            <a:r>
              <a:rPr lang="fr-FR" dirty="0"/>
              <a:t> </a:t>
            </a:r>
            <a:endParaRPr lang="fr-FR" dirty="0" smtClean="0"/>
          </a:p>
          <a:p>
            <a:pPr marL="285750" indent="-285750">
              <a:buFont typeface="Wingdings" charset="2"/>
              <a:buChar char="ü"/>
            </a:pPr>
            <a:r>
              <a:rPr lang="fr-FR" dirty="0" err="1" smtClean="0">
                <a:solidFill>
                  <a:srgbClr val="FFFF00"/>
                </a:solidFill>
              </a:rPr>
              <a:t>Dileptons</a:t>
            </a:r>
            <a:endParaRPr lang="fr-FR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78462"/>
            <a:ext cx="576064" cy="45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2627785" y="2772672"/>
            <a:ext cx="1046186" cy="1066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71" y="1908576"/>
            <a:ext cx="17621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 flipV="1">
            <a:off x="2483768" y="4005064"/>
            <a:ext cx="599564" cy="242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More about </a:t>
            </a:r>
            <a:r>
              <a:rPr lang="fr-FR" sz="2800" dirty="0" err="1" smtClean="0">
                <a:solidFill>
                  <a:schemeClr val="tx2"/>
                </a:solidFill>
              </a:rPr>
              <a:t>strangeness</a:t>
            </a:r>
            <a:r>
              <a:rPr lang="fr-FR" sz="2800" dirty="0" smtClean="0">
                <a:solidFill>
                  <a:schemeClr val="tx2"/>
                </a:solidFill>
              </a:rPr>
              <a:t>: </a:t>
            </a:r>
            <a:r>
              <a:rPr lang="fr-FR" sz="2800" dirty="0" err="1" smtClean="0">
                <a:solidFill>
                  <a:schemeClr val="tx2"/>
                </a:solidFill>
              </a:rPr>
              <a:t>understand</a:t>
            </a:r>
            <a:r>
              <a:rPr lang="fr-FR" sz="2800" dirty="0" smtClean="0">
                <a:solidFill>
                  <a:schemeClr val="tx2"/>
                </a:solidFill>
              </a:rPr>
              <a:t> the 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</a:t>
            </a:r>
            <a:r>
              <a:rPr lang="fr-FR" sz="2800" dirty="0" smtClean="0">
                <a:solidFill>
                  <a:schemeClr val="tx2"/>
                </a:solidFill>
                <a:sym typeface="Symbol"/>
              </a:rPr>
              <a:t>(1321) productio</a:t>
            </a:r>
            <a:r>
              <a:rPr lang="fr-FR" sz="2800" dirty="0">
                <a:solidFill>
                  <a:schemeClr val="tx2"/>
                </a:solidFill>
                <a:sym typeface="Symbol"/>
              </a:rPr>
              <a:t>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MESON 2018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86386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56509" y="3182582"/>
            <a:ext cx="31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HADES </a:t>
            </a:r>
            <a:r>
              <a:rPr lang="fr-FR" sz="1600" i="1" dirty="0" err="1" smtClean="0"/>
              <a:t>collab</a:t>
            </a:r>
            <a:r>
              <a:rPr lang="fr-FR" sz="1600" i="1" dirty="0" smtClean="0"/>
              <a:t> PRL103(2009)132310</a:t>
            </a:r>
          </a:p>
          <a:p>
            <a:r>
              <a:rPr lang="fr-FR" sz="1600" i="1" dirty="0"/>
              <a:t>HADES </a:t>
            </a:r>
            <a:r>
              <a:rPr lang="fr-FR" sz="1600" i="1" dirty="0" err="1"/>
              <a:t>collab</a:t>
            </a:r>
            <a:r>
              <a:rPr lang="fr-FR" sz="1600" i="1" dirty="0"/>
              <a:t> </a:t>
            </a:r>
            <a:r>
              <a:rPr lang="fr-FR" sz="1600" i="1" dirty="0" smtClean="0"/>
              <a:t>PRL114(2015) 212301</a:t>
            </a:r>
            <a:endParaRPr lang="en-US" sz="1600" i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980728"/>
            <a:ext cx="64319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Doubly strange baryons (</a:t>
            </a:r>
            <a:r>
              <a:rPr lang="en-GB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  <a:sym typeface="Symbol"/>
              </a:rPr>
              <a:t>) </a:t>
            </a:r>
            <a:r>
              <a:rPr lang="fr-FR" dirty="0">
                <a:solidFill>
                  <a:srgbClr val="FFFF00"/>
                </a:solidFill>
                <a:sym typeface="Symbol"/>
              </a:rPr>
              <a:t>(S= - 2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)</a:t>
            </a:r>
          </a:p>
          <a:p>
            <a:pPr>
              <a:lnSpc>
                <a:spcPts val="2400"/>
              </a:lnSpc>
            </a:pPr>
            <a:r>
              <a:rPr lang="fr-FR" dirty="0" smtClean="0">
                <a:solidFill>
                  <a:srgbClr val="FFFF00"/>
                </a:solidFill>
                <a:sym typeface="Symbol"/>
              </a:rPr>
              <a:t>       </a:t>
            </a:r>
            <a:r>
              <a:rPr lang="fr-FR" dirty="0" smtClean="0">
                <a:sym typeface="Symbol"/>
              </a:rPr>
              <a:t> 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(1321)</a:t>
            </a: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 smtClean="0">
              <a:solidFill>
                <a:srgbClr val="FFFF00"/>
              </a:solidFill>
              <a:sym typeface="Symbol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unexpected</a:t>
            </a:r>
            <a:r>
              <a:rPr lang="fr-FR" dirty="0" smtClean="0">
                <a:sym typeface="Symbol"/>
              </a:rPr>
              <a:t> high </a:t>
            </a:r>
            <a:r>
              <a:rPr lang="fr-FR" dirty="0" err="1" smtClean="0">
                <a:sym typeface="Symbol"/>
              </a:rPr>
              <a:t>yield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measured</a:t>
            </a:r>
            <a:r>
              <a:rPr lang="fr-FR" dirty="0" smtClean="0">
                <a:sym typeface="Symbol"/>
              </a:rPr>
              <a:t> by HADES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below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threshold</a:t>
            </a:r>
            <a:r>
              <a:rPr lang="fr-FR" dirty="0" smtClean="0">
                <a:sym typeface="Symbol"/>
              </a:rPr>
              <a:t>   </a:t>
            </a:r>
            <a:r>
              <a:rPr lang="fr-FR" dirty="0" err="1" smtClean="0">
                <a:sym typeface="Symbol"/>
              </a:rPr>
              <a:t>ArKCl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(-640 MeV) et </a:t>
            </a:r>
            <a:r>
              <a:rPr lang="fr-FR" dirty="0" err="1">
                <a:sym typeface="Symbol"/>
              </a:rPr>
              <a:t>pNb</a:t>
            </a:r>
            <a:r>
              <a:rPr lang="fr-FR" dirty="0">
                <a:sym typeface="Symbol"/>
              </a:rPr>
              <a:t> (-70 MeV</a:t>
            </a:r>
            <a:r>
              <a:rPr lang="fr-FR" dirty="0" smtClean="0">
                <a:sym typeface="Symbol"/>
              </a:rPr>
              <a:t>)</a:t>
            </a:r>
          </a:p>
          <a:p>
            <a:pPr>
              <a:lnSpc>
                <a:spcPts val="2400"/>
              </a:lnSpc>
            </a:pPr>
            <a:endParaRPr lang="fr-FR" dirty="0" smtClean="0"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>
              <a:sym typeface="Symbol"/>
            </a:endParaRPr>
          </a:p>
          <a:p>
            <a:pPr>
              <a:lnSpc>
                <a:spcPts val="2400"/>
              </a:lnSpc>
            </a:pPr>
            <a:endParaRPr lang="fr-FR" dirty="0">
              <a:sym typeface="Symbol"/>
            </a:endParaRPr>
          </a:p>
          <a:p>
            <a:pPr>
              <a:lnSpc>
                <a:spcPts val="2400"/>
              </a:lnSpc>
            </a:pPr>
            <a:r>
              <a:rPr lang="fr-FR" dirty="0" smtClean="0">
                <a:sym typeface="Symbol"/>
              </a:rPr>
              <a:t> </a:t>
            </a:r>
            <a:r>
              <a:rPr lang="fr-FR" dirty="0" err="1" smtClean="0">
                <a:sym typeface="Symbol"/>
              </a:rPr>
              <a:t>Elementary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mechanism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be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understood</a:t>
            </a:r>
            <a:r>
              <a:rPr lang="fr-FR" dirty="0" smtClean="0">
                <a:sym typeface="Symbol"/>
              </a:rPr>
              <a:t> </a:t>
            </a:r>
            <a:endParaRPr lang="en-GB" altLang="en-US" dirty="0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99592" y="45811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Simulations: </a:t>
            </a:r>
            <a:r>
              <a:rPr lang="fr-FR" dirty="0" err="1" smtClean="0"/>
              <a:t>p+p</a:t>
            </a:r>
            <a:r>
              <a:rPr lang="fr-FR" dirty="0" smtClean="0"/>
              <a:t> 4.5 </a:t>
            </a:r>
            <a:r>
              <a:rPr lang="fr-FR" dirty="0" err="1" smtClean="0"/>
              <a:t>GeV</a:t>
            </a:r>
            <a:r>
              <a:rPr lang="fr-FR" dirty="0" smtClean="0"/>
              <a:t>  </a:t>
            </a:r>
            <a:r>
              <a:rPr lang="fr-FR" dirty="0" smtClean="0">
                <a:sym typeface="Symbol"/>
              </a:rPr>
              <a:t>=4.5b</a:t>
            </a:r>
            <a:r>
              <a:rPr lang="fr-FR" dirty="0" smtClean="0"/>
              <a:t> </a:t>
            </a:r>
          </a:p>
          <a:p>
            <a:r>
              <a:rPr lang="fr-FR" dirty="0" smtClean="0"/>
              <a:t>500 </a:t>
            </a:r>
            <a:r>
              <a:rPr lang="fr-FR" dirty="0">
                <a:sym typeface="Symbol"/>
              </a:rPr>
              <a:t></a:t>
            </a:r>
            <a:r>
              <a:rPr lang="fr-FR" baseline="30000" dirty="0">
                <a:sym typeface="Symbol"/>
              </a:rPr>
              <a:t>-</a:t>
            </a:r>
            <a:r>
              <a:rPr lang="fr-FR" dirty="0">
                <a:sym typeface="Symbol"/>
              </a:rPr>
              <a:t>(</a:t>
            </a:r>
            <a:r>
              <a:rPr lang="fr-FR" dirty="0" smtClean="0">
                <a:sym typeface="Symbol"/>
              </a:rPr>
              <a:t>1321) </a:t>
            </a:r>
            <a:r>
              <a:rPr lang="fr-FR" dirty="0" err="1" smtClean="0"/>
              <a:t>reconstructed</a:t>
            </a:r>
            <a:r>
              <a:rPr lang="fr-FR" dirty="0" smtClean="0"/>
              <a:t>/ </a:t>
            </a:r>
            <a:r>
              <a:rPr lang="fr-FR" dirty="0" err="1" smtClean="0"/>
              <a:t>hour</a:t>
            </a:r>
            <a:r>
              <a:rPr lang="fr-FR" dirty="0"/>
              <a:t> 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31" y="3585363"/>
            <a:ext cx="2843969" cy="2579941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92991" y="17101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+ </a:t>
            </a:r>
            <a:r>
              <a:rPr lang="en-US" baseline="30000" dirty="0" smtClean="0">
                <a:sym typeface="Symbol"/>
              </a:rPr>
              <a:t>- </a:t>
            </a:r>
            <a:r>
              <a:rPr lang="en-US" dirty="0" smtClean="0">
                <a:sym typeface="Symbol"/>
              </a:rPr>
              <a:t>(63%)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1368923" y="215116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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+p</a:t>
            </a:r>
            <a:endParaRPr lang="en-US" dirty="0"/>
          </a:p>
        </p:txBody>
      </p:sp>
      <p:sp>
        <p:nvSpPr>
          <p:cNvPr id="34" name="ZoneTexte 33"/>
          <p:cNvSpPr txBox="1"/>
          <p:nvPr/>
        </p:nvSpPr>
        <p:spPr>
          <a:xfrm>
            <a:off x="1043608" y="16288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1329208" y="20608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|</a:t>
            </a:r>
            <a:endParaRPr lang="en-US" dirty="0"/>
          </a:p>
        </p:txBody>
      </p:sp>
      <p:pic>
        <p:nvPicPr>
          <p:cNvPr id="36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31" y="954083"/>
            <a:ext cx="2825359" cy="2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hide18" hidden="1"/>
          <p:cNvSpPr txBox="1">
            <a:spLocks/>
          </p:cNvSpPr>
          <p:nvPr/>
        </p:nvSpPr>
        <p:spPr>
          <a:xfrm>
            <a:off x="6690" y="1508788"/>
            <a:ext cx="1963855" cy="70756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>
                <a:solidFill>
                  <a:srgbClr val="9D90A0"/>
                </a:solidFill>
                <a:latin typeface="Gill Sans Light"/>
                <a:cs typeface="Gill Sans Light"/>
              </a:rPr>
              <a:t>Spectrometer</a:t>
            </a:r>
          </a:p>
          <a:p>
            <a:pPr marL="0" indent="0">
              <a:buFont typeface="Wingdings" charset="2"/>
              <a:buNone/>
            </a:pPr>
            <a:endParaRPr lang="en-US" sz="1800" dirty="0">
              <a:solidFill>
                <a:srgbClr val="9D90A0"/>
              </a:solidFill>
              <a:latin typeface="Gill Sans Light"/>
              <a:cs typeface="Gill Sans Light"/>
            </a:endParaRPr>
          </a:p>
        </p:txBody>
      </p:sp>
      <p:sp>
        <p:nvSpPr>
          <p:cNvPr id="7" name="pfehide19" hidden="1"/>
          <p:cNvSpPr txBox="1">
            <a:spLocks/>
          </p:cNvSpPr>
          <p:nvPr/>
        </p:nvSpPr>
        <p:spPr>
          <a:xfrm>
            <a:off x="1907705" y="1508788"/>
            <a:ext cx="1963855" cy="7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>
                <a:solidFill>
                  <a:srgbClr val="9D90A0"/>
                </a:solidFill>
                <a:latin typeface="Gill Sans Light"/>
                <a:cs typeface="Gill Sans Light"/>
              </a:rPr>
              <a:t>Thermometer</a:t>
            </a:r>
            <a:endParaRPr lang="en-US" sz="1800" dirty="0">
              <a:solidFill>
                <a:srgbClr val="9D90A0"/>
              </a:solidFill>
              <a:latin typeface="Gill Sans Light"/>
              <a:cs typeface="Gill Sans Light"/>
            </a:endParaRPr>
          </a:p>
        </p:txBody>
      </p:sp>
      <p:sp>
        <p:nvSpPr>
          <p:cNvPr id="8" name="pfehide20" hidden="1"/>
          <p:cNvSpPr txBox="1">
            <a:spLocks/>
          </p:cNvSpPr>
          <p:nvPr/>
        </p:nvSpPr>
        <p:spPr>
          <a:xfrm>
            <a:off x="5526110" y="1508788"/>
            <a:ext cx="1963855" cy="7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>
                <a:solidFill>
                  <a:srgbClr val="9D90A0"/>
                </a:solidFill>
                <a:latin typeface="Gill Sans Light"/>
                <a:cs typeface="Gill Sans Light"/>
              </a:rPr>
              <a:t>Barometer</a:t>
            </a:r>
            <a:endParaRPr lang="en-US" sz="1800" dirty="0">
              <a:solidFill>
                <a:srgbClr val="9D90A0"/>
              </a:solidFill>
              <a:latin typeface="Gill Sans Light"/>
              <a:cs typeface="Gill Sans Light"/>
            </a:endParaRPr>
          </a:p>
        </p:txBody>
      </p:sp>
      <p:sp>
        <p:nvSpPr>
          <p:cNvPr id="9" name="pfehide21" hidden="1"/>
          <p:cNvSpPr txBox="1">
            <a:spLocks/>
          </p:cNvSpPr>
          <p:nvPr/>
        </p:nvSpPr>
        <p:spPr>
          <a:xfrm>
            <a:off x="7217609" y="1508788"/>
            <a:ext cx="1963855" cy="7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err="1" smtClean="0">
                <a:solidFill>
                  <a:srgbClr val="9D90A0"/>
                </a:solidFill>
                <a:latin typeface="Gill Sans Light"/>
                <a:cs typeface="Gill Sans Light"/>
              </a:rPr>
              <a:t>Polarimeter</a:t>
            </a:r>
            <a:endParaRPr lang="en-US" sz="1800" dirty="0">
              <a:solidFill>
                <a:srgbClr val="9D90A0"/>
              </a:solidFill>
              <a:latin typeface="Gill Sans Light"/>
              <a:cs typeface="Gill Sans Light"/>
            </a:endParaRPr>
          </a:p>
        </p:txBody>
      </p:sp>
      <p:sp>
        <p:nvSpPr>
          <p:cNvPr id="10" name="pfehide22" hidden="1"/>
          <p:cNvSpPr txBox="1">
            <a:spLocks/>
          </p:cNvSpPr>
          <p:nvPr/>
        </p:nvSpPr>
        <p:spPr>
          <a:xfrm>
            <a:off x="5558904" y="1988840"/>
            <a:ext cx="1800200" cy="96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285750" lvl="1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0"/>
              <a:buChar char="à"/>
              <a:defRPr sz="1600" kern="120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 lvl="1">
              <a:buClr>
                <a:prstClr val="white">
                  <a:lumMod val="50000"/>
                  <a:lumOff val="50000"/>
                </a:prstClr>
              </a:buClr>
            </a:pPr>
            <a:r>
              <a:rPr lang="en-US" dirty="0" err="1" smtClean="0">
                <a:solidFill>
                  <a:prstClr val="white"/>
                </a:solidFill>
              </a:rPr>
              <a:t>T</a:t>
            </a:r>
            <a:r>
              <a:rPr lang="en-US" baseline="-25000" dirty="0" err="1" smtClean="0">
                <a:solidFill>
                  <a:prstClr val="white"/>
                </a:solidFill>
              </a:rPr>
              <a:t>eff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vs. </a:t>
            </a:r>
            <a:r>
              <a:rPr lang="en-US" dirty="0" err="1">
                <a:solidFill>
                  <a:prstClr val="white"/>
                </a:solidFill>
              </a:rPr>
              <a:t>M</a:t>
            </a:r>
            <a:r>
              <a:rPr lang="en-US" i="1" baseline="-25000" dirty="0" err="1">
                <a:solidFill>
                  <a:prstClr val="white"/>
                </a:solidFill>
                <a:latin typeface="Georgia"/>
                <a:cs typeface="Georgia"/>
              </a:rPr>
              <a:t>ll</a:t>
            </a:r>
            <a:endParaRPr lang="en-US" i="1" baseline="-25000" dirty="0">
              <a:solidFill>
                <a:prstClr val="white"/>
              </a:solidFill>
              <a:latin typeface="Georgia"/>
              <a:cs typeface="Georgia"/>
            </a:endParaRPr>
          </a:p>
          <a:p>
            <a:pPr lvl="1">
              <a:buClr>
                <a:prstClr val="white">
                  <a:lumMod val="50000"/>
                  <a:lumOff val="50000"/>
                </a:prstClr>
              </a:buClr>
            </a:pPr>
            <a:r>
              <a:rPr lang="en-US" i="1" dirty="0" smtClean="0">
                <a:solidFill>
                  <a:prstClr val="white"/>
                </a:solidFill>
                <a:latin typeface="Georgia"/>
                <a:cs typeface="Georgia"/>
              </a:rPr>
              <a:t>v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 vs</a:t>
            </a:r>
            <a:r>
              <a:rPr lang="en-US" dirty="0">
                <a:solidFill>
                  <a:prstClr val="white"/>
                </a:solidFill>
              </a:rPr>
              <a:t>. </a:t>
            </a:r>
            <a:r>
              <a:rPr lang="en-US" dirty="0" err="1">
                <a:solidFill>
                  <a:prstClr val="white"/>
                </a:solidFill>
              </a:rPr>
              <a:t>M</a:t>
            </a:r>
            <a:r>
              <a:rPr lang="en-US" i="1" baseline="-25000" dirty="0" err="1">
                <a:solidFill>
                  <a:prstClr val="white"/>
                </a:solidFill>
                <a:latin typeface="Georgia"/>
                <a:cs typeface="Georgia"/>
              </a:rPr>
              <a:t>ll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fehide24" hidden="1"/>
          <p:cNvSpPr txBox="1">
            <a:spLocks/>
          </p:cNvSpPr>
          <p:nvPr/>
        </p:nvSpPr>
        <p:spPr>
          <a:xfrm>
            <a:off x="30222" y="2076285"/>
            <a:ext cx="1949490" cy="96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 marL="285750" lvl="1">
              <a:buClr>
                <a:prstClr val="white">
                  <a:lumMod val="50000"/>
                  <a:lumOff val="50000"/>
                </a:prstClr>
              </a:buClr>
              <a:buSzPct val="80000"/>
              <a:buFont typeface="Wingdings" charset="0"/>
              <a:buChar char="à"/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dirty="0" err="1">
                <a:solidFill>
                  <a:prstClr val="white"/>
                </a:solidFill>
              </a:rPr>
              <a:t>M</a:t>
            </a:r>
            <a:r>
              <a:rPr lang="en-US" sz="1600" i="1" baseline="-25000" dirty="0" err="1">
                <a:solidFill>
                  <a:prstClr val="white"/>
                </a:solidFill>
                <a:latin typeface="Georgia"/>
                <a:cs typeface="Georgia"/>
              </a:rPr>
              <a:t>ll</a:t>
            </a:r>
            <a:r>
              <a:rPr lang="en-US" sz="1600" baseline="-25000" dirty="0" smtClean="0">
                <a:solidFill>
                  <a:prstClr val="white"/>
                </a:solidFill>
                <a:latin typeface="Gill Sans Light"/>
                <a:cs typeface="Gill Sans Light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Gill Sans Light"/>
                <a:cs typeface="Gill Sans Light"/>
              </a:rPr>
              <a:t>of excess pairs</a:t>
            </a:r>
            <a:endParaRPr lang="en-US" sz="1600" dirty="0">
              <a:solidFill>
                <a:prstClr val="white"/>
              </a:solidFill>
              <a:latin typeface="Gill Sans Light"/>
              <a:cs typeface="Gill Sans Light"/>
            </a:endParaRPr>
          </a:p>
        </p:txBody>
      </p:sp>
      <p:sp>
        <p:nvSpPr>
          <p:cNvPr id="51" name="Shape_118"/>
          <p:cNvSpPr/>
          <p:nvPr/>
        </p:nvSpPr>
        <p:spPr>
          <a:xfrm>
            <a:off x="27067" y="2375955"/>
            <a:ext cx="1955800" cy="369332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prstClr val="white">
                  <a:lumMod val="95000"/>
                </a:prstClr>
              </a:solidFill>
              <a:latin typeface="Gill Sans Light"/>
              <a:cs typeface="Gill Sans Light"/>
            </a:endParaRPr>
          </a:p>
        </p:txBody>
      </p:sp>
      <p:sp>
        <p:nvSpPr>
          <p:cNvPr id="14" name="pfehide25" hidden="1"/>
          <p:cNvSpPr txBox="1">
            <a:spLocks/>
          </p:cNvSpPr>
          <p:nvPr/>
        </p:nvSpPr>
        <p:spPr>
          <a:xfrm>
            <a:off x="7248996" y="1971907"/>
            <a:ext cx="2016224" cy="107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285750" lvl="1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0"/>
              <a:buChar char="à"/>
              <a:defRPr sz="1600" kern="120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 lvl="1">
              <a:buClr>
                <a:prstClr val="white">
                  <a:lumMod val="50000"/>
                  <a:lumOff val="50000"/>
                </a:prstClr>
              </a:buClr>
            </a:pPr>
            <a:r>
              <a:rPr lang="en-US" dirty="0">
                <a:solidFill>
                  <a:prstClr val="white"/>
                </a:solidFill>
                <a:latin typeface="Symbol" charset="2"/>
                <a:cs typeface="Symbol" charset="2"/>
              </a:rPr>
              <a:t>g</a:t>
            </a:r>
            <a:r>
              <a:rPr lang="en-US" dirty="0">
                <a:solidFill>
                  <a:prstClr val="white"/>
                </a:solidFill>
              </a:rPr>
              <a:t>* polarization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via lepton angular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distribution</a:t>
            </a:r>
          </a:p>
        </p:txBody>
      </p:sp>
      <p:sp>
        <p:nvSpPr>
          <p:cNvPr id="54" name="Shape_119"/>
          <p:cNvSpPr/>
          <p:nvPr/>
        </p:nvSpPr>
        <p:spPr>
          <a:xfrm>
            <a:off x="7241108" y="2323766"/>
            <a:ext cx="2032000" cy="369332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prstClr val="white">
                  <a:lumMod val="95000"/>
                </a:prstClr>
              </a:solidFill>
              <a:latin typeface="Gill Sans Light"/>
              <a:cs typeface="Gill Sans Light"/>
            </a:endParaRPr>
          </a:p>
        </p:txBody>
      </p:sp>
      <p:pic>
        <p:nvPicPr>
          <p:cNvPr id="16" name="Obraz 2">
            <a:extLst>
              <a:ext uri="{FF2B5EF4-FFF2-40B4-BE49-F238E27FC236}">
                <a16:creationId xmlns="" xmlns:a16="http://schemas.microsoft.com/office/drawing/2014/main" id="{CDCE1B5E-276A-43A0-826D-D7DC50B43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49" y="2560621"/>
            <a:ext cx="1968480" cy="2606125"/>
          </a:xfrm>
          <a:prstGeom prst="rect">
            <a:avLst/>
          </a:prstGeom>
        </p:spPr>
      </p:pic>
      <p:grpSp>
        <p:nvGrpSpPr>
          <p:cNvPr id="37" name="pfehide28" hidden="1"/>
          <p:cNvGrpSpPr/>
          <p:nvPr/>
        </p:nvGrpSpPr>
        <p:grpSpPr>
          <a:xfrm>
            <a:off x="2694308" y="3044957"/>
            <a:ext cx="1983609" cy="2626155"/>
            <a:chOff x="2576311" y="2283718"/>
            <a:chExt cx="1983609" cy="1969616"/>
          </a:xfrm>
        </p:grpSpPr>
        <p:pic>
          <p:nvPicPr>
            <p:cNvPr id="19" name="Obraz 8" hidden="1">
              <a:extLst>
                <a:ext uri="{FF2B5EF4-FFF2-40B4-BE49-F238E27FC236}">
                  <a16:creationId xmlns="" xmlns:a16="http://schemas.microsoft.com/office/drawing/2014/main" id="{C8250320-577A-404F-8341-6A0070A28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311" y="2283718"/>
              <a:ext cx="1983609" cy="1969616"/>
            </a:xfrm>
            <a:prstGeom prst="rect">
              <a:avLst/>
            </a:prstGeom>
          </p:spPr>
        </p:pic>
        <p:grpSp>
          <p:nvGrpSpPr>
            <p:cNvPr id="20" name="Grupa 13" hidden="1">
              <a:extLst>
                <a:ext uri="{FF2B5EF4-FFF2-40B4-BE49-F238E27FC236}">
                  <a16:creationId xmlns="" xmlns:a16="http://schemas.microsoft.com/office/drawing/2014/main" id="{FDBAE07F-8675-4D35-8FBE-9B57BA324A23}"/>
                </a:ext>
              </a:extLst>
            </p:cNvPr>
            <p:cNvGrpSpPr/>
            <p:nvPr/>
          </p:nvGrpSpPr>
          <p:grpSpPr>
            <a:xfrm>
              <a:off x="2838681" y="2340679"/>
              <a:ext cx="253433" cy="159063"/>
              <a:chOff x="2160000" y="1916832"/>
              <a:chExt cx="853200" cy="540000"/>
            </a:xfrm>
            <a:solidFill>
              <a:srgbClr val="FF3300">
                <a:alpha val="50000"/>
              </a:srgbClr>
            </a:solidFill>
          </p:grpSpPr>
          <p:sp>
            <p:nvSpPr>
              <p:cNvPr id="30" name="Owal 17" hidden="1">
                <a:extLst>
                  <a:ext uri="{FF2B5EF4-FFF2-40B4-BE49-F238E27FC236}">
                    <a16:creationId xmlns="" xmlns:a16="http://schemas.microsoft.com/office/drawing/2014/main" id="{59653F5E-3664-4C58-9F29-6B3F770A7EAA}"/>
                  </a:ext>
                </a:extLst>
              </p:cNvPr>
              <p:cNvSpPr/>
              <p:nvPr/>
            </p:nvSpPr>
            <p:spPr>
              <a:xfrm>
                <a:off x="2160000" y="1916832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wal 18" hidden="1">
                <a:extLst>
                  <a:ext uri="{FF2B5EF4-FFF2-40B4-BE49-F238E27FC236}">
                    <a16:creationId xmlns="" xmlns:a16="http://schemas.microsoft.com/office/drawing/2014/main" id="{E74630EA-E7FB-435C-B8CA-719E46A52835}"/>
                  </a:ext>
                </a:extLst>
              </p:cNvPr>
              <p:cNvSpPr/>
              <p:nvPr/>
            </p:nvSpPr>
            <p:spPr>
              <a:xfrm>
                <a:off x="2473200" y="1916832"/>
                <a:ext cx="540000" cy="5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upa 1" hidden="1">
              <a:extLst>
                <a:ext uri="{FF2B5EF4-FFF2-40B4-BE49-F238E27FC236}">
                  <a16:creationId xmlns="" xmlns:a16="http://schemas.microsoft.com/office/drawing/2014/main" id="{3AA11344-AC4F-499A-84C3-1C03D2D4506C}"/>
                </a:ext>
              </a:extLst>
            </p:cNvPr>
            <p:cNvGrpSpPr/>
            <p:nvPr/>
          </p:nvGrpSpPr>
          <p:grpSpPr>
            <a:xfrm>
              <a:off x="3352001" y="2340679"/>
              <a:ext cx="239532" cy="159063"/>
              <a:chOff x="2830417" y="3101169"/>
              <a:chExt cx="806400" cy="540000"/>
            </a:xfrm>
          </p:grpSpPr>
          <p:sp>
            <p:nvSpPr>
              <p:cNvPr id="28" name="Owal 19" hidden="1">
                <a:extLst>
                  <a:ext uri="{FF2B5EF4-FFF2-40B4-BE49-F238E27FC236}">
                    <a16:creationId xmlns="" xmlns:a16="http://schemas.microsoft.com/office/drawing/2014/main" id="{2AA855A7-FF41-4F55-A954-E841E89D4A5B}"/>
                  </a:ext>
                </a:extLst>
              </p:cNvPr>
              <p:cNvSpPr/>
              <p:nvPr/>
            </p:nvSpPr>
            <p:spPr>
              <a:xfrm>
                <a:off x="2830417" y="3101169"/>
                <a:ext cx="540000" cy="540000"/>
              </a:xfrm>
              <a:prstGeom prst="ellipse">
                <a:avLst/>
              </a:prstGeom>
              <a:solidFill>
                <a:srgbClr val="9F9F0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wal 20" hidden="1">
                <a:extLst>
                  <a:ext uri="{FF2B5EF4-FFF2-40B4-BE49-F238E27FC236}">
                    <a16:creationId xmlns="" xmlns:a16="http://schemas.microsoft.com/office/drawing/2014/main" id="{05DBD436-90BB-4631-99D5-29B832897BC4}"/>
                  </a:ext>
                </a:extLst>
              </p:cNvPr>
              <p:cNvSpPr/>
              <p:nvPr/>
            </p:nvSpPr>
            <p:spPr>
              <a:xfrm>
                <a:off x="3096817" y="3101169"/>
                <a:ext cx="540000" cy="540000"/>
              </a:xfrm>
              <a:prstGeom prst="ellipse">
                <a:avLst/>
              </a:prstGeom>
              <a:solidFill>
                <a:srgbClr val="9F9F09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upa 6" hidden="1">
              <a:extLst>
                <a:ext uri="{FF2B5EF4-FFF2-40B4-BE49-F238E27FC236}">
                  <a16:creationId xmlns="" xmlns:a16="http://schemas.microsoft.com/office/drawing/2014/main" id="{00767CEB-7860-4D04-8483-1A7F5CCAF962}"/>
                </a:ext>
              </a:extLst>
            </p:cNvPr>
            <p:cNvGrpSpPr/>
            <p:nvPr/>
          </p:nvGrpSpPr>
          <p:grpSpPr>
            <a:xfrm>
              <a:off x="3827613" y="2340679"/>
              <a:ext cx="221353" cy="159063"/>
              <a:chOff x="5141913" y="3101169"/>
              <a:chExt cx="745200" cy="540000"/>
            </a:xfrm>
          </p:grpSpPr>
          <p:sp>
            <p:nvSpPr>
              <p:cNvPr id="26" name="Owal 21" hidden="1">
                <a:extLst>
                  <a:ext uri="{FF2B5EF4-FFF2-40B4-BE49-F238E27FC236}">
                    <a16:creationId xmlns="" xmlns:a16="http://schemas.microsoft.com/office/drawing/2014/main" id="{2C448D64-E378-4B5E-9B39-942972BA78D9}"/>
                  </a:ext>
                </a:extLst>
              </p:cNvPr>
              <p:cNvSpPr/>
              <p:nvPr/>
            </p:nvSpPr>
            <p:spPr>
              <a:xfrm>
                <a:off x="5141913" y="3101169"/>
                <a:ext cx="540000" cy="540000"/>
              </a:xfrm>
              <a:prstGeom prst="ellipse">
                <a:avLst/>
              </a:prstGeom>
              <a:solidFill>
                <a:srgbClr val="15A51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wal 22" hidden="1">
                <a:extLst>
                  <a:ext uri="{FF2B5EF4-FFF2-40B4-BE49-F238E27FC236}">
                    <a16:creationId xmlns="" xmlns:a16="http://schemas.microsoft.com/office/drawing/2014/main" id="{EAB63B9F-B259-44C2-A04A-051935301115}"/>
                  </a:ext>
                </a:extLst>
              </p:cNvPr>
              <p:cNvSpPr/>
              <p:nvPr/>
            </p:nvSpPr>
            <p:spPr>
              <a:xfrm>
                <a:off x="5347113" y="3101169"/>
                <a:ext cx="540000" cy="540000"/>
              </a:xfrm>
              <a:prstGeom prst="ellipse">
                <a:avLst/>
              </a:prstGeom>
              <a:solidFill>
                <a:srgbClr val="15A51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upa 25" hidden="1">
              <a:extLst>
                <a:ext uri="{FF2B5EF4-FFF2-40B4-BE49-F238E27FC236}">
                  <a16:creationId xmlns="" xmlns:a16="http://schemas.microsoft.com/office/drawing/2014/main" id="{CA7FA220-C148-41B3-8FC0-065686DE30BF}"/>
                </a:ext>
              </a:extLst>
            </p:cNvPr>
            <p:cNvGrpSpPr/>
            <p:nvPr/>
          </p:nvGrpSpPr>
          <p:grpSpPr>
            <a:xfrm>
              <a:off x="4307511" y="2340679"/>
              <a:ext cx="192481" cy="159063"/>
              <a:chOff x="7399148" y="3101169"/>
              <a:chExt cx="648000" cy="540000"/>
            </a:xfrm>
          </p:grpSpPr>
          <p:sp>
            <p:nvSpPr>
              <p:cNvPr id="24" name="Owal 26" hidden="1">
                <a:extLst>
                  <a:ext uri="{FF2B5EF4-FFF2-40B4-BE49-F238E27FC236}">
                    <a16:creationId xmlns="" xmlns:a16="http://schemas.microsoft.com/office/drawing/2014/main" id="{2DCCF0CF-8150-4660-9769-018CC1591951}"/>
                  </a:ext>
                </a:extLst>
              </p:cNvPr>
              <p:cNvSpPr/>
              <p:nvPr/>
            </p:nvSpPr>
            <p:spPr>
              <a:xfrm>
                <a:off x="7399148" y="3101169"/>
                <a:ext cx="540000" cy="540000"/>
              </a:xfrm>
              <a:prstGeom prst="ellipse">
                <a:avLst/>
              </a:prstGeom>
              <a:solidFill>
                <a:srgbClr val="D71A1A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wal 27" hidden="1">
                <a:extLst>
                  <a:ext uri="{FF2B5EF4-FFF2-40B4-BE49-F238E27FC236}">
                    <a16:creationId xmlns="" xmlns:a16="http://schemas.microsoft.com/office/drawing/2014/main" id="{E8D8B2D3-4CF1-4CA3-B0F1-EDB871E7BD90}"/>
                  </a:ext>
                </a:extLst>
              </p:cNvPr>
              <p:cNvSpPr/>
              <p:nvPr/>
            </p:nvSpPr>
            <p:spPr>
              <a:xfrm>
                <a:off x="7507148" y="3101169"/>
                <a:ext cx="540000" cy="540000"/>
              </a:xfrm>
              <a:prstGeom prst="ellipse">
                <a:avLst/>
              </a:prstGeom>
              <a:solidFill>
                <a:srgbClr val="D71A1A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" name="pfehide30" hidden="1"/>
          <p:cNvSpPr txBox="1">
            <a:spLocks/>
          </p:cNvSpPr>
          <p:nvPr/>
        </p:nvSpPr>
        <p:spPr>
          <a:xfrm>
            <a:off x="3688266" y="1508788"/>
            <a:ext cx="1963855" cy="7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F921B"/>
              </a:buClr>
              <a:buFont typeface="Wingdings" charset="2"/>
              <a:buChar char=""/>
              <a:defRPr sz="24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"/>
              <a:defRPr sz="20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Gill Sans" charset="0"/>
                <a:ea typeface="+mn-ea" charset="0"/>
                <a:cs typeface="Gill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>
                <a:solidFill>
                  <a:srgbClr val="9D90A0"/>
                </a:solidFill>
                <a:latin typeface="Gill Sans Light"/>
                <a:cs typeface="Gill Sans Light"/>
              </a:rPr>
              <a:t>Chronometer</a:t>
            </a:r>
            <a:endParaRPr lang="en-US" sz="1800" dirty="0">
              <a:solidFill>
                <a:srgbClr val="9D90A0"/>
              </a:solidFill>
              <a:latin typeface="Gill Sans Light"/>
              <a:cs typeface="Gill Sans Light"/>
            </a:endParaRPr>
          </a:p>
        </p:txBody>
      </p:sp>
      <p:pic>
        <p:nvPicPr>
          <p:cNvPr id="36" name="Obraz 30">
            <a:extLst>
              <a:ext uri="{FF2B5EF4-FFF2-40B4-BE49-F238E27FC236}">
                <a16:creationId xmlns="" xmlns:a16="http://schemas.microsoft.com/office/drawing/2014/main" id="{12515BDD-596F-441B-99D0-9D82D7A56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16" y="3463796"/>
            <a:ext cx="2037681" cy="26295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87624" y="116632"/>
            <a:ext cx="720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ACCBF9"/>
                </a:solidFill>
              </a:rPr>
              <a:t>Dileptons</a:t>
            </a:r>
            <a:r>
              <a:rPr lang="fr-FR" sz="3600" dirty="0" smtClean="0">
                <a:solidFill>
                  <a:srgbClr val="ACCBF9"/>
                </a:solidFill>
              </a:rPr>
              <a:t> as a probe of dense </a:t>
            </a:r>
            <a:r>
              <a:rPr lang="fr-FR" sz="3600" dirty="0" err="1" smtClean="0">
                <a:solidFill>
                  <a:srgbClr val="ACCBF9"/>
                </a:solidFill>
              </a:rPr>
              <a:t>matter</a:t>
            </a:r>
            <a:r>
              <a:rPr lang="fr-FR" sz="3600" dirty="0" smtClean="0">
                <a:solidFill>
                  <a:srgbClr val="ACCBF9"/>
                </a:solidFill>
              </a:rPr>
              <a:t> </a:t>
            </a:r>
            <a:endParaRPr lang="en-US" sz="3600" dirty="0">
              <a:solidFill>
                <a:srgbClr val="ACCBF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5589240"/>
            <a:ext cx="38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prstClr val="white"/>
                </a:solidFill>
              </a:rPr>
              <a:t>Recent</a:t>
            </a:r>
            <a:r>
              <a:rPr lang="fr-FR" i="1" dirty="0" smtClean="0">
                <a:solidFill>
                  <a:prstClr val="white"/>
                </a:solidFill>
              </a:rPr>
              <a:t>  </a:t>
            </a:r>
            <a:r>
              <a:rPr lang="fr-FR" i="1" dirty="0" err="1" smtClean="0">
                <a:solidFill>
                  <a:prstClr val="white"/>
                </a:solidFill>
              </a:rPr>
              <a:t>results</a:t>
            </a:r>
            <a:r>
              <a:rPr lang="fr-FR" i="1" dirty="0" smtClean="0">
                <a:solidFill>
                  <a:prstClr val="white"/>
                </a:solidFill>
              </a:rPr>
              <a:t> from </a:t>
            </a:r>
            <a:r>
              <a:rPr lang="fr-FR" i="1" dirty="0" err="1" smtClean="0">
                <a:solidFill>
                  <a:prstClr val="white"/>
                </a:solidFill>
              </a:rPr>
              <a:t>Au+Au</a:t>
            </a:r>
            <a:r>
              <a:rPr lang="fr-FR" i="1" dirty="0" smtClean="0">
                <a:solidFill>
                  <a:prstClr val="white"/>
                </a:solidFill>
              </a:rPr>
              <a:t> </a:t>
            </a:r>
            <a:r>
              <a:rPr lang="fr-FR" i="1" dirty="0" err="1" smtClean="0">
                <a:solidFill>
                  <a:prstClr val="white"/>
                </a:solidFill>
              </a:rPr>
              <a:t>experiment</a:t>
            </a:r>
            <a:r>
              <a:rPr lang="fr-FR" i="1" dirty="0" smtClean="0">
                <a:solidFill>
                  <a:prstClr val="white"/>
                </a:solidFill>
              </a:rPr>
              <a:t>:</a:t>
            </a:r>
          </a:p>
          <a:p>
            <a:r>
              <a:rPr lang="fr-FR" i="1" dirty="0" err="1" smtClean="0">
                <a:solidFill>
                  <a:prstClr val="white"/>
                </a:solidFill>
              </a:rPr>
              <a:t>See</a:t>
            </a:r>
            <a:r>
              <a:rPr lang="fr-FR" i="1" dirty="0" smtClean="0">
                <a:solidFill>
                  <a:prstClr val="white"/>
                </a:solidFill>
              </a:rPr>
              <a:t> </a:t>
            </a:r>
            <a:r>
              <a:rPr lang="fr-FR" i="1" dirty="0" err="1" smtClean="0">
                <a:solidFill>
                  <a:prstClr val="white"/>
                </a:solidFill>
              </a:rPr>
              <a:t>T</a:t>
            </a:r>
            <a:r>
              <a:rPr lang="fr-FR" i="1" dirty="0" smtClean="0">
                <a:solidFill>
                  <a:prstClr val="white"/>
                </a:solidFill>
              </a:rPr>
              <a:t>. </a:t>
            </a:r>
            <a:r>
              <a:rPr lang="fr-FR" i="1" dirty="0" err="1" smtClean="0">
                <a:solidFill>
                  <a:prstClr val="white"/>
                </a:solidFill>
              </a:rPr>
              <a:t>Galatyuk</a:t>
            </a:r>
            <a:r>
              <a:rPr lang="fr-FR" i="1" dirty="0" smtClean="0">
                <a:solidFill>
                  <a:prstClr val="white"/>
                </a:solidFill>
              </a:rPr>
              <a:t>, Quark </a:t>
            </a:r>
            <a:r>
              <a:rPr lang="fr-FR" i="1" dirty="0" err="1" smtClean="0">
                <a:solidFill>
                  <a:prstClr val="white"/>
                </a:solidFill>
              </a:rPr>
              <a:t>Matter</a:t>
            </a:r>
            <a:r>
              <a:rPr lang="fr-FR" i="1" dirty="0" smtClean="0">
                <a:solidFill>
                  <a:prstClr val="white"/>
                </a:solidFill>
              </a:rPr>
              <a:t> 2018 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214603" y="1331873"/>
            <a:ext cx="65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Excess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dilepton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yield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used</a:t>
            </a:r>
            <a:r>
              <a:rPr lang="fr-FR" dirty="0" smtClean="0">
                <a:solidFill>
                  <a:prstClr val="white"/>
                </a:solidFill>
              </a:rPr>
              <a:t> to </a:t>
            </a:r>
            <a:r>
              <a:rPr lang="fr-FR" dirty="0" err="1" smtClean="0">
                <a:solidFill>
                  <a:prstClr val="white"/>
                </a:solidFill>
              </a:rPr>
              <a:t>characterize</a:t>
            </a:r>
            <a:r>
              <a:rPr lang="fr-FR" dirty="0" smtClean="0">
                <a:solidFill>
                  <a:prstClr val="white"/>
                </a:solidFill>
              </a:rPr>
              <a:t> the dense </a:t>
            </a:r>
            <a:r>
              <a:rPr lang="fr-FR" dirty="0" err="1" smtClean="0">
                <a:solidFill>
                  <a:prstClr val="white"/>
                </a:solidFill>
              </a:rPr>
              <a:t>hadronic</a:t>
            </a:r>
            <a:r>
              <a:rPr lang="fr-FR" dirty="0" smtClean="0">
                <a:solidFill>
                  <a:prstClr val="white"/>
                </a:solidFill>
              </a:rPr>
              <a:t> phase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92233" y="2817088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Fireball</a:t>
            </a:r>
            <a:r>
              <a:rPr lang="fr-FR" dirty="0" smtClean="0">
                <a:solidFill>
                  <a:prstClr val="white"/>
                </a:solidFill>
              </a:rPr>
              <a:t> duration</a:t>
            </a:r>
          </a:p>
        </p:txBody>
      </p: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1" y="1754174"/>
            <a:ext cx="2127765" cy="25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7374274" y="2954058"/>
            <a:ext cx="128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prstClr val="white"/>
                </a:solidFill>
              </a:rPr>
              <a:t>Polarization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193501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Thermal origin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66332" y="3311846"/>
            <a:ext cx="1993900" cy="1981200"/>
            <a:chOff x="317500" y="317500"/>
            <a:chExt cx="1993900" cy="1981200"/>
          </a:xfrm>
        </p:grpSpPr>
        <p:pic>
          <p:nvPicPr>
            <p:cNvPr id="44" name="PFE element 28" descr="JMyewgD8cqBF22.p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1993900" cy="1981200"/>
            </a:xfrm>
            <a:prstGeom prst="rect">
              <a:avLst/>
            </a:prstGeom>
          </p:spPr>
        </p:pic>
        <p:sp>
          <p:nvSpPr>
            <p:cNvPr id="45" name="Shape_120"/>
            <p:cNvSpPr/>
            <p:nvPr/>
          </p:nvSpPr>
          <p:spPr>
            <a:xfrm>
              <a:off x="317500" y="317500"/>
              <a:ext cx="1993900" cy="19812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prstClr val="white">
                    <a:lumMod val="95000"/>
                  </a:prst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2687" y="4413974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Density dependence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1372200">
            <a:off x="5055221" y="2139100"/>
            <a:ext cx="12600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prstClr val="black"/>
                </a:solidFill>
              </a:rPr>
              <a:t>preliminary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MESON 2018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white">
                    <a:tint val="75000"/>
                  </a:prstClr>
                </a:solidFill>
              </a:rPr>
              <a:t>B. Ramstein   </a:t>
            </a: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9215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5" grpId="0" animBg="1"/>
      <p:bldP spid="7" grpId="0"/>
      <p:bldP spid="8" grpId="0"/>
      <p:bldP spid="9" grpId="0"/>
      <p:bldP spid="10" grpId="0"/>
      <p:bldP spid="13" grpId="0"/>
      <p:bldP spid="14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FE element 103" descr="JMyewgD8cqBF8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17" y="6354777"/>
            <a:ext cx="993775" cy="368300"/>
          </a:xfrm>
          <a:prstGeom prst="rect">
            <a:avLst/>
          </a:prstGeom>
        </p:spPr>
      </p:pic>
      <p:sp>
        <p:nvSpPr>
          <p:cNvPr id="8" name="pfehide106" hidden="1"/>
          <p:cNvSpPr/>
          <p:nvPr/>
        </p:nvSpPr>
        <p:spPr>
          <a:xfrm>
            <a:off x="4787632" y="5768175"/>
            <a:ext cx="3240752" cy="584775"/>
          </a:xfrm>
          <a:prstGeom prst="rect">
            <a:avLst/>
          </a:prstGeom>
          <a:solidFill>
            <a:srgbClr val="F1AA07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92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7784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1676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5568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946051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335262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724472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113681" algn="l" defTabSz="38920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Gill Sans"/>
                <a:cs typeface="Gill Sans"/>
              </a:rPr>
              <a:t>Robust understanding across QCD phase diagram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451901" y="169476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sz="32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fr-FR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n-medium </a:t>
            </a:r>
            <a:r>
              <a:rPr lang="el-GR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r>
              <a:rPr lang="en-US" altLang="en-US" sz="32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meson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8" name="Obraz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CE1B5E-276A-43A0-826D-D7DC50B43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3077"/>
            <a:ext cx="3418189" cy="3394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9643713">
            <a:off x="1047371" y="1218411"/>
            <a:ext cx="125681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Preliminary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7035" y="4820959"/>
            <a:ext cx="4968552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Global understanding of </a:t>
            </a:r>
            <a:r>
              <a:rPr lang="en-US" dirty="0" err="1" smtClean="0">
                <a:solidFill>
                  <a:schemeClr val="bg1"/>
                </a:solidFill>
              </a:rPr>
              <a:t>dilepton</a:t>
            </a:r>
            <a:r>
              <a:rPr lang="en-US" dirty="0" smtClean="0">
                <a:solidFill>
                  <a:schemeClr val="bg1"/>
                </a:solidFill>
              </a:rPr>
              <a:t> production from RHIC to SIS18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Still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better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constrained</a:t>
            </a:r>
            <a:r>
              <a:rPr lang="fr-FR" dirty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elementary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reactions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620688"/>
            <a:ext cx="41077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Strong broadening of the in-medium </a:t>
            </a:r>
            <a:r>
              <a:rPr lang="el-GR" alt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endParaRPr lang="en-US" altLang="en-US" dirty="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ue to the coupling to baryon resonances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852317"/>
            <a:ext cx="37361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Coarse-grained </a:t>
            </a:r>
            <a:r>
              <a:rPr lang="en-US" sz="1400" dirty="0" err="1"/>
              <a:t>UrQMD</a:t>
            </a:r>
            <a:r>
              <a:rPr lang="en-US" sz="1400" dirty="0"/>
              <a:t>: </a:t>
            </a:r>
          </a:p>
          <a:p>
            <a:r>
              <a:rPr lang="en-US" sz="1400" i="1" dirty="0" smtClean="0"/>
              <a:t>CG FRA Phys. Rev. C 92, 014911 (2015)</a:t>
            </a:r>
          </a:p>
          <a:p>
            <a:r>
              <a:rPr lang="en-US" sz="1400" i="1" dirty="0" smtClean="0"/>
              <a:t>CG GSI-Texas A&amp;M Eur. Phys. J. A 52 5 (2016) 131</a:t>
            </a:r>
          </a:p>
          <a:p>
            <a:r>
              <a:rPr lang="en-US" sz="1400" i="1" dirty="0" smtClean="0"/>
              <a:t>CG SMASH: </a:t>
            </a:r>
            <a:r>
              <a:rPr lang="en-US" sz="1400" i="1" dirty="0" err="1" smtClean="0"/>
              <a:t>arXiv</a:t>
            </a:r>
            <a:r>
              <a:rPr lang="en-US" sz="1400" i="1" dirty="0" smtClean="0"/>
              <a:t>: 1711.10297 [</a:t>
            </a:r>
            <a:r>
              <a:rPr lang="en-US" sz="1400" i="1" dirty="0" err="1" smtClean="0"/>
              <a:t>nucl-th</a:t>
            </a:r>
            <a:r>
              <a:rPr lang="en-US" sz="1400" i="1" dirty="0" smtClean="0"/>
              <a:t>]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HSD: Phys. </a:t>
            </a:r>
            <a:r>
              <a:rPr lang="en-US" sz="1400" i="1" dirty="0" err="1" smtClean="0"/>
              <a:t>ReV.</a:t>
            </a:r>
            <a:r>
              <a:rPr lang="en-US" sz="1400" i="1" dirty="0" smtClean="0"/>
              <a:t> C 87, 064907 (2013)</a:t>
            </a:r>
            <a:endParaRPr lang="en-US" sz="1400" i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6932" y="1268760"/>
            <a:ext cx="2736304" cy="117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298925" y="4202504"/>
            <a:ext cx="513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/>
              <a:t>Rapp, </a:t>
            </a:r>
            <a:r>
              <a:rPr lang="fr-FR" sz="1400" i="1" dirty="0" err="1"/>
              <a:t>Chanfray</a:t>
            </a:r>
            <a:r>
              <a:rPr lang="fr-FR" sz="1400" i="1" dirty="0"/>
              <a:t> and </a:t>
            </a:r>
            <a:r>
              <a:rPr lang="fr-FR" sz="1400" i="1" dirty="0" err="1"/>
              <a:t>Wambach</a:t>
            </a:r>
            <a:r>
              <a:rPr lang="fr-FR" sz="1400" i="1" dirty="0"/>
              <a:t> NPA 617, (1997) </a:t>
            </a:r>
            <a:r>
              <a:rPr lang="fr-FR" sz="1400" i="1" dirty="0" smtClean="0"/>
              <a:t>472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/>
              <a:t>Rapp and </a:t>
            </a:r>
            <a:r>
              <a:rPr lang="fr-FR" sz="1400" i="1" dirty="0" err="1"/>
              <a:t>Wambach</a:t>
            </a:r>
            <a:r>
              <a:rPr lang="fr-FR" sz="1400" i="1" dirty="0"/>
              <a:t> EPJA 6 (1999) 415</a:t>
            </a:r>
          </a:p>
          <a:p>
            <a:pPr lvl="0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47424" y="2048459"/>
            <a:ext cx="17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/>
              </a:rPr>
              <a:t>N*N  </a:t>
            </a:r>
            <a:r>
              <a:rPr lang="fr-FR" dirty="0" err="1" smtClean="0">
                <a:sym typeface="Symbol"/>
              </a:rPr>
              <a:t>couplings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6848253" y="1854148"/>
            <a:ext cx="701007" cy="19431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53351" y="1075024"/>
            <a:ext cx="128836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HADES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112" y="2564904"/>
            <a:ext cx="2808312" cy="1560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475656" y="1988840"/>
            <a:ext cx="205331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medium contribution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75781" y="1556792"/>
            <a:ext cx="18881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Au+Au</a:t>
            </a:r>
            <a:r>
              <a:rPr lang="fr-FR" dirty="0" smtClean="0">
                <a:solidFill>
                  <a:schemeClr val="bg1"/>
                </a:solidFill>
              </a:rPr>
              <a:t> 1.25A </a:t>
            </a:r>
            <a:r>
              <a:rPr lang="fr-FR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10" grpId="0"/>
      <p:bldP spid="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2308" y="6241867"/>
            <a:ext cx="2133600" cy="365125"/>
          </a:xfrm>
        </p:spPr>
        <p:txBody>
          <a:bodyPr/>
          <a:lstStyle/>
          <a:p>
            <a:fld id="{05D0C4D8-F7F1-4B94-89ED-8E8F0931FE69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6106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r-FR" altLang="en-US" b="1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Mesonic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decays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: </a:t>
            </a:r>
            <a:r>
              <a:rPr lang="fr-FR" altLang="en-US" sz="2400" b="1" dirty="0" smtClean="0">
                <a:sym typeface="Symbol" pitchFamily="18" charset="2"/>
              </a:rPr>
              <a:t>N/</a:t>
            </a:r>
            <a:r>
              <a:rPr lang="fr-FR" altLang="en-US" sz="2400" b="1" dirty="0" smtClean="0">
                <a:sym typeface="Symbol"/>
              </a:rPr>
              <a:t> N, N, N</a:t>
            </a:r>
            <a:endParaRPr lang="fr-FR" altLang="en-US" sz="2400" b="1" dirty="0" smtClean="0">
              <a:solidFill>
                <a:schemeClr val="tx2"/>
              </a:solidFill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 smtClean="0">
                <a:solidFill>
                  <a:schemeClr val="tx2"/>
                </a:solidFill>
                <a:sym typeface="Symbol" pitchFamily="18" charset="2"/>
              </a:rPr>
              <a:t> 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°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:  </a:t>
            </a:r>
            <a:r>
              <a:rPr lang="fr-FR" altLang="en-US" sz="20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°</a:t>
            </a:r>
            <a:r>
              <a:rPr lang="fr-FR" altLang="en-US" sz="1800" b="1" baseline="30000" dirty="0"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 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  </a:t>
            </a:r>
            <a:r>
              <a:rPr lang="fr-FR" altLang="en-US" sz="1800" b="1" dirty="0">
                <a:sym typeface="Symbol" pitchFamily="18" charset="2"/>
              </a:rPr>
              <a:t>(</a:t>
            </a:r>
            <a:r>
              <a:rPr lang="fr-FR" altLang="en-US" sz="1800" b="1" dirty="0" smtClean="0">
                <a:sym typeface="Symbol" pitchFamily="18" charset="2"/>
              </a:rPr>
              <a:t>BR </a:t>
            </a:r>
            <a:r>
              <a:rPr lang="fr-FR" altLang="en-US" sz="1800" b="1" dirty="0">
                <a:sym typeface="Symbol"/>
              </a:rPr>
              <a:t></a:t>
            </a:r>
            <a:r>
              <a:rPr lang="fr-FR" altLang="en-US" sz="1800" b="1" dirty="0" smtClean="0">
                <a:sym typeface="Symbol" pitchFamily="18" charset="2"/>
              </a:rPr>
              <a:t> 1.2 </a:t>
            </a:r>
            <a:r>
              <a:rPr lang="fr-FR" altLang="en-US" sz="1800" b="1" dirty="0">
                <a:sym typeface="Symbol" pitchFamily="18" charset="2"/>
              </a:rPr>
              <a:t>%)</a:t>
            </a:r>
            <a:endParaRPr lang="fr-FR" altLang="en-US" sz="1800" b="1" dirty="0">
              <a:solidFill>
                <a:srgbClr val="FFFF00"/>
              </a:solidFill>
              <a:sym typeface="Symbol" pitchFamily="18" charset="2"/>
            </a:endParaRPr>
          </a:p>
          <a:p>
            <a:pPr marL="989013" lvl="1" indent="266700">
              <a:buNone/>
            </a:pP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                                           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(1232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)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  </a:t>
            </a:r>
            <a:r>
              <a:rPr lang="fr-FR" altLang="en-US" sz="1800" b="1" dirty="0">
                <a:solidFill>
                  <a:srgbClr val="FFFF00"/>
                </a:solidFill>
                <a:sym typeface="Symbol"/>
              </a:rPr>
              <a:t>N</a:t>
            </a:r>
            <a:r>
              <a:rPr lang="fr-FR" altLang="en-US" sz="1800" b="1" baseline="30000" dirty="0">
                <a:solidFill>
                  <a:srgbClr val="FFFF00"/>
                </a:solidFill>
                <a:sym typeface="Symbol"/>
              </a:rPr>
              <a:t>0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, N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(1520) 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/>
              </a:rPr>
              <a:t>N</a:t>
            </a:r>
            <a:r>
              <a:rPr lang="fr-FR" altLang="en-US" sz="1800" b="1" baseline="30000" dirty="0" smtClean="0">
                <a:solidFill>
                  <a:srgbClr val="FFFF00"/>
                </a:solidFill>
                <a:sym typeface="Symbol"/>
              </a:rPr>
              <a:t>0</a:t>
            </a:r>
            <a:r>
              <a:rPr lang="fr-FR" altLang="en-US" sz="1800" b="1" dirty="0" smtClean="0">
                <a:solidFill>
                  <a:srgbClr val="FFFF00"/>
                </a:solidFill>
                <a:sym typeface="Symbol"/>
              </a:rPr>
              <a:t>,…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endParaRPr lang="fr-FR" altLang="en-US" sz="1800" b="1" dirty="0">
              <a:solidFill>
                <a:srgbClr val="FFFF00"/>
              </a:solidFill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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0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:    </a:t>
            </a:r>
            <a:r>
              <a:rPr lang="fr-FR" altLang="en-US" sz="1800" b="1" dirty="0" smtClean="0">
                <a:sym typeface="Symbol" pitchFamily="18" charset="2"/>
              </a:rPr>
              <a:t></a:t>
            </a:r>
            <a:r>
              <a:rPr lang="fr-FR" altLang="en-US" sz="1800" b="1" baseline="30000" dirty="0" smtClean="0">
                <a:sym typeface="Symbol" pitchFamily="18" charset="2"/>
              </a:rPr>
              <a:t> </a:t>
            </a:r>
            <a:r>
              <a:rPr lang="fr-FR" altLang="en-US" sz="1800" b="1" dirty="0">
                <a:sym typeface="Symbol" pitchFamily="18" charset="2"/>
              </a:rPr>
              <a:t> 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  </a:t>
            </a:r>
            <a:r>
              <a:rPr lang="fr-FR" altLang="en-US" sz="1800" b="1" dirty="0">
                <a:sym typeface="Symbol" pitchFamily="18" charset="2"/>
              </a:rPr>
              <a:t>(BR </a:t>
            </a:r>
            <a:r>
              <a:rPr lang="fr-FR" altLang="en-US" sz="1800" b="1" dirty="0">
                <a:sym typeface="Symbol"/>
              </a:rPr>
              <a:t> </a:t>
            </a:r>
            <a:r>
              <a:rPr lang="fr-FR" altLang="en-US" sz="1800" b="1" dirty="0" smtClean="0">
                <a:sym typeface="Symbol" pitchFamily="18" charset="2"/>
              </a:rPr>
              <a:t>0.6 %)</a:t>
            </a:r>
            <a:endParaRPr lang="fr-FR" altLang="en-US" sz="1800" b="1" dirty="0">
              <a:solidFill>
                <a:srgbClr val="FF0000"/>
              </a:solidFill>
              <a:sym typeface="Symbol" pitchFamily="18" charset="2"/>
            </a:endParaRPr>
          </a:p>
          <a:p>
            <a:pPr marL="989013" lvl="1" indent="266700">
              <a:buNone/>
            </a:pPr>
            <a:r>
              <a:rPr lang="fr-FR" altLang="en-US" sz="18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altLang="en-US" sz="1800" b="1" dirty="0" smtClean="0">
                <a:solidFill>
                  <a:srgbClr val="FF0000"/>
                </a:solidFill>
                <a:sym typeface="Symbol" pitchFamily="18" charset="2"/>
              </a:rPr>
              <a:t>      </a:t>
            </a:r>
            <a:r>
              <a:rPr lang="fr-FR" altLang="en-US" sz="1800" b="1" dirty="0" smtClean="0">
                <a:sym typeface="Symbol" pitchFamily="18" charset="2"/>
              </a:rPr>
              <a:t>                                    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N(1535)</a:t>
            </a:r>
            <a:r>
              <a:rPr lang="fr-FR" altLang="en-US" sz="1800" b="1" dirty="0">
                <a:sym typeface="Symbol" pitchFamily="18" charset="2"/>
              </a:rPr>
              <a:t> </a:t>
            </a:r>
            <a:r>
              <a:rPr lang="fr-FR" altLang="en-US" sz="1800" b="1" dirty="0">
                <a:solidFill>
                  <a:srgbClr val="FFFF00"/>
                </a:solidFill>
                <a:sym typeface="Symbol" pitchFamily="18" charset="2"/>
              </a:rPr>
              <a:t>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N</a:t>
            </a:r>
            <a:r>
              <a:rPr lang="fr-FR" altLang="en-US" sz="1800" b="1" baseline="300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fr-FR" altLang="en-US" sz="1800" b="1" dirty="0" smtClean="0">
                <a:solidFill>
                  <a:srgbClr val="FFFF00"/>
                </a:solidFill>
                <a:sym typeface="Symbol" pitchFamily="18" charset="2"/>
              </a:rPr>
              <a:t>,….</a:t>
            </a: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/>
              </a:rPr>
              <a:t>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Dalitz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decay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 </a:t>
            </a:r>
            <a:r>
              <a:rPr lang="fr-FR" altLang="en-US" sz="1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</a:t>
            </a:r>
            <a:r>
              <a:rPr lang="fr-FR" altLang="en-US" sz="1800" b="1" baseline="30000" dirty="0" smtClean="0">
                <a:ea typeface="Arial Unicode MS" pitchFamily="34" charset="-128"/>
                <a:cs typeface="Arial Unicode MS" pitchFamily="34" charset="-128"/>
                <a:sym typeface="Symbol"/>
              </a:rPr>
              <a:t>0</a:t>
            </a:r>
            <a:r>
              <a:rPr lang="fr-FR" altLang="en-US" sz="1800" b="1" dirty="0" smtClean="0">
                <a:ea typeface="Arial Unicode MS" pitchFamily="34" charset="-128"/>
                <a:cs typeface="Arial Unicode MS" pitchFamily="34" charset="-128"/>
                <a:sym typeface="Symbol"/>
              </a:rPr>
              <a:t> </a:t>
            </a:r>
            <a:r>
              <a:rPr lang="fr-FR" altLang="en-US" sz="1800" b="1" dirty="0" err="1" smtClean="0">
                <a:sym typeface="Symbol" pitchFamily="18" charset="2"/>
              </a:rPr>
              <a:t>e</a:t>
            </a:r>
            <a:r>
              <a:rPr lang="fr-FR" altLang="en-US" sz="1800" b="1" baseline="30000" dirty="0" err="1" smtClean="0">
                <a:sym typeface="Symbol" pitchFamily="18" charset="2"/>
              </a:rPr>
              <a:t>+</a:t>
            </a:r>
            <a:r>
              <a:rPr lang="fr-FR" altLang="en-US" sz="1800" b="1" dirty="0" err="1" smtClean="0">
                <a:sym typeface="Symbol" pitchFamily="18" charset="2"/>
              </a:rPr>
              <a:t>e</a:t>
            </a:r>
            <a:r>
              <a:rPr lang="fr-FR" altLang="en-US" sz="1800" b="1" baseline="30000" dirty="0" smtClean="0">
                <a:sym typeface="Symbol" pitchFamily="18" charset="2"/>
              </a:rPr>
              <a:t>-  </a:t>
            </a:r>
            <a:r>
              <a:rPr lang="fr-FR" altLang="en-US" sz="1800" b="1" dirty="0" smtClean="0">
                <a:sym typeface="Symbol"/>
              </a:rPr>
              <a:t>(BR</a:t>
            </a:r>
            <a:r>
              <a:rPr lang="fr-FR" altLang="en-US" sz="1800" b="1" dirty="0" smtClean="0">
                <a:sym typeface="Symbol" pitchFamily="18" charset="2"/>
              </a:rPr>
              <a:t> 7.7 10</a:t>
            </a:r>
            <a:r>
              <a:rPr lang="fr-FR" altLang="en-US" sz="1800" b="1" baseline="30000" dirty="0" smtClean="0">
                <a:sym typeface="Symbol" pitchFamily="18" charset="2"/>
              </a:rPr>
              <a:t>-4 </a:t>
            </a:r>
            <a:r>
              <a:rPr lang="fr-FR" altLang="en-US" sz="1800" b="1" dirty="0" smtClean="0">
                <a:sym typeface="Symbol" pitchFamily="18" charset="2"/>
              </a:rPr>
              <a:t>)</a:t>
            </a:r>
            <a:endParaRPr lang="fr-FR" altLang="en-US" sz="1800" b="1" dirty="0">
              <a:sym typeface="Symbol" pitchFamily="18" charset="2"/>
            </a:endParaRPr>
          </a:p>
          <a:p>
            <a:pPr marL="989013" lvl="1" indent="266700">
              <a:buFont typeface="Courier New" panose="02070309020205020404" pitchFamily="49" charset="0"/>
              <a:buChar char="o"/>
            </a:pPr>
            <a:r>
              <a:rPr lang="fr-FR" altLang="en-US" sz="2000" b="1" dirty="0">
                <a:solidFill>
                  <a:schemeClr val="tx2"/>
                </a:solidFill>
                <a:sym typeface="Symbol" pitchFamily="18" charset="2"/>
              </a:rPr>
              <a:t>/</a:t>
            </a:r>
            <a:r>
              <a:rPr lang="el-GR" altLang="en-US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ω</a:t>
            </a:r>
            <a:r>
              <a:rPr lang="fr-FR" altLang="en-US" sz="20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direct  </a:t>
            </a:r>
            <a:r>
              <a:rPr lang="fr-FR" altLang="en-US" sz="2000" b="1" dirty="0" err="1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decay</a:t>
            </a:r>
            <a:r>
              <a:rPr lang="fr-FR" altLang="en-US" sz="20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  </a:t>
            </a:r>
            <a:r>
              <a:rPr lang="el-GR" altLang="en-US" sz="1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</a:t>
            </a:r>
            <a:r>
              <a:rPr lang="fr-FR" altLang="en-US" sz="1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/</a:t>
            </a:r>
            <a:r>
              <a:rPr lang="el-GR" altLang="en-US" sz="1800" b="1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ω</a:t>
            </a:r>
            <a:r>
              <a:rPr lang="fr-FR" altLang="en-US" sz="1800" b="1" dirty="0">
                <a:sym typeface="Symbol" pitchFamily="18" charset="2"/>
              </a:rPr>
              <a:t>  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 err="1">
                <a:sym typeface="Symbol" pitchFamily="18" charset="2"/>
              </a:rPr>
              <a:t>+</a:t>
            </a:r>
            <a:r>
              <a:rPr lang="fr-FR" altLang="en-US" sz="1800" b="1" dirty="0" err="1">
                <a:sym typeface="Symbol" pitchFamily="18" charset="2"/>
              </a:rPr>
              <a:t>e</a:t>
            </a:r>
            <a:r>
              <a:rPr lang="fr-FR" altLang="en-US" sz="1800" b="1" baseline="30000" dirty="0">
                <a:sym typeface="Symbol" pitchFamily="18" charset="2"/>
              </a:rPr>
              <a:t>- </a:t>
            </a:r>
            <a:r>
              <a:rPr lang="fr-FR" altLang="en-US" sz="1800" b="1" dirty="0" smtClean="0">
                <a:sym typeface="Symbol" pitchFamily="18" charset="2"/>
              </a:rPr>
              <a:t>(BR </a:t>
            </a:r>
            <a:r>
              <a:rPr lang="fr-FR" altLang="en-US" sz="1800" b="1" dirty="0" smtClean="0">
                <a:sym typeface="Symbol"/>
              </a:rPr>
              <a:t></a:t>
            </a:r>
            <a:r>
              <a:rPr lang="fr-FR" altLang="en-US" sz="1800" b="1" dirty="0" smtClean="0">
                <a:sym typeface="Symbol" pitchFamily="18" charset="2"/>
              </a:rPr>
              <a:t> 4-7 10</a:t>
            </a:r>
            <a:r>
              <a:rPr lang="fr-FR" altLang="en-US" sz="1800" b="1" baseline="30000" dirty="0" smtClean="0">
                <a:sym typeface="Symbol" pitchFamily="18" charset="2"/>
              </a:rPr>
              <a:t>-5</a:t>
            </a:r>
            <a:r>
              <a:rPr lang="fr-FR" altLang="en-US" sz="1800" b="1" dirty="0" smtClean="0">
                <a:sym typeface="Symbol" pitchFamily="18" charset="2"/>
              </a:rPr>
              <a:t>)</a:t>
            </a:r>
            <a:endParaRPr lang="fr-FR" altLang="en-US" sz="1800" b="1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endParaRPr lang="fr-FR" altLang="en-US" sz="2400" b="1" dirty="0" smtClean="0">
              <a:solidFill>
                <a:schemeClr val="tx2"/>
              </a:solidFill>
              <a:sym typeface="Symbol" pitchFamily="18" charset="2"/>
            </a:endParaRPr>
          </a:p>
          <a:p>
            <a:r>
              <a:rPr lang="fr-FR" altLang="en-US" sz="2400" b="1" dirty="0" err="1" smtClean="0">
                <a:solidFill>
                  <a:schemeClr val="tx2"/>
                </a:solidFill>
                <a:sym typeface="Symbol" pitchFamily="18" charset="2"/>
              </a:rPr>
              <a:t>Dalitz</a:t>
            </a:r>
            <a:r>
              <a:rPr lang="fr-FR" altLang="en-US" sz="2400" b="1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decay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 of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baryonic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altLang="en-US" sz="2400" b="1" dirty="0" err="1">
                <a:solidFill>
                  <a:schemeClr val="tx2"/>
                </a:solidFill>
                <a:sym typeface="Symbol" pitchFamily="18" charset="2"/>
              </a:rPr>
              <a:t>resonances</a:t>
            </a:r>
            <a:r>
              <a:rPr lang="fr-FR" altLang="en-US" sz="2400" b="1" dirty="0">
                <a:solidFill>
                  <a:schemeClr val="tx2"/>
                </a:solidFill>
                <a:sym typeface="Symbol" pitchFamily="18" charset="2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fr-FR" altLang="en-US" sz="2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-76200" y="-381000"/>
            <a:ext cx="944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fr-FR" altLang="en-US" sz="3600" dirty="0"/>
              <a:t/>
            </a:r>
            <a:br>
              <a:rPr lang="fr-FR" altLang="en-US" sz="3600" dirty="0"/>
            </a:br>
            <a:r>
              <a:rPr lang="fr-FR" altLang="en-US" sz="2400" b="1" i="1" dirty="0" err="1"/>
              <a:t>Role</a:t>
            </a:r>
            <a:r>
              <a:rPr lang="fr-FR" altLang="en-US" sz="2400" b="1" i="1" dirty="0"/>
              <a:t> of </a:t>
            </a:r>
            <a:r>
              <a:rPr lang="fr-FR" altLang="en-US" sz="2400" b="1" i="1" dirty="0" err="1" smtClean="0"/>
              <a:t>baryonic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 err="1" smtClean="0"/>
              <a:t>resonances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/>
              <a:t>in </a:t>
            </a:r>
            <a:r>
              <a:rPr lang="fr-FR" altLang="en-US" sz="2400" b="1" i="1" dirty="0" err="1" smtClean="0"/>
              <a:t>e</a:t>
            </a:r>
            <a:r>
              <a:rPr lang="fr-FR" altLang="en-US" sz="2400" b="1" i="1" baseline="30000" dirty="0" err="1" smtClean="0"/>
              <a:t>+</a:t>
            </a:r>
            <a:r>
              <a:rPr lang="fr-FR" altLang="en-US" sz="2400" b="1" i="1" dirty="0" err="1" smtClean="0"/>
              <a:t>e</a:t>
            </a:r>
            <a:r>
              <a:rPr lang="fr-FR" altLang="en-US" sz="2400" b="1" i="1" baseline="30000" dirty="0" smtClean="0"/>
              <a:t>-</a:t>
            </a:r>
            <a:r>
              <a:rPr lang="fr-FR" altLang="en-US" sz="2400" b="1" i="1" dirty="0" smtClean="0"/>
              <a:t> </a:t>
            </a:r>
            <a:r>
              <a:rPr lang="fr-FR" altLang="en-US" sz="2400" b="1" i="1" dirty="0"/>
              <a:t>production at </a:t>
            </a:r>
            <a:r>
              <a:rPr lang="fr-FR" altLang="en-US" sz="2400" b="1" i="1" dirty="0" smtClean="0"/>
              <a:t>1-3 </a:t>
            </a:r>
            <a:r>
              <a:rPr lang="fr-FR" altLang="en-US" sz="2400" b="1" i="1" dirty="0" err="1"/>
              <a:t>AGeV</a:t>
            </a:r>
            <a:endParaRPr lang="fr-FR" altLang="en-US" sz="3200" b="1" dirty="0"/>
          </a:p>
        </p:txBody>
      </p:sp>
      <p:pic>
        <p:nvPicPr>
          <p:cNvPr id="510981" name="Picture 5" descr="reso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68" y="5357630"/>
            <a:ext cx="27527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2" name="Line 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1019" name="Text Box 43"/>
          <p:cNvSpPr txBox="1">
            <a:spLocks noChangeArrowheads="1"/>
          </p:cNvSpPr>
          <p:nvPr/>
        </p:nvSpPr>
        <p:spPr bwMode="auto">
          <a:xfrm>
            <a:off x="2123728" y="4509120"/>
            <a:ext cx="210346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fr-FR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/N* 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Ne</a:t>
            </a:r>
            <a:r>
              <a:rPr lang="fr-FR" altLang="en-US" b="1" baseline="30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fr-FR" alt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  </a:t>
            </a:r>
            <a:endParaRPr lang="fr-FR" altLang="en-US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    not </a:t>
            </a:r>
            <a:r>
              <a:rPr lang="fr-F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measured</a:t>
            </a:r>
            <a:r>
              <a:rPr lang="fr-FR" alt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!</a:t>
            </a:r>
            <a:endParaRPr lang="fr-FR" altLang="en-US" dirty="0">
              <a:solidFill>
                <a:srgbClr val="FF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3352" y="4915385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Dominance</a:t>
            </a:r>
            <a:endParaRPr lang="en-US" dirty="0"/>
          </a:p>
        </p:txBody>
      </p:sp>
      <p:sp>
        <p:nvSpPr>
          <p:cNvPr id="3" name="Ellipse 2"/>
          <p:cNvSpPr/>
          <p:nvPr/>
        </p:nvSpPr>
        <p:spPr>
          <a:xfrm>
            <a:off x="4739040" y="5949280"/>
            <a:ext cx="292224" cy="209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85982" y="5661248"/>
            <a:ext cx="380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116" y="44624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tx2"/>
                </a:solidFill>
              </a:rPr>
              <a:t>Dalitz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decay</a:t>
            </a:r>
            <a:r>
              <a:rPr lang="fr-FR" sz="3600" dirty="0" smtClean="0">
                <a:solidFill>
                  <a:schemeClr val="tx2"/>
                </a:solidFill>
              </a:rPr>
              <a:t> of baryons: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89116" y="1124744"/>
            <a:ext cx="8575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structure of baryon transitions at </a:t>
            </a:r>
            <a:r>
              <a:rPr lang="fr-FR" dirty="0" err="1" smtClean="0"/>
              <a:t>low</a:t>
            </a:r>
            <a:r>
              <a:rPr lang="fr-FR" dirty="0" smtClean="0"/>
              <a:t> q</a:t>
            </a:r>
            <a:r>
              <a:rPr lang="fr-FR" baseline="30000" dirty="0" smtClean="0"/>
              <a:t>2</a:t>
            </a:r>
            <a:r>
              <a:rPr lang="fr-FR" dirty="0" smtClean="0"/>
              <a:t> in the time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Most information </a:t>
            </a:r>
            <a:r>
              <a:rPr lang="fr-FR" dirty="0" err="1"/>
              <a:t>comes</a:t>
            </a:r>
            <a:r>
              <a:rPr lang="fr-FR" dirty="0"/>
              <a:t>  from the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(q</a:t>
            </a:r>
            <a:r>
              <a:rPr lang="fr-FR" baseline="30000" dirty="0"/>
              <a:t>2</a:t>
            </a:r>
            <a:r>
              <a:rPr lang="fr-FR" dirty="0"/>
              <a:t>&lt;0) </a:t>
            </a:r>
            <a:r>
              <a:rPr lang="fr-FR" dirty="0" err="1"/>
              <a:t>region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Time </a:t>
            </a:r>
            <a:r>
              <a:rPr lang="fr-FR" dirty="0" err="1"/>
              <a:t>like</a:t>
            </a:r>
            <a:r>
              <a:rPr lang="fr-FR" dirty="0"/>
              <a:t> (q</a:t>
            </a:r>
            <a:r>
              <a:rPr lang="fr-FR" baseline="30000" dirty="0"/>
              <a:t>2</a:t>
            </a:r>
            <a:r>
              <a:rPr lang="fr-FR" dirty="0"/>
              <a:t>&gt; 0 ) </a:t>
            </a:r>
            <a:r>
              <a:rPr lang="fr-FR" dirty="0" err="1"/>
              <a:t>region</a:t>
            </a:r>
            <a:r>
              <a:rPr lang="fr-FR" dirty="0"/>
              <a:t> : </a:t>
            </a:r>
            <a:r>
              <a:rPr lang="fr-FR" dirty="0" err="1"/>
              <a:t>analytically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to 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53008"/>
            <a:ext cx="4065815" cy="3000328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402313" y="4047356"/>
            <a:ext cx="1540806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Annihilation</a:t>
            </a:r>
          </a:p>
          <a:p>
            <a:r>
              <a:rPr lang="fr-FR" dirty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&gt; (M</a:t>
            </a:r>
            <a:r>
              <a:rPr lang="fr-FR" baseline="-25000" dirty="0" smtClean="0">
                <a:solidFill>
                  <a:schemeClr val="bg1"/>
                </a:solidFill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+M</a:t>
            </a:r>
            <a:r>
              <a:rPr lang="fr-FR" baseline="-25000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6870952" y="4077072"/>
            <a:ext cx="1805504" cy="369332"/>
          </a:xfrm>
          <a:prstGeom prst="rect">
            <a:avLst/>
          </a:prstGeom>
          <a:solidFill>
            <a:srgbClr val="F8AEE5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Scattering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&lt;0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074931" y="2695034"/>
            <a:ext cx="1728358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Dalitz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decay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0&lt; 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&lt;(M</a:t>
            </a:r>
            <a:r>
              <a:rPr lang="fr-FR" baseline="-25000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</a:rPr>
              <a:t>-M</a:t>
            </a:r>
            <a:r>
              <a:rPr lang="fr-FR" baseline="-25000" dirty="0" smtClean="0">
                <a:solidFill>
                  <a:schemeClr val="bg1"/>
                </a:solidFill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)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fr-FR" baseline="30000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= M </a:t>
            </a:r>
            <a:r>
              <a:rPr lang="fr-FR" baseline="-25000" dirty="0" smtClean="0">
                <a:solidFill>
                  <a:schemeClr val="bg1"/>
                </a:solidFill>
              </a:rPr>
              <a:t>ee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53" y="4662428"/>
            <a:ext cx="1484659" cy="10782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" y="4784251"/>
            <a:ext cx="1290012" cy="89366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46" y="2408114"/>
            <a:ext cx="1295698" cy="11057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44667" y="5926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4629398" y="5269300"/>
            <a:ext cx="7993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4824753" y="4806076"/>
            <a:ext cx="82747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=0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B’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B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183094" y="289239"/>
            <a:ext cx="4953000" cy="329539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Acceptance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b="1" dirty="0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  <a:r>
              <a:rPr lang="en-GB" sz="1600" b="1" dirty="0">
                <a:solidFill>
                  <a:srgbClr val="FFFFFF"/>
                </a:solidFill>
              </a:rPr>
              <a:t> - 85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Particle identification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e</a:t>
            </a:r>
            <a:r>
              <a:rPr lang="en-GB" sz="1600" baseline="30000" dirty="0" smtClean="0">
                <a:solidFill>
                  <a:srgbClr val="FFFFFF"/>
                </a:solidFill>
              </a:rPr>
              <a:t>+</a:t>
            </a:r>
            <a:r>
              <a:rPr lang="en-GB" sz="1600" dirty="0" smtClean="0">
                <a:solidFill>
                  <a:srgbClr val="FFFFFF"/>
                </a:solidFill>
              </a:rPr>
              <a:t>/e</a:t>
            </a:r>
            <a:r>
              <a:rPr lang="en-GB" sz="1600" baseline="30000" dirty="0" smtClean="0">
                <a:solidFill>
                  <a:srgbClr val="FFFFFF"/>
                </a:solidFill>
              </a:rPr>
              <a:t>-</a:t>
            </a:r>
            <a:r>
              <a:rPr lang="en-GB" sz="1600" dirty="0" smtClean="0">
                <a:solidFill>
                  <a:srgbClr val="FFFFFF"/>
                </a:solidFill>
              </a:rPr>
              <a:t>, 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GB" sz="1600" dirty="0">
                <a:solidFill>
                  <a:srgbClr val="FFFFFF"/>
                </a:solidFill>
                <a:sym typeface="Symbol"/>
              </a:rPr>
              <a:t>/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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- 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, K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+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/K</a:t>
            </a:r>
            <a:r>
              <a:rPr lang="en-GB" sz="1600" baseline="30000" dirty="0" smtClean="0">
                <a:solidFill>
                  <a:srgbClr val="FFFFFF"/>
                </a:solidFill>
                <a:sym typeface="Symbol"/>
              </a:rPr>
              <a:t>-</a:t>
            </a:r>
            <a:r>
              <a:rPr lang="en-GB" sz="1600" dirty="0" smtClean="0">
                <a:solidFill>
                  <a:srgbClr val="FFFFFF"/>
                </a:solidFill>
                <a:sym typeface="Symbol"/>
              </a:rPr>
              <a:t>, p</a:t>
            </a:r>
            <a:endParaRPr lang="en-GB" sz="1600" baseline="300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RICH,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b="1" dirty="0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 dirty="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 dirty="0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Trigger</a:t>
            </a:r>
            <a:r>
              <a:rPr lang="en-GB" sz="1600" b="1" dirty="0">
                <a:solidFill>
                  <a:srgbClr val="FFFFFF"/>
                </a:solidFill>
              </a:rPr>
              <a:t>: 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 ~ 50 kHz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Magnet: 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 dirty="0" err="1">
                <a:solidFill>
                  <a:srgbClr val="FFFFFF"/>
                </a:solidFill>
              </a:rPr>
              <a:t>Bdl</a:t>
            </a:r>
            <a:r>
              <a:rPr lang="en-GB" sz="1600" b="1" dirty="0">
                <a:solidFill>
                  <a:srgbClr val="FFFFFF"/>
                </a:solidFill>
              </a:rPr>
              <a:t>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Leptons: 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x~ 140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 dirty="0">
                <a:solidFill>
                  <a:srgbClr val="FFFFFF"/>
                </a:solidFill>
              </a:rPr>
              <a:t> per cell,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p/p ~ 1-2 </a:t>
            </a:r>
            <a:r>
              <a:rPr lang="en-GB" sz="1600" b="1" dirty="0" smtClean="0">
                <a:solidFill>
                  <a:srgbClr val="FFFFFF"/>
                </a:solidFill>
              </a:rPr>
              <a:t>%</a:t>
            </a:r>
            <a:endParaRPr lang="en-GB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36094" y="1340768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004048" y="0"/>
            <a:ext cx="4222095" cy="11778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smtClean="0">
                <a:solidFill>
                  <a:srgbClr val="FFFFFF"/>
                </a:solidFill>
              </a:rPr>
              <a:t>High </a:t>
            </a:r>
            <a:r>
              <a:rPr lang="fr-FR" sz="2400" dirty="0" err="1" smtClean="0">
                <a:solidFill>
                  <a:srgbClr val="FFFFFF"/>
                </a:solidFill>
              </a:rPr>
              <a:t>Acceptance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DiElectron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Spectrometer</a:t>
            </a:r>
            <a:r>
              <a:rPr lang="fr-FR" sz="2400" dirty="0" smtClean="0">
                <a:solidFill>
                  <a:srgbClr val="FFFFFF"/>
                </a:solidFill>
              </a:rPr>
              <a:t> at GSI, Darmstadt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MESON 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1699"/>
            <a:ext cx="2314798" cy="23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79911" y="4242574"/>
            <a:ext cx="2206053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M/M ~ 2% at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peak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467544" y="4444928"/>
            <a:ext cx="4380519" cy="1792384"/>
          </a:xfrm>
          <a:prstGeom prst="wedgeEllipseCallout">
            <a:avLst>
              <a:gd name="adj1" fmla="val -42995"/>
              <a:gd name="adj2" fmla="val -522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1"/>
                </a:solidFill>
              </a:rPr>
              <a:t>New </a:t>
            </a:r>
            <a:r>
              <a:rPr lang="fr-FR" sz="1600" b="1" dirty="0" err="1" smtClean="0">
                <a:solidFill>
                  <a:schemeClr val="bg1"/>
                </a:solidFill>
              </a:rPr>
              <a:t>Electromagnetic</a:t>
            </a:r>
            <a:r>
              <a:rPr lang="fr-FR" sz="1600" b="1" dirty="0" smtClean="0">
                <a:solidFill>
                  <a:schemeClr val="bg1"/>
                </a:solidFill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</a:rPr>
              <a:t>Calorimeter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just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installed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endParaRPr lang="fr-FR" sz="1600" b="1" dirty="0">
              <a:solidFill>
                <a:schemeClr val="bg1"/>
              </a:solidFill>
            </a:endParaRPr>
          </a:p>
          <a:p>
            <a:endParaRPr lang="fr-FR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err="1" smtClean="0">
                <a:solidFill>
                  <a:schemeClr val="bg1"/>
                </a:solidFill>
              </a:rPr>
              <a:t>Forward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D</a:t>
            </a:r>
            <a:r>
              <a:rPr lang="fr-FR" sz="1600" b="1" dirty="0" smtClean="0">
                <a:solidFill>
                  <a:schemeClr val="bg1"/>
                </a:solidFill>
              </a:rPr>
              <a:t>etector (0.5-7°)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          to </a:t>
            </a:r>
            <a:r>
              <a:rPr lang="fr-FR" sz="1600" b="1" dirty="0" err="1" smtClean="0">
                <a:solidFill>
                  <a:schemeClr val="bg1"/>
                </a:solidFill>
              </a:rPr>
              <a:t>be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ready</a:t>
            </a:r>
            <a:r>
              <a:rPr lang="fr-FR" sz="1600" b="1" dirty="0" smtClean="0">
                <a:solidFill>
                  <a:schemeClr val="bg1"/>
                </a:solidFill>
              </a:rPr>
              <a:t> end of  2018</a:t>
            </a:r>
            <a:endParaRPr lang="fr-FR" sz="1600" b="1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82759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09432" y="628416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EB23E7-1C76-4914-B670-14324F3FEBC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0168"/>
            <a:ext cx="86407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The Collaboration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1545" y="4764930"/>
            <a:ext cx="5794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GSI</a:t>
            </a: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286445" y="948852"/>
            <a:ext cx="8713787" cy="5761038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2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20" y="2821830"/>
            <a:ext cx="2447925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5982" y="5269755"/>
            <a:ext cx="2181225" cy="1217613"/>
            <a:chOff x="340" y="3294"/>
            <a:chExt cx="1374" cy="767"/>
          </a:xfrm>
        </p:grpSpPr>
        <p:pic>
          <p:nvPicPr>
            <p:cNvPr id="1628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12900"/>
            <a:stretch>
              <a:fillRect/>
            </a:stretch>
          </p:blipFill>
          <p:spPr bwMode="auto">
            <a:xfrm>
              <a:off x="340" y="3294"/>
              <a:ext cx="1375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357" y="3326"/>
              <a:ext cx="284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SIS</a:t>
              </a:r>
            </a:p>
          </p:txBody>
        </p:sp>
      </p:grp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3707507" y="1237505"/>
            <a:ext cx="525621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 smtClean="0">
                <a:solidFill>
                  <a:srgbClr val="080808"/>
                </a:solidFill>
              </a:rPr>
              <a:t>Cracow</a:t>
            </a:r>
            <a:r>
              <a:rPr lang="de-DE" sz="1400" b="1" dirty="0" smtClean="0">
                <a:solidFill>
                  <a:srgbClr val="080808"/>
                </a:solidFill>
              </a:rPr>
              <a:t>  </a:t>
            </a:r>
            <a:r>
              <a:rPr lang="de-DE" sz="1400" b="1" dirty="0">
                <a:solidFill>
                  <a:srgbClr val="080808"/>
                </a:solidFill>
              </a:rPr>
              <a:t>(Univ.), </a:t>
            </a:r>
            <a:r>
              <a:rPr lang="de-DE" sz="1400" b="1" dirty="0" err="1">
                <a:solidFill>
                  <a:srgbClr val="080808"/>
                </a:solidFill>
              </a:rPr>
              <a:t>Poland</a:t>
            </a:r>
            <a:endParaRPr lang="de-DE" sz="1400" b="1" dirty="0">
              <a:solidFill>
                <a:srgbClr val="080808"/>
              </a:solidFill>
            </a:endParaRP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Darmstadt  (GSI), Germany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Dresden (FZD),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Dubna</a:t>
            </a:r>
            <a:r>
              <a:rPr lang="de-DE" sz="1400" b="1" dirty="0">
                <a:solidFill>
                  <a:srgbClr val="080808"/>
                </a:solidFill>
              </a:rPr>
              <a:t>  (JINR), </a:t>
            </a:r>
            <a:r>
              <a:rPr lang="de-DE" sz="1400" b="1" dirty="0" err="1" smtClean="0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Frankfurt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Giessen</a:t>
            </a:r>
            <a:r>
              <a:rPr lang="de-DE" sz="1400" b="1" dirty="0">
                <a:solidFill>
                  <a:srgbClr val="080808"/>
                </a:solidFill>
              </a:rPr>
              <a:t>  (Univ.), </a:t>
            </a:r>
            <a:r>
              <a:rPr lang="de-DE" sz="1400" b="1" dirty="0" smtClean="0">
                <a:solidFill>
                  <a:srgbClr val="080808"/>
                </a:solidFill>
              </a:rPr>
              <a:t>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Jülich (FZJ), Germany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München  </a:t>
            </a:r>
            <a:r>
              <a:rPr lang="de-DE" sz="1400" b="1" dirty="0">
                <a:solidFill>
                  <a:srgbClr val="080808"/>
                </a:solidFill>
              </a:rPr>
              <a:t>(</a:t>
            </a:r>
            <a:r>
              <a:rPr lang="en-US" sz="1400" b="1" dirty="0">
                <a:solidFill>
                  <a:srgbClr val="080808"/>
                </a:solidFill>
              </a:rPr>
              <a:t>TUM</a:t>
            </a:r>
            <a:r>
              <a:rPr lang="de-DE" sz="1400" b="1" dirty="0">
                <a:solidFill>
                  <a:srgbClr val="080808"/>
                </a:solidFill>
              </a:rPr>
              <a:t>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Moscow</a:t>
            </a:r>
            <a:r>
              <a:rPr lang="de-DE" sz="1400" b="1" dirty="0">
                <a:solidFill>
                  <a:srgbClr val="080808"/>
                </a:solidFill>
              </a:rPr>
              <a:t>  (</a:t>
            </a:r>
            <a:r>
              <a:rPr lang="de-DE" sz="1400" b="1" dirty="0" err="1">
                <a:solidFill>
                  <a:srgbClr val="080808"/>
                </a:solidFill>
              </a:rPr>
              <a:t>ITEP,MEPhI,RAS</a:t>
            </a:r>
            <a:r>
              <a:rPr lang="de-DE" sz="1400" b="1" dirty="0">
                <a:solidFill>
                  <a:srgbClr val="080808"/>
                </a:solidFill>
              </a:rPr>
              <a:t>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Nicosia  (Univ.), </a:t>
            </a:r>
            <a:r>
              <a:rPr lang="de-DE" sz="1400" b="1" dirty="0" err="1">
                <a:solidFill>
                  <a:srgbClr val="080808"/>
                </a:solidFill>
              </a:rPr>
              <a:t>Cyprus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Orsay</a:t>
            </a:r>
            <a:r>
              <a:rPr lang="de-DE" sz="1400" b="1" dirty="0">
                <a:solidFill>
                  <a:srgbClr val="080808"/>
                </a:solidFill>
              </a:rPr>
              <a:t> (IPN), France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Rez</a:t>
            </a:r>
            <a:r>
              <a:rPr lang="de-DE" sz="1400" b="1" dirty="0">
                <a:solidFill>
                  <a:srgbClr val="080808"/>
                </a:solidFill>
              </a:rPr>
              <a:t>  (CAS, NPI), Czech Rep.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Sant</a:t>
            </a:r>
            <a:r>
              <a:rPr lang="de-DE" sz="1400" b="1" dirty="0">
                <a:solidFill>
                  <a:srgbClr val="080808"/>
                </a:solidFill>
              </a:rPr>
              <a:t>. de </a:t>
            </a:r>
            <a:r>
              <a:rPr lang="de-DE" sz="1400" b="1" dirty="0" err="1">
                <a:solidFill>
                  <a:srgbClr val="080808"/>
                </a:solidFill>
              </a:rPr>
              <a:t>Compostela</a:t>
            </a:r>
            <a:r>
              <a:rPr lang="de-DE" sz="1400" b="1" dirty="0">
                <a:solidFill>
                  <a:srgbClr val="080808"/>
                </a:solidFill>
              </a:rPr>
              <a:t>  (Univ.), Spain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smtClean="0">
                <a:solidFill>
                  <a:srgbClr val="080808"/>
                </a:solidFill>
              </a:rPr>
              <a:t>Wuppertal (BUG), Germany </a:t>
            </a:r>
            <a:endParaRPr lang="de-DE" sz="1400" b="1" dirty="0">
              <a:solidFill>
                <a:srgbClr val="080808"/>
              </a:solidFill>
            </a:endParaRPr>
          </a:p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Coimbra</a:t>
            </a:r>
            <a:r>
              <a:rPr lang="de-DE" sz="1400" b="1" dirty="0">
                <a:solidFill>
                  <a:srgbClr val="080808"/>
                </a:solidFill>
              </a:rPr>
              <a:t> (Univ.), LIP, Portugal</a:t>
            </a:r>
          </a:p>
        </p:txBody>
      </p:sp>
      <p:pic>
        <p:nvPicPr>
          <p:cNvPr id="1628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545" y="1021605"/>
            <a:ext cx="273685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0988" y="2492423"/>
            <a:ext cx="237648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104900" cy="971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Hades</a:t>
            </a:r>
            <a:r>
              <a:rPr lang="fr-F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experimental</a:t>
            </a:r>
            <a:r>
              <a:rPr lang="fr-FR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program</a:t>
            </a:r>
            <a:endParaRPr lang="fr-FR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7073" y="1052736"/>
            <a:ext cx="9756576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dense and hot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matter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studies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C+C  1 and 2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Ar+KCl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1.75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Au+Au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1.25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/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cold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matter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at normal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nuclear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density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p+Nb 3.5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+W/C 1.7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GeV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/c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Dilepton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emission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in </a:t>
            </a:r>
            <a:r>
              <a:rPr lang="fr-F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lementary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collisions pp,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dp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and 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 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eference to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heavy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-ion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spectra</a:t>
            </a: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Dalitz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decays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of baryon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resonances</a:t>
            </a: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Simultaneous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measurements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of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hadronic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channels</a:t>
            </a:r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(inclusive and exclusive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meson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production 1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, 2, 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,  ,…)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Production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mechanism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Baryon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spectroscopy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 (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baryonic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resonance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couplings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,..)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Partial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ave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Analysis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: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pp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pn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n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+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</a:t>
            </a:r>
            <a:r>
              <a:rPr lang="fr-FR" sz="1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p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</a:t>
            </a:r>
            <a:r>
              <a:rPr lang="fr-FR" sz="16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0</a:t>
            </a:r>
            <a:r>
              <a:rPr lang="fr-FR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</a:t>
            </a:r>
            <a:r>
              <a:rPr lang="fr-FR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-</a:t>
            </a:r>
            <a:r>
              <a:rPr lang="fr-F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Char char="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…. </a:t>
            </a:r>
            <a:r>
              <a:rPr lang="fr-F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strangeness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measurement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program: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K</a:t>
            </a:r>
            <a:r>
              <a:rPr lang="fr-FR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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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(1385),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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(1405),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p </a:t>
            </a:r>
            <a:r>
              <a:rPr lang="fr-FR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correlations</a:t>
            </a:r>
            <a:endParaRPr lang="fr-FR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sym typeface="Symbol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</a:t>
            </a: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                         </a:t>
            </a: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( J. </a:t>
            </a:r>
            <a:r>
              <a:rPr lang="fr-FR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Wirth</a:t>
            </a:r>
            <a:r>
              <a:rPr lang="fr-F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Symbol"/>
              </a:rPr>
              <a:t> B4  Friday 18:20) </a:t>
            </a:r>
            <a:endParaRPr lang="fr-F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>
                <a:srgbClr val="86D1EC"/>
              </a:buClr>
              <a:buSzPct val="9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   </a:t>
            </a:r>
            <a:endParaRPr lang="fr-F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3321" y="2348880"/>
            <a:ext cx="8893175" cy="2599854"/>
          </a:xfrm>
          <a:prstGeom prst="rect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>
          <a:xfrm>
            <a:off x="8460432" y="6260874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MESON 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72544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52120" y="1844824"/>
            <a:ext cx="180020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70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16154</TotalTime>
  <Words>3455</Words>
  <Application>Microsoft Office PowerPoint</Application>
  <PresentationFormat>Affichage à l'écran (4:3)</PresentationFormat>
  <Paragraphs>672</Paragraphs>
  <Slides>31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Time-Like Baryon Transitions studies with HADES</vt:lpstr>
      <vt:lpstr>Outline</vt:lpstr>
      <vt:lpstr>HADES: exploring dense QCD matter</vt:lpstr>
      <vt:lpstr>Présentation PowerPoint</vt:lpstr>
      <vt:lpstr>Présentation PowerPoint</vt:lpstr>
      <vt:lpstr>Dalitz decay of baryons: </vt:lpstr>
      <vt:lpstr>Présentation PowerPoint</vt:lpstr>
      <vt:lpstr>Présentation PowerPoint</vt:lpstr>
      <vt:lpstr>Présentation PowerPoint</vt:lpstr>
      <vt:lpstr>(1232) Dalitz decay: branching ratio and form factors</vt:lpstr>
      <vt:lpstr>pnpne+e- : dilepton production  from charged currents</vt:lpstr>
      <vt:lpstr>  </vt:lpstr>
      <vt:lpstr>2 production channels </vt:lpstr>
      <vt:lpstr>   Pion beam at GSI     </vt:lpstr>
      <vt:lpstr>Pion beam experiment with HADES</vt:lpstr>
      <vt:lpstr>Bonn-Gatchina Partial Wave Analysis in   2 production channels</vt:lpstr>
      <vt:lpstr>Inputs for -pXe+e- from PWA</vt:lpstr>
      <vt:lpstr>Inclusive e+e- production</vt:lpstr>
      <vt:lpstr>Présentation PowerPoint</vt:lpstr>
      <vt:lpstr>N(1520) and N(1535) contributions</vt:lpstr>
      <vt:lpstr>Information on time-like electromagnetic structure from angular distributions</vt:lpstr>
      <vt:lpstr>Very first results on density matrix elements</vt:lpstr>
      <vt:lpstr>HADES upgrade </vt:lpstr>
      <vt:lpstr>Future  plans : hyperon Dalitz decays</vt:lpstr>
      <vt:lpstr>Présentation PowerPoint</vt:lpstr>
      <vt:lpstr>Présentation PowerPoint</vt:lpstr>
      <vt:lpstr>Présentation PowerPoint</vt:lpstr>
      <vt:lpstr>Présentation PowerPoint</vt:lpstr>
      <vt:lpstr>(1232) Dalitz decay: angular distributions and branching ratio</vt:lpstr>
      <vt:lpstr>More about strangeness: understand the (1321) production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ramstein</dc:creator>
  <cp:lastModifiedBy>Beatrice ramstein</cp:lastModifiedBy>
  <cp:revision>645</cp:revision>
  <cp:lastPrinted>2015-09-11T14:05:20Z</cp:lastPrinted>
  <dcterms:created xsi:type="dcterms:W3CDTF">2015-08-22T14:09:42Z</dcterms:created>
  <dcterms:modified xsi:type="dcterms:W3CDTF">2018-06-08T08:40:06Z</dcterms:modified>
</cp:coreProperties>
</file>