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9" r:id="rId2"/>
    <p:sldId id="294" r:id="rId3"/>
    <p:sldId id="289" r:id="rId4"/>
    <p:sldId id="309" r:id="rId5"/>
    <p:sldId id="290" r:id="rId6"/>
    <p:sldId id="291" r:id="rId7"/>
    <p:sldId id="297" r:id="rId8"/>
    <p:sldId id="307" r:id="rId9"/>
    <p:sldId id="326" r:id="rId10"/>
    <p:sldId id="345" r:id="rId11"/>
    <p:sldId id="338" r:id="rId12"/>
    <p:sldId id="343" r:id="rId13"/>
    <p:sldId id="342" r:id="rId14"/>
    <p:sldId id="325" r:id="rId15"/>
    <p:sldId id="315" r:id="rId16"/>
    <p:sldId id="316" r:id="rId17"/>
    <p:sldId id="302" r:id="rId18"/>
    <p:sldId id="350" r:id="rId19"/>
    <p:sldId id="349" r:id="rId20"/>
    <p:sldId id="334" r:id="rId21"/>
    <p:sldId id="308" r:id="rId22"/>
    <p:sldId id="327" r:id="rId23"/>
    <p:sldId id="347" r:id="rId24"/>
    <p:sldId id="292" r:id="rId25"/>
    <p:sldId id="293" r:id="rId26"/>
    <p:sldId id="306" r:id="rId27"/>
    <p:sldId id="319" r:id="rId28"/>
    <p:sldId id="351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otovich" initials="f" lastIdx="0" clrIdx="0">
    <p:extLst>
      <p:ext uri="{19B8F6BF-5375-455C-9EA6-DF929625EA0E}">
        <p15:presenceInfo xmlns:p15="http://schemas.microsoft.com/office/powerpoint/2012/main" userId="fedotovi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FF"/>
    <a:srgbClr val="3333FF"/>
    <a:srgbClr val="CCFFCC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4" autoAdjust="0"/>
    <p:restoredTop sz="88702" autoAdjust="0"/>
  </p:normalViewPr>
  <p:slideViewPr>
    <p:cSldViewPr>
      <p:cViewPr varScale="1">
        <p:scale>
          <a:sx n="89" d="100"/>
          <a:sy n="89" d="100"/>
        </p:scale>
        <p:origin x="91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141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9E41-FF5E-4516-9C91-F294F44AD1F0}" type="datetimeFigureOut">
              <a:rPr lang="it-IT" smtClean="0"/>
              <a:pPr/>
              <a:t>11/06/2018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703E7-CAF7-4DFA-9EF9-4C05753B7A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3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703E7-CAF7-4DFA-9EF9-4C05753B7A44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281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703E7-CAF7-4DFA-9EF9-4C05753B7A44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179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1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6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703E7-CAF7-4DFA-9EF9-4C05753B7A4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20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7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8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703E7-CAF7-4DFA-9EF9-4C05753B7A44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310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2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38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703E7-CAF7-4DFA-9EF9-4C05753B7A44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50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9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fld id="{8978B383-3540-4B48-876A-7F76BBF17397}" type="datetime1">
              <a:rPr lang="it-IT" smtClean="0"/>
              <a:t>11/06/2018</a:t>
            </a:fld>
            <a:endParaRPr lang="it-IT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 b="1"/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25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C193F8A-7055-4E07-9C15-0502AF25EAE4}" type="datetime1">
              <a:rPr lang="it-IT" smtClean="0"/>
              <a:t>11/06/2018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61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6A07066-3F46-4ABF-BBBF-868FEE868D12}" type="datetime1">
              <a:rPr lang="it-IT" smtClean="0"/>
              <a:t>11/06/2018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70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4431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9693DA7-8706-41A7-9EEB-F00993DD3F20}" type="datetime1">
              <a:rPr lang="it-IT" smtClean="0"/>
              <a:t>11/06/2018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96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8CBC787-BA45-4EF0-9745-8904795D44FF}" type="datetime1">
              <a:rPr lang="it-IT" smtClean="0"/>
              <a:t>11/06/2018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71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C6E4FF4-C2F4-4140-B609-91568B45E312}" type="datetime1">
              <a:rPr lang="it-IT" smtClean="0"/>
              <a:t>11/06/2018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6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3EBB27-9B4E-4F16-9736-227213E8987C}" type="datetime1">
              <a:rPr lang="it-IT" smtClean="0"/>
              <a:t>11/06/2018</a:t>
            </a:fld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81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5D38CAA-19F8-40B4-B1DA-493D886CDEC9}" type="datetime1">
              <a:rPr lang="it-IT" smtClean="0"/>
              <a:t>11/06/2018</a:t>
            </a:fld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24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845D2D2-1B01-420B-9B1F-DDCBB4D7E46C}" type="datetime1">
              <a:rPr lang="it-IT" smtClean="0"/>
              <a:t>11/06/2018</a:t>
            </a:fld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22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C6A5373-04ED-4E82-9AB0-36497505F302}" type="datetime1">
              <a:rPr lang="it-IT" smtClean="0"/>
              <a:t>11/06/2018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4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GB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2387165-26D7-42AA-832A-3F6CEB34B928}" type="datetime1">
              <a:rPr lang="it-IT" smtClean="0"/>
              <a:t>11/06/2018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92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ADB12F-46EB-4679-AEC8-1F634C7FBFE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piè di pagina 2"/>
          <p:cNvSpPr txBox="1">
            <a:spLocks/>
          </p:cNvSpPr>
          <p:nvPr/>
        </p:nvSpPr>
        <p:spPr bwMode="auto">
          <a:xfrm>
            <a:off x="3124200" y="661035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sym typeface="Symbol"/>
              </a:rPr>
              <a:t>-RWELL DETECTOR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-762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fld id="{D9F8536E-9898-46F5-97F2-4F50030C5B63}" type="datetime1">
              <a:rPr lang="it-IT" smtClean="0"/>
              <a:t>11/06/2018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  <a:ea typeface="MS PGothic" pitchFamily="34" charset="-128"/>
          <a:cs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  <a:ea typeface="MS PGothic" pitchFamily="34" charset="-128"/>
          <a:cs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  <a:ea typeface="MS PGothic" pitchFamily="34" charset="-128"/>
          <a:cs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  <a:ea typeface="MS PGothic" pitchFamily="34" charset="-128"/>
          <a:cs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2.emf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34.emf"/><Relationship Id="rId10" Type="http://schemas.openxmlformats.org/officeDocument/2006/relationships/image" Target="../media/image56.png"/><Relationship Id="rId4" Type="http://schemas.openxmlformats.org/officeDocument/2006/relationships/image" Target="../media/image33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emf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0.png"/><Relationship Id="rId3" Type="http://schemas.openxmlformats.org/officeDocument/2006/relationships/image" Target="../media/image580.png"/><Relationship Id="rId7" Type="http://schemas.openxmlformats.org/officeDocument/2006/relationships/image" Target="../media/image45.png"/><Relationship Id="rId12" Type="http://schemas.openxmlformats.org/officeDocument/2006/relationships/image" Target="../media/image4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60.png"/><Relationship Id="rId5" Type="http://schemas.openxmlformats.org/officeDocument/2006/relationships/image" Target="../media/image44.png"/><Relationship Id="rId15" Type="http://schemas.openxmlformats.org/officeDocument/2006/relationships/image" Target="../media/image48.png"/><Relationship Id="rId10" Type="http://schemas.openxmlformats.org/officeDocument/2006/relationships/image" Target="../media/image650.png"/><Relationship Id="rId4" Type="http://schemas.openxmlformats.org/officeDocument/2006/relationships/image" Target="../media/image43.png"/><Relationship Id="rId9" Type="http://schemas.openxmlformats.org/officeDocument/2006/relationships/image" Target="../media/image640.png"/><Relationship Id="rId1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0.wmf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2.emf"/><Relationship Id="rId10" Type="http://schemas.openxmlformats.org/officeDocument/2006/relationships/image" Target="../media/image67.png"/><Relationship Id="rId4" Type="http://schemas.openxmlformats.org/officeDocument/2006/relationships/image" Target="../media/image61.emf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8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wmf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4.wmf"/><Relationship Id="rId5" Type="http://schemas.openxmlformats.org/officeDocument/2006/relationships/image" Target="../media/image8.png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16631"/>
            <a:ext cx="9144000" cy="136815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18900000" scaled="1"/>
          </a:gradFill>
        </p:spPr>
        <p:txBody>
          <a:bodyPr/>
          <a:lstStyle/>
          <a:p>
            <a:pPr algn="ctr"/>
            <a:r>
              <a:rPr lang="it-IT" sz="2800" b="1" dirty="0" smtClean="0">
                <a:latin typeface="Comic Sans MS" pitchFamily="66" charset="0"/>
              </a:rPr>
              <a:t>Recent results </a:t>
            </a:r>
            <a:r>
              <a:rPr lang="en-US" sz="2800" b="1" dirty="0" smtClean="0"/>
              <a:t>on </a:t>
            </a:r>
            <a:r>
              <a:rPr lang="en-US" sz="2800" b="1" dirty="0"/>
              <a:t>the hadronic cross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section </a:t>
            </a:r>
            <a:r>
              <a:rPr lang="en-US" sz="2800" b="1" dirty="0"/>
              <a:t>measurements with the CMD-3 </a:t>
            </a:r>
            <a:endParaRPr lang="en-US" sz="2800" b="1" dirty="0" smtClean="0"/>
          </a:p>
          <a:p>
            <a:pPr algn="ctr"/>
            <a:r>
              <a:rPr lang="en-US" sz="2800" b="1" dirty="0"/>
              <a:t>d</a:t>
            </a:r>
            <a:r>
              <a:rPr lang="en-US" sz="2800" b="1" dirty="0" smtClean="0"/>
              <a:t>etector </a:t>
            </a:r>
            <a:r>
              <a:rPr lang="it-IT" sz="2800" b="1" dirty="0" smtClean="0">
                <a:latin typeface="Comic Sans MS" pitchFamily="66" charset="0"/>
              </a:rPr>
              <a:t>at e+e- collider VEPP-2000</a:t>
            </a:r>
            <a:endParaRPr lang="it-IT" sz="2800" b="1" dirty="0">
              <a:latin typeface="Comic Sans MS" pitchFamily="66" charset="0"/>
            </a:endParaRPr>
          </a:p>
        </p:txBody>
      </p:sp>
      <p:sp>
        <p:nvSpPr>
          <p:cNvPr id="11" name="TextShape 1"/>
          <p:cNvSpPr txBox="1"/>
          <p:nvPr/>
        </p:nvSpPr>
        <p:spPr>
          <a:xfrm>
            <a:off x="467544" y="1700808"/>
            <a:ext cx="8676456" cy="484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 sz="3200" b="1" dirty="0" smtClean="0">
              <a:latin typeface="Arial"/>
            </a:endParaRPr>
          </a:p>
          <a:p>
            <a:r>
              <a:rPr lang="it-IT" sz="3200" b="1" dirty="0" smtClean="0">
                <a:latin typeface="Arial"/>
              </a:rPr>
              <a:t>Fedotovich G.V.</a:t>
            </a:r>
            <a:endParaRPr dirty="0"/>
          </a:p>
          <a:p>
            <a:endParaRPr dirty="0"/>
          </a:p>
          <a:p>
            <a:r>
              <a:rPr lang="it-IT" sz="2200" dirty="0">
                <a:latin typeface="Arial"/>
              </a:rPr>
              <a:t>On behalf of CMD-3 </a:t>
            </a:r>
            <a:r>
              <a:rPr lang="it-IT" sz="2200" dirty="0" smtClean="0">
                <a:latin typeface="Arial"/>
              </a:rPr>
              <a:t>collaboration</a:t>
            </a:r>
            <a:endParaRPr dirty="0"/>
          </a:p>
          <a:p>
            <a:r>
              <a:rPr lang="it-IT" sz="2200" i="1" dirty="0">
                <a:latin typeface="Arial"/>
              </a:rPr>
              <a:t>Budker Institute of Nuclear Physics</a:t>
            </a:r>
            <a:endParaRPr dirty="0"/>
          </a:p>
          <a:p>
            <a:r>
              <a:rPr lang="it-IT" sz="2200" i="1" dirty="0">
                <a:latin typeface="Arial"/>
              </a:rPr>
              <a:t>Novosibirsk State University</a:t>
            </a:r>
            <a:endParaRPr dirty="0"/>
          </a:p>
          <a:p>
            <a:endParaRPr dirty="0"/>
          </a:p>
          <a:p>
            <a:r>
              <a:rPr lang="en-US" sz="32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                                      </a:t>
            </a:r>
          </a:p>
          <a:p>
            <a:endParaRPr lang="en-US" sz="3200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32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r>
              <a:rPr lang="en-US" sz="3200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                        MESON 2018, </a:t>
            </a:r>
            <a:r>
              <a:rPr lang="en-US" sz="3200" dirty="0" smtClean="0">
                <a:latin typeface="Comic Sans MS" panose="030F0702030302020204" pitchFamily="66" charset="0"/>
              </a:rPr>
              <a:t>7</a:t>
            </a:r>
            <a:r>
              <a:rPr lang="it-IT" sz="3200" dirty="0" smtClean="0">
                <a:latin typeface="Comic Sans MS" panose="030F0702030302020204" pitchFamily="66" charset="0"/>
              </a:rPr>
              <a:t> – 12 June                      </a:t>
            </a:r>
          </a:p>
          <a:p>
            <a:r>
              <a:rPr lang="it-IT" sz="3200" dirty="0">
                <a:latin typeface="Comic Sans MS" panose="030F0702030302020204" pitchFamily="66" charset="0"/>
              </a:rPr>
              <a:t> </a:t>
            </a:r>
            <a:r>
              <a:rPr lang="it-IT" sz="3200" dirty="0" smtClean="0">
                <a:latin typeface="Comic Sans MS" panose="030F0702030302020204" pitchFamily="66" charset="0"/>
              </a:rPr>
              <a:t>                            Krakow, Poland</a:t>
            </a:r>
            <a:endParaRPr sz="3200" dirty="0" smtClean="0">
              <a:latin typeface="Comic Sans MS" panose="030F0702030302020204" pitchFamily="66" charset="0"/>
            </a:endParaRPr>
          </a:p>
          <a:p>
            <a:endParaRPr dirty="0"/>
          </a:p>
          <a:p>
            <a:endParaRPr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050" y="-27384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7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2"/>
          <p:cNvSpPr txBox="1"/>
          <p:nvPr/>
        </p:nvSpPr>
        <p:spPr>
          <a:xfrm>
            <a:off x="8379957" y="6597026"/>
            <a:ext cx="1004471" cy="28674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fld id="{4A333AE2-5565-4812-83AA-2CF9057CC613}" type="slidenum">
              <a:rPr lang="it-IT" sz="1500">
                <a:solidFill>
                  <a:srgbClr val="FFFFFF"/>
                </a:solidFill>
                <a:latin typeface="Arial"/>
              </a:rPr>
              <a:pPr algn="ctr"/>
              <a:t>10</a:t>
            </a:fld>
            <a:endParaRPr dirty="0"/>
          </a:p>
        </p:txBody>
      </p:sp>
      <p:sp>
        <p:nvSpPr>
          <p:cNvPr id="469" name="CustomShape 4"/>
          <p:cNvSpPr/>
          <p:nvPr/>
        </p:nvSpPr>
        <p:spPr>
          <a:xfrm>
            <a:off x="6629315" y="1802099"/>
            <a:ext cx="926426" cy="474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9"/>
          <p:cNvSpPr/>
          <p:nvPr/>
        </p:nvSpPr>
        <p:spPr>
          <a:xfrm>
            <a:off x="5372540" y="4435350"/>
            <a:ext cx="1278340" cy="618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it-IT" sz="1800" dirty="0">
                <a:solidFill>
                  <a:srgbClr val="C00000"/>
                </a:solidFill>
                <a:latin typeface="Comic Sans MS" pitchFamily="66" charset="0"/>
              </a:rPr>
              <a:t>by energy deposition</a:t>
            </a:r>
            <a:endParaRPr sz="1800" dirty="0">
              <a:latin typeface="Comic Sans MS" pitchFamily="66" charset="0"/>
            </a:endParaRPr>
          </a:p>
        </p:txBody>
      </p:sp>
      <p:sp>
        <p:nvSpPr>
          <p:cNvPr id="477" name="CustomShape 12"/>
          <p:cNvSpPr/>
          <p:nvPr/>
        </p:nvSpPr>
        <p:spPr>
          <a:xfrm>
            <a:off x="6110915" y="1119074"/>
            <a:ext cx="1191259" cy="41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it-IT" sz="1800" dirty="0">
                <a:solidFill>
                  <a:srgbClr val="002060"/>
                </a:solidFill>
                <a:latin typeface="Comic Sans MS" pitchFamily="66" charset="0"/>
              </a:rPr>
              <a:t>2013 </a:t>
            </a:r>
            <a:r>
              <a:rPr lang="it-IT" sz="1800" dirty="0" smtClean="0">
                <a:solidFill>
                  <a:srgbClr val="002060"/>
                </a:solidFill>
                <a:latin typeface="Comic Sans MS" pitchFamily="66" charset="0"/>
              </a:rPr>
              <a:t>data</a:t>
            </a:r>
            <a:endParaRPr dirty="0">
              <a:latin typeface="Comic Sans MS" pitchFamily="66" charset="0"/>
            </a:endParaRPr>
          </a:p>
        </p:txBody>
      </p:sp>
      <p:sp>
        <p:nvSpPr>
          <p:cNvPr id="478" name="CustomShape 13"/>
          <p:cNvSpPr/>
          <p:nvPr/>
        </p:nvSpPr>
        <p:spPr>
          <a:xfrm>
            <a:off x="685431" y="2276627"/>
            <a:ext cx="1245140" cy="820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15"/>
          <p:cNvSpPr/>
          <p:nvPr/>
        </p:nvSpPr>
        <p:spPr>
          <a:xfrm>
            <a:off x="6978725" y="3552540"/>
            <a:ext cx="1154032" cy="579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it-IT" sz="1800" dirty="0">
                <a:solidFill>
                  <a:srgbClr val="292934"/>
                </a:solidFill>
                <a:latin typeface="Comic Sans MS" pitchFamily="66" charset="0"/>
              </a:rPr>
              <a:t>Work in progress</a:t>
            </a:r>
            <a:endParaRPr sz="18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6643" y="5517232"/>
            <a:ext cx="9190643" cy="1314862"/>
          </a:xfrm>
          <a:prstGeom prst="rect">
            <a:avLst/>
          </a:prstGeom>
          <a:solidFill>
            <a:srgbClr val="D3F9FB"/>
          </a:solidFill>
        </p:spPr>
        <p:txBody>
          <a:bodyPr wrap="square" lIns="82945" tIns="41473" rIns="82945" bIns="41473" rtlCol="0">
            <a:spAutoFit/>
          </a:bodyPr>
          <a:lstStyle/>
          <a:p>
            <a:pPr algn="ctr"/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297809">
            <a:off x="3384175" y="2685654"/>
            <a:ext cx="6108807" cy="108891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65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PRELIMINARY</a:t>
            </a:r>
            <a:endParaRPr lang="ru-RU" sz="65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CustomShape 12"/>
          <p:cNvSpPr/>
          <p:nvPr/>
        </p:nvSpPr>
        <p:spPr>
          <a:xfrm>
            <a:off x="5515286" y="825807"/>
            <a:ext cx="1191259" cy="41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it-IT" sz="1800" dirty="0">
                <a:solidFill>
                  <a:srgbClr val="002060"/>
                </a:solidFill>
                <a:latin typeface="Comic Sans MS" pitchFamily="66" charset="0"/>
              </a:rPr>
              <a:t>2013 </a:t>
            </a:r>
            <a:r>
              <a:rPr lang="it-IT" sz="1800" dirty="0" smtClean="0">
                <a:solidFill>
                  <a:srgbClr val="002060"/>
                </a:solidFill>
                <a:latin typeface="Comic Sans MS" pitchFamily="66" charset="0"/>
              </a:rPr>
              <a:t>data</a:t>
            </a:r>
            <a:endParaRPr dirty="0">
              <a:latin typeface="Comic Sans MS" pitchFamily="66" charset="0"/>
            </a:endParaRPr>
          </a:p>
        </p:txBody>
      </p:sp>
      <p:sp>
        <p:nvSpPr>
          <p:cNvPr id="27" name="CustomShape 14"/>
          <p:cNvSpPr/>
          <p:nvPr/>
        </p:nvSpPr>
        <p:spPr>
          <a:xfrm>
            <a:off x="3862200" y="793390"/>
            <a:ext cx="1245140" cy="820056"/>
          </a:xfrm>
          <a:prstGeom prst="rect">
            <a:avLst/>
          </a:prstGeom>
          <a:blipFill>
            <a:blip r:embed="rId3" cstate="print"/>
            <a:stretch>
              <a:fillRect r="-8422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it-IT" strike="noStrike">
                <a:solidFill>
                  <a:srgbClr val="292934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28" name="CustomShape 8"/>
          <p:cNvSpPr/>
          <p:nvPr/>
        </p:nvSpPr>
        <p:spPr>
          <a:xfrm>
            <a:off x="4033040" y="2254270"/>
            <a:ext cx="1689782" cy="342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by momentum</a:t>
            </a:r>
            <a:endParaRPr sz="1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CustomShape 9"/>
          <p:cNvSpPr/>
          <p:nvPr/>
        </p:nvSpPr>
        <p:spPr>
          <a:xfrm>
            <a:off x="7448998" y="4048210"/>
            <a:ext cx="1278340" cy="618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it-IT" sz="1800" dirty="0">
                <a:solidFill>
                  <a:srgbClr val="C00000"/>
                </a:solidFill>
                <a:latin typeface="Comic Sans MS" pitchFamily="66" charset="0"/>
              </a:rPr>
              <a:t>by energy deposition</a:t>
            </a:r>
            <a:endParaRPr sz="1800" dirty="0">
              <a:latin typeface="Comic Sans MS" pitchFamily="66" charset="0"/>
            </a:endParaRPr>
          </a:p>
        </p:txBody>
      </p:sp>
      <p:sp>
        <p:nvSpPr>
          <p:cNvPr id="30" name="CustomShape 15"/>
          <p:cNvSpPr/>
          <p:nvPr/>
        </p:nvSpPr>
        <p:spPr>
          <a:xfrm>
            <a:off x="7563784" y="3314668"/>
            <a:ext cx="1154032" cy="579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it-IT" sz="1800" dirty="0">
                <a:solidFill>
                  <a:srgbClr val="292934"/>
                </a:solidFill>
                <a:latin typeface="Comic Sans MS" pitchFamily="66" charset="0"/>
              </a:rPr>
              <a:t>Work in progress</a:t>
            </a:r>
            <a:endParaRPr sz="1800" dirty="0">
              <a:latin typeface="Comic Sans MS" pitchFamily="66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r="9272"/>
          <a:stretch/>
        </p:blipFill>
        <p:spPr>
          <a:xfrm>
            <a:off x="501874" y="692696"/>
            <a:ext cx="8676456" cy="5616624"/>
          </a:xfrm>
          <a:prstGeom prst="rect">
            <a:avLst/>
          </a:prstGeom>
        </p:spPr>
      </p:pic>
      <p:sp>
        <p:nvSpPr>
          <p:cNvPr id="40" name="CustomShape 15"/>
          <p:cNvSpPr/>
          <p:nvPr/>
        </p:nvSpPr>
        <p:spPr>
          <a:xfrm>
            <a:off x="5436096" y="4721519"/>
            <a:ext cx="2016224" cy="579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292934"/>
                </a:solidFill>
                <a:latin typeface="Comic Sans MS" pitchFamily="66" charset="0"/>
              </a:rPr>
              <a:t>w</a:t>
            </a:r>
            <a:r>
              <a:rPr lang="it-IT" sz="2000" dirty="0" smtClean="0">
                <a:solidFill>
                  <a:srgbClr val="292934"/>
                </a:solidFill>
                <a:latin typeface="Comic Sans MS" pitchFamily="66" charset="0"/>
              </a:rPr>
              <a:t>ork is ongoing </a:t>
            </a:r>
            <a:endParaRPr sz="2000" dirty="0">
              <a:latin typeface="Comic Sans MS" pitchFamily="66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6251" r="2876"/>
          <a:stretch/>
        </p:blipFill>
        <p:spPr>
          <a:xfrm>
            <a:off x="35496" y="1268760"/>
            <a:ext cx="4793156" cy="3243881"/>
          </a:xfrm>
          <a:prstGeom prst="rect">
            <a:avLst/>
          </a:prstGeom>
        </p:spPr>
      </p:pic>
      <p:sp>
        <p:nvSpPr>
          <p:cNvPr id="43" name="CustomShape 14"/>
          <p:cNvSpPr/>
          <p:nvPr/>
        </p:nvSpPr>
        <p:spPr>
          <a:xfrm>
            <a:off x="943848" y="1592444"/>
            <a:ext cx="1245140" cy="820056"/>
          </a:xfrm>
          <a:prstGeom prst="rect">
            <a:avLst/>
          </a:prstGeom>
          <a:blipFill>
            <a:blip r:embed="rId3" cstate="print"/>
            <a:stretch>
              <a:fillRect r="-8422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it-IT" strike="noStrike">
                <a:solidFill>
                  <a:srgbClr val="292934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94866" y="3390948"/>
            <a:ext cx="2653768" cy="545421"/>
          </a:xfrm>
          <a:prstGeom prst="rect">
            <a:avLst/>
          </a:prstGeom>
          <a:solidFill>
            <a:srgbClr val="D3F9FB"/>
          </a:solidFill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sz="1500" dirty="0" smtClean="0"/>
              <a:t>Fit: (-0.4 </a:t>
            </a:r>
            <a:r>
              <a:rPr lang="en-US" sz="1500" dirty="0" smtClean="0">
                <a:sym typeface="Symbol" panose="05050102010706020507" pitchFamily="18" charset="2"/>
              </a:rPr>
              <a:t> 0.5)%</a:t>
            </a:r>
          </a:p>
          <a:p>
            <a:pPr algn="ctr"/>
            <a:r>
              <a:rPr lang="en-US" sz="1500" dirty="0" smtClean="0">
                <a:sym typeface="Symbol" panose="05050102010706020507" pitchFamily="18" charset="2"/>
              </a:rPr>
              <a:t>Only statistical errors are shown</a:t>
            </a:r>
            <a:endParaRPr lang="ru-RU" sz="1500" dirty="0"/>
          </a:p>
        </p:txBody>
      </p:sp>
      <p:sp>
        <p:nvSpPr>
          <p:cNvPr id="31" name="TextBox 30"/>
          <p:cNvSpPr txBox="1"/>
          <p:nvPr/>
        </p:nvSpPr>
        <p:spPr>
          <a:xfrm rot="20266916">
            <a:off x="4263010" y="2792855"/>
            <a:ext cx="4796586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Preliminary</a:t>
            </a:r>
            <a:endParaRPr lang="en-US" sz="48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it-IT" sz="4000" dirty="0" smtClean="0">
                <a:latin typeface="Arial"/>
              </a:rPr>
              <a:t>e</a:t>
            </a:r>
            <a:r>
              <a:rPr lang="it-IT" sz="4000" baseline="33000" dirty="0" smtClean="0">
                <a:latin typeface="Arial"/>
              </a:rPr>
              <a:t>+</a:t>
            </a:r>
            <a:r>
              <a:rPr lang="it-IT" sz="4000" dirty="0" smtClean="0">
                <a:latin typeface="Arial"/>
              </a:rPr>
              <a:t>e</a:t>
            </a:r>
            <a:r>
              <a:rPr lang="it-IT" sz="4000" baseline="33000" dirty="0" smtClean="0">
                <a:latin typeface="Arial"/>
              </a:rPr>
              <a:t>- </a:t>
            </a:r>
            <a:r>
              <a:rPr lang="it-IT" sz="4000" dirty="0" smtClean="0">
                <a:latin typeface="Standard Symbols L"/>
              </a:rPr>
              <a:t> </a:t>
            </a:r>
            <a:r>
              <a:rPr lang="it-IT" sz="4000" dirty="0" smtClean="0">
                <a:latin typeface="Standard Symbols L"/>
                <a:sym typeface="Symbol"/>
              </a:rPr>
              <a:t></a:t>
            </a:r>
            <a:r>
              <a:rPr lang="it-IT" sz="4000" dirty="0" smtClean="0">
                <a:latin typeface="Standard Symbols L"/>
                <a:ea typeface="Standard Symbols L"/>
              </a:rPr>
              <a:t> </a:t>
            </a:r>
            <a:r>
              <a:rPr lang="it-IT" sz="4000" dirty="0" smtClean="0"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4000" baseline="33000" dirty="0" smtClean="0">
                <a:latin typeface="Standard Symbols L"/>
                <a:ea typeface="Standard Symbols L"/>
              </a:rPr>
              <a:t>+</a:t>
            </a:r>
            <a:r>
              <a:rPr lang="it-IT" sz="4000" dirty="0" smtClean="0"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4000" baseline="33000" dirty="0" smtClean="0">
                <a:latin typeface="Standard Symbols L"/>
                <a:ea typeface="Standard Symbols L"/>
              </a:rPr>
              <a:t>- </a:t>
            </a:r>
            <a:r>
              <a:rPr lang="it-IT" sz="4000" dirty="0" smtClean="0">
                <a:latin typeface="Arial"/>
                <a:ea typeface="Standard Symbols L"/>
              </a:rPr>
              <a:t> </a:t>
            </a:r>
            <a:r>
              <a:rPr lang="it-IT" sz="2800" dirty="0" smtClean="0">
                <a:latin typeface="Arial"/>
                <a:ea typeface="Standard Symbols L"/>
              </a:rPr>
              <a:t>(</a:t>
            </a:r>
            <a:r>
              <a:rPr lang="it-IT" sz="2800" dirty="0">
                <a:solidFill>
                  <a:srgbClr val="002060"/>
                </a:solidFill>
                <a:latin typeface="Comic Sans MS" pitchFamily="66" charset="0"/>
              </a:rPr>
              <a:t>2013 </a:t>
            </a:r>
            <a:r>
              <a:rPr lang="it-IT" sz="2800" dirty="0" smtClean="0">
                <a:solidFill>
                  <a:srgbClr val="002060"/>
                </a:solidFill>
                <a:latin typeface="Comic Sans MS" pitchFamily="66" charset="0"/>
              </a:rPr>
              <a:t>data, 9.4 </a:t>
            </a:r>
            <a:r>
              <a:rPr lang="it-IT" sz="2800" dirty="0">
                <a:solidFill>
                  <a:srgbClr val="002060"/>
                </a:solidFill>
                <a:latin typeface="Comic Sans MS" pitchFamily="66" charset="0"/>
              </a:rPr>
              <a:t>pb</a:t>
            </a:r>
            <a:r>
              <a:rPr lang="it-IT" sz="2800" baseline="30000" dirty="0">
                <a:solidFill>
                  <a:srgbClr val="002060"/>
                </a:solidFill>
                <a:latin typeface="Comic Sans MS" pitchFamily="66" charset="0"/>
              </a:rPr>
              <a:t>-1</a:t>
            </a:r>
            <a:r>
              <a:rPr lang="it-IT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it-IT" sz="2800" dirty="0">
              <a:latin typeface="Comic Sans MS" pitchFamily="66" charset="0"/>
            </a:endParaRPr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39680" y="0"/>
            <a:ext cx="904320" cy="9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496" y="6021288"/>
            <a:ext cx="861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methods of data processing: </a:t>
            </a:r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by </a:t>
            </a:r>
            <a:r>
              <a:rPr lang="it-IT" sz="2000" dirty="0">
                <a:solidFill>
                  <a:srgbClr val="C00000"/>
                </a:solidFill>
                <a:latin typeface="Comic Sans MS" pitchFamily="66" charset="0"/>
              </a:rPr>
              <a:t>energy </a:t>
            </a:r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deposition – red points</a:t>
            </a:r>
            <a:endParaRPr lang="it-IT" sz="2000" dirty="0">
              <a:latin typeface="Comic Sans MS" pitchFamily="66" charset="0"/>
            </a:endParaRPr>
          </a:p>
          <a:p>
            <a:r>
              <a:rPr lang="en-US" sz="2000" dirty="0" smtClean="0"/>
              <a:t>                                                </a:t>
            </a:r>
            <a:r>
              <a:rPr lang="it-IT" sz="2000" dirty="0">
                <a:solidFill>
                  <a:srgbClr val="0000FF"/>
                </a:solidFill>
                <a:latin typeface="Comic Sans MS" pitchFamily="66" charset="0"/>
              </a:rPr>
              <a:t>by </a:t>
            </a: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momentum - </a:t>
            </a:r>
            <a:r>
              <a:rPr lang="en-US" sz="2000" dirty="0" smtClean="0">
                <a:solidFill>
                  <a:srgbClr val="0000FF"/>
                </a:solidFill>
              </a:rPr>
              <a:t>blue points    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050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-27383"/>
            <a:ext cx="82296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kern="0" dirty="0" smtClean="0"/>
              <a:t>CMD-3 results from 2011-2013</a:t>
            </a:r>
            <a:endParaRPr lang="en-US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2" y="764704"/>
            <a:ext cx="4789546" cy="2963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27956" r="31600" b="10178"/>
          <a:stretch/>
        </p:blipFill>
        <p:spPr>
          <a:xfrm>
            <a:off x="4932040" y="764704"/>
            <a:ext cx="4139952" cy="3131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0" y="3717032"/>
            <a:ext cx="4788024" cy="3140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619672" y="1628800"/>
                <a:ext cx="6781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628800"/>
                <a:ext cx="678199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31640" y="1973451"/>
            <a:ext cx="17860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PLB 760 (2016) 314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24128" y="2060848"/>
                <a:ext cx="7841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060848"/>
                <a:ext cx="784189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308304" y="2564904"/>
            <a:ext cx="1451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PLB</a:t>
            </a:r>
            <a:r>
              <a:rPr lang="en-US" sz="1200" dirty="0" smtClean="0"/>
              <a:t> </a:t>
            </a:r>
            <a:r>
              <a:rPr lang="ru-RU" sz="1200" dirty="0" smtClean="0"/>
              <a:t>779 </a:t>
            </a:r>
            <a:r>
              <a:rPr lang="ru-RU" sz="1200" dirty="0"/>
              <a:t>(2018) </a:t>
            </a:r>
            <a:r>
              <a:rPr lang="ru-RU" sz="1200" dirty="0" smtClean="0"/>
              <a:t>64</a:t>
            </a:r>
            <a:endParaRPr lang="en-US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4437112"/>
            <a:ext cx="1608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PLB 768 </a:t>
            </a:r>
            <a:r>
              <a:rPr lang="en-US" sz="1200" dirty="0"/>
              <a:t>(2017) </a:t>
            </a:r>
            <a:r>
              <a:rPr lang="en-US" sz="1200" dirty="0" smtClean="0"/>
              <a:t>345</a:t>
            </a:r>
            <a:endParaRPr lang="en-US" sz="1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/>
          <a:srcRect l="64940" t="45567" b="2469"/>
          <a:stretch/>
        </p:blipFill>
        <p:spPr>
          <a:xfrm>
            <a:off x="4678009" y="3789040"/>
            <a:ext cx="4465991" cy="30689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40152" y="5013176"/>
            <a:ext cx="233589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spc="50" dirty="0" smtClean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Preliminary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-720" t="-1313" r="94054" b="28726"/>
          <a:stretch/>
        </p:blipFill>
        <p:spPr>
          <a:xfrm>
            <a:off x="4684871" y="3717032"/>
            <a:ext cx="319177" cy="2520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95736" y="4005064"/>
                <a:ext cx="1417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005064"/>
                <a:ext cx="141711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364088" y="4005064"/>
                <a:ext cx="1417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005064"/>
                <a:ext cx="141711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940152" y="601199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  <a:sym typeface="Symbol" panose="05050102010706020507" pitchFamily="18" charset="2"/>
              </a:rPr>
              <a:t></a:t>
            </a:r>
            <a:r>
              <a:rPr lang="it-IT" baseline="33000" dirty="0" smtClean="0">
                <a:latin typeface="Comic Sans MS" panose="030F0702030302020204" pitchFamily="66" charset="0"/>
                <a:ea typeface="Standard Symbols L"/>
              </a:rPr>
              <a:t>0</a:t>
            </a:r>
            <a:r>
              <a:rPr lang="it-IT" dirty="0" smtClean="0">
                <a:latin typeface="Comic Sans MS" panose="030F0702030302020204" pitchFamily="66" charset="0"/>
                <a:ea typeface="Standard Symbols L"/>
              </a:rPr>
              <a:t>, a</a:t>
            </a:r>
            <a:r>
              <a:rPr lang="it-IT" baseline="-33000" dirty="0" smtClean="0">
                <a:latin typeface="Comic Sans MS" panose="030F0702030302020204" pitchFamily="66" charset="0"/>
                <a:ea typeface="Standard Symbols L"/>
              </a:rPr>
              <a:t>1</a:t>
            </a:r>
            <a:r>
              <a:rPr lang="it-IT" dirty="0" smtClean="0">
                <a:latin typeface="Comic Sans MS" panose="030F0702030302020204" pitchFamily="66" charset="0"/>
                <a:ea typeface="Standard Symbols L"/>
              </a:rPr>
              <a:t>(1260</a:t>
            </a:r>
            <a:r>
              <a:rPr lang="it-IT" dirty="0">
                <a:latin typeface="Comic Sans MS" panose="030F0702030302020204" pitchFamily="66" charset="0"/>
                <a:ea typeface="Standard Symbols L"/>
              </a:rPr>
              <a:t>)</a:t>
            </a:r>
            <a:r>
              <a:rPr lang="it-IT" dirty="0" smtClean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 &amp; </a:t>
            </a:r>
            <a:r>
              <a:rPr lang="it-IT" dirty="0" smtClean="0">
                <a:latin typeface="Comic Sans MS" panose="030F0702030302020204" pitchFamily="66" charset="0"/>
                <a:ea typeface="Standard Symbols L"/>
              </a:rPr>
              <a:t>a</a:t>
            </a:r>
            <a:r>
              <a:rPr lang="it-IT" baseline="-33000" dirty="0" smtClean="0">
                <a:latin typeface="Comic Sans MS" panose="030F0702030302020204" pitchFamily="66" charset="0"/>
                <a:ea typeface="Standard Symbols L"/>
              </a:rPr>
              <a:t>2</a:t>
            </a:r>
            <a:r>
              <a:rPr lang="it-IT" dirty="0" smtClean="0">
                <a:latin typeface="Comic Sans MS" panose="030F0702030302020204" pitchFamily="66" charset="0"/>
                <a:ea typeface="Standard Symbols L"/>
              </a:rPr>
              <a:t>(1320</a:t>
            </a:r>
            <a:r>
              <a:rPr lang="it-IT" dirty="0">
                <a:latin typeface="Comic Sans MS" panose="030F0702030302020204" pitchFamily="66" charset="0"/>
                <a:ea typeface="Standard Symbols L"/>
              </a:rPr>
              <a:t>)</a:t>
            </a:r>
            <a:r>
              <a:rPr lang="it-IT" dirty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</a:t>
            </a:r>
            <a:r>
              <a:rPr lang="it-IT" dirty="0">
                <a:latin typeface="Comic Sans MS" panose="030F0702030302020204" pitchFamily="66" charset="0"/>
                <a:ea typeface="Standard Symbols L"/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5661248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t.err.~1 - 2%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548680"/>
            <a:ext cx="2520280" cy="338544"/>
          </a:xfrm>
          <a:prstGeom prst="rect">
            <a:avLst/>
          </a:prstGeom>
          <a:solidFill>
            <a:srgbClr val="D3F9FB"/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600" dirty="0" smtClean="0">
                <a:cs typeface="Times New Roman" pitchFamily="18" charset="0"/>
              </a:rPr>
              <a:t>Select by decay K</a:t>
            </a:r>
            <a:r>
              <a:rPr lang="en-US" sz="1600" baseline="-25000" dirty="0" smtClean="0">
                <a:cs typeface="Times New Roman" pitchFamily="18" charset="0"/>
              </a:rPr>
              <a:t>s</a:t>
            </a:r>
            <a:r>
              <a:rPr lang="en-US" sz="1600" dirty="0" smtClean="0">
                <a:cs typeface="Times New Roman" pitchFamily="18" charset="0"/>
                <a:sym typeface="Symbol"/>
              </a:rPr>
              <a:t></a:t>
            </a:r>
            <a:r>
              <a:rPr lang="en-US" sz="1600" baseline="30000" dirty="0" smtClean="0">
                <a:cs typeface="Times New Roman" pitchFamily="18" charset="0"/>
                <a:sym typeface="Symbol"/>
              </a:rPr>
              <a:t>+</a:t>
            </a:r>
            <a:r>
              <a:rPr lang="en-US" sz="1600" dirty="0" smtClean="0">
                <a:cs typeface="Times New Roman" pitchFamily="18" charset="0"/>
                <a:sym typeface="Symbol"/>
              </a:rPr>
              <a:t></a:t>
            </a:r>
            <a:r>
              <a:rPr lang="en-US" sz="1600" baseline="30000" dirty="0" smtClean="0">
                <a:cs typeface="Times New Roman" pitchFamily="18" charset="0"/>
                <a:sym typeface="Symbol"/>
              </a:rPr>
              <a:t>-</a:t>
            </a:r>
            <a:r>
              <a:rPr lang="en-US" sz="1600" dirty="0" smtClean="0">
                <a:cs typeface="Times New Roman" pitchFamily="18" charset="0"/>
                <a:sym typeface="Symbol"/>
              </a:rPr>
              <a:t> 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2204864"/>
            <a:ext cx="2242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yst. </a:t>
            </a:r>
            <a:r>
              <a:rPr lang="en-US" sz="1600" dirty="0" err="1"/>
              <a:t>u</a:t>
            </a:r>
            <a:r>
              <a:rPr lang="en-US" sz="1600" dirty="0" err="1" smtClean="0"/>
              <a:t>ncert</a:t>
            </a:r>
            <a:r>
              <a:rPr lang="en-US" sz="1600" dirty="0" smtClean="0"/>
              <a:t>. ~ 2 – 3%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020272" y="764704"/>
            <a:ext cx="1944216" cy="299200"/>
          </a:xfrm>
          <a:prstGeom prst="rect">
            <a:avLst/>
          </a:prstGeom>
          <a:solidFill>
            <a:schemeClr val="bg1"/>
          </a:solidFill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400" dirty="0" smtClean="0">
                <a:sym typeface="Symbol" panose="05050102010706020507" pitchFamily="18" charset="2"/>
              </a:rPr>
              <a:t> = 10[(fit) - ()]</a:t>
            </a:r>
            <a:endParaRPr lang="ru-RU" sz="1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2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578" t="8080" r="8690" b="2121"/>
          <a:stretch/>
        </p:blipFill>
        <p:spPr>
          <a:xfrm>
            <a:off x="395536" y="688877"/>
            <a:ext cx="4680520" cy="3676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0"/>
            <a:ext cx="827584" cy="89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496" y="-27384"/>
            <a:ext cx="8229600" cy="7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kern="0" dirty="0" smtClean="0"/>
              <a:t>CMD-3 recent results from 2011-2013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764704"/>
                <a:ext cx="24482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e</a:t>
                </a:r>
                <a:r>
                  <a:rPr lang="en-US" sz="2000" b="0" dirty="0" err="1" smtClean="0"/>
                  <a:t>+e</a:t>
                </a:r>
                <a:r>
                  <a:rPr lang="en-US" sz="2000" b="0" dirty="0" smtClean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 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2E</a:t>
                </a:r>
                <a:r>
                  <a:rPr lang="en-US" sz="2000" baseline="-25000" dirty="0" smtClean="0"/>
                  <a:t>beam</a:t>
                </a:r>
                <a:r>
                  <a:rPr lang="en-US" sz="2000" dirty="0" smtClean="0"/>
                  <a:t> &lt; mass 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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2448272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2743" t="-4274" b="-13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19201218">
            <a:off x="2436376" y="1469024"/>
            <a:ext cx="262924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</a:t>
            </a:r>
            <a:r>
              <a:rPr lang="en-US" sz="3200" b="1" spc="50" dirty="0" smtClean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reliminary</a:t>
            </a:r>
            <a:endParaRPr lang="en-US" sz="3200" b="1" spc="50" dirty="0">
              <a:ln w="6350" cmpd="sng">
                <a:solidFill>
                  <a:schemeClr val="accent1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129" t="8080" r="87668" b="2121"/>
          <a:stretch/>
        </p:blipFill>
        <p:spPr>
          <a:xfrm>
            <a:off x="0" y="677800"/>
            <a:ext cx="941832" cy="36873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1002615" y="1698583"/>
            <a:ext cx="23195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ross section, </a:t>
            </a:r>
            <a:r>
              <a:rPr lang="en-US" sz="1400" dirty="0" err="1" smtClean="0"/>
              <a:t>nb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0135" t="63525" r="10198" b="20883"/>
          <a:stretch/>
        </p:blipFill>
        <p:spPr>
          <a:xfrm>
            <a:off x="2483768" y="2780928"/>
            <a:ext cx="2441275" cy="11128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 r="8857"/>
          <a:stretch/>
        </p:blipFill>
        <p:spPr>
          <a:xfrm>
            <a:off x="5076057" y="3345548"/>
            <a:ext cx="4067944" cy="3512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013176"/>
            <a:ext cx="5076056" cy="1477317"/>
          </a:xfrm>
          <a:prstGeom prst="rect">
            <a:avLst/>
          </a:prstGeom>
          <a:solidFill>
            <a:srgbClr val="D3F9FB"/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800" dirty="0" smtClean="0">
                <a:cs typeface="Times New Roman" pitchFamily="18" charset="0"/>
              </a:rPr>
              <a:t>Good agreement with all previous results</a:t>
            </a:r>
          </a:p>
          <a:p>
            <a:pPr marL="311045" indent="-311045" algn="ctr"/>
            <a:r>
              <a:rPr lang="en-US" dirty="0">
                <a:cs typeface="Times New Roman" pitchFamily="18" charset="0"/>
              </a:rPr>
              <a:t>i</a:t>
            </a:r>
            <a:r>
              <a:rPr lang="en-US" sz="1800" dirty="0" smtClean="0">
                <a:cs typeface="Times New Roman" pitchFamily="18" charset="0"/>
              </a:rPr>
              <a:t>n </a:t>
            </a:r>
            <a:r>
              <a:rPr lang="en-US" sz="1800" dirty="0" err="1" smtClean="0">
                <a:cs typeface="Times New Roman" pitchFamily="18" charset="0"/>
              </a:rPr>
              <a:t>E</a:t>
            </a:r>
            <a:r>
              <a:rPr lang="en-US" sz="1800" baseline="-25000" dirty="0" err="1" smtClean="0">
                <a:cs typeface="Times New Roman" pitchFamily="18" charset="0"/>
              </a:rPr>
              <a:t>cm</a:t>
            </a:r>
            <a:r>
              <a:rPr lang="en-US" sz="1800" dirty="0" smtClean="0">
                <a:cs typeface="Times New Roman" pitchFamily="18" charset="0"/>
              </a:rPr>
              <a:t> = 1100 – 2000 MeV: 54 energy points</a:t>
            </a:r>
          </a:p>
          <a:p>
            <a:pPr marL="311045" indent="-311045" algn="ctr"/>
            <a:endParaRPr lang="en-US" sz="1800" dirty="0" smtClean="0">
              <a:cs typeface="Times New Roman" pitchFamily="18" charset="0"/>
            </a:endParaRPr>
          </a:p>
          <a:p>
            <a:pPr algn="ctr"/>
            <a:r>
              <a:rPr lang="en-US" dirty="0" smtClean="0">
                <a:cs typeface="Times New Roman" pitchFamily="18" charset="0"/>
              </a:rPr>
              <a:t>Integrated l</a:t>
            </a:r>
            <a:r>
              <a:rPr lang="en-US" sz="1800" dirty="0" smtClean="0">
                <a:cs typeface="Times New Roman" pitchFamily="18" charset="0"/>
              </a:rPr>
              <a:t>uminosity ~22 pb</a:t>
            </a:r>
            <a:r>
              <a:rPr lang="en-US" sz="1800" baseline="30000" dirty="0" smtClean="0">
                <a:cs typeface="Times New Roman" pitchFamily="18" charset="0"/>
              </a:rPr>
              <a:t>-1</a:t>
            </a:r>
          </a:p>
          <a:p>
            <a:pPr algn="ctr"/>
            <a:r>
              <a:rPr lang="en-US" sz="1800" dirty="0" smtClean="0">
                <a:cs typeface="Times New Roman" pitchFamily="18" charset="0"/>
              </a:rPr>
              <a:t>1889 events with fully reconstructed K</a:t>
            </a:r>
            <a:r>
              <a:rPr lang="en-US" sz="1800" baseline="-25000" dirty="0" smtClean="0">
                <a:cs typeface="Times New Roman" pitchFamily="18" charset="0"/>
              </a:rPr>
              <a:t>S  </a:t>
            </a:r>
            <a:r>
              <a:rPr lang="en-US" sz="1800" dirty="0" smtClean="0">
                <a:cs typeface="Times New Roman" pitchFamily="18" charset="0"/>
                <a:sym typeface="Symbol" panose="05050102010706020507" pitchFamily="18" charset="2"/>
              </a:rPr>
              <a:t> 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248" y="2636912"/>
            <a:ext cx="1080120" cy="147732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cs typeface="Times New Roman" pitchFamily="18" charset="0"/>
              </a:rPr>
              <a:t>CMD-3 </a:t>
            </a:r>
          </a:p>
          <a:p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CMD-2</a:t>
            </a:r>
          </a:p>
          <a:p>
            <a:r>
              <a:rPr lang="en-US" sz="1800" b="1" dirty="0">
                <a:solidFill>
                  <a:srgbClr val="0033CC"/>
                </a:solidFill>
                <a:cs typeface="Times New Roman" pitchFamily="18" charset="0"/>
              </a:rPr>
              <a:t>SND</a:t>
            </a:r>
          </a:p>
          <a:p>
            <a:r>
              <a:rPr lang="en-US" sz="1800" b="1" dirty="0" err="1">
                <a:solidFill>
                  <a:srgbClr val="00FF00"/>
                </a:solidFill>
                <a:cs typeface="Times New Roman" pitchFamily="18" charset="0"/>
              </a:rPr>
              <a:t>BaBar</a:t>
            </a:r>
            <a:endParaRPr lang="en-US" sz="1800" b="1" dirty="0">
              <a:solidFill>
                <a:srgbClr val="00FF00"/>
              </a:solidFill>
              <a:cs typeface="Times New Roman" pitchFamily="18" charset="0"/>
            </a:endParaRPr>
          </a:p>
          <a:p>
            <a:r>
              <a:rPr lang="en-US" sz="1800" b="1" dirty="0">
                <a:solidFill>
                  <a:srgbClr val="FF0066"/>
                </a:solidFill>
                <a:cs typeface="Times New Roman" pitchFamily="18" charset="0"/>
              </a:rPr>
              <a:t>DM1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909" y="3573016"/>
            <a:ext cx="2395936" cy="214597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6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050" y="-27384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-27384"/>
            <a:ext cx="8229600" cy="7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kern="0" dirty="0" smtClean="0"/>
              <a:t>CMD-3 published results from 2011-2013</a:t>
            </a:r>
            <a:endParaRPr lang="en-US" kern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" y="620689"/>
            <a:ext cx="5041168" cy="32497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1048"/>
            <a:ext cx="5004048" cy="2960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971600" y="980728"/>
                <a:ext cx="10276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3(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80728"/>
                <a:ext cx="1027654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27584" y="1628800"/>
            <a:ext cx="15231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PLB 723 (2013) 82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9592" y="4077072"/>
                <a:ext cx="10856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77072"/>
                <a:ext cx="1085682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611560" y="4437112"/>
            <a:ext cx="1556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PLB 773 </a:t>
            </a:r>
            <a:r>
              <a:rPr lang="en-US" sz="1200" dirty="0"/>
              <a:t>(2017) </a:t>
            </a:r>
            <a:r>
              <a:rPr lang="en-US" sz="1200" dirty="0" smtClean="0"/>
              <a:t>150</a:t>
            </a:r>
            <a:endParaRPr lang="en-US" sz="1200" dirty="0"/>
          </a:p>
        </p:txBody>
      </p:sp>
      <p:pic>
        <p:nvPicPr>
          <p:cNvPr id="16" name="Picture 9" descr="Eta2GammaGammaEtaPiPi.PNG"/>
          <p:cNvPicPr>
            <a:picLocks noChangeAspect="1"/>
          </p:cNvPicPr>
          <p:nvPr/>
        </p:nvPicPr>
        <p:blipFill rotWithShape="1">
          <a:blip r:embed="rId7" cstate="print"/>
          <a:srcRect t="7759" r="4407"/>
          <a:stretch/>
        </p:blipFill>
        <p:spPr>
          <a:xfrm>
            <a:off x="3779912" y="3933056"/>
            <a:ext cx="1080120" cy="7716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67944" y="3933056"/>
            <a:ext cx="936104" cy="307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400" dirty="0" err="1">
                <a:cs typeface="Times New Roman" pitchFamily="18" charset="0"/>
              </a:rPr>
              <a:t>i</a:t>
            </a:r>
            <a:r>
              <a:rPr lang="en-US" sz="1400" dirty="0" err="1" smtClean="0">
                <a:cs typeface="Times New Roman" pitchFamily="18" charset="0"/>
              </a:rPr>
              <a:t>nv.m</a:t>
            </a:r>
            <a:r>
              <a:rPr lang="en-US" sz="1400" dirty="0" smtClean="0">
                <a:cs typeface="Times New Roman" pitchFamily="18" charset="0"/>
              </a:rPr>
              <a:t>(</a:t>
            </a:r>
            <a:r>
              <a:rPr lang="en-US" sz="1400" dirty="0" smtClean="0">
                <a:cs typeface="Times New Roman" pitchFamily="18" charset="0"/>
                <a:sym typeface="Symbol"/>
              </a:rPr>
              <a:t></a:t>
            </a:r>
            <a:r>
              <a:rPr lang="en-US" sz="1400" dirty="0" smtClean="0">
                <a:cs typeface="Times New Roman" pitchFamily="18" charset="0"/>
              </a:rPr>
              <a:t>)</a:t>
            </a:r>
            <a:endParaRPr lang="en-US" sz="1400" dirty="0">
              <a:cs typeface="Times New Roman" pitchFamily="18" charset="0"/>
            </a:endParaRPr>
          </a:p>
        </p:txBody>
      </p:sp>
      <p:pic>
        <p:nvPicPr>
          <p:cNvPr id="18" name="Picture 10" descr="MinvPiPi_EtaPiPi.PNG"/>
          <p:cNvPicPr>
            <a:picLocks noChangeAspect="1"/>
          </p:cNvPicPr>
          <p:nvPr/>
        </p:nvPicPr>
        <p:blipFill rotWithShape="1">
          <a:blip r:embed="rId8" cstate="print"/>
          <a:srcRect t="5619" r="6332"/>
          <a:stretch/>
        </p:blipFill>
        <p:spPr>
          <a:xfrm>
            <a:off x="3419872" y="4703352"/>
            <a:ext cx="1460079" cy="11996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91880" y="5013176"/>
            <a:ext cx="937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i</a:t>
            </a:r>
            <a:r>
              <a:rPr lang="en-US" sz="1400" dirty="0" err="1" smtClean="0"/>
              <a:t>nv.m</a:t>
            </a:r>
            <a:r>
              <a:rPr lang="en-US" sz="1400" dirty="0" smtClean="0"/>
              <a:t>(</a:t>
            </a:r>
            <a:r>
              <a:rPr lang="en-US" sz="1400" dirty="0" smtClean="0">
                <a:latin typeface="Symbol" pitchFamily="18" charset="2"/>
              </a:rPr>
              <a:t>pp</a:t>
            </a:r>
            <a:r>
              <a:rPr lang="en-US" sz="1400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7536" y="5934680"/>
            <a:ext cx="4176464" cy="923320"/>
          </a:xfrm>
          <a:prstGeom prst="rect">
            <a:avLst/>
          </a:prstGeom>
          <a:solidFill>
            <a:srgbClr val="D3F9FB"/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800" dirty="0" smtClean="0"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cs typeface="Times New Roman" pitchFamily="18" charset="0"/>
                <a:sym typeface="Symbol"/>
              </a:rPr>
              <a:t>Cross sections are consistent with each other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dirty="0" smtClean="0">
                <a:cs typeface="Times New Roman" pitchFamily="18" charset="0"/>
                <a:sym typeface="Symbol"/>
              </a:rPr>
              <a:t>or both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</a:t>
            </a:r>
            <a:r>
              <a:rPr lang="en-US" dirty="0" smtClean="0">
                <a:cs typeface="Times New Roman" pitchFamily="18" charset="0"/>
                <a:sym typeface="Symbol"/>
              </a:rPr>
              <a:t> decay mode: </a:t>
            </a:r>
          </a:p>
          <a:p>
            <a:pPr algn="ctr"/>
            <a:r>
              <a:rPr lang="en-US" dirty="0" smtClean="0">
                <a:latin typeface="Symbol" pitchFamily="18" charset="2"/>
                <a:cs typeface="Times New Roman" pitchFamily="18" charset="0"/>
              </a:rPr>
              <a:t>h</a:t>
            </a:r>
            <a:r>
              <a:rPr lang="en-US" dirty="0" smtClean="0">
                <a:latin typeface="Symbol" pitchFamily="18" charset="2"/>
                <a:cs typeface="Times New Roman" pitchFamily="18" charset="0"/>
                <a:sym typeface="Symbol"/>
              </a:rPr>
              <a:t>p</a:t>
            </a:r>
            <a:r>
              <a:rPr lang="en-US" baseline="30000" dirty="0" smtClean="0">
                <a:latin typeface="Symbol" pitchFamily="18" charset="2"/>
                <a:cs typeface="Times New Roman" pitchFamily="18" charset="0"/>
                <a:sym typeface="Symbol"/>
              </a:rPr>
              <a:t>+</a:t>
            </a:r>
            <a:r>
              <a:rPr lang="en-US" dirty="0" smtClean="0">
                <a:latin typeface="Symbol" pitchFamily="18" charset="2"/>
                <a:cs typeface="Times New Roman" pitchFamily="18" charset="0"/>
                <a:sym typeface="Symbol"/>
              </a:rPr>
              <a:t>p</a:t>
            </a:r>
            <a:r>
              <a:rPr lang="en-US" baseline="30000" dirty="0" smtClean="0">
                <a:latin typeface="Symbol" pitchFamily="18" charset="2"/>
                <a:cs typeface="Times New Roman" pitchFamily="18" charset="0"/>
                <a:sym typeface="Symbol"/>
              </a:rPr>
              <a:t>-</a:t>
            </a:r>
            <a:r>
              <a:rPr lang="en-US" dirty="0" smtClean="0">
                <a:latin typeface="Symbol" pitchFamily="18" charset="2"/>
                <a:cs typeface="Times New Roman" pitchFamily="18" charset="0"/>
                <a:sym typeface="Symbol"/>
              </a:rPr>
              <a:t>p</a:t>
            </a:r>
            <a:r>
              <a:rPr lang="en-US" baseline="30000" dirty="0" smtClean="0">
                <a:latin typeface="Symbol" pitchFamily="18" charset="2"/>
                <a:cs typeface="Times New Roman" pitchFamily="18" charset="0"/>
                <a:sym typeface="Symbol"/>
              </a:rPr>
              <a:t>0 </a:t>
            </a:r>
            <a:r>
              <a:rPr lang="en-US" dirty="0"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cs typeface="Times New Roman" pitchFamily="18" charset="0"/>
                <a:sym typeface="Symbol"/>
              </a:rPr>
              <a:t>and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</a:t>
            </a:r>
            <a:r>
              <a:rPr lang="en-US" dirty="0" smtClean="0">
                <a:cs typeface="Times New Roman" pitchFamily="18" charset="0"/>
                <a:sym typeface="Symbol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1707773"/>
            <a:ext cx="2952328" cy="258532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ru-RU" u="sng" dirty="0"/>
              <a:t>DATA@E = 1720 </a:t>
            </a:r>
            <a:r>
              <a:rPr lang="ru-RU" altLang="ru-RU" u="sng" dirty="0"/>
              <a:t>МэВ</a:t>
            </a:r>
          </a:p>
          <a:p>
            <a:r>
              <a:rPr lang="ru-RU" altLang="ru-RU" dirty="0">
                <a:solidFill>
                  <a:srgbClr val="CC0099"/>
                </a:solidFill>
                <a:sym typeface="Symbol" panose="05050102010706020507" pitchFamily="18" charset="2"/>
              </a:rPr>
              <a:t>(782)3</a:t>
            </a:r>
            <a:r>
              <a:rPr lang="el-GR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π</a:t>
            </a:r>
            <a:r>
              <a:rPr lang="ru-RU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CC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ru-RU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(</a:t>
            </a:r>
            <a:r>
              <a:rPr lang="ru-RU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61</a:t>
            </a:r>
            <a:r>
              <a:rPr lang="en-US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6)</a:t>
            </a:r>
            <a:r>
              <a:rPr lang="ru-RU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%</a:t>
            </a:r>
          </a:p>
          <a:p>
            <a:r>
              <a:rPr lang="ru-RU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(770)4</a:t>
            </a:r>
            <a:r>
              <a:rPr lang="el-GR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π</a:t>
            </a:r>
            <a:r>
              <a:rPr lang="ru-RU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 </a:t>
            </a:r>
            <a:r>
              <a:rPr lang="en-US" altLang="ru-RU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n-US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(</a:t>
            </a:r>
            <a:r>
              <a:rPr lang="ru-RU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27</a:t>
            </a:r>
            <a:r>
              <a:rPr lang="en-US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7)</a:t>
            </a:r>
            <a:r>
              <a:rPr lang="ru-RU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%</a:t>
            </a:r>
          </a:p>
          <a:p>
            <a:r>
              <a:rPr lang="ru-RU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(782) </a:t>
            </a:r>
            <a:r>
              <a:rPr lang="en-US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   </a:t>
            </a:r>
            <a:r>
              <a:rPr lang="en-US" altLang="ru-RU" dirty="0">
                <a:solidFill>
                  <a:srgbClr val="33CC33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ru-RU" altLang="ru-RU" dirty="0">
                <a:solidFill>
                  <a:srgbClr val="33CC33"/>
                </a:solidFill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33CC33"/>
                </a:solidFill>
                <a:sym typeface="Symbol" panose="05050102010706020507" pitchFamily="18" charset="2"/>
              </a:rPr>
              <a:t>(</a:t>
            </a:r>
            <a:r>
              <a:rPr lang="ru-RU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12</a:t>
            </a:r>
            <a:r>
              <a:rPr lang="en-US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4)</a:t>
            </a:r>
            <a:r>
              <a:rPr lang="ru-RU" altLang="ru-RU" dirty="0" smtClean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%</a:t>
            </a:r>
            <a:endParaRPr lang="en-US" altLang="ru-RU" dirty="0" smtClean="0">
              <a:solidFill>
                <a:srgbClr val="33CC33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endParaRPr lang="en-US" altLang="ru-RU" dirty="0">
              <a:solidFill>
                <a:srgbClr val="33CC33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ru-RU" altLang="ru-RU" dirty="0" smtClean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ru-RU" u="sng" dirty="0"/>
              <a:t>DATA@E = 2000 </a:t>
            </a:r>
            <a:r>
              <a:rPr lang="ru-RU" altLang="ru-RU" u="sng" dirty="0"/>
              <a:t>МэВ</a:t>
            </a:r>
          </a:p>
          <a:p>
            <a:r>
              <a:rPr lang="ru-RU" altLang="ru-RU" dirty="0">
                <a:solidFill>
                  <a:srgbClr val="CC0099"/>
                </a:solidFill>
                <a:sym typeface="Symbol" panose="05050102010706020507" pitchFamily="18" charset="2"/>
              </a:rPr>
              <a:t>(782)3</a:t>
            </a:r>
            <a:r>
              <a:rPr lang="el-GR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π</a:t>
            </a:r>
            <a:r>
              <a:rPr lang="ru-RU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CC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ru-RU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(49</a:t>
            </a:r>
            <a:r>
              <a:rPr lang="ru-RU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</a:t>
            </a:r>
            <a:r>
              <a:rPr lang="en-US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11)</a:t>
            </a:r>
            <a:r>
              <a:rPr lang="ru-RU" altLang="ru-RU" dirty="0">
                <a:solidFill>
                  <a:srgbClr val="CC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%</a:t>
            </a:r>
          </a:p>
          <a:p>
            <a:r>
              <a:rPr lang="ru-RU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(770)</a:t>
            </a:r>
            <a:r>
              <a:rPr lang="en-US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f</a:t>
            </a:r>
            <a:r>
              <a:rPr lang="en-US" altLang="ru-RU" baseline="-25000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0</a:t>
            </a:r>
            <a:r>
              <a:rPr lang="en-US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(1370)</a:t>
            </a:r>
            <a:r>
              <a:rPr lang="ru-RU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 </a:t>
            </a:r>
            <a:r>
              <a:rPr lang="en-US" altLang="ru-RU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n-US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(46</a:t>
            </a:r>
            <a:r>
              <a:rPr lang="ru-RU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</a:t>
            </a:r>
            <a:r>
              <a:rPr lang="en-US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13)</a:t>
            </a:r>
            <a:r>
              <a:rPr lang="ru-RU" altLang="ru-RU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%</a:t>
            </a:r>
          </a:p>
          <a:p>
            <a:r>
              <a:rPr lang="en-US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en-US" altLang="ru-RU" baseline="-25000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0</a:t>
            </a:r>
            <a:r>
              <a:rPr lang="ru-RU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(</a:t>
            </a:r>
            <a:r>
              <a:rPr lang="en-US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980</a:t>
            </a:r>
            <a:r>
              <a:rPr lang="ru-RU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) </a:t>
            </a:r>
            <a:r>
              <a:rPr lang="en-US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   </a:t>
            </a:r>
            <a:r>
              <a:rPr lang="en-US" altLang="ru-RU" dirty="0">
                <a:solidFill>
                  <a:srgbClr val="33CC33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ru-RU" altLang="ru-RU" dirty="0">
                <a:solidFill>
                  <a:srgbClr val="33CC33"/>
                </a:solidFill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33CC33"/>
                </a:solidFill>
                <a:sym typeface="Symbol" panose="05050102010706020507" pitchFamily="18" charset="2"/>
              </a:rPr>
              <a:t>(</a:t>
            </a:r>
            <a:r>
              <a:rPr lang="en-US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5</a:t>
            </a:r>
            <a:r>
              <a:rPr lang="ru-RU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</a:t>
            </a:r>
            <a:r>
              <a:rPr lang="en-US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2)</a:t>
            </a:r>
            <a:r>
              <a:rPr lang="ru-RU" altLang="ru-RU" dirty="0">
                <a:solidFill>
                  <a:srgbClr val="33CC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% </a:t>
            </a:r>
            <a:endParaRPr lang="en-US" altLang="ru-RU" dirty="0">
              <a:solidFill>
                <a:srgbClr val="33CC3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4797152"/>
            <a:ext cx="4211960" cy="92333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MMI12"/>
              </a:rPr>
              <a:t>Intermediate states dominate:                                 </a:t>
            </a:r>
            <a:r>
              <a:rPr lang="el-GR" dirty="0" smtClean="0">
                <a:latin typeface="CMMI12"/>
              </a:rPr>
              <a:t>e</a:t>
            </a:r>
            <a:r>
              <a:rPr lang="el-GR" sz="1050" dirty="0" smtClean="0">
                <a:latin typeface="CMR8"/>
              </a:rPr>
              <a:t>+</a:t>
            </a:r>
            <a:r>
              <a:rPr lang="el-GR" dirty="0" smtClean="0">
                <a:latin typeface="CMMI12"/>
              </a:rPr>
              <a:t>e</a:t>
            </a:r>
            <a:r>
              <a:rPr lang="el-GR" sz="1050" dirty="0">
                <a:latin typeface="CMSY8"/>
              </a:rPr>
              <a:t>− </a:t>
            </a:r>
            <a:r>
              <a:rPr lang="el-GR" dirty="0" smtClean="0">
                <a:latin typeface="CMSY10"/>
                <a:sym typeface="Symbol" panose="05050102010706020507" pitchFamily="18" charset="2"/>
              </a:rPr>
              <a:t></a:t>
            </a:r>
            <a:r>
              <a:rPr lang="el-GR" dirty="0" smtClean="0">
                <a:latin typeface="CMSY10"/>
              </a:rPr>
              <a:t> </a:t>
            </a:r>
            <a:r>
              <a:rPr lang="el-GR" dirty="0" smtClean="0">
                <a:latin typeface="CMMI12"/>
              </a:rPr>
              <a:t>ω</a:t>
            </a:r>
            <a:r>
              <a:rPr lang="el-GR" dirty="0" smtClean="0">
                <a:latin typeface="CMR12"/>
              </a:rPr>
              <a:t>(782)</a:t>
            </a:r>
            <a:r>
              <a:rPr lang="el-GR" dirty="0" smtClean="0">
                <a:latin typeface="CMMI12"/>
              </a:rPr>
              <a:t>η</a:t>
            </a:r>
            <a:r>
              <a:rPr lang="el-GR" dirty="0" smtClean="0">
                <a:latin typeface="CMR12"/>
              </a:rPr>
              <a:t>, </a:t>
            </a:r>
            <a:r>
              <a:rPr lang="el-GR" dirty="0" smtClean="0">
                <a:latin typeface="CMMI12"/>
              </a:rPr>
              <a:t>φ</a:t>
            </a:r>
            <a:r>
              <a:rPr lang="el-GR" dirty="0" smtClean="0">
                <a:latin typeface="CMR12"/>
              </a:rPr>
              <a:t>(1020)</a:t>
            </a:r>
            <a:r>
              <a:rPr lang="el-GR" dirty="0" smtClean="0">
                <a:latin typeface="CMMI12"/>
              </a:rPr>
              <a:t>η</a:t>
            </a:r>
            <a:r>
              <a:rPr lang="en-US" dirty="0">
                <a:latin typeface="CMR12"/>
              </a:rPr>
              <a:t> </a:t>
            </a:r>
            <a:r>
              <a:rPr lang="en-US" dirty="0" smtClean="0">
                <a:latin typeface="CMR12"/>
              </a:rPr>
              <a:t>and </a:t>
            </a:r>
            <a:r>
              <a:rPr lang="el-GR" dirty="0" smtClean="0">
                <a:latin typeface="CMMI12"/>
              </a:rPr>
              <a:t>a</a:t>
            </a:r>
            <a:r>
              <a:rPr lang="el-GR" sz="1050" dirty="0" smtClean="0">
                <a:latin typeface="CMR8"/>
              </a:rPr>
              <a:t>0</a:t>
            </a:r>
            <a:r>
              <a:rPr lang="el-GR" dirty="0" smtClean="0">
                <a:latin typeface="CMR12"/>
              </a:rPr>
              <a:t>(980)</a:t>
            </a:r>
            <a:r>
              <a:rPr lang="el-GR" dirty="0" smtClean="0">
                <a:latin typeface="CMMI12"/>
              </a:rPr>
              <a:t>ρ</a:t>
            </a:r>
            <a:r>
              <a:rPr lang="el-GR" dirty="0" smtClean="0">
                <a:latin typeface="CMR12"/>
              </a:rPr>
              <a:t>(770</a:t>
            </a:r>
            <a:r>
              <a:rPr lang="el-GR" dirty="0">
                <a:latin typeface="CMR12"/>
              </a:rPr>
              <a:t>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692696"/>
            <a:ext cx="3995936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Clearly </a:t>
            </a:r>
            <a:r>
              <a:rPr lang="en-US" dirty="0"/>
              <a:t>seen </a:t>
            </a:r>
            <a:r>
              <a:rPr lang="en-US" dirty="0" smtClean="0"/>
              <a:t>complex structure </a:t>
            </a:r>
            <a:r>
              <a:rPr lang="en-US" dirty="0"/>
              <a:t>of intermediate states </a:t>
            </a:r>
            <a:r>
              <a:rPr lang="en-US" dirty="0" smtClean="0"/>
              <a:t>and their </a:t>
            </a:r>
            <a:r>
              <a:rPr lang="en-US" dirty="0"/>
              <a:t>relative contribution changes with energy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-21231" y="-27384"/>
                <a:ext cx="8229600" cy="806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 fontScale="90000" lnSpcReduction="20000"/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+mj-lt"/>
                    <a:ea typeface="MS PGothic" pitchFamily="34" charset="-128"/>
                    <a:cs typeface="MS PGothic" pitchFamily="34" charset="-128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  <a:ea typeface="MS PGothic" pitchFamily="34" charset="-128"/>
                    <a:cs typeface="MS PGothic" pitchFamily="34" charset="-128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  <a:ea typeface="MS PGothic" pitchFamily="34" charset="-128"/>
                    <a:cs typeface="MS PGothic" pitchFamily="34" charset="-128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  <a:ea typeface="MS PGothic" pitchFamily="34" charset="-128"/>
                    <a:cs typeface="MS PGothic" pitchFamily="34" charset="-128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  <a:ea typeface="MS PGothic" pitchFamily="34" charset="-128"/>
                    <a:cs typeface="MS PGothic" pitchFamily="34" charset="-128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</a:defRPr>
                </a:lvl9pPr>
              </a:lstStyle>
              <a:p>
                <a:r>
                  <a:rPr lang="en-US" sz="3200" kern="0" dirty="0" smtClean="0">
                    <a:latin typeface="Comic Sans MS" panose="030F0702030302020204" pitchFamily="66" charset="0"/>
                  </a:rPr>
                  <a:t>Recent results 2017: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kern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32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kern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kern="0" smtClean="0">
                        <a:latin typeface="Cambria Math" panose="02040503050406030204" pitchFamily="18" charset="0"/>
                      </a:rPr>
                      <m:t>→3</m:t>
                    </m:r>
                    <m:d>
                      <m:dPr>
                        <m:ctrlPr>
                          <a:rPr lang="en-US" sz="32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kern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200" i="1" kern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kern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200" i="1" kern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kern="0" dirty="0" smtClean="0">
                    <a:latin typeface="Comic Sans MS" panose="030F0702030302020204" pitchFamily="66" charset="0"/>
                  </a:rPr>
                  <a:t>             at </a:t>
                </a:r>
                <a14:m>
                  <m:oMath xmlns:m="http://schemas.openxmlformats.org/officeDocument/2006/math">
                    <m:r>
                      <a:rPr lang="en-US" sz="3200" i="1" kern="0">
                        <a:latin typeface="Cambria Math" panose="020405030504060302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en-US" sz="32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ker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3200" kern="0" dirty="0" smtClean="0">
                    <a:latin typeface="Comic Sans MS" panose="030F0702030302020204" pitchFamily="66" charset="0"/>
                  </a:rPr>
                  <a:t> threshold</a:t>
                </a:r>
                <a:endParaRPr lang="ru-RU" sz="3200" kern="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1231" y="-27384"/>
                <a:ext cx="8229600" cy="806951"/>
              </a:xfrm>
              <a:prstGeom prst="rect">
                <a:avLst/>
              </a:prstGeom>
              <a:blipFill rotWithShape="0">
                <a:blip r:embed="rId3"/>
                <a:stretch>
                  <a:fillRect t="-18182" b="-219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074" y="764704"/>
                <a:ext cx="4167894" cy="3139321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2017, CMD-3 collected 13 1/</a:t>
                </a:r>
                <a:r>
                  <a:rPr lang="en-US" dirty="0" err="1" smtClean="0"/>
                  <a:t>pb</a:t>
                </a:r>
                <a:r>
                  <a:rPr lang="en-US" dirty="0" smtClean="0"/>
                  <a:t> in the narrow energy range around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threshold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sharp drop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→3(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cross-section is </a:t>
                </a:r>
                <a:r>
                  <a:rPr lang="en-US" dirty="0" smtClean="0"/>
                  <a:t>confirmed</a:t>
                </a:r>
                <a:r>
                  <a:rPr lang="en-US" dirty="0"/>
                  <a:t> </a:t>
                </a:r>
                <a:r>
                  <a:rPr lang="en-US" dirty="0" smtClean="0"/>
                  <a:t>again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sharp rise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cross-section is confirmed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firstly we see the similar cross-section drop in another channel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) and don’t see it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4" y="764704"/>
                <a:ext cx="4167894" cy="3139321"/>
              </a:xfrm>
              <a:prstGeom prst="rect">
                <a:avLst/>
              </a:prstGeom>
              <a:blipFill rotWithShape="0">
                <a:blip r:embed="rId4"/>
                <a:stretch>
                  <a:fillRect l="-1170" t="-971" r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8665" r="28000" b="13167"/>
          <a:stretch/>
        </p:blipFill>
        <p:spPr>
          <a:xfrm>
            <a:off x="4449943" y="692696"/>
            <a:ext cx="4658561" cy="322928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0"/>
            <a:ext cx="827584" cy="89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t="33645" r="28400" b="8045"/>
          <a:stretch/>
        </p:blipFill>
        <p:spPr>
          <a:xfrm>
            <a:off x="4490771" y="3921983"/>
            <a:ext cx="4617734" cy="29360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48064" y="1772816"/>
            <a:ext cx="1737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92D050"/>
                </a:solidFill>
              </a:rPr>
              <a:t>BaBar</a:t>
            </a:r>
            <a:endParaRPr lang="en-US" sz="1400" dirty="0">
              <a:solidFill>
                <a:srgbClr val="92D050"/>
              </a:solidFill>
            </a:endParaRPr>
          </a:p>
          <a:p>
            <a:r>
              <a:rPr lang="en-US" sz="1400" dirty="0" smtClean="0"/>
              <a:t>CMD-3 (2011-12)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CMD-3 (2017)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6096" y="980728"/>
                <a:ext cx="1236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980728"/>
                <a:ext cx="1236429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48064" y="3991722"/>
                <a:ext cx="5468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991722"/>
                <a:ext cx="546816" cy="400110"/>
              </a:xfrm>
              <a:prstGeom prst="rect">
                <a:avLst/>
              </a:prstGeom>
              <a:blipFill rotWithShape="0">
                <a:blip r:embed="rId9"/>
                <a:stretch>
                  <a:fillRect r="-46667" b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 rot="2373869">
            <a:off x="5571473" y="3393320"/>
            <a:ext cx="322876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</a:t>
            </a:r>
            <a:r>
              <a:rPr lang="en-US" sz="4000" b="1" spc="50" dirty="0" smtClean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reliminary</a:t>
            </a:r>
            <a:endParaRPr lang="en-US" sz="4000" b="1" spc="50" dirty="0">
              <a:ln w="6350" cmpd="sng">
                <a:solidFill>
                  <a:schemeClr val="accent1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92093" y="4942237"/>
                <a:ext cx="518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93" y="4942237"/>
                <a:ext cx="518925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44706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V="1">
            <a:off x="5667671" y="4890359"/>
            <a:ext cx="349073" cy="23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084168" y="5753649"/>
            <a:ext cx="446942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84493" y="5753649"/>
                <a:ext cx="5684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493" y="5753649"/>
                <a:ext cx="568489" cy="400110"/>
              </a:xfrm>
              <a:prstGeom prst="rect">
                <a:avLst/>
              </a:prstGeom>
              <a:blipFill rotWithShape="0">
                <a:blip r:embed="rId11"/>
                <a:stretch>
                  <a:fillRect r="-27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/>
          <a:srcRect l="16133" t="20806" r="22483" b="14659"/>
          <a:stretch/>
        </p:blipFill>
        <p:spPr>
          <a:xfrm>
            <a:off x="67752" y="3911465"/>
            <a:ext cx="4176465" cy="2901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25393" y="3929510"/>
                <a:ext cx="1974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393" y="3929510"/>
                <a:ext cx="19749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4"/>
          <a:srcRect l="74258" t="37683" r="6729" b="41267"/>
          <a:stretch/>
        </p:blipFill>
        <p:spPr>
          <a:xfrm>
            <a:off x="7221354" y="2307339"/>
            <a:ext cx="1728192" cy="12241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0232" y="4149080"/>
            <a:ext cx="1755800" cy="80474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620688"/>
            <a:ext cx="1189647" cy="42738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f(1020)</a:t>
            </a:r>
            <a:endParaRPr lang="en-US" sz="22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2636912"/>
            <a:ext cx="1296144" cy="4308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200" b="1" dirty="0" smtClean="0">
                <a:cs typeface="Times New Roman" pitchFamily="18" charset="0"/>
              </a:rPr>
              <a:t>K</a:t>
            </a:r>
            <a:r>
              <a:rPr lang="en-US" sz="2200" b="1" baseline="30000" dirty="0" smtClean="0">
                <a:cs typeface="Times New Roman" pitchFamily="18" charset="0"/>
              </a:rPr>
              <a:t>*</a:t>
            </a:r>
            <a:r>
              <a:rPr lang="en-US" sz="2200" b="1" dirty="0" smtClean="0">
                <a:cs typeface="Times New Roman" pitchFamily="18" charset="0"/>
              </a:rPr>
              <a:t>(892)</a:t>
            </a:r>
            <a:endParaRPr lang="en-US" sz="2200" b="1" dirty="0"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987824" y="2852936"/>
            <a:ext cx="381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44624"/>
            <a:ext cx="9144000" cy="571398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200" dirty="0" err="1" smtClean="0">
                <a:latin typeface="Comic Sans MS" pitchFamily="66" charset="0"/>
              </a:rPr>
              <a:t>e</a:t>
            </a:r>
            <a:r>
              <a:rPr lang="en-US" sz="3200" baseline="30000" dirty="0" err="1" smtClean="0">
                <a:latin typeface="Comic Sans MS" pitchFamily="66" charset="0"/>
              </a:rPr>
              <a:t>+</a:t>
            </a:r>
            <a:r>
              <a:rPr lang="en-US" sz="3200" dirty="0" err="1" smtClean="0">
                <a:latin typeface="Comic Sans MS" pitchFamily="66" charset="0"/>
              </a:rPr>
              <a:t>e</a:t>
            </a:r>
            <a:r>
              <a:rPr lang="en-US" sz="3200" baseline="30000" dirty="0" smtClean="0">
                <a:latin typeface="Comic Sans MS" pitchFamily="66" charset="0"/>
              </a:rPr>
              <a:t>-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  <a:sym typeface="Symbol"/>
              </a:rPr>
              <a:t> K</a:t>
            </a:r>
            <a:r>
              <a:rPr lang="en-US" sz="3200" baseline="30000" dirty="0" smtClean="0">
                <a:latin typeface="Comic Sans MS" pitchFamily="66" charset="0"/>
                <a:sym typeface="Symbol"/>
              </a:rPr>
              <a:t>+</a:t>
            </a:r>
            <a:r>
              <a:rPr lang="en-US" sz="3200" dirty="0" smtClean="0">
                <a:latin typeface="Comic Sans MS" pitchFamily="66" charset="0"/>
                <a:sym typeface="Symbol"/>
              </a:rPr>
              <a:t>K</a:t>
            </a:r>
            <a:r>
              <a:rPr lang="en-US" sz="3200" baseline="30000" dirty="0" smtClean="0">
                <a:latin typeface="Comic Sans MS" pitchFamily="66" charset="0"/>
                <a:sym typeface="Symbol"/>
              </a:rPr>
              <a:t>-</a:t>
            </a:r>
            <a:r>
              <a:rPr lang="en-US" sz="3200" dirty="0" smtClean="0">
                <a:latin typeface="Comic Sans MS" pitchFamily="66" charset="0"/>
                <a:sym typeface="Symbol"/>
              </a:rPr>
              <a:t></a:t>
            </a:r>
            <a:endParaRPr lang="en-US" sz="3200" baseline="30000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680" y="0"/>
            <a:ext cx="904320" cy="9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644008" y="5344636"/>
            <a:ext cx="4464027" cy="1468740"/>
          </a:xfrm>
          <a:prstGeom prst="rect">
            <a:avLst/>
          </a:prstGeom>
          <a:solidFill>
            <a:srgbClr val="D3F9FB"/>
          </a:solidFill>
        </p:spPr>
        <p:txBody>
          <a:bodyPr wrap="square" lIns="82937" tIns="41468" rIns="82937" bIns="41468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Detection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efficiency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was determined according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to SIM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&amp; was found to be ~12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18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% 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and change with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endParaRPr lang="en-US" sz="1800" dirty="0">
              <a:sym typeface="Symbol" panose="05050102010706020507" pitchFamily="18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The current systematic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uncertainty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estimated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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50347" t="4398" r="1645" b="3105"/>
          <a:stretch/>
        </p:blipFill>
        <p:spPr>
          <a:xfrm>
            <a:off x="4679146" y="908720"/>
            <a:ext cx="4501366" cy="3528393"/>
          </a:xfrm>
          <a:prstGeom prst="rect">
            <a:avLst/>
          </a:prstGeom>
        </p:spPr>
      </p:pic>
      <p:pic>
        <p:nvPicPr>
          <p:cNvPr id="23" name="Picture 10" descr="KKPi0CMD3_2.PNG"/>
          <p:cNvPicPr>
            <a:picLocks noChangeAspect="1"/>
          </p:cNvPicPr>
          <p:nvPr/>
        </p:nvPicPr>
        <p:blipFill rotWithShape="1">
          <a:blip r:embed="rId5" cstate="print"/>
          <a:srcRect l="45422" t="13638" r="5550" b="18020"/>
          <a:stretch/>
        </p:blipFill>
        <p:spPr>
          <a:xfrm>
            <a:off x="0" y="980728"/>
            <a:ext cx="4744122" cy="42484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1" y="4171303"/>
            <a:ext cx="4608028" cy="2714081"/>
          </a:xfrm>
          <a:prstGeom prst="rect">
            <a:avLst/>
          </a:prstGeom>
          <a:solidFill>
            <a:srgbClr val="D3F9FB"/>
          </a:solidFill>
        </p:spPr>
        <p:txBody>
          <a:bodyPr wrap="square" lIns="82937" tIns="41468" rIns="82937" bIns="41468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Analysis is based on the integrated 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luminosity 24 </a:t>
            </a: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en-US" sz="1899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899" dirty="0"/>
          </a:p>
          <a:p>
            <a:pPr>
              <a:buFont typeface="Wingdings" pitchFamily="2" charset="2"/>
              <a:buChar char="Ø"/>
            </a:pPr>
            <a:r>
              <a:rPr lang="en-US" sz="1899" dirty="0"/>
              <a:t>It is consistent with </a:t>
            </a:r>
            <a:r>
              <a:rPr lang="en-US" sz="1899" dirty="0" err="1"/>
              <a:t>BaBar</a:t>
            </a:r>
            <a:r>
              <a:rPr lang="en-US" sz="1899" dirty="0"/>
              <a:t> but more </a:t>
            </a:r>
            <a:endParaRPr lang="en-US" sz="1899" dirty="0" smtClean="0"/>
          </a:p>
          <a:p>
            <a:r>
              <a:rPr lang="en-US" sz="1899" dirty="0"/>
              <a:t> </a:t>
            </a:r>
            <a:r>
              <a:rPr lang="en-US" sz="1899" dirty="0" smtClean="0"/>
              <a:t>  precise</a:t>
            </a:r>
            <a:endParaRPr lang="en-US" sz="1899" dirty="0"/>
          </a:p>
          <a:p>
            <a:pPr>
              <a:buFont typeface="Wingdings" pitchFamily="2" charset="2"/>
              <a:buChar char="Ø"/>
            </a:pP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Number of selected signal events was </a:t>
            </a:r>
            <a:endParaRPr lang="en-US" sz="1899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found </a:t>
            </a: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to be 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940 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 57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9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The main physical background 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comes</a:t>
            </a:r>
          </a:p>
          <a:p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from </a:t>
            </a: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the processes: </a:t>
            </a:r>
            <a:r>
              <a:rPr lang="en-US" sz="1899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e+e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US" sz="1899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99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en-US" sz="1899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en-US" sz="1899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endParaRPr lang="en-US" sz="1899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99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K</a:t>
            </a:r>
            <a:r>
              <a:rPr lang="en-US" sz="1899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99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, 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en-US" sz="1899" baseline="300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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en-US" sz="1899" baseline="300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en-US" sz="1899" baseline="300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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en-US" sz="1899" baseline="300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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,</a:t>
            </a:r>
            <a:r>
              <a:rPr lang="en-US" sz="1899" baseline="30000" dirty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en-US" sz="1899" baseline="300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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en-US" sz="1899" baseline="300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sz="1899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en-US" sz="1899" baseline="300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</a:t>
            </a:r>
            <a:endParaRPr lang="en-US" sz="1899" baseline="30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3933056"/>
            <a:ext cx="5421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KK</a:t>
            </a:r>
            <a:endParaRPr lang="ru-RU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4716016" y="4375422"/>
            <a:ext cx="4427984" cy="699309"/>
          </a:xfrm>
          <a:prstGeom prst="rect">
            <a:avLst/>
          </a:prstGeom>
          <a:solidFill>
            <a:srgbClr val="D3F9FB"/>
          </a:solidFill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plot K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 vs K+K- inv. mass clearly shows  and K*(892)K mechanism 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8"/>
          <p:cNvCxnSpPr/>
          <p:nvPr/>
        </p:nvCxnSpPr>
        <p:spPr>
          <a:xfrm rot="5400000">
            <a:off x="643177" y="1309151"/>
            <a:ext cx="515760" cy="29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19872" y="2708920"/>
            <a:ext cx="1296144" cy="4308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200" b="1" dirty="0" smtClean="0">
                <a:cs typeface="Times New Roman" pitchFamily="18" charset="0"/>
              </a:rPr>
              <a:t>K</a:t>
            </a:r>
            <a:r>
              <a:rPr lang="en-US" sz="2200" b="1" baseline="30000" dirty="0" smtClean="0">
                <a:cs typeface="Times New Roman" pitchFamily="18" charset="0"/>
              </a:rPr>
              <a:t>*</a:t>
            </a:r>
            <a:r>
              <a:rPr lang="en-US" sz="2200" b="1" dirty="0" smtClean="0">
                <a:cs typeface="Times New Roman" pitchFamily="18" charset="0"/>
              </a:rPr>
              <a:t>(892)</a:t>
            </a:r>
            <a:endParaRPr lang="en-US" sz="2200" b="1" dirty="0">
              <a:cs typeface="Times New Roman" pitchFamily="18" charset="0"/>
            </a:endParaRPr>
          </a:p>
        </p:txBody>
      </p:sp>
      <p:cxnSp>
        <p:nvCxnSpPr>
          <p:cNvPr id="28" name="Straight Arrow Connector 8"/>
          <p:cNvCxnSpPr/>
          <p:nvPr/>
        </p:nvCxnSpPr>
        <p:spPr>
          <a:xfrm flipH="1">
            <a:off x="2771800" y="2924944"/>
            <a:ext cx="648071" cy="1170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кругленная соединительная линия 5"/>
          <p:cNvCxnSpPr/>
          <p:nvPr/>
        </p:nvCxnSpPr>
        <p:spPr>
          <a:xfrm rot="5400000" flipH="1" flipV="1">
            <a:off x="4850089" y="4269971"/>
            <a:ext cx="33068" cy="1318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8"/>
          <p:cNvCxnSpPr/>
          <p:nvPr/>
        </p:nvCxnSpPr>
        <p:spPr>
          <a:xfrm flipH="1" flipV="1">
            <a:off x="1907704" y="2924944"/>
            <a:ext cx="3744418" cy="136815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0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TextShape 2"/>
          <p:cNvSpPr txBox="1"/>
          <p:nvPr/>
        </p:nvSpPr>
        <p:spPr>
          <a:xfrm>
            <a:off x="8379957" y="6597026"/>
            <a:ext cx="1004471" cy="28674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fld id="{2B1217B9-5ABC-42AD-93B7-1A5203F61DBF}" type="slidenum">
              <a:rPr lang="it-IT" sz="1500">
                <a:solidFill>
                  <a:srgbClr val="FFFFFF"/>
                </a:solidFill>
                <a:latin typeface="Arial"/>
              </a:rPr>
              <a:pPr algn="ctr"/>
              <a:t>16</a:t>
            </a:fld>
            <a:endParaRPr dirty="0"/>
          </a:p>
        </p:txBody>
      </p:sp>
      <p:sp>
        <p:nvSpPr>
          <p:cNvPr id="1947" name="TextShape 6"/>
          <p:cNvSpPr txBox="1"/>
          <p:nvPr/>
        </p:nvSpPr>
        <p:spPr>
          <a:xfrm>
            <a:off x="0" y="4365104"/>
            <a:ext cx="9143999" cy="2492896"/>
          </a:xfrm>
          <a:prstGeom prst="rect">
            <a:avLst/>
          </a:prstGeom>
          <a:solidFill>
            <a:srgbClr val="D3F9FB"/>
          </a:solidFill>
          <a:ln>
            <a:solidFill>
              <a:srgbClr val="002060"/>
            </a:solidFill>
          </a:ln>
        </p:spPr>
        <p:txBody>
          <a:bodyPr lIns="81639" tIns="40820" rIns="81639" bIns="40820"/>
          <a:lstStyle/>
          <a:p>
            <a:pPr>
              <a:buFont typeface="Wingdings" pitchFamily="2" charset="2"/>
              <a:buChar char="Ø"/>
            </a:pPr>
            <a:r>
              <a:rPr lang="it-IT" sz="2200" dirty="0">
                <a:cs typeface="Times New Roman" panose="02020603050405020304" pitchFamily="18" charset="0"/>
              </a:rPr>
              <a:t>CMD-3 studies </a:t>
            </a:r>
            <a:r>
              <a:rPr lang="it-IT" sz="2200" dirty="0" smtClean="0">
                <a:cs typeface="Times New Roman" panose="02020603050405020304" pitchFamily="18" charset="0"/>
              </a:rPr>
              <a:t>use </a:t>
            </a:r>
            <a:r>
              <a:rPr lang="it-IT" sz="2200" dirty="0">
                <a:cs typeface="Times New Roman" panose="02020603050405020304" pitchFamily="18" charset="0"/>
              </a:rPr>
              <a:t>22 pb</a:t>
            </a:r>
            <a:r>
              <a:rPr lang="it-IT" sz="2200" baseline="33000" dirty="0">
                <a:cs typeface="Times New Roman" panose="02020603050405020304" pitchFamily="18" charset="0"/>
              </a:rPr>
              <a:t>-1</a:t>
            </a:r>
            <a:r>
              <a:rPr lang="it-IT" sz="2200" dirty="0">
                <a:cs typeface="Times New Roman" panose="02020603050405020304" pitchFamily="18" charset="0"/>
              </a:rPr>
              <a:t> between 1.5 and 2 GeV, more than </a:t>
            </a:r>
            <a:r>
              <a:rPr lang="it-IT" sz="2200" dirty="0" smtClean="0">
                <a:cs typeface="Times New Roman" panose="02020603050405020304" pitchFamily="18" charset="0"/>
              </a:rPr>
              <a:t>20000   </a:t>
            </a:r>
          </a:p>
          <a:p>
            <a:r>
              <a:rPr lang="it-IT" sz="2200" dirty="0">
                <a:cs typeface="Times New Roman" panose="02020603050405020304" pitchFamily="18" charset="0"/>
              </a:rPr>
              <a:t> </a:t>
            </a:r>
            <a:r>
              <a:rPr lang="it-IT" sz="2200" dirty="0" smtClean="0">
                <a:cs typeface="Times New Roman" panose="02020603050405020304" pitchFamily="18" charset="0"/>
              </a:rPr>
              <a:t>  events with  </a:t>
            </a:r>
            <a:r>
              <a:rPr lang="it-IT" sz="2200" dirty="0">
                <a:cs typeface="Times New Roman" panose="02020603050405020304" pitchFamily="18" charset="0"/>
              </a:rPr>
              <a:t>3 and 4 tracks </a:t>
            </a:r>
            <a:r>
              <a:rPr lang="it-IT" sz="2200" dirty="0" smtClean="0">
                <a:cs typeface="Times New Roman" panose="02020603050405020304" pitchFamily="18" charset="0"/>
              </a:rPr>
              <a:t>were selected for analysis;</a:t>
            </a:r>
            <a:endParaRPr sz="22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Ionisation losses in DC dE/dx provide good K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/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separation</a:t>
            </a:r>
            <a:r>
              <a:rPr lang="it-IT" sz="2200" dirty="0">
                <a:cs typeface="Times New Roman" panose="02020603050405020304" pitchFamily="18" charset="0"/>
              </a:rPr>
              <a:t>;</a:t>
            </a:r>
            <a:endParaRPr sz="22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>
                <a:cs typeface="Times New Roman" panose="02020603050405020304" pitchFamily="18" charset="0"/>
              </a:rPr>
              <a:t>Analysis of </a:t>
            </a:r>
            <a:r>
              <a:rPr lang="it-IT" sz="22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it-IT" sz="2200" baseline="33000" dirty="0" smtClean="0">
                <a:cs typeface="Times New Roman" panose="02020603050405020304" pitchFamily="18" charset="0"/>
              </a:rPr>
              <a:t>+</a:t>
            </a:r>
            <a:r>
              <a:rPr lang="it-IT" sz="22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it-IT" sz="2200" baseline="33000" dirty="0" smtClean="0">
                <a:cs typeface="Times New Roman" panose="02020603050405020304" pitchFamily="18" charset="0"/>
              </a:rPr>
              <a:t>-</a:t>
            </a:r>
            <a:r>
              <a:rPr lang="it-IT" sz="2200" dirty="0" smtClean="0">
                <a:cs typeface="Times New Roman" panose="02020603050405020304" pitchFamily="18" charset="0"/>
              </a:rPr>
              <a:t>, K</a:t>
            </a:r>
            <a:r>
              <a:rPr lang="it-IT" sz="2200" baseline="33000" dirty="0" smtClean="0">
                <a:ea typeface="Standard Symbols L"/>
                <a:cs typeface="Times New Roman" panose="02020603050405020304" pitchFamily="18" charset="0"/>
              </a:rPr>
              <a:t>±</a:t>
            </a:r>
            <a:r>
              <a:rPr lang="it-IT" sz="2200" dirty="0" smtClean="0">
                <a:cs typeface="Times New Roman" panose="02020603050405020304" pitchFamily="18" charset="0"/>
                <a:sym typeface="Symbol"/>
              </a:rPr>
              <a:t></a:t>
            </a:r>
            <a:r>
              <a:rPr lang="it-IT" sz="2200" baseline="33000" dirty="0" smtClean="0">
                <a:ea typeface="OpenSymbol"/>
                <a:cs typeface="Times New Roman" panose="02020603050405020304" pitchFamily="18" charset="0"/>
              </a:rPr>
              <a:t>∓</a:t>
            </a:r>
            <a:r>
              <a:rPr lang="it-IT" sz="2200" dirty="0">
                <a:cs typeface="Times New Roman" panose="02020603050405020304" pitchFamily="18" charset="0"/>
              </a:rPr>
              <a:t>, </a:t>
            </a:r>
            <a:r>
              <a:rPr lang="it-IT" sz="2200" dirty="0" smtClean="0">
                <a:cs typeface="Times New Roman" panose="02020603050405020304" pitchFamily="18" charset="0"/>
              </a:rPr>
              <a:t>K</a:t>
            </a:r>
            <a:r>
              <a:rPr lang="it-IT" sz="2200" baseline="30000" dirty="0" smtClean="0">
                <a:cs typeface="Times New Roman" panose="02020603050405020304" pitchFamily="18" charset="0"/>
              </a:rPr>
              <a:t>+</a:t>
            </a:r>
            <a:r>
              <a:rPr lang="it-IT" sz="2200" dirty="0" smtClean="0">
                <a:cs typeface="Times New Roman" panose="02020603050405020304" pitchFamily="18" charset="0"/>
              </a:rPr>
              <a:t>K</a:t>
            </a:r>
            <a:r>
              <a:rPr lang="it-IT" sz="2200" baseline="30000" dirty="0" smtClean="0">
                <a:cs typeface="Times New Roman" panose="02020603050405020304" pitchFamily="18" charset="0"/>
              </a:rPr>
              <a:t>-</a:t>
            </a:r>
            <a:r>
              <a:rPr lang="it-IT" sz="2200" dirty="0" smtClean="0">
                <a:cs typeface="Times New Roman" panose="02020603050405020304" pitchFamily="18" charset="0"/>
              </a:rPr>
              <a:t> inv. masses clearly show </a:t>
            </a:r>
            <a:r>
              <a:rPr lang="it-IT" sz="2200" dirty="0">
                <a:cs typeface="Times New Roman" panose="02020603050405020304" pitchFamily="18" charset="0"/>
              </a:rPr>
              <a:t>signals from </a:t>
            </a:r>
            <a:r>
              <a:rPr lang="it-IT" sz="2200" dirty="0"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it-IT" sz="2200" baseline="33000" dirty="0" smtClean="0">
                <a:cs typeface="Times New Roman" panose="02020603050405020304" pitchFamily="18" charset="0"/>
              </a:rPr>
              <a:t>0</a:t>
            </a:r>
            <a:r>
              <a:rPr lang="it-IT" sz="2200" dirty="0">
                <a:cs typeface="Times New Roman" panose="02020603050405020304" pitchFamily="18" charset="0"/>
              </a:rPr>
              <a:t>, </a:t>
            </a:r>
            <a:r>
              <a:rPr lang="it-IT" sz="2200" dirty="0" smtClean="0">
                <a:cs typeface="Times New Roman" panose="02020603050405020304" pitchFamily="18" charset="0"/>
              </a:rPr>
              <a:t> </a:t>
            </a:r>
          </a:p>
          <a:p>
            <a:r>
              <a:rPr lang="it-IT" sz="2200" dirty="0">
                <a:cs typeface="Times New Roman" panose="02020603050405020304" pitchFamily="18" charset="0"/>
              </a:rPr>
              <a:t> </a:t>
            </a:r>
            <a:r>
              <a:rPr lang="it-IT" sz="2200" dirty="0" smtClean="0">
                <a:cs typeface="Times New Roman" panose="02020603050405020304" pitchFamily="18" charset="0"/>
              </a:rPr>
              <a:t>  K</a:t>
            </a:r>
            <a:r>
              <a:rPr lang="it-IT" sz="2200" baseline="33000" dirty="0" smtClean="0">
                <a:cs typeface="Times New Roman" panose="02020603050405020304" pitchFamily="18" charset="0"/>
              </a:rPr>
              <a:t>*0</a:t>
            </a:r>
            <a:r>
              <a:rPr lang="it-IT" sz="2200" dirty="0" smtClean="0">
                <a:cs typeface="Times New Roman" panose="02020603050405020304" pitchFamily="18" charset="0"/>
              </a:rPr>
              <a:t>(892</a:t>
            </a:r>
            <a:r>
              <a:rPr lang="it-IT" sz="2200" dirty="0">
                <a:cs typeface="Times New Roman" panose="02020603050405020304" pitchFamily="18" charset="0"/>
              </a:rPr>
              <a:t>), </a:t>
            </a:r>
            <a:r>
              <a:rPr lang="it-IT" sz="2200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it-IT" sz="2200" dirty="0" smtClean="0">
                <a:cs typeface="Times New Roman" panose="02020603050405020304" pitchFamily="18" charset="0"/>
              </a:rPr>
              <a:t>;</a:t>
            </a:r>
            <a:endParaRPr sz="22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Many different mechanisms 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seen: K</a:t>
            </a:r>
            <a:r>
              <a:rPr lang="it-IT" sz="2200" baseline="-33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(1270)K 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  <a:sym typeface="Symbol"/>
              </a:rPr>
              <a:t> </a:t>
            </a:r>
            <a:r>
              <a:rPr lang="it-IT" sz="2200" dirty="0" smtClean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</a:rPr>
              <a:t>K</a:t>
            </a:r>
            <a:r>
              <a:rPr lang="it-IT" sz="2200" dirty="0" smtClean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  <a:sym typeface="Symbol"/>
              </a:rPr>
              <a:t>K</a:t>
            </a:r>
            <a:r>
              <a:rPr lang="it-IT" sz="2200" dirty="0" smtClean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</a:rPr>
              <a:t>, </a:t>
            </a:r>
            <a:r>
              <a:rPr lang="it-IT" sz="2200" dirty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</a:rPr>
              <a:t>K</a:t>
            </a:r>
            <a:r>
              <a:rPr lang="it-IT" sz="2200" baseline="33000" dirty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</a:rPr>
              <a:t>*</a:t>
            </a:r>
            <a:r>
              <a:rPr lang="it-IT" sz="2200" dirty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</a:rPr>
              <a:t>(</a:t>
            </a:r>
            <a:r>
              <a:rPr lang="it-IT" sz="2200" dirty="0" smtClean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</a:rPr>
              <a:t>892)K</a:t>
            </a:r>
            <a:r>
              <a:rPr lang="it-IT" sz="2200" dirty="0" smtClean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  <a:sym typeface="Symbol"/>
              </a:rPr>
              <a:t></a:t>
            </a:r>
            <a:r>
              <a:rPr lang="it-IT" sz="2200" dirty="0" smtClean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</a:rPr>
              <a:t>,                       </a:t>
            </a:r>
          </a:p>
          <a:p>
            <a:r>
              <a:rPr lang="it-IT" sz="2200" dirty="0" smtClean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</a:rPr>
              <a:t>                                                   K</a:t>
            </a:r>
            <a:r>
              <a:rPr lang="it-IT" sz="2200" baseline="-33000" dirty="0" smtClean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</a:rPr>
              <a:t>(1400)K </a:t>
            </a:r>
            <a:r>
              <a:rPr lang="it-IT" sz="2200" dirty="0" smtClean="0">
                <a:solidFill>
                  <a:srgbClr val="002060"/>
                </a:solidFill>
                <a:ea typeface="Standard Symbols L"/>
                <a:cs typeface="Times New Roman" panose="02020603050405020304" pitchFamily="18" charset="0"/>
                <a:sym typeface="Symbol"/>
              </a:rPr>
              <a:t>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K</a:t>
            </a:r>
            <a:r>
              <a:rPr lang="it-IT" sz="2200" baseline="33000" dirty="0">
                <a:solidFill>
                  <a:srgbClr val="002060"/>
                </a:solidFill>
                <a:cs typeface="Times New Roman" panose="02020603050405020304" pitchFamily="18" charset="0"/>
              </a:rPr>
              <a:t>*</a:t>
            </a:r>
            <a:r>
              <a:rPr lang="it-IT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892)K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  <a:sym typeface="Symbol"/>
              </a:rPr>
              <a:t>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</a:t>
            </a:r>
            <a:r>
              <a:rPr lang="it-IT" sz="2200" baseline="33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+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it-IT" sz="2200" baseline="33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it-IT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986" t="1702" r="58147" b="77293"/>
          <a:stretch>
            <a:fillRect/>
          </a:stretch>
        </p:blipFill>
        <p:spPr bwMode="auto">
          <a:xfrm>
            <a:off x="-35509" y="692696"/>
            <a:ext cx="3885783" cy="289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/>
          <p:nvPr/>
        </p:nvPicPr>
        <p:blipFill>
          <a:blip r:embed="rId5" cstate="print"/>
          <a:srcRect l="10057" t="11744" r="14460" b="4098"/>
          <a:stretch/>
        </p:blipFill>
        <p:spPr>
          <a:xfrm>
            <a:off x="3792380" y="692696"/>
            <a:ext cx="5351620" cy="2929496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5496" y="3532232"/>
            <a:ext cx="6336704" cy="422310"/>
          </a:xfrm>
          <a:prstGeom prst="rect">
            <a:avLst/>
          </a:prstGeom>
          <a:solidFill>
            <a:srgbClr val="D3F9FB"/>
          </a:solidFill>
        </p:spPr>
        <p:txBody>
          <a:bodyPr wrap="square" lIns="82945" tIns="41473" rIns="82945" bIns="41473" rtlCol="0">
            <a:spAutoFit/>
          </a:bodyPr>
          <a:lstStyle/>
          <a:p>
            <a:r>
              <a:rPr lang="ru-RU" sz="2200" dirty="0" smtClean="0">
                <a:sym typeface="Symbol"/>
              </a:rPr>
              <a:t></a:t>
            </a:r>
            <a:r>
              <a:rPr lang="en-US" sz="2200" dirty="0" smtClean="0">
                <a:sym typeface="Symbol"/>
              </a:rPr>
              <a:t> </a:t>
            </a:r>
            <a:r>
              <a:rPr lang="ru-RU" sz="2200" dirty="0" smtClean="0">
                <a:sym typeface="Symbol"/>
              </a:rPr>
              <a:t></a:t>
            </a:r>
            <a:r>
              <a:rPr lang="en-US" sz="2200" dirty="0" smtClean="0">
                <a:sym typeface="Symbol"/>
              </a:rPr>
              <a:t> |</a:t>
            </a:r>
            <a:r>
              <a:rPr lang="ru-RU" sz="2200" dirty="0" smtClean="0">
                <a:sym typeface="Symbol"/>
              </a:rPr>
              <a:t></a:t>
            </a:r>
            <a:r>
              <a:rPr lang="en-US" sz="2200" baseline="-25000" dirty="0" smtClean="0">
                <a:sym typeface="Symbol"/>
              </a:rPr>
              <a:t> </a:t>
            </a:r>
            <a:r>
              <a:rPr lang="en-US" sz="2200" dirty="0" smtClean="0">
                <a:sym typeface="Symbol"/>
              </a:rPr>
              <a:t>+ </a:t>
            </a:r>
            <a:r>
              <a:rPr lang="en-US" sz="2200" baseline="-25000" dirty="0" smtClean="0">
                <a:sym typeface="Symbol"/>
              </a:rPr>
              <a:t> </a:t>
            </a:r>
            <a:r>
              <a:rPr lang="en-US" sz="2200" dirty="0" smtClean="0">
                <a:sym typeface="Symbol"/>
              </a:rPr>
              <a:t>+ </a:t>
            </a:r>
            <a:r>
              <a:rPr lang="ru-RU" sz="2200" dirty="0" smtClean="0">
                <a:sym typeface="Symbol"/>
              </a:rPr>
              <a:t></a:t>
            </a:r>
            <a:r>
              <a:rPr lang="ru-RU" sz="2200" baseline="-25000" dirty="0" smtClean="0">
                <a:sym typeface="Symbol"/>
              </a:rPr>
              <a:t></a:t>
            </a:r>
            <a:r>
              <a:rPr lang="en-US" sz="2200" dirty="0" smtClean="0">
                <a:sym typeface="Symbol"/>
              </a:rPr>
              <a:t>+ </a:t>
            </a:r>
            <a:r>
              <a:rPr lang="ru-RU" sz="2200" dirty="0" smtClean="0">
                <a:sym typeface="Symbol"/>
              </a:rPr>
              <a:t></a:t>
            </a:r>
            <a:r>
              <a:rPr lang="ru-RU" sz="2200" baseline="-25000" dirty="0" smtClean="0">
                <a:sym typeface="Symbol"/>
              </a:rPr>
              <a:t></a:t>
            </a:r>
            <a:r>
              <a:rPr lang="en-US" sz="2200" dirty="0" smtClean="0">
                <a:sym typeface="Symbol"/>
              </a:rPr>
              <a:t> - 2E</a:t>
            </a:r>
            <a:r>
              <a:rPr lang="en-US" sz="2200" baseline="-25000" dirty="0" smtClean="0">
                <a:sym typeface="Symbol"/>
              </a:rPr>
              <a:t>beam</a:t>
            </a:r>
            <a:r>
              <a:rPr lang="en-US" sz="2200" dirty="0" smtClean="0">
                <a:sym typeface="Symbol"/>
              </a:rPr>
              <a:t>| &lt; 100 MeV</a:t>
            </a:r>
            <a:r>
              <a:rPr lang="en-US" sz="2200" baseline="-25000" dirty="0" smtClean="0">
                <a:sym typeface="Symbol"/>
              </a:rPr>
              <a:t>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155840" y="3331070"/>
          <a:ext cx="829440" cy="19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2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840" y="3331070"/>
                        <a:ext cx="829440" cy="195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it-IT" sz="3200" dirty="0" smtClean="0">
                <a:latin typeface="Arial"/>
              </a:rPr>
              <a:t>e</a:t>
            </a:r>
            <a:r>
              <a:rPr lang="it-IT" sz="3200" baseline="33000" dirty="0" smtClean="0">
                <a:latin typeface="Arial"/>
              </a:rPr>
              <a:t>+</a:t>
            </a:r>
            <a:r>
              <a:rPr lang="it-IT" sz="3200" dirty="0" smtClean="0">
                <a:latin typeface="Arial"/>
              </a:rPr>
              <a:t>e</a:t>
            </a:r>
            <a:r>
              <a:rPr lang="it-IT" sz="3200" baseline="33000" dirty="0" smtClean="0">
                <a:latin typeface="Arial"/>
              </a:rPr>
              <a:t>- </a:t>
            </a:r>
            <a:r>
              <a:rPr lang="it-IT" sz="3200" dirty="0" smtClean="0">
                <a:latin typeface="Standard Symbols L"/>
              </a:rPr>
              <a:t> </a:t>
            </a:r>
            <a:r>
              <a:rPr lang="it-IT" sz="3200" dirty="0" smtClean="0">
                <a:latin typeface="Standard Symbols L"/>
                <a:sym typeface="Symbol"/>
              </a:rPr>
              <a:t></a:t>
            </a:r>
            <a:r>
              <a:rPr lang="it-IT" sz="3200" dirty="0" smtClean="0">
                <a:latin typeface="Standard Symbols L"/>
                <a:ea typeface="Standard Symbols L"/>
              </a:rPr>
              <a:t> K</a:t>
            </a:r>
            <a:r>
              <a:rPr lang="it-IT" sz="3200" baseline="33000" dirty="0" smtClean="0">
                <a:latin typeface="Standard Symbols L"/>
                <a:ea typeface="Standard Symbols L"/>
              </a:rPr>
              <a:t>+</a:t>
            </a:r>
            <a:r>
              <a:rPr lang="it-IT" sz="3200" dirty="0" smtClean="0">
                <a:latin typeface="Standard Symbols L"/>
                <a:ea typeface="Standard Symbols L"/>
              </a:rPr>
              <a:t>K</a:t>
            </a:r>
            <a:r>
              <a:rPr lang="it-IT" sz="3200" baseline="33000" dirty="0" smtClean="0">
                <a:latin typeface="Standard Symbols L"/>
                <a:ea typeface="Standard Symbols L"/>
              </a:rPr>
              <a:t>-</a:t>
            </a:r>
            <a:r>
              <a:rPr lang="it-IT" sz="3200" dirty="0" smtClean="0"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3200" baseline="33000" dirty="0" smtClean="0">
                <a:latin typeface="Standard Symbols L"/>
                <a:ea typeface="Standard Symbols L"/>
              </a:rPr>
              <a:t>+</a:t>
            </a:r>
            <a:r>
              <a:rPr lang="it-IT" sz="3200" dirty="0" smtClean="0"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3200" baseline="33000" dirty="0" smtClean="0">
                <a:latin typeface="Standard Symbols L"/>
                <a:ea typeface="Standard Symbols L"/>
              </a:rPr>
              <a:t>-</a:t>
            </a:r>
            <a:r>
              <a:rPr lang="it-IT" sz="3200" dirty="0" smtClean="0">
                <a:latin typeface="Standard Symbols L"/>
                <a:ea typeface="Standard Symbols L"/>
              </a:rPr>
              <a:t> </a:t>
            </a:r>
            <a:endParaRPr lang="it-IT" sz="3200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9680" y="0"/>
            <a:ext cx="904320" cy="9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0" y="3933056"/>
            <a:ext cx="6372200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 panose="05050102010706020507" pitchFamily="18" charset="2"/>
              </a:rPr>
              <a:t>P = |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+P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+P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| &lt; 80 MeV/c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55576" y="4005064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259632" y="4005064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763688" y="4005064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267744" y="4005064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75656" y="8367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</a:t>
            </a:r>
            <a:r>
              <a:rPr lang="en-US" dirty="0" smtClean="0">
                <a:sym typeface="Symbol" panose="05050102010706020507" pitchFamily="18" charset="2"/>
              </a:rPr>
              <a:t>+</a:t>
            </a:r>
            <a:r>
              <a:rPr lang="ru-RU" dirty="0" smtClean="0">
                <a:sym typeface="Symbol" panose="05050102010706020507" pitchFamily="18" charset="2"/>
              </a:rPr>
              <a:t></a:t>
            </a:r>
            <a:r>
              <a:rPr lang="en-US" dirty="0" smtClean="0">
                <a:sym typeface="Symbol" panose="05050102010706020507" pitchFamily="18" charset="2"/>
              </a:rPr>
              <a:t>-</a:t>
            </a:r>
            <a:r>
              <a:rPr lang="ru-RU" dirty="0" smtClean="0">
                <a:sym typeface="Symbol" panose="05050102010706020507" pitchFamily="18" charset="2"/>
              </a:rPr>
              <a:t></a:t>
            </a:r>
            <a:r>
              <a:rPr lang="en-US" dirty="0" smtClean="0">
                <a:sym typeface="Symbol" panose="05050102010706020507" pitchFamily="18" charset="2"/>
              </a:rPr>
              <a:t>+</a:t>
            </a:r>
            <a:r>
              <a:rPr lang="ru-RU" dirty="0" smtClean="0">
                <a:sym typeface="Symbol" panose="05050102010706020507" pitchFamily="18" charset="2"/>
              </a:rPr>
              <a:t></a:t>
            </a:r>
            <a:r>
              <a:rPr lang="en-US" dirty="0" smtClean="0">
                <a:sym typeface="Symbol" panose="05050102010706020507" pitchFamily="18" charset="2"/>
              </a:rPr>
              <a:t>-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115616" y="1052736"/>
            <a:ext cx="432048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59632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K+</a:t>
            </a:r>
            <a:r>
              <a:rPr lang="en-US" dirty="0">
                <a:sym typeface="Symbol" panose="05050102010706020507" pitchFamily="18" charset="2"/>
              </a:rPr>
              <a:t>K</a:t>
            </a:r>
            <a:r>
              <a:rPr lang="en-US" dirty="0" smtClean="0">
                <a:sym typeface="Symbol" panose="05050102010706020507" pitchFamily="18" charset="2"/>
              </a:rPr>
              <a:t>-</a:t>
            </a:r>
            <a:r>
              <a:rPr lang="ru-RU" dirty="0" smtClean="0">
                <a:sym typeface="Symbol" panose="05050102010706020507" pitchFamily="18" charset="2"/>
              </a:rPr>
              <a:t></a:t>
            </a:r>
            <a:r>
              <a:rPr lang="en-US" dirty="0" smtClean="0">
                <a:sym typeface="Symbol" panose="05050102010706020507" pitchFamily="18" charset="2"/>
              </a:rPr>
              <a:t>+</a:t>
            </a:r>
            <a:r>
              <a:rPr lang="ru-RU" dirty="0" smtClean="0">
                <a:sym typeface="Symbol" panose="05050102010706020507" pitchFamily="18" charset="2"/>
              </a:rPr>
              <a:t></a:t>
            </a:r>
            <a:r>
              <a:rPr lang="en-US" dirty="0" smtClean="0">
                <a:sym typeface="Symbol" panose="05050102010706020507" pitchFamily="18" charset="2"/>
              </a:rPr>
              <a:t>-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899592" y="2132856"/>
            <a:ext cx="432048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1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3554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" t="6951" r="-2030" b="1324"/>
          <a:stretch/>
        </p:blipFill>
        <p:spPr>
          <a:xfrm>
            <a:off x="-15304" y="3029799"/>
            <a:ext cx="5163368" cy="342353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577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288" y="0"/>
            <a:ext cx="9144000" cy="576064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it-IT" sz="3200" dirty="0" smtClean="0">
                <a:latin typeface="Arial"/>
              </a:rPr>
              <a:t>2017: e</a:t>
            </a:r>
            <a:r>
              <a:rPr lang="it-IT" sz="3200" baseline="33000" dirty="0" smtClean="0">
                <a:latin typeface="Arial"/>
              </a:rPr>
              <a:t>+</a:t>
            </a:r>
            <a:r>
              <a:rPr lang="it-IT" sz="3200" dirty="0" smtClean="0">
                <a:latin typeface="Arial"/>
              </a:rPr>
              <a:t>e</a:t>
            </a:r>
            <a:r>
              <a:rPr lang="it-IT" sz="3200" baseline="33000" dirty="0" smtClean="0">
                <a:latin typeface="Arial"/>
              </a:rPr>
              <a:t>- </a:t>
            </a:r>
            <a:r>
              <a:rPr lang="it-IT" sz="3200" dirty="0" smtClean="0">
                <a:latin typeface="Standard Symbols L"/>
              </a:rPr>
              <a:t> </a:t>
            </a:r>
            <a:r>
              <a:rPr lang="it-IT" sz="3200" dirty="0" smtClean="0">
                <a:latin typeface="Standard Symbols L"/>
                <a:sym typeface="Symbol"/>
              </a:rPr>
              <a:t></a:t>
            </a:r>
            <a:r>
              <a:rPr lang="it-IT" sz="3200" dirty="0" smtClean="0">
                <a:latin typeface="Standard Symbols L"/>
                <a:ea typeface="Standard Symbols L"/>
              </a:rPr>
              <a:t> K</a:t>
            </a:r>
            <a:r>
              <a:rPr lang="it-IT" sz="3200" baseline="33000" dirty="0" smtClean="0">
                <a:latin typeface="Standard Symbols L"/>
                <a:ea typeface="Standard Symbols L"/>
              </a:rPr>
              <a:t>+</a:t>
            </a:r>
            <a:r>
              <a:rPr lang="it-IT" sz="3200" dirty="0" smtClean="0">
                <a:latin typeface="Standard Symbols L"/>
                <a:ea typeface="Standard Symbols L"/>
              </a:rPr>
              <a:t>K</a:t>
            </a:r>
            <a:r>
              <a:rPr lang="it-IT" sz="3200" baseline="33000" dirty="0" smtClean="0">
                <a:latin typeface="Standard Symbols L"/>
                <a:ea typeface="Standard Symbols L"/>
              </a:rPr>
              <a:t>-</a:t>
            </a:r>
            <a:r>
              <a:rPr lang="it-IT" sz="3200" dirty="0" smtClean="0"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3200" baseline="33000" dirty="0" smtClean="0">
                <a:latin typeface="Standard Symbols L"/>
                <a:ea typeface="Standard Symbols L"/>
              </a:rPr>
              <a:t>+</a:t>
            </a:r>
            <a:r>
              <a:rPr lang="it-IT" sz="3200" dirty="0" smtClean="0"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3200" baseline="33000" dirty="0" smtClean="0">
                <a:latin typeface="Standard Symbols L"/>
                <a:ea typeface="Standard Symbols L"/>
              </a:rPr>
              <a:t>-</a:t>
            </a:r>
            <a:r>
              <a:rPr lang="it-IT" sz="3200" dirty="0" smtClean="0">
                <a:latin typeface="Standard Symbols L"/>
                <a:ea typeface="Standard Symbols L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75687" y="4336716"/>
            <a:ext cx="19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section,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10008" y="620688"/>
            <a:ext cx="9180512" cy="246221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Standard Symbols L"/>
              </a:rPr>
              <a:t>Integrated luminosity increased: 22 </a:t>
            </a:r>
            <a:r>
              <a:rPr lang="it-IT" sz="2200" dirty="0" smtClean="0">
                <a:latin typeface="Standard Symbols L"/>
                <a:sym typeface="Wingdings" panose="05000000000000000000" pitchFamily="2" charset="2"/>
              </a:rPr>
              <a:t> 37 pb</a:t>
            </a:r>
            <a:r>
              <a:rPr lang="it-IT" sz="2200" baseline="30000" dirty="0" smtClean="0">
                <a:latin typeface="Standard Symbols L"/>
                <a:sym typeface="Wingdings" panose="05000000000000000000" pitchFamily="2" charset="2"/>
              </a:rPr>
              <a:t>-1</a:t>
            </a:r>
            <a:r>
              <a:rPr lang="it-IT" sz="2200" dirty="0" smtClean="0">
                <a:latin typeface="Standard Symbols L"/>
              </a:rPr>
              <a:t>. Near p-pbar threshold statistic </a:t>
            </a:r>
            <a:r>
              <a:rPr lang="it-IT" sz="2200" dirty="0">
                <a:latin typeface="Standard Symbols L"/>
              </a:rPr>
              <a:t>increase </a:t>
            </a:r>
            <a:r>
              <a:rPr lang="it-IT" sz="2200" dirty="0" smtClean="0">
                <a:latin typeface="Standard Symbols L"/>
              </a:rPr>
              <a:t>by </a:t>
            </a:r>
            <a:r>
              <a:rPr lang="it-IT" sz="2200" dirty="0">
                <a:latin typeface="Standard Symbols L"/>
              </a:rPr>
              <a:t>four </a:t>
            </a:r>
            <a:r>
              <a:rPr lang="it-IT" sz="2200" dirty="0" smtClean="0">
                <a:latin typeface="Standard Symbols L"/>
              </a:rPr>
              <a:t>times and XS was measured at 9 energy points with statistic at each ~1500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Standard Symbols L"/>
              </a:rPr>
              <a:t>Continuously monitoring beam energy with CBST (~ 100 keV)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Standard Symbols L"/>
              </a:rPr>
              <a:t>Analysis is based on the data sample with 4-track events only in DC (background smaller than ~1%)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Standard Symbols L"/>
              </a:rPr>
              <a:t>XS fast drops similar to the six-pion channel (</a:t>
            </a:r>
            <a:r>
              <a:rPr lang="it-IT" sz="2200" dirty="0" smtClean="0">
                <a:latin typeface="Standard Symbols L"/>
                <a:sym typeface="Symbol" panose="05050102010706020507" pitchFamily="18" charset="2"/>
              </a:rPr>
              <a:t>  0.5 nb)</a:t>
            </a:r>
            <a:r>
              <a:rPr lang="it-IT" sz="2200" dirty="0" smtClean="0">
                <a:latin typeface="Standard Symbols L"/>
              </a:rPr>
              <a:t>   </a:t>
            </a:r>
            <a:endParaRPr lang="it-IT" sz="2200" dirty="0"/>
          </a:p>
        </p:txBody>
      </p:sp>
      <p:sp>
        <p:nvSpPr>
          <p:cNvPr id="13" name="TextBox 12"/>
          <p:cNvSpPr txBox="1"/>
          <p:nvPr/>
        </p:nvSpPr>
        <p:spPr>
          <a:xfrm rot="1622451">
            <a:off x="945219" y="4332964"/>
            <a:ext cx="322876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</a:t>
            </a:r>
            <a:r>
              <a:rPr lang="en-US" sz="4000" b="1" spc="50" dirty="0" smtClean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reliminary</a:t>
            </a:r>
            <a:endParaRPr lang="en-US" sz="4000" b="1" spc="50" dirty="0">
              <a:ln w="6350" cmpd="sng">
                <a:solidFill>
                  <a:schemeClr val="accent1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 rot="1200994">
            <a:off x="3202159" y="3211772"/>
            <a:ext cx="936104" cy="576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r="9436" b="3801"/>
          <a:stretch/>
        </p:blipFill>
        <p:spPr>
          <a:xfrm>
            <a:off x="4860032" y="3059668"/>
            <a:ext cx="4242489" cy="3393668"/>
          </a:xfrm>
          <a:prstGeom prst="rect">
            <a:avLst/>
          </a:prstGeom>
        </p:spPr>
      </p:pic>
      <p:cxnSp>
        <p:nvCxnSpPr>
          <p:cNvPr id="21" name="Скругленная соединительная линия 20"/>
          <p:cNvCxnSpPr/>
          <p:nvPr/>
        </p:nvCxnSpPr>
        <p:spPr>
          <a:xfrm>
            <a:off x="4139952" y="3587235"/>
            <a:ext cx="2552787" cy="7778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07156" y="544522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 GeV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5496" y="6485274"/>
            <a:ext cx="9108504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This phenomenon has no theoretical explanation. Still the puzzle 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1" name="Рисунок 1960"/>
          <p:cNvPicPr/>
          <p:nvPr/>
        </p:nvPicPr>
        <p:blipFill rotWithShape="1">
          <a:blip r:embed="rId3" cstate="print"/>
          <a:srcRect t="3165"/>
          <a:stretch/>
        </p:blipFill>
        <p:spPr>
          <a:xfrm>
            <a:off x="0" y="548680"/>
            <a:ext cx="4449260" cy="3096883"/>
          </a:xfrm>
          <a:prstGeom prst="rect">
            <a:avLst/>
          </a:prstGeom>
          <a:ln>
            <a:noFill/>
          </a:ln>
        </p:spPr>
      </p:pic>
      <p:sp>
        <p:nvSpPr>
          <p:cNvPr id="1963" name="TextShape 2"/>
          <p:cNvSpPr txBox="1"/>
          <p:nvPr/>
        </p:nvSpPr>
        <p:spPr>
          <a:xfrm>
            <a:off x="8379957" y="6597026"/>
            <a:ext cx="1004471" cy="28674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fld id="{BEEF5BC1-0411-43E9-A252-F948F117404A}" type="slidenum">
              <a:rPr lang="it-IT" sz="1500">
                <a:solidFill>
                  <a:srgbClr val="FFFFFF"/>
                </a:solidFill>
                <a:latin typeface="Arial"/>
              </a:rPr>
              <a:pPr algn="ctr"/>
              <a:t>18</a:t>
            </a:fld>
            <a:endParaRPr dirty="0"/>
          </a:p>
        </p:txBody>
      </p:sp>
      <p:sp>
        <p:nvSpPr>
          <p:cNvPr id="1966" name="CustomShape 5"/>
          <p:cNvSpPr/>
          <p:nvPr/>
        </p:nvSpPr>
        <p:spPr>
          <a:xfrm>
            <a:off x="3853304" y="718488"/>
            <a:ext cx="849033" cy="3919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Box 12"/>
          <p:cNvSpPr txBox="1"/>
          <p:nvPr/>
        </p:nvSpPr>
        <p:spPr>
          <a:xfrm>
            <a:off x="-36512" y="6288667"/>
            <a:ext cx="9144000" cy="596717"/>
          </a:xfrm>
          <a:prstGeom prst="rect">
            <a:avLst/>
          </a:prstGeom>
          <a:solidFill>
            <a:srgbClr val="CCFFFF"/>
          </a:solidFill>
        </p:spPr>
        <p:txBody>
          <a:bodyPr wrap="square" lIns="82945" tIns="41473" rIns="82945" bIns="41473" rtlCol="0">
            <a:spAutoFit/>
          </a:bodyPr>
          <a:lstStyle/>
          <a:p>
            <a:pPr>
              <a:lnSpc>
                <a:spcPts val="1996"/>
              </a:lnSpc>
              <a:buSzPct val="45000"/>
            </a:pP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  <a:ea typeface="Standard Symbols L"/>
              </a:rPr>
              <a:t>XS was measured at </a:t>
            </a:r>
            <a:r>
              <a:rPr lang="it-IT" sz="1400" dirty="0">
                <a:solidFill>
                  <a:srgbClr val="002060"/>
                </a:solidFill>
                <a:latin typeface="Comic Sans MS" panose="030F0702030302020204" pitchFamily="66" charset="0"/>
                <a:ea typeface="Standard Symbols L"/>
              </a:rPr>
              <a:t>23 energy points between 1.57  - 2.0 GeV 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includes ~1600 signal events &amp; ~600 </a:t>
            </a:r>
            <a:r>
              <a:rPr lang="en-US" sz="1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bkg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ts val="1996"/>
              </a:lnSpc>
              <a:buSzPct val="45000"/>
            </a:pPr>
            <a:r>
              <a:rPr lang="it-IT" sz="1400" dirty="0">
                <a:latin typeface="Comic Sans MS" panose="030F0702030302020204" pitchFamily="66" charset="0"/>
              </a:rPr>
              <a:t>Analysis empasizes the dominant </a:t>
            </a:r>
            <a:r>
              <a:rPr lang="it-IT" sz="1400" dirty="0" smtClean="0">
                <a:latin typeface="Comic Sans MS" panose="030F0702030302020204" pitchFamily="66" charset="0"/>
                <a:sym typeface="Symbol"/>
              </a:rPr>
              <a:t>-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>
                <a:latin typeface="Comic Sans MS" panose="030F0702030302020204" pitchFamily="66" charset="0"/>
              </a:rPr>
              <a:t>signal,  </a:t>
            </a:r>
            <a:r>
              <a:rPr lang="it-IT" sz="1400" dirty="0" smtClean="0">
                <a:latin typeface="Comic Sans MS" panose="030F0702030302020204" pitchFamily="66" charset="0"/>
              </a:rPr>
              <a:t>studies </a:t>
            </a:r>
            <a:r>
              <a:rPr lang="it-IT" sz="1400" dirty="0">
                <a:latin typeface="Comic Sans MS" panose="030F0702030302020204" pitchFamily="66" charset="0"/>
              </a:rPr>
              <a:t>of nonresonant K</a:t>
            </a:r>
            <a:r>
              <a:rPr lang="it-IT" sz="1400" baseline="33000" dirty="0">
                <a:latin typeface="Comic Sans MS" panose="030F0702030302020204" pitchFamily="66" charset="0"/>
              </a:rPr>
              <a:t>+</a:t>
            </a:r>
            <a:r>
              <a:rPr lang="it-IT" sz="1400" dirty="0">
                <a:latin typeface="Comic Sans MS" panose="030F0702030302020204" pitchFamily="66" charset="0"/>
              </a:rPr>
              <a:t>K</a:t>
            </a:r>
            <a:r>
              <a:rPr lang="it-IT" sz="1400" baseline="33000" dirty="0">
                <a:latin typeface="Comic Sans MS" panose="030F0702030302020204" pitchFamily="66" charset="0"/>
              </a:rPr>
              <a:t>-</a:t>
            </a:r>
            <a:r>
              <a:rPr lang="it-IT" sz="1400" dirty="0">
                <a:latin typeface="Comic Sans MS" panose="030F0702030302020204" pitchFamily="66" charset="0"/>
                <a:sym typeface="Symbol"/>
              </a:rPr>
              <a:t>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smtClean="0">
                <a:latin typeface="Comic Sans MS" panose="030F0702030302020204" pitchFamily="66" charset="0"/>
              </a:rPr>
              <a:t>are needed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44624"/>
            <a:ext cx="9144000" cy="576064"/>
          </a:xfrm>
          <a:prstGeom prst="rect">
            <a:avLst/>
          </a:prstGeom>
          <a:solidFill>
            <a:srgbClr val="CCFFCC"/>
          </a:solidFill>
        </p:spPr>
        <p:txBody>
          <a:bodyPr/>
          <a:lstStyle/>
          <a:p>
            <a:pPr algn="ctr"/>
            <a:r>
              <a:rPr lang="it-IT" sz="3200" dirty="0" smtClean="0">
                <a:latin typeface="Arial"/>
              </a:rPr>
              <a:t>e</a:t>
            </a:r>
            <a:r>
              <a:rPr lang="it-IT" sz="3200" baseline="33000" dirty="0" smtClean="0">
                <a:latin typeface="Arial"/>
              </a:rPr>
              <a:t>+</a:t>
            </a:r>
            <a:r>
              <a:rPr lang="it-IT" sz="3200" dirty="0" smtClean="0">
                <a:latin typeface="Arial"/>
              </a:rPr>
              <a:t>e</a:t>
            </a:r>
            <a:r>
              <a:rPr lang="it-IT" sz="3200" baseline="33000" dirty="0" smtClean="0">
                <a:latin typeface="Arial"/>
              </a:rPr>
              <a:t>- </a:t>
            </a:r>
            <a:r>
              <a:rPr lang="it-IT" sz="3200" dirty="0" smtClean="0">
                <a:latin typeface="Standard Symbols L"/>
                <a:ea typeface="Standard Symbols L"/>
                <a:sym typeface="Symbol"/>
              </a:rPr>
              <a:t></a:t>
            </a:r>
            <a:r>
              <a:rPr lang="it-IT" sz="3200" dirty="0" smtClean="0">
                <a:latin typeface="Standard Symbols L"/>
                <a:ea typeface="Standard Symbols L"/>
              </a:rPr>
              <a:t> K</a:t>
            </a:r>
            <a:r>
              <a:rPr lang="it-IT" sz="3200" baseline="33000" dirty="0" smtClean="0">
                <a:latin typeface="Standard Symbols L"/>
                <a:ea typeface="Standard Symbols L"/>
              </a:rPr>
              <a:t>+</a:t>
            </a:r>
            <a:r>
              <a:rPr lang="it-IT" sz="3200" dirty="0" smtClean="0">
                <a:latin typeface="Standard Symbols L"/>
                <a:ea typeface="Standard Symbols L"/>
              </a:rPr>
              <a:t>K</a:t>
            </a:r>
            <a:r>
              <a:rPr lang="it-IT" sz="3200" baseline="33000" dirty="0" smtClean="0">
                <a:latin typeface="Standard Symbols L"/>
                <a:ea typeface="Standard Symbols L"/>
              </a:rPr>
              <a:t>-</a:t>
            </a:r>
            <a:r>
              <a:rPr lang="it-IT" sz="3200" dirty="0" smtClean="0">
                <a:latin typeface="Standard Symbols L"/>
                <a:ea typeface="Standard Symbols L"/>
                <a:sym typeface="Symbol"/>
              </a:rPr>
              <a:t></a:t>
            </a:r>
            <a:r>
              <a:rPr lang="it-IT" sz="3200" dirty="0" smtClean="0">
                <a:latin typeface="Standard Symbols L"/>
                <a:ea typeface="Standard Symbols L"/>
              </a:rPr>
              <a:t> </a:t>
            </a:r>
            <a:endParaRPr lang="it-IT" sz="3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t="3787" r="3130"/>
          <a:stretch/>
        </p:blipFill>
        <p:spPr>
          <a:xfrm>
            <a:off x="4283968" y="3645024"/>
            <a:ext cx="4843143" cy="26642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/>
          <a:srcRect t="3499" r="1400"/>
          <a:stretch/>
        </p:blipFill>
        <p:spPr>
          <a:xfrm>
            <a:off x="4139953" y="620688"/>
            <a:ext cx="5004048" cy="3074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3429000"/>
            <a:ext cx="1987468" cy="445047"/>
          </a:xfrm>
          <a:prstGeom prst="rect">
            <a:avLst/>
          </a:prstGeom>
        </p:spPr>
      </p:pic>
      <p:sp>
        <p:nvSpPr>
          <p:cNvPr id="19" name="TextShape 7"/>
          <p:cNvSpPr txBox="1"/>
          <p:nvPr/>
        </p:nvSpPr>
        <p:spPr>
          <a:xfrm>
            <a:off x="6300192" y="3717032"/>
            <a:ext cx="2088232" cy="320169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US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XS </a:t>
            </a:r>
            <a:r>
              <a:rPr lang="it-IT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r>
              <a:rPr lang="it-IT" sz="1600" b="1" baseline="33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it-IT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r>
              <a:rPr lang="it-IT" sz="1600" b="1" baseline="33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</a:t>
            </a:r>
            <a:r>
              <a:rPr lang="it-IT" sz="1600" b="1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it-IT" sz="1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Standard Symbols L"/>
              </a:rPr>
              <a:t> K</a:t>
            </a:r>
            <a:r>
              <a:rPr lang="it-IT" sz="1600" b="1" baseline="33000" dirty="0" smtClean="0">
                <a:solidFill>
                  <a:srgbClr val="C00000"/>
                </a:solidFill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it-IT" sz="1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Standard Symbols L"/>
              </a:rPr>
              <a:t>K</a:t>
            </a:r>
            <a:r>
              <a:rPr lang="it-IT" sz="1600" b="1" baseline="33000" dirty="0" smtClean="0">
                <a:solidFill>
                  <a:srgbClr val="C00000"/>
                </a:solidFill>
                <a:latin typeface="Comic Sans MS" panose="030F0702030302020204" pitchFamily="66" charset="0"/>
                <a:ea typeface="Standard Symbols L"/>
              </a:rPr>
              <a:t>-</a:t>
            </a:r>
            <a:r>
              <a:rPr lang="it-IT" sz="1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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4293096"/>
            <a:ext cx="2450804" cy="2243522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9680" y="0"/>
            <a:ext cx="904320" cy="9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995936" cy="1703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1" t="4749" r="2971" b="-1633"/>
          <a:stretch/>
        </p:blipFill>
        <p:spPr>
          <a:xfrm>
            <a:off x="-108520" y="3789040"/>
            <a:ext cx="4464496" cy="24482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9187594">
            <a:off x="717731" y="4644883"/>
            <a:ext cx="2402649" cy="53906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9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Preliminary</a:t>
            </a:r>
            <a:endParaRPr lang="en-US" sz="29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52536" y="16112"/>
            <a:ext cx="9144000" cy="72008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200" dirty="0" err="1" smtClean="0">
                <a:latin typeface="Comic Sans MS" pitchFamily="66" charset="0"/>
              </a:rPr>
              <a:t>e</a:t>
            </a:r>
            <a:r>
              <a:rPr lang="en-US" sz="3200" baseline="30000" dirty="0" err="1" smtClean="0">
                <a:latin typeface="Comic Sans MS" pitchFamily="66" charset="0"/>
              </a:rPr>
              <a:t>+</a:t>
            </a:r>
            <a:r>
              <a:rPr lang="en-US" sz="3200" dirty="0" err="1" smtClean="0">
                <a:latin typeface="Comic Sans MS" pitchFamily="66" charset="0"/>
              </a:rPr>
              <a:t>e</a:t>
            </a:r>
            <a:r>
              <a:rPr lang="en-US" sz="3200" baseline="30000" dirty="0" smtClean="0">
                <a:latin typeface="Comic Sans MS" pitchFamily="66" charset="0"/>
              </a:rPr>
              <a:t>-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  <a:sym typeface="Symbol"/>
              </a:rPr>
              <a:t>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p</a:t>
            </a:r>
            <a:r>
              <a:rPr lang="en-US" sz="3200" b="1" baseline="300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g,hg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 </a:t>
            </a:r>
            <a:r>
              <a:rPr lang="en-US" sz="3200" dirty="0" smtClean="0">
                <a:latin typeface="Comic Sans MS" pitchFamily="66" charset="0"/>
                <a:sym typeface="Symbol"/>
              </a:rPr>
              <a:t>3</a:t>
            </a:r>
            <a:endParaRPr lang="en-US" sz="3200" baseline="30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4" y="620553"/>
            <a:ext cx="9114727" cy="576199"/>
          </a:xfrm>
          <a:prstGeom prst="rect">
            <a:avLst/>
          </a:prstGeom>
          <a:solidFill>
            <a:srgbClr val="D3F9FB"/>
          </a:solidFill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buFont typeface="Wingdings" panose="05000000000000000000" pitchFamily="2" charset="2"/>
              <a:buChar char="Ø"/>
            </a:pPr>
            <a:r>
              <a:rPr lang="en-US" sz="1600" dirty="0" smtClean="0"/>
              <a:t>Process are under study in CMS energy range 750-1030 MeV.  Data were collected in </a:t>
            </a:r>
            <a:r>
              <a:rPr lang="en-US" sz="1600" dirty="0"/>
              <a:t>2013</a:t>
            </a:r>
          </a:p>
          <a:p>
            <a:pPr marL="259204" indent="-259204">
              <a:buFont typeface="Wingdings" panose="05000000000000000000" pitchFamily="2" charset="2"/>
              <a:buChar char="Ø"/>
            </a:pPr>
            <a:r>
              <a:rPr lang="en-US" sz="1600" dirty="0" smtClean="0"/>
              <a:t>Main physics background is two-gamma annihilation with one radiated photon</a:t>
            </a:r>
            <a:endParaRPr lang="ru-RU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0"/>
            <a:ext cx="827584" cy="89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-4528"/>
          <a:stretch/>
        </p:blipFill>
        <p:spPr>
          <a:xfrm>
            <a:off x="44398" y="1190445"/>
            <a:ext cx="3735514" cy="37783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6200000">
            <a:off x="-1216609" y="2664881"/>
            <a:ext cx="28119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E </a:t>
            </a:r>
            <a:r>
              <a:rPr lang="en-US" sz="1400" baseline="-25000" dirty="0" err="1"/>
              <a:t>syst</a:t>
            </a:r>
            <a:r>
              <a:rPr lang="en-US" sz="1400" dirty="0"/>
              <a:t> = (E</a:t>
            </a:r>
            <a:r>
              <a:rPr lang="en-US" sz="1400" dirty="0">
                <a:sym typeface="Symbol" panose="05050102010706020507" pitchFamily="18" charset="2"/>
              </a:rPr>
              <a:t></a:t>
            </a:r>
            <a:r>
              <a:rPr lang="en-US" sz="1400" baseline="-25000" dirty="0">
                <a:sym typeface="Symbol" panose="05050102010706020507" pitchFamily="18" charset="2"/>
              </a:rPr>
              <a:t>1</a:t>
            </a:r>
            <a:r>
              <a:rPr lang="en-US" sz="1400" dirty="0"/>
              <a:t>+E</a:t>
            </a:r>
            <a:r>
              <a:rPr lang="en-US" sz="1400" dirty="0">
                <a:sym typeface="Symbol" panose="05050102010706020507" pitchFamily="18" charset="2"/>
              </a:rPr>
              <a:t></a:t>
            </a:r>
            <a:r>
              <a:rPr lang="en-US" sz="1400" baseline="-25000" dirty="0">
                <a:sym typeface="Symbol" panose="05050102010706020507" pitchFamily="18" charset="2"/>
              </a:rPr>
              <a:t>2</a:t>
            </a:r>
            <a:r>
              <a:rPr lang="en-US" sz="1400" dirty="0"/>
              <a:t>+E</a:t>
            </a:r>
            <a:r>
              <a:rPr lang="en-US" sz="1400" dirty="0">
                <a:sym typeface="Symbol" panose="05050102010706020507" pitchFamily="18" charset="2"/>
              </a:rPr>
              <a:t></a:t>
            </a:r>
            <a:r>
              <a:rPr lang="en-US" sz="1400" baseline="-25000" dirty="0">
                <a:sym typeface="Symbol" panose="05050102010706020507" pitchFamily="18" charset="2"/>
              </a:rPr>
              <a:t>3</a:t>
            </a:r>
            <a:r>
              <a:rPr lang="en-US" sz="1400" dirty="0"/>
              <a:t>)/ 2E</a:t>
            </a:r>
            <a:r>
              <a:rPr lang="en-US" sz="1400" baseline="-25000" dirty="0"/>
              <a:t>beam</a:t>
            </a:r>
            <a:r>
              <a:rPr lang="en-US" sz="1400" baseline="-25000" dirty="0">
                <a:sym typeface="Symbol" panose="05050102010706020507" pitchFamily="18" charset="2"/>
              </a:rPr>
              <a:t> </a:t>
            </a:r>
            <a:r>
              <a:rPr lang="en-US" sz="1400" dirty="0">
                <a:sym typeface="Symbol" panose="05050102010706020507" pitchFamily="18" charset="2"/>
              </a:rPr>
              <a:t>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5496" y="4633391"/>
                <a:ext cx="302433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          </a:t>
                </a:r>
                <a:r>
                  <a:rPr lang="en-US" sz="1400" dirty="0" err="1" smtClean="0"/>
                  <a:t>Psyst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= |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14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1400" dirty="0"/>
                  <a:t> 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sz="1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| </a:t>
                </a:r>
                <a:r>
                  <a:rPr lang="en-US" sz="1400" dirty="0">
                    <a:sym typeface="Symbol" panose="05050102010706020507" pitchFamily="18" charset="2"/>
                  </a:rPr>
                  <a:t> 0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633391"/>
                <a:ext cx="3024336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6753"/>
            <a:ext cx="2893614" cy="2592288"/>
          </a:xfrm>
          <a:prstGeom prst="rect">
            <a:avLst/>
          </a:prstGeom>
        </p:spPr>
      </p:pic>
      <p:pic>
        <p:nvPicPr>
          <p:cNvPr id="12" name="Picture 5" descr="PhiPi0GammaCMD3.PNG"/>
          <p:cNvPicPr>
            <a:picLocks noChangeAspect="1"/>
          </p:cNvPicPr>
          <p:nvPr/>
        </p:nvPicPr>
        <p:blipFill rotWithShape="1">
          <a:blip r:embed="rId6" cstate="print"/>
          <a:srcRect l="1187" t="11235" r="2491" b="3259"/>
          <a:stretch/>
        </p:blipFill>
        <p:spPr>
          <a:xfrm>
            <a:off x="6407696" y="1196752"/>
            <a:ext cx="2736304" cy="2664296"/>
          </a:xfrm>
          <a:prstGeom prst="rect">
            <a:avLst/>
          </a:prstGeom>
        </p:spPr>
      </p:pic>
      <p:pic>
        <p:nvPicPr>
          <p:cNvPr id="14" name="Picture 6" descr="OmegaPi0Gamma.PNG"/>
          <p:cNvPicPr>
            <a:picLocks noChangeAspect="1"/>
          </p:cNvPicPr>
          <p:nvPr/>
        </p:nvPicPr>
        <p:blipFill>
          <a:blip r:embed="rId7" cstate="print"/>
          <a:srcRect l="1654" t="2600" r="6615" b="4334"/>
          <a:stretch>
            <a:fillRect/>
          </a:stretch>
        </p:blipFill>
        <p:spPr>
          <a:xfrm>
            <a:off x="5292080" y="3779996"/>
            <a:ext cx="3482626" cy="31053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24128" y="4149080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Symbol" pitchFamily="18" charset="2"/>
                <a:sym typeface="Symbol"/>
              </a:rPr>
              <a:t>  p</a:t>
            </a:r>
            <a:r>
              <a:rPr lang="en-US" baseline="30000" dirty="0">
                <a:solidFill>
                  <a:srgbClr val="FF0000"/>
                </a:solidFill>
                <a:latin typeface="Symbol" pitchFamily="18" charset="2"/>
                <a:sym typeface="Symbol"/>
              </a:rPr>
              <a:t>0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  <a:sym typeface="Symbol"/>
              </a:rPr>
              <a:t>g</a:t>
            </a:r>
            <a:endParaRPr 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20272" y="1412776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Symbol" pitchFamily="18" charset="2"/>
                <a:sym typeface="Symbol"/>
              </a:rPr>
              <a:t>F  p</a:t>
            </a:r>
            <a:r>
              <a:rPr lang="en-US" baseline="30000" dirty="0">
                <a:solidFill>
                  <a:srgbClr val="FF0000"/>
                </a:solidFill>
                <a:latin typeface="Symbol" pitchFamily="18" charset="2"/>
                <a:sym typeface="Symbol"/>
              </a:rPr>
              <a:t>0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  <a:sym typeface="Symbol"/>
              </a:rPr>
              <a:t>g</a:t>
            </a:r>
            <a:endParaRPr 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1268760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Symbol" pitchFamily="18" charset="2"/>
                <a:sym typeface="Symbol"/>
              </a:rPr>
              <a:t>F  hg</a:t>
            </a:r>
            <a:endParaRPr 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5140930"/>
            <a:ext cx="4896544" cy="1754326"/>
          </a:xfrm>
          <a:prstGeom prst="rect">
            <a:avLst/>
          </a:prstGeom>
          <a:solidFill>
            <a:srgbClr val="D3F9FB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Kinematic reconstruction is applied to all events with three photons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Common initial points of photon production were assumed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combination of three photons with a minimal </a:t>
            </a:r>
            <a:r>
              <a:rPr lang="en-US" dirty="0" smtClean="0">
                <a:sym typeface="Symbol" panose="05050102010706020507" pitchFamily="18" charset="2"/>
              </a:rPr>
              <a:t>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value is used in analysis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19187594">
            <a:off x="6846415" y="2187632"/>
            <a:ext cx="2123407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Preliminary</a:t>
            </a:r>
            <a:endParaRPr lang="en-US" sz="24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187594">
            <a:off x="6294858" y="4923937"/>
            <a:ext cx="2123407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Preliminary</a:t>
            </a:r>
            <a:endParaRPr lang="en-US" sz="24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60" y="1556792"/>
            <a:ext cx="2054530" cy="18716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8903794">
            <a:off x="3797206" y="2223600"/>
            <a:ext cx="14291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3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2"/>
          <p:cNvSpPr txBox="1">
            <a:spLocks/>
          </p:cNvSpPr>
          <p:nvPr/>
        </p:nvSpPr>
        <p:spPr>
          <a:xfrm>
            <a:off x="457200" y="224408"/>
            <a:ext cx="8229600" cy="75632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chemeClr val="tx1"/>
                </a:solidFill>
                <a:effectLst/>
                <a:latin typeface="Times New Roman"/>
                <a:ea typeface="Adobe Ming Std L" pitchFamily="18" charset="-128"/>
                <a:cs typeface="Times New Roman"/>
              </a:rPr>
              <a:t>Outline</a:t>
            </a:r>
            <a:endParaRPr lang="en-GB" sz="4000" b="1" dirty="0">
              <a:solidFill>
                <a:schemeClr val="tx1"/>
              </a:solidFill>
              <a:effectLst/>
              <a:latin typeface="Times New Roman"/>
              <a:ea typeface="Adobe Ming Std L" pitchFamily="18" charset="-128"/>
              <a:cs typeface="Times New Roman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050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9609" y="1772816"/>
            <a:ext cx="6251151" cy="256399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33CC"/>
                </a:solidFill>
                <a:latin typeface="Comic Sans MS" pitchFamily="66" charset="0"/>
              </a:rPr>
              <a:t> Motivation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33CC"/>
                </a:solidFill>
                <a:latin typeface="Comic Sans MS" pitchFamily="66" charset="0"/>
              </a:rPr>
              <a:t> Collider and detector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33CC"/>
                </a:solidFill>
                <a:latin typeface="Comic Sans MS" pitchFamily="66" charset="0"/>
              </a:rPr>
              <a:t> Experiment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33CC"/>
                </a:solidFill>
                <a:latin typeface="Comic Sans MS" pitchFamily="66" charset="0"/>
              </a:rPr>
              <a:t> Recent results</a:t>
            </a:r>
            <a:endParaRPr lang="ru-RU" sz="3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0033CC"/>
                </a:solidFill>
                <a:latin typeface="Comic Sans MS" pitchFamily="66" charset="0"/>
              </a:rPr>
              <a:t>Perspectives </a:t>
            </a:r>
            <a:r>
              <a:rPr lang="en-US" sz="3200" dirty="0" smtClean="0">
                <a:solidFill>
                  <a:srgbClr val="0033CC"/>
                </a:solidFill>
                <a:latin typeface="Comic Sans MS" pitchFamily="66" charset="0"/>
              </a:rPr>
              <a:t>and Conclusion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0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92" y="812319"/>
            <a:ext cx="3740720" cy="240065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Liberation Sans" pitchFamily="34"/>
              </a:rPr>
              <a:t>Motivation: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>
                <a:latin typeface="Liberation Sans" pitchFamily="34"/>
              </a:rPr>
              <a:t> study of the internal structure of the vector mesons (transition form factor).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>
                <a:latin typeface="Liberation Sans" pitchFamily="34"/>
              </a:rPr>
              <a:t>  The precise value of the decay branching ratio can be useful for interpretation of experiments </a:t>
            </a:r>
            <a:r>
              <a:rPr lang="en-US" dirty="0" smtClean="0">
                <a:latin typeface="Liberation Sans" pitchFamily="34"/>
              </a:rPr>
              <a:t>on</a:t>
            </a:r>
          </a:p>
          <a:p>
            <a:pPr lvl="0">
              <a:buSzPct val="45000"/>
            </a:pPr>
            <a:r>
              <a:rPr lang="en-US" dirty="0" smtClean="0">
                <a:latin typeface="Liberation Sans" pitchFamily="34"/>
              </a:rPr>
              <a:t> </a:t>
            </a:r>
            <a:r>
              <a:rPr lang="en-US" dirty="0">
                <a:latin typeface="Liberation Sans" pitchFamily="34"/>
              </a:rPr>
              <a:t>quark-gluon plasma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432" y="3304723"/>
            <a:ext cx="3960440" cy="350865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  <a:latin typeface="Liberation Sans" pitchFamily="34"/>
              </a:rPr>
              <a:t>Background </a:t>
            </a:r>
            <a:r>
              <a:rPr lang="en-US" sz="2400" dirty="0">
                <a:solidFill>
                  <a:srgbClr val="000000"/>
                </a:solidFill>
                <a:latin typeface="Liberation Sans" pitchFamily="34"/>
              </a:rPr>
              <a:t>separation</a:t>
            </a:r>
            <a:r>
              <a:rPr lang="en-US" sz="2400" dirty="0" smtClean="0">
                <a:solidFill>
                  <a:srgbClr val="000000"/>
                </a:solidFill>
                <a:latin typeface="Liberation Sans" pitchFamily="34"/>
              </a:rPr>
              <a:t>:</a:t>
            </a:r>
            <a:endParaRPr lang="en-US" sz="2400" dirty="0">
              <a:solidFill>
                <a:srgbClr val="000000"/>
              </a:solidFill>
              <a:latin typeface="Liberation Sans" pitchFamily="34"/>
            </a:endParaRPr>
          </a:p>
          <a:p>
            <a:pPr lvl="0">
              <a:buSzPct val="45000"/>
            </a:pPr>
            <a:endParaRPr lang="ru-RU" dirty="0" smtClean="0">
              <a:solidFill>
                <a:srgbClr val="000000"/>
              </a:solidFill>
              <a:latin typeface="Liberation Sans" pitchFamily="34"/>
            </a:endParaRPr>
          </a:p>
          <a:p>
            <a:pPr lvl="0">
              <a:buSzPct val="45000"/>
            </a:pPr>
            <a:r>
              <a:rPr lang="en-US" dirty="0" smtClean="0">
                <a:solidFill>
                  <a:srgbClr val="000000"/>
                </a:solidFill>
                <a:latin typeface="Liberation Sans" pitchFamily="34"/>
                <a:sym typeface="Symbol" panose="05050102010706020507" pitchFamily="18" charset="2"/>
              </a:rPr>
              <a:t></a:t>
            </a:r>
            <a:r>
              <a:rPr lang="ru-RU" dirty="0" smtClean="0">
                <a:solidFill>
                  <a:srgbClr val="000000"/>
                </a:solidFill>
                <a:latin typeface="Liberation Sans" pitchFamily="34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iberation Sans" pitchFamily="34"/>
              </a:rPr>
              <a:t>π</a:t>
            </a:r>
            <a:r>
              <a:rPr lang="en-US" baseline="53000" dirty="0" smtClean="0">
                <a:solidFill>
                  <a:srgbClr val="000000"/>
                </a:solidFill>
                <a:latin typeface="Liberation Sans" pitchFamily="34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Liberation Sans" pitchFamily="34"/>
              </a:rPr>
              <a:t>π</a:t>
            </a:r>
            <a:r>
              <a:rPr lang="en-US" baseline="53000" dirty="0" smtClean="0">
                <a:solidFill>
                  <a:srgbClr val="000000"/>
                </a:solidFill>
                <a:latin typeface="Liberation Sans" pitchFamily="34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Liberation Sans" pitchFamily="34"/>
              </a:rPr>
              <a:t>π</a:t>
            </a:r>
            <a:r>
              <a:rPr lang="en-US" baseline="53000" dirty="0" smtClean="0">
                <a:solidFill>
                  <a:srgbClr val="000000"/>
                </a:solidFill>
                <a:latin typeface="Liberation Sans" pitchFamily="34"/>
              </a:rPr>
              <a:t>0</a:t>
            </a:r>
            <a:r>
              <a:rPr lang="en-US" dirty="0">
                <a:solidFill>
                  <a:srgbClr val="000000"/>
                </a:solidFill>
                <a:latin typeface="Liberation Sans" pitchFamily="34"/>
              </a:rPr>
              <a:t>: opening angle between tracks, kinematic of the decay, recoil mass of photon pairs</a:t>
            </a:r>
            <a:r>
              <a:rPr lang="en-US" dirty="0" smtClean="0">
                <a:solidFill>
                  <a:srgbClr val="000000"/>
                </a:solidFill>
                <a:latin typeface="Liberation Sans" pitchFamily="34"/>
              </a:rPr>
              <a:t>.</a:t>
            </a:r>
            <a:endParaRPr lang="ru-RU" dirty="0" smtClean="0">
              <a:solidFill>
                <a:srgbClr val="000000"/>
              </a:solidFill>
              <a:latin typeface="Liberation Sans" pitchFamily="34"/>
            </a:endParaRPr>
          </a:p>
          <a:p>
            <a:pPr lvl="0">
              <a:buSzPct val="45000"/>
            </a:pPr>
            <a:endParaRPr lang="en-US" dirty="0">
              <a:solidFill>
                <a:srgbClr val="000000"/>
              </a:solidFill>
              <a:latin typeface="Liberation Sans" pitchFamily="34"/>
            </a:endParaRPr>
          </a:p>
          <a:p>
            <a:pPr lvl="0">
              <a:buSzPct val="45000"/>
            </a:pPr>
            <a:r>
              <a:rPr lang="ru-RU" dirty="0" smtClean="0">
                <a:solidFill>
                  <a:srgbClr val="000000"/>
                </a:solidFill>
                <a:latin typeface="Liberation Sans" pitchFamily="34"/>
                <a:sym typeface="Symbol" panose="05050102010706020507" pitchFamily="18" charset="2"/>
              </a:rPr>
              <a:t> </a:t>
            </a:r>
            <a:r>
              <a:rPr lang="en-US" dirty="0" smtClean="0">
                <a:solidFill>
                  <a:srgbClr val="000000"/>
                </a:solidFill>
                <a:latin typeface="Liberation Sans" pitchFamily="34"/>
              </a:rPr>
              <a:t>π</a:t>
            </a:r>
            <a:r>
              <a:rPr lang="en-US" baseline="53000" dirty="0" smtClean="0">
                <a:solidFill>
                  <a:srgbClr val="000000"/>
                </a:solidFill>
                <a:latin typeface="Liberation Sans" pitchFamily="34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Liberation Sans" pitchFamily="34"/>
              </a:rPr>
              <a:t>γ</a:t>
            </a:r>
            <a:r>
              <a:rPr lang="en-US" dirty="0">
                <a:solidFill>
                  <a:srgbClr val="000000"/>
                </a:solidFill>
                <a:latin typeface="Liberation Sans" pitchFamily="34"/>
              </a:rPr>
              <a:t>: The </a:t>
            </a:r>
            <a:r>
              <a:rPr lang="en-US" dirty="0" smtClean="0">
                <a:solidFill>
                  <a:srgbClr val="000000"/>
                </a:solidFill>
                <a:latin typeface="Liberation Sans" pitchFamily="34"/>
              </a:rPr>
              <a:t>separation method </a:t>
            </a:r>
            <a:r>
              <a:rPr lang="en-US" dirty="0">
                <a:solidFill>
                  <a:srgbClr val="000000"/>
                </a:solidFill>
                <a:latin typeface="Liberation Sans" pitchFamily="34"/>
              </a:rPr>
              <a:t>for π</a:t>
            </a:r>
            <a:r>
              <a:rPr lang="en-US" baseline="53000" dirty="0">
                <a:solidFill>
                  <a:srgbClr val="000000"/>
                </a:solidFill>
                <a:latin typeface="Liberation Sans" pitchFamily="34"/>
              </a:rPr>
              <a:t>0</a:t>
            </a:r>
            <a:r>
              <a:rPr lang="en-US" dirty="0">
                <a:solidFill>
                  <a:srgbClr val="000000"/>
                </a:solidFill>
                <a:latin typeface="Liberation Sans" pitchFamily="34"/>
              </a:rPr>
              <a:t>e</a:t>
            </a:r>
            <a:r>
              <a:rPr lang="en-US" baseline="33000" dirty="0">
                <a:solidFill>
                  <a:srgbClr val="000000"/>
                </a:solidFill>
                <a:latin typeface="Liberation Sans" pitchFamily="34"/>
              </a:rPr>
              <a:t>+</a:t>
            </a:r>
            <a:r>
              <a:rPr lang="en-US" dirty="0">
                <a:solidFill>
                  <a:srgbClr val="000000"/>
                </a:solidFill>
                <a:latin typeface="Liberation Sans" pitchFamily="34"/>
              </a:rPr>
              <a:t>e</a:t>
            </a:r>
            <a:r>
              <a:rPr lang="en-US" baseline="33000" dirty="0">
                <a:solidFill>
                  <a:srgbClr val="000000"/>
                </a:solidFill>
                <a:latin typeface="Liberation Sans" pitchFamily="34"/>
              </a:rPr>
              <a:t>-</a:t>
            </a:r>
            <a:r>
              <a:rPr lang="en-US" dirty="0">
                <a:solidFill>
                  <a:srgbClr val="000000"/>
                </a:solidFill>
                <a:latin typeface="Liberation Sans" pitchFamily="34"/>
              </a:rPr>
              <a:t>  and π</a:t>
            </a:r>
            <a:r>
              <a:rPr lang="en-US" baseline="53000" dirty="0">
                <a:solidFill>
                  <a:srgbClr val="000000"/>
                </a:solidFill>
                <a:latin typeface="Liberation Sans" pitchFamily="34"/>
              </a:rPr>
              <a:t>0</a:t>
            </a:r>
            <a:r>
              <a:rPr lang="en-US" dirty="0">
                <a:solidFill>
                  <a:srgbClr val="000000"/>
                </a:solidFill>
                <a:latin typeface="Liberation Sans" pitchFamily="34"/>
              </a:rPr>
              <a:t>γ  (with conversion γ on material of the detector</a:t>
            </a:r>
            <a:r>
              <a:rPr lang="en-US" dirty="0" smtClean="0">
                <a:solidFill>
                  <a:srgbClr val="000000"/>
                </a:solidFill>
                <a:latin typeface="Liberation Sans" pitchFamily="34"/>
              </a:rPr>
              <a:t>) </a:t>
            </a:r>
            <a:r>
              <a:rPr lang="en-US" dirty="0">
                <a:solidFill>
                  <a:srgbClr val="000000"/>
                </a:solidFill>
                <a:latin typeface="Liberation Sans" pitchFamily="34"/>
              </a:rPr>
              <a:t>is based on information from drift chamber (track momentum, vertex position) and uses a neural network.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13230"/>
              </p:ext>
            </p:extLst>
          </p:nvPr>
        </p:nvGraphicFramePr>
        <p:xfrm>
          <a:off x="4070294" y="4869160"/>
          <a:ext cx="5080790" cy="1726995"/>
        </p:xfrm>
        <a:graphic>
          <a:graphicData uri="http://schemas.openxmlformats.org/drawingml/2006/table">
            <a:tbl>
              <a:tblPr firstRow="1" bandRow="1"/>
              <a:tblGrid>
                <a:gridCol w="1141427"/>
                <a:gridCol w="2055384"/>
                <a:gridCol w="886510"/>
                <a:gridCol w="997469"/>
              </a:tblGrid>
              <a:tr h="47406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Br(</a:t>
                      </a:r>
                      <a:r>
                        <a:rPr lang="en-US" sz="1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Liberation Sans" pitchFamily="34"/>
                          <a:ea typeface="Liberation Serif" pitchFamily="18"/>
                          <a:cs typeface="DejaVu Sans" pitchFamily="34"/>
                        </a:rPr>
                        <a:t>ω → π</a:t>
                      </a:r>
                      <a:r>
                        <a:rPr lang="en-US" sz="1400" b="0" i="0" u="none" strike="noStrike" baseline="5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Liberation Sans" pitchFamily="34"/>
                          <a:ea typeface="Liberation Serif" pitchFamily="18"/>
                          <a:cs typeface="DejaVu Sans" pitchFamily="34"/>
                        </a:rPr>
                        <a:t>0</a:t>
                      </a:r>
                      <a:r>
                        <a:rPr lang="en-US" sz="1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Liberation Sans" pitchFamily="34"/>
                          <a:ea typeface="Liberation Serif" pitchFamily="18"/>
                          <a:cs typeface="DejaVu Sans" pitchFamily="34"/>
                        </a:rPr>
                        <a:t>e</a:t>
                      </a:r>
                      <a:r>
                        <a:rPr lang="en-US" sz="1400" b="0" i="0" u="none" strike="noStrike" baseline="5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Liberation Sans" pitchFamily="34"/>
                          <a:ea typeface="Liberation Serif" pitchFamily="18"/>
                          <a:cs typeface="DejaVu Sans" pitchFamily="34"/>
                        </a:rPr>
                        <a:t>+</a:t>
                      </a:r>
                      <a:r>
                        <a:rPr lang="en-US" sz="1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Liberation Sans" pitchFamily="34"/>
                          <a:ea typeface="Liberation Serif" pitchFamily="18"/>
                          <a:cs typeface="DejaVu Sans" pitchFamily="34"/>
                        </a:rPr>
                        <a:t>e</a:t>
                      </a:r>
                      <a:r>
                        <a:rPr lang="en-US" sz="1400" b="0" i="0" u="none" strike="noStrike" baseline="5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Liberation Sans" pitchFamily="34"/>
                          <a:ea typeface="Liberation Serif" pitchFamily="18"/>
                          <a:cs typeface="DejaVu Sans" pitchFamily="34"/>
                        </a:rPr>
                        <a:t>-</a:t>
                      </a: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data, pb</a:t>
                      </a:r>
                      <a:r>
                        <a:rPr lang="en-US" sz="1400" b="0" i="0" u="none" strike="noStrike" baseline="3300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-1</a:t>
                      </a:r>
                    </a:p>
                  </a:txBody>
                  <a:tcPr/>
                </a:tc>
              </a:tr>
              <a:tr h="47406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CMD-2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Verdana" pitchFamily="34"/>
                        </a:rPr>
                        <a:t>(8.19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DejaVu Sans" pitchFamily="34"/>
                        </a:rPr>
                        <a:t>±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Verdana" pitchFamily="34"/>
                        </a:rPr>
                        <a:t>0,71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DejaVu Sans" pitchFamily="34"/>
                        </a:rPr>
                        <a:t>±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Verdana" pitchFamily="34"/>
                        </a:rPr>
                        <a:t>0.62)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DejaVu Sans" pitchFamily="34"/>
                        </a:rPr>
                        <a:t>∗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Verdana" pitchFamily="34"/>
                        </a:rPr>
                        <a:t>10</a:t>
                      </a:r>
                      <a:r>
                        <a:rPr lang="en-US" sz="1400" b="0" i="0" u="none" strike="noStrike" baseline="6300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Verdana" pitchFamily="34"/>
                        </a:rPr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3.3</a:t>
                      </a:r>
                    </a:p>
                  </a:txBody>
                  <a:tcPr/>
                </a:tc>
              </a:tr>
              <a:tr h="47406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SND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Verdana" pitchFamily="34"/>
                        </a:rPr>
                        <a:t>(7.61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DejaVu Sans" pitchFamily="34"/>
                        </a:rPr>
                        <a:t>±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Verdana" pitchFamily="34"/>
                        </a:rPr>
                        <a:t>0,53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DejaVu Sans" pitchFamily="34"/>
                        </a:rPr>
                        <a:t>±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Verdana" pitchFamily="34"/>
                        </a:rPr>
                        <a:t>0.64)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DejaVu Sans" pitchFamily="34"/>
                        </a:rPr>
                        <a:t>∗</a:t>
                      </a: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Verdana" pitchFamily="34"/>
                        </a:rPr>
                        <a:t>10</a:t>
                      </a:r>
                      <a:r>
                        <a:rPr lang="en-US" sz="1400" b="0" i="0" u="none" strike="noStrike" baseline="6300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Verdana" pitchFamily="34"/>
                        </a:rPr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9.8</a:t>
                      </a:r>
                    </a:p>
                  </a:txBody>
                  <a:tcPr/>
                </a:tc>
              </a:tr>
              <a:tr h="29940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CMD-3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Albany" pitchFamily="18"/>
                          <a:ea typeface="Andale Sans UI" pitchFamily="2"/>
                          <a:cs typeface="Verdana" pitchFamily="34"/>
                        </a:rPr>
                        <a:t>(6.90</a:t>
                      </a: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Albany" pitchFamily="18"/>
                          <a:ea typeface="Andale Sans UI" pitchFamily="2"/>
                          <a:cs typeface="DejaVu Sans" pitchFamily="34"/>
                        </a:rPr>
                        <a:t>±</a:t>
                      </a: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Albany" pitchFamily="18"/>
                          <a:ea typeface="Andale Sans UI" pitchFamily="2"/>
                          <a:cs typeface="Verdana" pitchFamily="34"/>
                        </a:rPr>
                        <a:t>0.33)</a:t>
                      </a: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Albany" pitchFamily="18"/>
                          <a:ea typeface="Andale Sans UI" pitchFamily="2"/>
                          <a:cs typeface="DejaVu Sans" pitchFamily="34"/>
                        </a:rPr>
                        <a:t>∗</a:t>
                      </a: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Albany" pitchFamily="18"/>
                          <a:ea typeface="Andale Sans UI" pitchFamily="2"/>
                          <a:cs typeface="Verdana" pitchFamily="34"/>
                        </a:rPr>
                        <a:t>10</a:t>
                      </a:r>
                      <a:r>
                        <a:rPr lang="en-US" sz="1400" b="0" i="0" u="none" strike="noStrike" baseline="63000" dirty="0">
                          <a:ln>
                            <a:noFill/>
                          </a:ln>
                          <a:latin typeface="Albany" pitchFamily="18"/>
                          <a:ea typeface="Andale Sans UI" pitchFamily="2"/>
                          <a:cs typeface="Verdana" pitchFamily="34"/>
                        </a:rPr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 i="0">
                          <a:latin typeface="Liberation Sans" pitchFamily="34"/>
                        </a:defRPr>
                      </a:pP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1169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>
                          <a:latin typeface="Liberation Sans" pitchFamily="34"/>
                        </a:defRPr>
                      </a:pPr>
                      <a:r>
                        <a:rPr lang="en-US" sz="1400" b="0" i="0" u="none" strike="noStrike" dirty="0">
                          <a:ln>
                            <a:noFill/>
                          </a:ln>
                          <a:latin typeface="Liberation Sans" pitchFamily="34"/>
                          <a:ea typeface="Andale Sans UI" pitchFamily="2"/>
                          <a:cs typeface="Tahoma" pitchFamily="2"/>
                        </a:rPr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53527"/>
          <a:stretch/>
        </p:blipFill>
        <p:spPr>
          <a:xfrm>
            <a:off x="3955008" y="764704"/>
            <a:ext cx="5154346" cy="388843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200" dirty="0" err="1" smtClean="0">
                <a:latin typeface="Comic Sans MS" pitchFamily="66" charset="0"/>
              </a:rPr>
              <a:t>e</a:t>
            </a:r>
            <a:r>
              <a:rPr lang="en-US" sz="3200" baseline="30000" dirty="0" err="1" smtClean="0">
                <a:latin typeface="Comic Sans MS" pitchFamily="66" charset="0"/>
              </a:rPr>
              <a:t>+</a:t>
            </a:r>
            <a:r>
              <a:rPr lang="en-US" sz="3200" dirty="0" err="1" smtClean="0">
                <a:latin typeface="Comic Sans MS" pitchFamily="66" charset="0"/>
              </a:rPr>
              <a:t>e</a:t>
            </a:r>
            <a:r>
              <a:rPr lang="en-US" sz="3200" baseline="30000" dirty="0" smtClean="0">
                <a:latin typeface="Comic Sans MS" pitchFamily="66" charset="0"/>
              </a:rPr>
              <a:t>-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  <a:sym typeface="Symbol"/>
              </a:rPr>
              <a:t>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w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3200" dirty="0" smtClean="0">
                <a:latin typeface="Comic Sans MS" pitchFamily="66" charset="0"/>
                <a:sym typeface="Symbol"/>
              </a:rPr>
              <a:t> </a:t>
            </a:r>
            <a:r>
              <a:rPr lang="en-US" sz="3200" dirty="0" smtClean="0">
                <a:latin typeface="Symbol" pitchFamily="18" charset="2"/>
                <a:sym typeface="Symbol"/>
              </a:rPr>
              <a:t>p</a:t>
            </a:r>
            <a:r>
              <a:rPr lang="en-US" sz="3200" baseline="30000" dirty="0" smtClean="0">
                <a:latin typeface="Symbol" pitchFamily="18" charset="2"/>
                <a:sym typeface="Symbol"/>
              </a:rPr>
              <a:t>0</a:t>
            </a:r>
            <a:r>
              <a:rPr lang="en-US" sz="3200" dirty="0" smtClean="0">
                <a:latin typeface="Comic Sans MS" pitchFamily="66" charset="0"/>
                <a:sym typeface="Symbol"/>
              </a:rPr>
              <a:t>e</a:t>
            </a:r>
            <a:r>
              <a:rPr lang="en-US" sz="3200" baseline="30000" dirty="0" smtClean="0">
                <a:latin typeface="Comic Sans MS" pitchFamily="66" charset="0"/>
                <a:sym typeface="Symbol"/>
              </a:rPr>
              <a:t>+</a:t>
            </a:r>
            <a:r>
              <a:rPr lang="en-US" sz="3200" dirty="0" smtClean="0">
                <a:latin typeface="Comic Sans MS" pitchFamily="66" charset="0"/>
                <a:sym typeface="Symbol"/>
              </a:rPr>
              <a:t>e</a:t>
            </a:r>
            <a:r>
              <a:rPr lang="en-US" sz="3200" baseline="30000" dirty="0" smtClean="0">
                <a:latin typeface="Comic Sans MS" pitchFamily="66" charset="0"/>
                <a:sym typeface="Symbol"/>
              </a:rPr>
              <a:t>- </a:t>
            </a:r>
            <a:endParaRPr lang="en-US" sz="3200" baseline="30000" dirty="0">
              <a:latin typeface="Comic Sans MS" pitchFamily="66" charset="0"/>
            </a:endParaRPr>
          </a:p>
        </p:txBody>
      </p:sp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680" y="0"/>
            <a:ext cx="904320" cy="9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2197960">
            <a:off x="4987531" y="2328807"/>
            <a:ext cx="2524779" cy="53906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9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Preliminary</a:t>
            </a:r>
            <a:endParaRPr lang="en-US" sz="2900" b="1" dirty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07798" y="-27384"/>
            <a:ext cx="5331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latin typeface="Times New Roman"/>
                <a:ea typeface="Adobe Ming Std L" pitchFamily="18" charset="-128"/>
                <a:cs typeface="Times New Roman"/>
              </a:rPr>
              <a:t>SUMMARY and OUTLOOK</a:t>
            </a:r>
            <a:endParaRPr lang="en-GB" sz="3200" b="1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8680"/>
            <a:ext cx="9144000" cy="6278632"/>
          </a:xfrm>
          <a:prstGeom prst="rect">
            <a:avLst/>
          </a:prstGeom>
          <a:solidFill>
            <a:srgbClr val="CCFFFF"/>
          </a:solidFill>
        </p:spPr>
        <p:txBody>
          <a:bodyPr wrap="square" lIns="91430" tIns="45715" rIns="91430" bIns="45715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200" dirty="0" smtClean="0"/>
              <a:t>  </a:t>
            </a:r>
            <a:r>
              <a:rPr lang="en-US" sz="2000" dirty="0" smtClean="0">
                <a:latin typeface="Comic Sans MS" pitchFamily="66" charset="0"/>
              </a:rPr>
              <a:t>VEPP-2000 collider successfully operated at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s = 2m</a:t>
            </a:r>
            <a:r>
              <a:rPr lang="el-GR" sz="2000" baseline="-25000" dirty="0" smtClean="0">
                <a:latin typeface="Calibri"/>
                <a:sym typeface="Symbol"/>
              </a:rPr>
              <a:t>π</a:t>
            </a:r>
            <a:r>
              <a:rPr lang="en-US" sz="2000" baseline="-25000" dirty="0" smtClean="0">
                <a:latin typeface="Calibri"/>
                <a:sym typeface="Symbol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-2 GeV    </a:t>
            </a:r>
          </a:p>
          <a:p>
            <a:r>
              <a:rPr lang="en-US" sz="2000" dirty="0" smtClean="0">
                <a:latin typeface="Comic Sans MS" pitchFamily="66" charset="0"/>
                <a:sym typeface="Symbol"/>
              </a:rPr>
              <a:t>    </a:t>
            </a:r>
            <a:r>
              <a:rPr lang="en-US" sz="2000" dirty="0" smtClean="0">
                <a:latin typeface="Comic Sans MS" pitchFamily="66" charset="0"/>
              </a:rPr>
              <a:t>with </a:t>
            </a:r>
            <a:r>
              <a:rPr lang="en-US" sz="2000" dirty="0" err="1" smtClean="0">
                <a:latin typeface="Comic Sans MS" pitchFamily="66" charset="0"/>
              </a:rPr>
              <a:t>L</a:t>
            </a:r>
            <a:r>
              <a:rPr lang="en-US" sz="2000" baseline="-25000" dirty="0" err="1" smtClean="0">
                <a:latin typeface="Comic Sans MS" pitchFamily="66" charset="0"/>
              </a:rPr>
              <a:t>max</a:t>
            </a:r>
            <a:r>
              <a:rPr lang="en-US" sz="2000" dirty="0" smtClean="0">
                <a:latin typeface="Comic Sans MS" pitchFamily="66" charset="0"/>
              </a:rPr>
              <a:t> = 4x10</a:t>
            </a:r>
            <a:r>
              <a:rPr lang="en-US" sz="2000" baseline="30000" dirty="0" smtClean="0">
                <a:latin typeface="Comic Sans MS" pitchFamily="66" charset="0"/>
              </a:rPr>
              <a:t>31</a:t>
            </a:r>
            <a:r>
              <a:rPr lang="en-US" sz="2000" dirty="0" smtClean="0">
                <a:latin typeface="Comic Sans MS" pitchFamily="66" charset="0"/>
              </a:rPr>
              <a:t> cm</a:t>
            </a:r>
            <a:r>
              <a:rPr lang="en-US" sz="2000" baseline="30000" dirty="0" smtClean="0">
                <a:latin typeface="Comic Sans MS" pitchFamily="66" charset="0"/>
              </a:rPr>
              <a:t>-2</a:t>
            </a:r>
            <a:r>
              <a:rPr lang="en-US" sz="2000" dirty="0" smtClean="0">
                <a:latin typeface="Comic Sans MS" pitchFamily="66" charset="0"/>
              </a:rPr>
              <a:t>s</a:t>
            </a:r>
            <a:r>
              <a:rPr lang="en-US" sz="2000" baseline="30000" dirty="0" smtClean="0">
                <a:latin typeface="Comic Sans MS" pitchFamily="66" charset="0"/>
              </a:rPr>
              <a:t>-1</a:t>
            </a:r>
            <a:r>
              <a:rPr lang="en-US" sz="2000" dirty="0" smtClean="0">
                <a:latin typeface="Comic Sans MS" pitchFamily="66" charset="0"/>
              </a:rPr>
              <a:t> and collected ~160 pb</a:t>
            </a:r>
            <a:r>
              <a:rPr lang="en-US" sz="2000" baseline="30000" dirty="0" smtClean="0">
                <a:latin typeface="Comic Sans MS" pitchFamily="66" charset="0"/>
              </a:rPr>
              <a:t>-1</a:t>
            </a:r>
            <a:r>
              <a:rPr lang="en-US" sz="2000" dirty="0" smtClean="0">
                <a:latin typeface="Comic Sans MS" pitchFamily="66" charset="0"/>
              </a:rPr>
              <a:t> per detector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omic Sans MS" pitchFamily="66" charset="0"/>
                <a:ea typeface="Standard Symbols L"/>
              </a:rPr>
              <a:t> 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CMD-3 results must provide the systematic accuracy ~0.3-0.5% for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  <a:sym typeface="Symbol"/>
              </a:rPr>
              <a:t></a:t>
            </a:r>
            <a:r>
              <a:rPr lang="en-US" sz="2000" baseline="33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+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  <a:sym typeface="Symbol"/>
              </a:rPr>
              <a:t></a:t>
            </a:r>
            <a:r>
              <a:rPr lang="en-US" sz="2000" baseline="33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 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    (0.2 – 0.3 ppm) and ~3% for multibody modes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Energy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region near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N-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Nbar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threshold carefully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scann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again and statistic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  increased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by a factor of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 For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the first time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anomalous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behavior of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XS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for the process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e+e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  <a:sym typeface="Symbol" panose="05050102010706020507" pitchFamily="18" charset="2"/>
              </a:rPr>
              <a:t> K</a:t>
            </a:r>
            <a:r>
              <a:rPr lang="en-US" sz="2000" baseline="30000" dirty="0">
                <a:solidFill>
                  <a:srgbClr val="002060"/>
                </a:solidFill>
                <a:latin typeface="Comic Sans MS" pitchFamily="66" charset="0"/>
                <a:sym typeface="Symbol" panose="05050102010706020507" pitchFamily="18" charset="2"/>
              </a:rPr>
              <a:t>+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  <a:sym typeface="Symbol" panose="05050102010706020507" pitchFamily="18" charset="2"/>
              </a:rPr>
              <a:t>K</a:t>
            </a:r>
            <a:r>
              <a:rPr lang="en-US" sz="2000" baseline="30000" dirty="0">
                <a:solidFill>
                  <a:srgbClr val="002060"/>
                </a:solidFill>
                <a:latin typeface="Comic Sans MS" pitchFamily="66" charset="0"/>
                <a:sym typeface="Symbol" panose="05050102010706020507" pitchFamily="18" charset="2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  <a:sym typeface="Symbol" panose="05050102010706020507" pitchFamily="18" charset="2"/>
              </a:rPr>
              <a:t>+-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 panose="05050102010706020507" pitchFamily="18" charset="2"/>
              </a:rPr>
              <a:t>near N-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  <a:sym typeface="Symbol" panose="05050102010706020507" pitchFamily="18" charset="2"/>
              </a:rPr>
              <a:t>Nbar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 panose="05050102010706020507" pitchFamily="18" charset="2"/>
              </a:rPr>
              <a:t> threshold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is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also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revealed</a:t>
            </a:r>
          </a:p>
          <a:p>
            <a:pPr>
              <a:buBlip>
                <a:blip r:embed="rId2"/>
              </a:buBlip>
            </a:pP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en-US" sz="2000" dirty="0" smtClean="0">
                <a:latin typeface="Comic Sans MS" pitchFamily="66" charset="0"/>
              </a:rPr>
              <a:t>Various </a:t>
            </a:r>
            <a:r>
              <a:rPr lang="en-US" sz="2000" dirty="0">
                <a:latin typeface="Comic Sans MS" pitchFamily="66" charset="0"/>
              </a:rPr>
              <a:t>studies of transition form factors are in progress:        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</a:t>
            </a:r>
            <a:r>
              <a:rPr lang="en-US" sz="2000" dirty="0" err="1" smtClean="0">
                <a:latin typeface="Comic Sans MS" pitchFamily="66" charset="0"/>
              </a:rPr>
              <a:t>e</a:t>
            </a:r>
            <a:r>
              <a:rPr lang="en-US" sz="2000" baseline="33000" dirty="0" err="1" smtClean="0">
                <a:latin typeface="Comic Sans MS" pitchFamily="66" charset="0"/>
              </a:rPr>
              <a:t>+</a:t>
            </a:r>
            <a:r>
              <a:rPr lang="en-US" sz="2000" dirty="0" err="1" smtClean="0">
                <a:latin typeface="Comic Sans MS" pitchFamily="66" charset="0"/>
              </a:rPr>
              <a:t>e</a:t>
            </a:r>
            <a:r>
              <a:rPr lang="en-US" sz="2000" baseline="33000" dirty="0" smtClean="0">
                <a:latin typeface="Comic Sans MS" pitchFamily="66" charset="0"/>
              </a:rPr>
              <a:t>- 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</a:t>
            </a:r>
            <a:r>
              <a:rPr lang="en-US" sz="2000" baseline="33000" dirty="0">
                <a:latin typeface="Comic Sans MS" pitchFamily="66" charset="0"/>
                <a:ea typeface="Standard Symbols L"/>
              </a:rPr>
              <a:t>0</a:t>
            </a:r>
            <a:r>
              <a:rPr lang="en-US" sz="2000" dirty="0">
                <a:latin typeface="Comic Sans MS" pitchFamily="66" charset="0"/>
                <a:ea typeface="Standard Symbols L"/>
                <a:sym typeface="Symbol"/>
              </a:rPr>
              <a:t></a:t>
            </a:r>
            <a:r>
              <a:rPr lang="en-US" sz="2000" dirty="0">
                <a:latin typeface="Comic Sans MS" pitchFamily="66" charset="0"/>
                <a:ea typeface="Standard Symbols L"/>
              </a:rPr>
              <a:t>, </a:t>
            </a:r>
            <a:r>
              <a:rPr lang="en-US" sz="2000" dirty="0">
                <a:latin typeface="Comic Sans MS" pitchFamily="66" charset="0"/>
                <a:ea typeface="Standard Symbols L"/>
                <a:sym typeface="Symbol"/>
              </a:rPr>
              <a:t></a:t>
            </a:r>
            <a:r>
              <a:rPr lang="en-US" sz="2000" dirty="0">
                <a:latin typeface="Comic Sans MS" pitchFamily="66" charset="0"/>
                <a:ea typeface="Standard Symbols L"/>
              </a:rPr>
              <a:t>, </a:t>
            </a:r>
            <a:r>
              <a:rPr lang="en-US" sz="2000" dirty="0">
                <a:latin typeface="Comic Sans MS" pitchFamily="66" charset="0"/>
                <a:ea typeface="Standard Symbols L"/>
                <a:sym typeface="Symbol"/>
              </a:rPr>
              <a:t></a:t>
            </a:r>
            <a:r>
              <a:rPr lang="en-US" sz="2000" baseline="33000" dirty="0">
                <a:latin typeface="Comic Sans MS" pitchFamily="66" charset="0"/>
                <a:ea typeface="Standard Symbols L"/>
              </a:rPr>
              <a:t>0</a:t>
            </a:r>
            <a:r>
              <a:rPr lang="en-US" sz="2000" dirty="0">
                <a:latin typeface="Comic Sans MS" pitchFamily="66" charset="0"/>
                <a:ea typeface="Standard Symbols L"/>
              </a:rPr>
              <a:t>e</a:t>
            </a:r>
            <a:r>
              <a:rPr lang="en-US" sz="2000" baseline="33000" dirty="0">
                <a:latin typeface="Comic Sans MS" pitchFamily="66" charset="0"/>
                <a:ea typeface="Standard Symbols L"/>
              </a:rPr>
              <a:t>+</a:t>
            </a:r>
            <a:r>
              <a:rPr lang="en-US" sz="2000" dirty="0">
                <a:latin typeface="Comic Sans MS" pitchFamily="66" charset="0"/>
                <a:ea typeface="Standard Symbols L"/>
              </a:rPr>
              <a:t>e</a:t>
            </a:r>
            <a:r>
              <a:rPr lang="en-US" sz="2000" baseline="33000" dirty="0">
                <a:latin typeface="Comic Sans MS" pitchFamily="66" charset="0"/>
                <a:ea typeface="Standard Symbols L"/>
              </a:rPr>
              <a:t>-</a:t>
            </a:r>
            <a:r>
              <a:rPr lang="en-US" sz="2000" dirty="0">
                <a:latin typeface="Comic Sans MS" pitchFamily="66" charset="0"/>
                <a:ea typeface="Standard Symbols L"/>
              </a:rPr>
              <a:t>, </a:t>
            </a:r>
            <a:r>
              <a:rPr lang="en-US" sz="2000" dirty="0">
                <a:latin typeface="Comic Sans MS" pitchFamily="66" charset="0"/>
                <a:ea typeface="Standard Symbols L"/>
                <a:sym typeface="Symbol"/>
              </a:rPr>
              <a:t></a:t>
            </a:r>
            <a:r>
              <a:rPr lang="en-US" sz="2000" dirty="0" err="1" smtClean="0">
                <a:latin typeface="Comic Sans MS" pitchFamily="66" charset="0"/>
                <a:ea typeface="Standard Symbols L"/>
              </a:rPr>
              <a:t>e</a:t>
            </a:r>
            <a:r>
              <a:rPr lang="en-US" sz="2000" baseline="33000" dirty="0" err="1" smtClean="0">
                <a:latin typeface="Comic Sans MS" pitchFamily="66" charset="0"/>
                <a:ea typeface="Standard Symbols L"/>
              </a:rPr>
              <a:t>+</a:t>
            </a:r>
            <a:r>
              <a:rPr lang="en-US" sz="2000" dirty="0" err="1" smtClean="0">
                <a:latin typeface="Comic Sans MS" pitchFamily="66" charset="0"/>
                <a:ea typeface="Standard Symbols L"/>
              </a:rPr>
              <a:t>e</a:t>
            </a:r>
            <a:r>
              <a:rPr lang="en-US" sz="2000" baseline="33000" dirty="0" smtClean="0">
                <a:latin typeface="Comic Sans MS" pitchFamily="66" charset="0"/>
                <a:ea typeface="Standard Symbols L"/>
              </a:rPr>
              <a:t>-</a:t>
            </a:r>
          </a:p>
          <a:p>
            <a:endParaRPr lang="en-US" sz="2000" dirty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We start </a:t>
            </a:r>
            <a:r>
              <a:rPr lang="en-US" sz="2000" smtClean="0">
                <a:solidFill>
                  <a:srgbClr val="002060"/>
                </a:solidFill>
                <a:latin typeface="Comic Sans MS" pitchFamily="66" charset="0"/>
              </a:rPr>
              <a:t>analysis of the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multihadron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processes with Ks in final states:  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  K</a:t>
            </a:r>
            <a:r>
              <a:rPr lang="en-US" sz="2000" baseline="-25000" dirty="0" smtClean="0">
                <a:solidFill>
                  <a:srgbClr val="002060"/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K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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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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K*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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-+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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K</a:t>
            </a:r>
            <a:r>
              <a:rPr lang="en-US" sz="2000" baseline="-25000" dirty="0" smtClean="0">
                <a:solidFill>
                  <a:srgbClr val="002060"/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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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-+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K*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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K*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-+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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K</a:t>
            </a:r>
            <a:r>
              <a:rPr lang="en-US" sz="2000" baseline="-25000" dirty="0" smtClean="0">
                <a:solidFill>
                  <a:srgbClr val="002060"/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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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baseline="-25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L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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-+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and so on</a:t>
            </a:r>
          </a:p>
          <a:p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>
                <a:latin typeface="Comic Sans MS" pitchFamily="66" charset="0"/>
              </a:rPr>
              <a:t> We plan to </a:t>
            </a:r>
            <a:r>
              <a:rPr lang="en-US" sz="2000" dirty="0" smtClean="0">
                <a:latin typeface="Comic Sans MS" pitchFamily="66" charset="0"/>
              </a:rPr>
              <a:t>collect the integrated luminosity ~ 1fb</a:t>
            </a:r>
            <a:r>
              <a:rPr lang="en-US" sz="2000" baseline="30000" dirty="0" smtClean="0">
                <a:latin typeface="Comic Sans MS" pitchFamily="66" charset="0"/>
              </a:rPr>
              <a:t>-1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in </a:t>
            </a:r>
            <a:r>
              <a:rPr lang="en-US" sz="2000" dirty="0" smtClean="0">
                <a:latin typeface="Comic Sans MS" pitchFamily="66" charset="0"/>
              </a:rPr>
              <a:t>5 </a:t>
            </a:r>
            <a:r>
              <a:rPr lang="en-US" sz="2000" dirty="0">
                <a:latin typeface="Comic Sans MS" pitchFamily="66" charset="0"/>
              </a:rPr>
              <a:t>years, which </a:t>
            </a:r>
            <a:r>
              <a:rPr lang="en-US" sz="2000" dirty="0" smtClean="0">
                <a:latin typeface="Comic Sans MS" pitchFamily="66" charset="0"/>
              </a:rPr>
              <a:t>  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should </a:t>
            </a:r>
            <a:r>
              <a:rPr lang="en-US" sz="2000" dirty="0">
                <a:latin typeface="Comic Sans MS" pitchFamily="66" charset="0"/>
              </a:rPr>
              <a:t>provide new precise results on </a:t>
            </a:r>
            <a:r>
              <a:rPr lang="en-US" sz="2000" dirty="0" err="1">
                <a:latin typeface="Comic Sans MS" pitchFamily="66" charset="0"/>
              </a:rPr>
              <a:t>multihadron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production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577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9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0"/>
            <a:ext cx="827584" cy="89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07704" y="2420888"/>
            <a:ext cx="5061248" cy="7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sz="4400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BACK SLIDES</a:t>
            </a:r>
            <a:endParaRPr lang="en-US" sz="4400" kern="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2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-27384"/>
            <a:ext cx="9096448" cy="279787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0"/>
            <a:ext cx="827584" cy="89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247" y="3284984"/>
            <a:ext cx="4710026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383845"/>
            <a:ext cx="4320480" cy="24401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9071" y="1484784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endParaRPr lang="ru-RU" sz="1400" dirty="0">
              <a:latin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</a:rPr>
              <a:t>𝑒</a:t>
            </a:r>
            <a:r>
              <a:rPr lang="en-US" sz="1200" dirty="0">
                <a:latin typeface="Cambria Math" panose="02040503050406030204" pitchFamily="18" charset="0"/>
              </a:rPr>
              <a:t>+</a:t>
            </a:r>
            <a:r>
              <a:rPr lang="en-US" dirty="0">
                <a:latin typeface="Cambria Math" panose="02040503050406030204" pitchFamily="18" charset="0"/>
              </a:rPr>
              <a:t>𝑒</a:t>
            </a:r>
            <a:r>
              <a:rPr lang="en-US" sz="1200" dirty="0">
                <a:latin typeface="Cambria Math" panose="02040503050406030204" pitchFamily="18" charset="0"/>
              </a:rPr>
              <a:t>− </a:t>
            </a:r>
            <a:r>
              <a:rPr lang="en-US" dirty="0">
                <a:latin typeface="Times New Roman" panose="02020603050405020304" pitchFamily="18" charset="0"/>
              </a:rPr>
              <a:t>symmetric beams machine for the energy scan in range </a:t>
            </a:r>
            <a:r>
              <a:rPr lang="en-US" dirty="0">
                <a:latin typeface="Cambria Math" panose="02040503050406030204" pitchFamily="18" charset="0"/>
              </a:rPr>
              <a:t>𝑠∈(2𝑚</a:t>
            </a:r>
            <a:r>
              <a:rPr lang="en-US" sz="1200" dirty="0">
                <a:latin typeface="Cambria Math" panose="02040503050406030204" pitchFamily="18" charset="0"/>
              </a:rPr>
              <a:t>𝜋</a:t>
            </a:r>
            <a:r>
              <a:rPr lang="en-US" dirty="0">
                <a:latin typeface="Cambria Math" panose="02040503050406030204" pitchFamily="18" charset="0"/>
              </a:rPr>
              <a:t>;2.005 GeV) 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•   </a:t>
            </a:r>
            <a:r>
              <a:rPr lang="en-US" dirty="0" smtClean="0">
                <a:latin typeface="Times New Roman" panose="02020603050405020304" pitchFamily="18" charset="0"/>
              </a:rPr>
              <a:t>Round </a:t>
            </a:r>
            <a:r>
              <a:rPr lang="en-US" dirty="0">
                <a:latin typeface="Times New Roman" panose="02020603050405020304" pitchFamily="18" charset="0"/>
              </a:rPr>
              <a:t>beams technology used 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•   </a:t>
            </a:r>
            <a:r>
              <a:rPr lang="en-US" dirty="0" smtClean="0">
                <a:latin typeface="Times New Roman" panose="02020603050405020304" pitchFamily="18" charset="0"/>
              </a:rPr>
              <a:t>The maximum luminosity is </a:t>
            </a:r>
            <a:r>
              <a:rPr lang="en-US" dirty="0" smtClean="0">
                <a:latin typeface="Cambria Math" panose="02040503050406030204" pitchFamily="18" charset="0"/>
              </a:rPr>
              <a:t>10</a:t>
            </a:r>
            <a:r>
              <a:rPr lang="en-US" sz="1200" baseline="30000" dirty="0" smtClean="0">
                <a:latin typeface="Cambria Math" panose="02040503050406030204" pitchFamily="18" charset="0"/>
              </a:rPr>
              <a:t>32</a:t>
            </a:r>
            <a:r>
              <a:rPr lang="en-US" sz="1200" dirty="0" smtClean="0">
                <a:latin typeface="Cambria Math" panose="02040503050406030204" pitchFamily="18" charset="0"/>
              </a:rPr>
              <a:t> </a:t>
            </a:r>
            <a:r>
              <a:rPr lang="en-US" dirty="0" smtClean="0">
                <a:latin typeface="Cambria Math" panose="02040503050406030204" pitchFamily="18" charset="0"/>
              </a:rPr>
              <a:t>cm</a:t>
            </a:r>
            <a:r>
              <a:rPr lang="en-US" sz="1200" baseline="30000" dirty="0" smtClean="0">
                <a:latin typeface="Cambria Math" panose="02040503050406030204" pitchFamily="18" charset="0"/>
              </a:rPr>
              <a:t>−2</a:t>
            </a:r>
            <a:r>
              <a:rPr lang="en-US" dirty="0" smtClean="0">
                <a:latin typeface="Cambria Math" panose="02040503050406030204" pitchFamily="18" charset="0"/>
              </a:rPr>
              <a:t>s</a:t>
            </a:r>
            <a:r>
              <a:rPr lang="en-US" sz="1200" baseline="30000" dirty="0" smtClean="0">
                <a:latin typeface="Cambria Math" panose="02040503050406030204" pitchFamily="18" charset="0"/>
              </a:rPr>
              <a:t>−1</a:t>
            </a:r>
            <a:r>
              <a:rPr lang="en-US" sz="1200" dirty="0" smtClean="0">
                <a:latin typeface="Cambria Math" panose="020405030504060302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at   </a:t>
            </a:r>
          </a:p>
          <a:p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    </a:t>
            </a:r>
            <a:r>
              <a:rPr lang="en-US" dirty="0" smtClean="0">
                <a:latin typeface="Cambria Math" panose="02040503050406030204" pitchFamily="18" charset="0"/>
              </a:rPr>
              <a:t>2.0 </a:t>
            </a:r>
            <a:r>
              <a:rPr lang="en-US" dirty="0">
                <a:latin typeface="Cambria Math" panose="02040503050406030204" pitchFamily="18" charset="0"/>
              </a:rPr>
              <a:t>GeV 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•   </a:t>
            </a:r>
            <a:r>
              <a:rPr lang="en-US" dirty="0" smtClean="0">
                <a:latin typeface="Times New Roman" panose="02020603050405020304" pitchFamily="18" charset="0"/>
              </a:rPr>
              <a:t>Compton </a:t>
            </a:r>
            <a:r>
              <a:rPr lang="en-US" dirty="0">
                <a:latin typeface="Times New Roman" panose="02020603050405020304" pitchFamily="18" charset="0"/>
              </a:rPr>
              <a:t>backscattering beam energy </a:t>
            </a:r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    measurement 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dirty="0">
                <a:latin typeface="Cambria Math" panose="02040503050406030204" pitchFamily="18" charset="0"/>
              </a:rPr>
              <a:t>±60 </a:t>
            </a:r>
            <a:r>
              <a:rPr lang="en-US" dirty="0" err="1">
                <a:latin typeface="Cambria Math" panose="02040503050406030204" pitchFamily="18" charset="0"/>
              </a:rPr>
              <a:t>keV</a:t>
            </a:r>
            <a:r>
              <a:rPr lang="en-US" dirty="0">
                <a:latin typeface="Cambria Math" panose="020405030504060302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precision) 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•   </a:t>
            </a:r>
            <a:r>
              <a:rPr lang="en-US" dirty="0" smtClean="0">
                <a:latin typeface="Times New Roman" panose="02020603050405020304" pitchFamily="18" charset="0"/>
              </a:rPr>
              <a:t>~ </a:t>
            </a:r>
            <a:r>
              <a:rPr lang="en-US" dirty="0">
                <a:latin typeface="Times New Roman" panose="02020603050405020304" pitchFamily="18" charset="0"/>
              </a:rPr>
              <a:t>120 pb</a:t>
            </a:r>
            <a:r>
              <a:rPr lang="en-US" sz="1050" dirty="0">
                <a:latin typeface="Times New Roman" panose="02020603050405020304" pitchFamily="18" charset="0"/>
              </a:rPr>
              <a:t>-1 </a:t>
            </a:r>
            <a:r>
              <a:rPr lang="en-US" dirty="0">
                <a:latin typeface="Times New Roman" panose="02020603050405020304" pitchFamily="18" charset="0"/>
              </a:rPr>
              <a:t>is collected by each detector, the 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   goal </a:t>
            </a:r>
            <a:r>
              <a:rPr lang="en-US" dirty="0">
                <a:latin typeface="Times New Roman" panose="02020603050405020304" pitchFamily="18" charset="0"/>
              </a:rPr>
              <a:t>is to collect ~1 fb</a:t>
            </a:r>
            <a:r>
              <a:rPr lang="en-US" sz="1050" dirty="0">
                <a:latin typeface="Times New Roman" panose="02020603050405020304" pitchFamily="18" charset="0"/>
              </a:rPr>
              <a:t>-1 </a:t>
            </a:r>
            <a:r>
              <a:rPr lang="en-US" dirty="0">
                <a:latin typeface="Times New Roman" panose="02020603050405020304" pitchFamily="18" charset="0"/>
              </a:rPr>
              <a:t>in ~5 years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09120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CMD-3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638132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SND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6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050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7" t="7941" r="4667"/>
          <a:stretch/>
        </p:blipFill>
        <p:spPr>
          <a:xfrm>
            <a:off x="683569" y="548680"/>
            <a:ext cx="6912768" cy="438988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8147050" cy="792088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it-IT" sz="3200" dirty="0" smtClean="0">
                <a:latin typeface="Comic Sans MS" pitchFamily="66" charset="0"/>
              </a:rPr>
              <a:t>History of the collected luminosity</a:t>
            </a:r>
            <a:endParaRPr lang="it-IT" sz="3200" dirty="0">
              <a:latin typeface="Comic Sans MS" pitchFamily="66" charset="0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4860032" y="4077072"/>
            <a:ext cx="2414624" cy="3698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it-IT" sz="1800" dirty="0">
                <a:ea typeface="Tahoma"/>
              </a:rPr>
              <a:t>Beam </a:t>
            </a:r>
            <a:r>
              <a:rPr lang="it-IT" sz="1800" dirty="0" smtClean="0">
                <a:ea typeface="Tahoma"/>
              </a:rPr>
              <a:t>energy </a:t>
            </a:r>
            <a:r>
              <a:rPr lang="it-IT" sz="1800" dirty="0">
                <a:ea typeface="Tahoma"/>
              </a:rPr>
              <a:t>2E, MeV</a:t>
            </a:r>
            <a:endParaRPr sz="1800" dirty="0"/>
          </a:p>
        </p:txBody>
      </p:sp>
      <p:graphicFrame>
        <p:nvGraphicFramePr>
          <p:cNvPr id="10" name="Table 18"/>
          <p:cNvGraphicFramePr/>
          <p:nvPr>
            <p:extLst>
              <p:ext uri="{D42A27DB-BD31-4B8C-83A1-F6EECF244321}">
                <p14:modId xmlns:p14="http://schemas.microsoft.com/office/powerpoint/2010/main" val="3176274382"/>
              </p:ext>
            </p:extLst>
          </p:nvPr>
        </p:nvGraphicFramePr>
        <p:xfrm>
          <a:off x="35496" y="4725144"/>
          <a:ext cx="4464496" cy="2139159"/>
        </p:xfrm>
        <a:graphic>
          <a:graphicData uri="http://schemas.openxmlformats.org/drawingml/2006/table">
            <a:tbl>
              <a:tblPr/>
              <a:tblGrid>
                <a:gridCol w="4464496"/>
              </a:tblGrid>
              <a:tr h="427283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itchFamily="66" charset="0"/>
                        </a:rPr>
                        <a:t>Collected L 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~ 60 pb</a:t>
                      </a:r>
                      <a:r>
                        <a:rPr lang="it-IT" sz="1800" baseline="33000" dirty="0">
                          <a:latin typeface="Comic Sans MS" pitchFamily="66" charset="0"/>
                          <a:ea typeface="Standard Symbols L"/>
                        </a:rPr>
                        <a:t>-1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 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(2010</a:t>
                      </a:r>
                      <a:r>
                        <a:rPr lang="it-IT" sz="1800" baseline="0" dirty="0" smtClean="0">
                          <a:latin typeface="Comic Sans MS" pitchFamily="66" charset="0"/>
                          <a:ea typeface="Standard Symbols L"/>
                        </a:rPr>
                        <a:t> – 2913)</a:t>
                      </a:r>
                      <a:endParaRPr sz="1800" dirty="0">
                        <a:latin typeface="Comic Sans MS" pitchFamily="66" charset="0"/>
                      </a:endParaRPr>
                    </a:p>
                  </a:txBody>
                  <a:tcPr marL="82944" marR="82944" marT="41476" marB="4147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283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itchFamily="66" charset="0"/>
                        </a:rPr>
                        <a:t>8.3 pb</a:t>
                      </a:r>
                      <a:r>
                        <a:rPr lang="it-IT" sz="1800" baseline="33000" dirty="0">
                          <a:latin typeface="Comic Sans MS" pitchFamily="66" charset="0"/>
                        </a:rPr>
                        <a:t>-1</a:t>
                      </a:r>
                      <a:r>
                        <a:rPr lang="it-IT" sz="1800" dirty="0">
                          <a:latin typeface="Comic Sans MS" pitchFamily="66" charset="0"/>
                        </a:rPr>
                        <a:t>    </a:t>
                      </a:r>
                      <a:r>
                        <a:rPr lang="it-IT" sz="1800" dirty="0" smtClean="0">
                          <a:latin typeface="Comic Sans MS" pitchFamily="66" charset="0"/>
                          <a:sym typeface="Symbol"/>
                        </a:rPr>
                        <a:t>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-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region</a:t>
                      </a:r>
                      <a:endParaRPr sz="1800" dirty="0">
                        <a:latin typeface="Comic Sans MS" pitchFamily="66" charset="0"/>
                      </a:endParaRPr>
                    </a:p>
                  </a:txBody>
                  <a:tcPr marL="82944" marR="82944" marT="41476" marB="4147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283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9.4 pb</a:t>
                      </a:r>
                      <a:r>
                        <a:rPr lang="it-IT" sz="1800" baseline="33000" dirty="0">
                          <a:latin typeface="Comic Sans MS" pitchFamily="66" charset="0"/>
                          <a:ea typeface="Standard Symbols L"/>
                        </a:rPr>
                        <a:t>-1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    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region 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below 1 GeV 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(except 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  <a:sym typeface="Symbol"/>
                        </a:rPr>
                        <a:t>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)</a:t>
                      </a:r>
                      <a:endParaRPr sz="1800" dirty="0">
                        <a:latin typeface="Comic Sans MS" pitchFamily="66" charset="0"/>
                      </a:endParaRPr>
                    </a:p>
                  </a:txBody>
                  <a:tcPr marL="82944" marR="82944" marT="41476" marB="4147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283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8.4 pb</a:t>
                      </a:r>
                      <a:r>
                        <a:rPr lang="it-IT" sz="1800" baseline="33000" dirty="0">
                          <a:latin typeface="Comic Sans MS" pitchFamily="66" charset="0"/>
                          <a:ea typeface="Standard Symbols L"/>
                        </a:rPr>
                        <a:t>-1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     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  <a:sym typeface="Symbol"/>
                        </a:rPr>
                        <a:t>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-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region</a:t>
                      </a:r>
                      <a:endParaRPr sz="1800" dirty="0">
                        <a:latin typeface="Comic Sans MS" pitchFamily="66" charset="0"/>
                      </a:endParaRPr>
                    </a:p>
                  </a:txBody>
                  <a:tcPr marL="82944" marR="82944" marT="41476" marB="4147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0027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itchFamily="66" charset="0"/>
                        </a:rPr>
                        <a:t>34.5 pb</a:t>
                      </a:r>
                      <a:r>
                        <a:rPr lang="it-IT" sz="1800" baseline="33000" dirty="0">
                          <a:latin typeface="Comic Sans MS" pitchFamily="66" charset="0"/>
                        </a:rPr>
                        <a:t>-1</a:t>
                      </a:r>
                      <a:r>
                        <a:rPr lang="it-IT" sz="1800" dirty="0">
                          <a:latin typeface="Comic Sans MS" pitchFamily="66" charset="0"/>
                        </a:rPr>
                        <a:t>   </a:t>
                      </a:r>
                      <a:r>
                        <a:rPr lang="it-IT" sz="1800" dirty="0" smtClean="0">
                          <a:latin typeface="Comic Sans MS" pitchFamily="66" charset="0"/>
                        </a:rPr>
                        <a:t>region </a:t>
                      </a:r>
                      <a:r>
                        <a:rPr lang="it-IT" sz="1800" dirty="0">
                          <a:latin typeface="Comic Sans MS" pitchFamily="66" charset="0"/>
                        </a:rPr>
                        <a:t>higher than </a:t>
                      </a:r>
                      <a:r>
                        <a:rPr lang="it-IT" sz="1800" dirty="0" smtClean="0">
                          <a:latin typeface="Comic Sans MS" pitchFamily="66" charset="0"/>
                          <a:sym typeface="Symbol"/>
                        </a:rPr>
                        <a:t></a:t>
                      </a:r>
                      <a:r>
                        <a:rPr lang="en-US" sz="1800" dirty="0" smtClean="0">
                          <a:latin typeface="Comic Sans MS" pitchFamily="66" charset="0"/>
                          <a:sym typeface="Symbol"/>
                        </a:rPr>
                        <a:t>-meson</a:t>
                      </a:r>
                      <a:endParaRPr sz="1800" dirty="0">
                        <a:latin typeface="Comic Sans MS" pitchFamily="66" charset="0"/>
                      </a:endParaRPr>
                    </a:p>
                  </a:txBody>
                  <a:tcPr marL="82944" marR="82944" marT="41476" marB="4147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8"/>
          <p:cNvGraphicFramePr/>
          <p:nvPr>
            <p:extLst>
              <p:ext uri="{D42A27DB-BD31-4B8C-83A1-F6EECF244321}">
                <p14:modId xmlns:p14="http://schemas.microsoft.com/office/powerpoint/2010/main" val="3229287589"/>
              </p:ext>
            </p:extLst>
          </p:nvPr>
        </p:nvGraphicFramePr>
        <p:xfrm>
          <a:off x="4572000" y="4725144"/>
          <a:ext cx="4536504" cy="2139159"/>
        </p:xfrm>
        <a:graphic>
          <a:graphicData uri="http://schemas.openxmlformats.org/drawingml/2006/table">
            <a:tbl>
              <a:tblPr/>
              <a:tblGrid>
                <a:gridCol w="4536504"/>
              </a:tblGrid>
              <a:tr h="427283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itchFamily="66" charset="0"/>
                        </a:rPr>
                        <a:t>Collected L 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~ 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100 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pb</a:t>
                      </a:r>
                      <a:r>
                        <a:rPr lang="it-IT" sz="1800" baseline="33000" dirty="0">
                          <a:latin typeface="Comic Sans MS" pitchFamily="66" charset="0"/>
                          <a:ea typeface="Standard Symbols L"/>
                        </a:rPr>
                        <a:t>-1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 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(2017 - 2018)</a:t>
                      </a:r>
                      <a:endParaRPr sz="1800" dirty="0">
                        <a:latin typeface="Comic Sans MS" pitchFamily="66" charset="0"/>
                      </a:endParaRPr>
                    </a:p>
                  </a:txBody>
                  <a:tcPr marL="82944" marR="82944" marT="41476" marB="4147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283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Comic Sans MS" pitchFamily="66" charset="0"/>
                        </a:rPr>
                        <a:t>~25</a:t>
                      </a:r>
                      <a:r>
                        <a:rPr lang="it-IT" sz="18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t-IT" sz="1800" dirty="0" smtClean="0">
                          <a:latin typeface="Comic Sans MS" pitchFamily="66" charset="0"/>
                        </a:rPr>
                        <a:t>pb</a:t>
                      </a:r>
                      <a:r>
                        <a:rPr lang="it-IT" sz="1800" baseline="33000" dirty="0" smtClean="0">
                          <a:latin typeface="Comic Sans MS" pitchFamily="66" charset="0"/>
                        </a:rPr>
                        <a:t>-1</a:t>
                      </a:r>
                      <a:r>
                        <a:rPr lang="it-IT" sz="1800" dirty="0" smtClean="0">
                          <a:latin typeface="Comic Sans MS" pitchFamily="66" charset="0"/>
                        </a:rPr>
                        <a:t>       </a:t>
                      </a:r>
                      <a:r>
                        <a:rPr lang="it-IT" sz="1800" dirty="0">
                          <a:latin typeface="Comic Sans MS" pitchFamily="66" charset="0"/>
                          <a:sym typeface="Symbol"/>
                        </a:rPr>
                        <a:t>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-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region</a:t>
                      </a:r>
                      <a:endParaRPr sz="1800" dirty="0">
                        <a:latin typeface="Comic Sans MS" pitchFamily="66" charset="0"/>
                      </a:endParaRPr>
                    </a:p>
                  </a:txBody>
                  <a:tcPr marL="82944" marR="82944" marT="41476" marB="4147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2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aseline="0" dirty="0" smtClean="0">
                          <a:latin typeface="Comic Sans MS" pitchFamily="66" charset="0"/>
                          <a:ea typeface="Standard Symbols L"/>
                        </a:rPr>
                        <a:t> ~15 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pb</a:t>
                      </a:r>
                      <a:r>
                        <a:rPr lang="it-IT" sz="1800" baseline="33000" dirty="0" smtClean="0">
                          <a:latin typeface="Comic Sans MS" pitchFamily="66" charset="0"/>
                          <a:ea typeface="Standard Symbols L"/>
                        </a:rPr>
                        <a:t>-1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    region </a:t>
                      </a:r>
                      <a:r>
                        <a:rPr lang="it-IT" sz="1800" dirty="0">
                          <a:latin typeface="Comic Sans MS" pitchFamily="66" charset="0"/>
                          <a:ea typeface="Standard Symbols L"/>
                        </a:rPr>
                        <a:t>below 1 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GeV(except 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  <a:sym typeface="Symbol"/>
                        </a:rPr>
                        <a:t>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)</a:t>
                      </a:r>
                      <a:endParaRPr lang="it-IT" sz="1800" dirty="0" smtClean="0">
                        <a:latin typeface="Comic Sans MS" pitchFamily="66" charset="0"/>
                      </a:endParaRPr>
                    </a:p>
                  </a:txBody>
                  <a:tcPr marL="82944" marR="82944" marT="41476" marB="4147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283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 ~10 pb</a:t>
                      </a:r>
                      <a:r>
                        <a:rPr lang="it-IT" sz="1800" baseline="33000" dirty="0" smtClean="0">
                          <a:latin typeface="Comic Sans MS" pitchFamily="66" charset="0"/>
                          <a:ea typeface="Standard Symbols L"/>
                        </a:rPr>
                        <a:t>-1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        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  <a:sym typeface="Symbol"/>
                        </a:rPr>
                        <a:t>p-pbar</a:t>
                      </a:r>
                      <a:r>
                        <a:rPr lang="it-IT" sz="1800" dirty="0" smtClean="0">
                          <a:latin typeface="Comic Sans MS" pitchFamily="66" charset="0"/>
                          <a:ea typeface="Standard Symbols L"/>
                        </a:rPr>
                        <a:t>-region</a:t>
                      </a:r>
                      <a:endParaRPr sz="1800" dirty="0">
                        <a:latin typeface="Comic Sans MS" pitchFamily="66" charset="0"/>
                      </a:endParaRPr>
                    </a:p>
                  </a:txBody>
                  <a:tcPr marL="82944" marR="82944" marT="41476" marB="4147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0027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Comic Sans MS" pitchFamily="66" charset="0"/>
                        </a:rPr>
                        <a:t>~50 </a:t>
                      </a:r>
                      <a:r>
                        <a:rPr lang="it-IT" sz="1800" dirty="0">
                          <a:latin typeface="Comic Sans MS" pitchFamily="66" charset="0"/>
                        </a:rPr>
                        <a:t>pb</a:t>
                      </a:r>
                      <a:r>
                        <a:rPr lang="it-IT" sz="1800" baseline="33000" dirty="0">
                          <a:latin typeface="Comic Sans MS" pitchFamily="66" charset="0"/>
                        </a:rPr>
                        <a:t>-1</a:t>
                      </a:r>
                      <a:r>
                        <a:rPr lang="it-IT" sz="1800" dirty="0">
                          <a:latin typeface="Comic Sans MS" pitchFamily="66" charset="0"/>
                        </a:rPr>
                        <a:t>    </a:t>
                      </a:r>
                      <a:r>
                        <a:rPr lang="it-IT" sz="1800" dirty="0" smtClean="0">
                          <a:latin typeface="Comic Sans MS" pitchFamily="66" charset="0"/>
                        </a:rPr>
                        <a:t>    </a:t>
                      </a:r>
                      <a:r>
                        <a:rPr lang="it-IT" sz="18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t-IT" sz="1800" dirty="0" smtClean="0">
                          <a:latin typeface="Comic Sans MS" pitchFamily="66" charset="0"/>
                        </a:rPr>
                        <a:t>higher </a:t>
                      </a:r>
                      <a:r>
                        <a:rPr lang="it-IT" sz="1800" dirty="0" smtClean="0">
                          <a:latin typeface="Comic Sans MS" pitchFamily="66" charset="0"/>
                          <a:sym typeface="Symbol"/>
                        </a:rPr>
                        <a:t>-meson (2017)</a:t>
                      </a:r>
                      <a:endParaRPr sz="1800" dirty="0">
                        <a:latin typeface="Comic Sans MS" pitchFamily="66" charset="0"/>
                      </a:endParaRPr>
                    </a:p>
                  </a:txBody>
                  <a:tcPr marL="82944" marR="82944" marT="41476" marB="4147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3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27384"/>
            <a:ext cx="9144000" cy="648072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it-IT" sz="3200" dirty="0" smtClean="0">
                <a:latin typeface="Comic Sans MS" pitchFamily="66" charset="0"/>
              </a:rPr>
              <a:t>Energy measurement</a:t>
            </a:r>
            <a:endParaRPr lang="it-IT" sz="3200" dirty="0">
              <a:latin typeface="Comic Sans MS" pitchFamily="66" charset="0"/>
            </a:endParaRPr>
          </a:p>
        </p:txBody>
      </p:sp>
      <p:pic>
        <p:nvPicPr>
          <p:cNvPr id="11" name="Picture 2"/>
          <p:cNvPicPr/>
          <p:nvPr/>
        </p:nvPicPr>
        <p:blipFill>
          <a:blip r:embed="rId2" cstate="print"/>
          <a:stretch/>
        </p:blipFill>
        <p:spPr>
          <a:xfrm>
            <a:off x="36511" y="1340768"/>
            <a:ext cx="9144001" cy="5507896"/>
          </a:xfrm>
          <a:prstGeom prst="rect">
            <a:avLst/>
          </a:prstGeom>
          <a:ln>
            <a:noFill/>
          </a:ln>
        </p:spPr>
      </p:pic>
      <p:sp>
        <p:nvSpPr>
          <p:cNvPr id="12" name="CustomShape 5"/>
          <p:cNvSpPr/>
          <p:nvPr/>
        </p:nvSpPr>
        <p:spPr>
          <a:xfrm>
            <a:off x="0" y="614469"/>
            <a:ext cx="9144000" cy="768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it-IT" sz="2200" dirty="0">
                <a:solidFill>
                  <a:srgbClr val="292934"/>
                </a:solidFill>
                <a:latin typeface="Comic Sans MS" pitchFamily="66" charset="0"/>
              </a:rPr>
              <a:t>E</a:t>
            </a:r>
            <a:r>
              <a:rPr lang="it-IT" sz="2200" dirty="0" smtClean="0">
                <a:solidFill>
                  <a:srgbClr val="292934"/>
                </a:solidFill>
                <a:latin typeface="Comic Sans MS" pitchFamily="66" charset="0"/>
              </a:rPr>
              <a:t>nergy </a:t>
            </a:r>
            <a:r>
              <a:rPr lang="it-IT" sz="2200" dirty="0">
                <a:solidFill>
                  <a:srgbClr val="292934"/>
                </a:solidFill>
                <a:latin typeface="Comic Sans MS" pitchFamily="66" charset="0"/>
              </a:rPr>
              <a:t>is monitored continuously </a:t>
            </a:r>
            <a:r>
              <a:rPr lang="it-IT" sz="2200" dirty="0" smtClean="0">
                <a:solidFill>
                  <a:srgbClr val="292934"/>
                </a:solidFill>
                <a:latin typeface="Comic Sans MS" pitchFamily="66" charset="0"/>
              </a:rPr>
              <a:t>using </a:t>
            </a:r>
            <a:r>
              <a:rPr lang="it-IT" sz="2200" dirty="0">
                <a:solidFill>
                  <a:srgbClr val="292934"/>
                </a:solidFill>
                <a:latin typeface="Comic Sans MS" pitchFamily="66" charset="0"/>
              </a:rPr>
              <a:t>C</a:t>
            </a:r>
            <a:r>
              <a:rPr lang="it-IT" sz="2200" dirty="0" smtClean="0">
                <a:solidFill>
                  <a:srgbClr val="292934"/>
                </a:solidFill>
                <a:latin typeface="Comic Sans MS" pitchFamily="66" charset="0"/>
              </a:rPr>
              <a:t>ompton </a:t>
            </a:r>
          </a:p>
          <a:p>
            <a:pPr algn="ctr">
              <a:lnSpc>
                <a:spcPct val="100000"/>
              </a:lnSpc>
            </a:pPr>
            <a:r>
              <a:rPr lang="it-IT" sz="2200" dirty="0" smtClean="0">
                <a:solidFill>
                  <a:srgbClr val="292934"/>
                </a:solidFill>
                <a:latin typeface="Comic Sans MS" pitchFamily="66" charset="0"/>
              </a:rPr>
              <a:t>backscattering techneques </a:t>
            </a:r>
            <a:endParaRPr sz="2200" dirty="0">
              <a:latin typeface="Comic Sans MS" pitchFamily="66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050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496" y="6453336"/>
            <a:ext cx="6048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1412776"/>
            <a:ext cx="50040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adiated photons from any points in orbit from A to C at zero angle interfere</a:t>
            </a:r>
            <a:r>
              <a:rPr lang="en-US" dirty="0"/>
              <a:t> </a:t>
            </a:r>
            <a:r>
              <a:rPr lang="en-US" dirty="0" smtClean="0"/>
              <a:t>with each other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37312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width of the transition </a:t>
            </a:r>
            <a:r>
              <a:rPr lang="en-US" dirty="0"/>
              <a:t>determines the accuracy of </a:t>
            </a:r>
            <a:r>
              <a:rPr lang="en-US" dirty="0" smtClean="0"/>
              <a:t>the average beam energy.</a:t>
            </a:r>
          </a:p>
          <a:p>
            <a:pPr algn="ctr"/>
            <a:r>
              <a:rPr lang="en-US" dirty="0" smtClean="0"/>
              <a:t>Beam energy spread is about 1 MeV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6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2"/>
          <p:cNvSpPr txBox="1"/>
          <p:nvPr/>
        </p:nvSpPr>
        <p:spPr>
          <a:xfrm>
            <a:off x="8379957" y="6597026"/>
            <a:ext cx="1004471" cy="28674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fld id="{27610030-8831-40FE-AF25-91021C73899C}" type="slidenum">
              <a:rPr lang="it-IT" sz="1500">
                <a:solidFill>
                  <a:srgbClr val="FFFFFF"/>
                </a:solidFill>
                <a:latin typeface="Arial"/>
              </a:rPr>
              <a:pPr algn="ctr"/>
              <a:t>26</a:t>
            </a:fld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4397882"/>
            <a:ext cx="9143999" cy="24560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t="9232"/>
          <a:stretch/>
        </p:blipFill>
        <p:spPr>
          <a:xfrm>
            <a:off x="0" y="1130106"/>
            <a:ext cx="2993079" cy="2618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t="1651"/>
          <a:stretch/>
        </p:blipFill>
        <p:spPr>
          <a:xfrm>
            <a:off x="3219706" y="1152904"/>
            <a:ext cx="3008478" cy="2609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rcRect r="5691"/>
          <a:stretch>
            <a:fillRect/>
          </a:stretch>
        </p:blipFill>
        <p:spPr>
          <a:xfrm>
            <a:off x="6454882" y="1204455"/>
            <a:ext cx="2706292" cy="2510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1445" y="588951"/>
            <a:ext cx="7213116" cy="602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51222" y="1238217"/>
            <a:ext cx="3744302" cy="2985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3645024"/>
            <a:ext cx="6768752" cy="716467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14656" y="1181842"/>
            <a:ext cx="3487170" cy="3054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831196" y="4453563"/>
            <a:ext cx="4005257" cy="3548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52120" y="4437483"/>
            <a:ext cx="3528392" cy="3709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65134" y="4463077"/>
            <a:ext cx="4323090" cy="3875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52055" y="1212495"/>
            <a:ext cx="4003778" cy="353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848740">
            <a:off x="3672128" y="2330801"/>
            <a:ext cx="1037941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/>
              <a:t>cosmic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17005" y="6237312"/>
            <a:ext cx="6259499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dirty="0" smtClean="0"/>
              <a:t>Cosmic and </a:t>
            </a:r>
            <a:r>
              <a:rPr lang="en-US" sz="2000" dirty="0" smtClean="0">
                <a:sym typeface="Symbol" panose="05050102010706020507" pitchFamily="18" charset="2"/>
              </a:rPr>
              <a:t>,  </a:t>
            </a:r>
            <a:r>
              <a:rPr lang="en-US" sz="2000" dirty="0" smtClean="0"/>
              <a:t>clusters begin to overlap with energy</a:t>
            </a:r>
            <a:endParaRPr lang="ru-RU" sz="2000" dirty="0"/>
          </a:p>
        </p:txBody>
      </p:sp>
      <p:sp>
        <p:nvSpPr>
          <p:cNvPr id="23" name="CustomShape 11"/>
          <p:cNvSpPr/>
          <p:nvPr/>
        </p:nvSpPr>
        <p:spPr>
          <a:xfrm flipH="1" flipV="1">
            <a:off x="702977" y="3015225"/>
            <a:ext cx="1623955" cy="299552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11"/>
          <p:cNvSpPr/>
          <p:nvPr/>
        </p:nvSpPr>
        <p:spPr>
          <a:xfrm flipH="1" flipV="1">
            <a:off x="1076947" y="2754810"/>
            <a:ext cx="340057" cy="343890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11"/>
          <p:cNvSpPr/>
          <p:nvPr/>
        </p:nvSpPr>
        <p:spPr>
          <a:xfrm flipH="1" flipV="1">
            <a:off x="1417003" y="2374113"/>
            <a:ext cx="395304" cy="380695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11"/>
          <p:cNvSpPr/>
          <p:nvPr/>
        </p:nvSpPr>
        <p:spPr>
          <a:xfrm flipH="1" flipV="1">
            <a:off x="1837067" y="2016016"/>
            <a:ext cx="317000" cy="358097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TextBox 11"/>
          <p:cNvSpPr txBox="1"/>
          <p:nvPr/>
        </p:nvSpPr>
        <p:spPr>
          <a:xfrm>
            <a:off x="1849138" y="2142426"/>
            <a:ext cx="239229" cy="4530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52413" y="2504258"/>
            <a:ext cx="239229" cy="4530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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6427" y="2708920"/>
            <a:ext cx="239229" cy="4530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307896">
            <a:off x="1624493" y="2812264"/>
            <a:ext cx="1136524" cy="4530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Cosmic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CustomShape 11"/>
          <p:cNvSpPr/>
          <p:nvPr/>
        </p:nvSpPr>
        <p:spPr>
          <a:xfrm flipH="1" flipV="1">
            <a:off x="2265323" y="1583864"/>
            <a:ext cx="41471" cy="1730912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11"/>
          <p:cNvSpPr/>
          <p:nvPr/>
        </p:nvSpPr>
        <p:spPr>
          <a:xfrm flipV="1">
            <a:off x="7161222" y="1988840"/>
            <a:ext cx="1083186" cy="226112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11"/>
          <p:cNvSpPr/>
          <p:nvPr/>
        </p:nvSpPr>
        <p:spPr>
          <a:xfrm flipH="1" flipV="1">
            <a:off x="8427545" y="1804526"/>
            <a:ext cx="369721" cy="337899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TextBox 32"/>
          <p:cNvSpPr txBox="1"/>
          <p:nvPr/>
        </p:nvSpPr>
        <p:spPr>
          <a:xfrm>
            <a:off x="8653251" y="2037533"/>
            <a:ext cx="239229" cy="4530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641955">
            <a:off x="7231562" y="2058766"/>
            <a:ext cx="623726" cy="82242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, 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5" name="CustomShape 11"/>
          <p:cNvSpPr/>
          <p:nvPr/>
        </p:nvSpPr>
        <p:spPr>
          <a:xfrm flipH="1" flipV="1">
            <a:off x="2064835" y="5059022"/>
            <a:ext cx="418932" cy="458209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TextBox 35"/>
          <p:cNvSpPr txBox="1"/>
          <p:nvPr/>
        </p:nvSpPr>
        <p:spPr>
          <a:xfrm>
            <a:off x="2339752" y="5013176"/>
            <a:ext cx="239229" cy="4530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2862785">
            <a:off x="1723093" y="5544916"/>
            <a:ext cx="623726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, </a:t>
            </a:r>
          </a:p>
        </p:txBody>
      </p:sp>
      <p:sp>
        <p:nvSpPr>
          <p:cNvPr id="38" name="CustomShape 11"/>
          <p:cNvSpPr/>
          <p:nvPr/>
        </p:nvSpPr>
        <p:spPr>
          <a:xfrm flipH="1" flipV="1">
            <a:off x="1577724" y="5559408"/>
            <a:ext cx="487110" cy="453808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11"/>
          <p:cNvSpPr/>
          <p:nvPr/>
        </p:nvSpPr>
        <p:spPr>
          <a:xfrm flipV="1">
            <a:off x="558737" y="5744534"/>
            <a:ext cx="738203" cy="532870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446097">
            <a:off x="8183154" y="4877528"/>
            <a:ext cx="804814" cy="7621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0089084">
            <a:off x="7514295" y="5577484"/>
            <a:ext cx="1338018" cy="12671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3193" y="5483691"/>
            <a:ext cx="1067305" cy="97339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97267" y="5496192"/>
            <a:ext cx="239229" cy="4530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284483">
            <a:off x="7688454" y="5876028"/>
            <a:ext cx="1651235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sym typeface="Symbol" panose="05050102010706020507" pitchFamily="18" charset="2"/>
              </a:rPr>
              <a:t>,  </a:t>
            </a:r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&amp; cosmic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it-IT" sz="3200" dirty="0" smtClean="0">
                <a:latin typeface="Comic Sans MS" pitchFamily="66" charset="0"/>
              </a:rPr>
              <a:t>Luminosity determination (e+e- &amp; </a:t>
            </a:r>
            <a:r>
              <a:rPr lang="it-IT" sz="3200" dirty="0" smtClean="0">
                <a:latin typeface="Comic Sans MS" pitchFamily="66" charset="0"/>
                <a:sym typeface="Symbol" panose="05050102010706020507" pitchFamily="18" charset="2"/>
              </a:rPr>
              <a:t>)</a:t>
            </a:r>
            <a:endParaRPr lang="it-IT" sz="3200" dirty="0">
              <a:latin typeface="Comic Sans MS" pitchFamily="66" charset="0"/>
            </a:endParaRPr>
          </a:p>
        </p:txBody>
      </p:sp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7050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3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987414" y="779689"/>
            <a:ext cx="4121090" cy="5115650"/>
            <a:chOff x="4431401" y="-228600"/>
            <a:chExt cx="4121090" cy="5115650"/>
          </a:xfrm>
        </p:grpSpPr>
        <p:pic>
          <p:nvPicPr>
            <p:cNvPr id="11" name="Picture 10" descr="OmegaPi0eeCMD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3" y="-228600"/>
              <a:ext cx="4015348" cy="2591162"/>
            </a:xfrm>
            <a:prstGeom prst="rect">
              <a:avLst/>
            </a:prstGeom>
          </p:spPr>
        </p:pic>
        <p:pic>
          <p:nvPicPr>
            <p:cNvPr id="12" name="Picture 11" descr="OmegaPi0eeCMD3_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1401" y="2286362"/>
              <a:ext cx="4121090" cy="260068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6409" y="800100"/>
            <a:ext cx="4550133" cy="1200318"/>
          </a:xfrm>
          <a:prstGeom prst="rect">
            <a:avLst/>
          </a:prstGeom>
          <a:solidFill>
            <a:srgbClr val="D3F9FB"/>
          </a:solidFill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en-US" sz="1800" dirty="0" smtClean="0">
                <a:cs typeface="Times New Roman" pitchFamily="18" charset="0"/>
              </a:rPr>
              <a:t>The total momentum of charged particles |</a:t>
            </a:r>
            <a:r>
              <a:rPr lang="en-US" sz="1800" b="1" dirty="0" err="1" smtClean="0">
                <a:cs typeface="Times New Roman" pitchFamily="18" charset="0"/>
              </a:rPr>
              <a:t>P</a:t>
            </a:r>
            <a:r>
              <a:rPr lang="en-US" sz="1800" b="1" baseline="-25000" dirty="0" err="1" smtClean="0">
                <a:cs typeface="Times New Roman" pitchFamily="18" charset="0"/>
              </a:rPr>
              <a:t>tr</a:t>
            </a:r>
            <a:r>
              <a:rPr lang="en-US" sz="1800" dirty="0" smtClean="0">
                <a:cs typeface="Times New Roman" pitchFamily="18" charset="0"/>
              </a:rPr>
              <a:t>| vs angle between the most energetic photon direction. Red line presents the selection criteria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09" y="5921771"/>
            <a:ext cx="9097592" cy="923320"/>
          </a:xfrm>
          <a:prstGeom prst="rect">
            <a:avLst/>
          </a:prstGeom>
          <a:solidFill>
            <a:srgbClr val="D3F9FB"/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800" dirty="0" smtClean="0">
                <a:cs typeface="Times New Roman" pitchFamily="18" charset="0"/>
              </a:rPr>
              <a:t>The analysis is still in progress. Our statistics is enough to decrease statistical error twice with respect to the previous CMD-2 result. Additionally with better detector performance we hope to reach the most precise result also for the </a:t>
            </a:r>
            <a:r>
              <a:rPr lang="en-US" sz="1800" dirty="0" err="1" smtClean="0">
                <a:latin typeface="Symbol" pitchFamily="18" charset="2"/>
                <a:cs typeface="Times New Roman" pitchFamily="18" charset="0"/>
              </a:rPr>
              <a:t>h</a:t>
            </a:r>
            <a:r>
              <a:rPr lang="en-US" sz="1800" dirty="0" err="1" smtClean="0">
                <a:cs typeface="Times New Roman" pitchFamily="18" charset="0"/>
              </a:rPr>
              <a:t>ee</a:t>
            </a:r>
            <a:r>
              <a:rPr lang="en-US" sz="1800" dirty="0" smtClean="0">
                <a:cs typeface="Times New Roman" pitchFamily="18" charset="0"/>
              </a:rPr>
              <a:t> channel.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1" y="2438401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47386" y="3028901"/>
            <a:ext cx="1056552" cy="338544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y</a:t>
            </a:r>
            <a:r>
              <a:rPr lang="en-US" sz="1600" dirty="0" smtClean="0"/>
              <a:t>(</a:t>
            </a:r>
            <a:r>
              <a:rPr lang="en-US" sz="1600" dirty="0" smtClean="0">
                <a:latin typeface="Symbol" pitchFamily="18" charset="2"/>
              </a:rPr>
              <a:t>g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,P</a:t>
            </a:r>
            <a:r>
              <a:rPr lang="en-US" sz="1600" baseline="-25000" dirty="0" smtClean="0"/>
              <a:t>tr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704856" y="5621189"/>
            <a:ext cx="1547664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m(</a:t>
            </a:r>
            <a:r>
              <a:rPr lang="en-US" sz="2000" b="1" dirty="0" err="1" smtClean="0">
                <a:latin typeface="Symbol" pitchFamily="18" charset="2"/>
                <a:cs typeface="Times New Roman" pitchFamily="18" charset="0"/>
              </a:rPr>
              <a:t>gg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187594">
            <a:off x="753164" y="3905921"/>
            <a:ext cx="2524779" cy="53906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9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Preliminary</a:t>
            </a:r>
            <a:endParaRPr lang="en-US" sz="29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0" y="44624"/>
            <a:ext cx="9144000" cy="72008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18900000" scaled="1"/>
          </a:gradFill>
        </p:spPr>
        <p:txBody>
          <a:bodyPr/>
          <a:lstStyle/>
          <a:p>
            <a:pPr algn="ctr"/>
            <a:r>
              <a:rPr lang="en-US" sz="3200" dirty="0" err="1" smtClean="0">
                <a:latin typeface="Comic Sans MS" pitchFamily="66" charset="0"/>
              </a:rPr>
              <a:t>e</a:t>
            </a:r>
            <a:r>
              <a:rPr lang="en-US" sz="3200" baseline="30000" dirty="0" err="1" smtClean="0">
                <a:latin typeface="Comic Sans MS" pitchFamily="66" charset="0"/>
              </a:rPr>
              <a:t>+</a:t>
            </a:r>
            <a:r>
              <a:rPr lang="en-US" sz="3200" dirty="0" err="1" smtClean="0">
                <a:latin typeface="Comic Sans MS" pitchFamily="66" charset="0"/>
              </a:rPr>
              <a:t>e</a:t>
            </a:r>
            <a:r>
              <a:rPr lang="en-US" sz="3200" baseline="30000" dirty="0" smtClean="0">
                <a:latin typeface="Comic Sans MS" pitchFamily="66" charset="0"/>
              </a:rPr>
              <a:t>-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  <a:sym typeface="Symbol"/>
              </a:rPr>
              <a:t>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w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3200" dirty="0" smtClean="0">
                <a:latin typeface="Comic Sans MS" pitchFamily="66" charset="0"/>
                <a:sym typeface="Symbol"/>
              </a:rPr>
              <a:t> </a:t>
            </a:r>
            <a:r>
              <a:rPr lang="en-US" sz="3200" dirty="0" smtClean="0">
                <a:latin typeface="Symbol" pitchFamily="18" charset="2"/>
                <a:sym typeface="Symbol"/>
              </a:rPr>
              <a:t>p</a:t>
            </a:r>
            <a:r>
              <a:rPr lang="en-US" sz="3200" baseline="30000" dirty="0" smtClean="0">
                <a:latin typeface="Symbol" pitchFamily="18" charset="2"/>
                <a:sym typeface="Symbol"/>
              </a:rPr>
              <a:t>0</a:t>
            </a:r>
            <a:r>
              <a:rPr lang="en-US" sz="3200" dirty="0" smtClean="0">
                <a:latin typeface="Comic Sans MS" pitchFamily="66" charset="0"/>
                <a:sym typeface="Symbol"/>
              </a:rPr>
              <a:t>e</a:t>
            </a:r>
            <a:r>
              <a:rPr lang="en-US" sz="3200" baseline="30000" dirty="0" smtClean="0">
                <a:latin typeface="Comic Sans MS" pitchFamily="66" charset="0"/>
                <a:sym typeface="Symbol"/>
              </a:rPr>
              <a:t>+</a:t>
            </a:r>
            <a:r>
              <a:rPr lang="en-US" sz="3200" dirty="0" smtClean="0">
                <a:latin typeface="Comic Sans MS" pitchFamily="66" charset="0"/>
                <a:sym typeface="Symbol"/>
              </a:rPr>
              <a:t>e</a:t>
            </a:r>
            <a:r>
              <a:rPr lang="en-US" sz="3200" baseline="30000" dirty="0" smtClean="0">
                <a:latin typeface="Comic Sans MS" pitchFamily="66" charset="0"/>
                <a:sym typeface="Symbol"/>
              </a:rPr>
              <a:t>- </a:t>
            </a:r>
            <a:endParaRPr lang="en-US" sz="3200" baseline="30000" dirty="0">
              <a:latin typeface="Comic Sans MS" pitchFamily="66" charset="0"/>
            </a:endParaRP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9680" y="0"/>
            <a:ext cx="904320" cy="9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 rot="16200000">
            <a:off x="4227934" y="3877023"/>
            <a:ext cx="1728192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Events/3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4675197" y="806693"/>
            <a:ext cx="628095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|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2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0"/>
            <a:ext cx="827584" cy="89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1979712" y="1916832"/>
            <a:ext cx="4799682" cy="3162110"/>
            <a:chOff x="2519683" y="646332"/>
            <a:chExt cx="6638925" cy="452437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683" y="646332"/>
              <a:ext cx="6638925" cy="45243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06748" y="969497"/>
              <a:ext cx="24384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cs typeface="Times New Roman" pitchFamily="18" charset="0"/>
                </a:rPr>
                <a:t>CMD-3 (Preliminary)</a:t>
              </a:r>
            </a:p>
            <a:p>
              <a:r>
                <a:rPr lang="en-US" sz="1800" b="1" dirty="0" err="1">
                  <a:solidFill>
                    <a:srgbClr val="00FF00"/>
                  </a:solidFill>
                  <a:cs typeface="Times New Roman" pitchFamily="18" charset="0"/>
                </a:rPr>
                <a:t>BaBar</a:t>
              </a:r>
              <a:endParaRPr lang="en-US" sz="1800" b="1" dirty="0">
                <a:solidFill>
                  <a:srgbClr val="00FF00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5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050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"/>
            <a:ext cx="2517866" cy="728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472" y="476672"/>
            <a:ext cx="5715000" cy="5385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900" dirty="0" smtClean="0">
                <a:latin typeface="Comic Sans MS" pitchFamily="66" charset="0"/>
                <a:cs typeface="Times New Roman" pitchFamily="18" charset="0"/>
              </a:rPr>
              <a:t>Muon anomaly,  a</a:t>
            </a:r>
            <a:r>
              <a:rPr lang="en-US" sz="2900" baseline="-25000" dirty="0" smtClean="0">
                <a:latin typeface="Comic Sans MS" pitchFamily="66" charset="0"/>
                <a:cs typeface="Times New Roman" pitchFamily="18" charset="0"/>
              </a:rPr>
              <a:t>m</a:t>
            </a:r>
            <a:r>
              <a:rPr lang="en-US" sz="2900" dirty="0" smtClean="0">
                <a:latin typeface="Comic Sans MS" pitchFamily="66" charset="0"/>
                <a:cs typeface="Times New Roman" pitchFamily="18" charset="0"/>
              </a:rPr>
              <a:t> = (g-2)</a:t>
            </a:r>
            <a:r>
              <a:rPr lang="en-US" sz="2900" baseline="-25000" dirty="0" smtClean="0">
                <a:latin typeface="Comic Sans MS" pitchFamily="66" charset="0"/>
                <a:cs typeface="Times New Roman" pitchFamily="18" charset="0"/>
              </a:rPr>
              <a:t>m</a:t>
            </a:r>
            <a:r>
              <a:rPr lang="en-US" sz="2900" dirty="0" smtClean="0">
                <a:latin typeface="Comic Sans MS" pitchFamily="66" charset="0"/>
                <a:cs typeface="Times New Roman" pitchFamily="18" charset="0"/>
              </a:rPr>
              <a:t>/2</a:t>
            </a:r>
            <a:endParaRPr lang="en-US" sz="29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" name="Picture 4" descr="G-2-Theory-Formu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998731"/>
            <a:ext cx="5040560" cy="630069"/>
          </a:xfrm>
          <a:prstGeom prst="rect">
            <a:avLst/>
          </a:prstGeom>
        </p:spPr>
      </p:pic>
      <p:grpSp>
        <p:nvGrpSpPr>
          <p:cNvPr id="11" name="Group 25"/>
          <p:cNvGrpSpPr>
            <a:grpSpLocks noChangeAspect="1"/>
          </p:cNvGrpSpPr>
          <p:nvPr/>
        </p:nvGrpSpPr>
        <p:grpSpPr>
          <a:xfrm>
            <a:off x="72009" y="2164794"/>
            <a:ext cx="6804247" cy="1912278"/>
            <a:chOff x="580846" y="900400"/>
            <a:chExt cx="8183831" cy="2300000"/>
          </a:xfrm>
        </p:grpSpPr>
        <p:grpSp>
          <p:nvGrpSpPr>
            <p:cNvPr id="12" name="Group 18"/>
            <p:cNvGrpSpPr/>
            <p:nvPr/>
          </p:nvGrpSpPr>
          <p:grpSpPr>
            <a:xfrm>
              <a:off x="580846" y="904554"/>
              <a:ext cx="8183831" cy="2295846"/>
              <a:chOff x="76200" y="904554"/>
              <a:chExt cx="8183831" cy="2295846"/>
            </a:xfrm>
          </p:grpSpPr>
          <p:grpSp>
            <p:nvGrpSpPr>
              <p:cNvPr id="17" name="Group 13"/>
              <p:cNvGrpSpPr/>
              <p:nvPr/>
            </p:nvGrpSpPr>
            <p:grpSpPr>
              <a:xfrm>
                <a:off x="76200" y="914400"/>
                <a:ext cx="2676899" cy="2248214"/>
                <a:chOff x="0" y="914400"/>
                <a:chExt cx="2676899" cy="2248214"/>
              </a:xfrm>
            </p:grpSpPr>
            <p:pic>
              <p:nvPicPr>
                <p:cNvPr id="24" name="Picture 2" descr="QED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0" y="914400"/>
                  <a:ext cx="2676899" cy="2248214"/>
                </a:xfrm>
                <a:prstGeom prst="rect">
                  <a:avLst/>
                </a:prstGeom>
              </p:spPr>
            </p:pic>
            <p:sp>
              <p:nvSpPr>
                <p:cNvPr id="25" name="Rectangle 21"/>
                <p:cNvSpPr/>
                <p:nvPr/>
              </p:nvSpPr>
              <p:spPr>
                <a:xfrm>
                  <a:off x="152400" y="990600"/>
                  <a:ext cx="6858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5"/>
              <p:cNvGrpSpPr/>
              <p:nvPr/>
            </p:nvGrpSpPr>
            <p:grpSpPr>
              <a:xfrm>
                <a:off x="2990501" y="942670"/>
                <a:ext cx="2495899" cy="2181530"/>
                <a:chOff x="2667000" y="942670"/>
                <a:chExt cx="2495899" cy="2181530"/>
              </a:xfrm>
            </p:grpSpPr>
            <p:pic>
              <p:nvPicPr>
                <p:cNvPr id="22" name="Picture 18" descr="Weak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2667000" y="942670"/>
                  <a:ext cx="2495899" cy="2181530"/>
                </a:xfrm>
                <a:prstGeom prst="rect">
                  <a:avLst/>
                </a:prstGeom>
              </p:spPr>
            </p:pic>
            <p:sp>
              <p:nvSpPr>
                <p:cNvPr id="23" name="Rectangle 19"/>
                <p:cNvSpPr/>
                <p:nvPr/>
              </p:nvSpPr>
              <p:spPr>
                <a:xfrm>
                  <a:off x="2743200" y="990600"/>
                  <a:ext cx="6096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7"/>
              <p:cNvGrpSpPr/>
              <p:nvPr/>
            </p:nvGrpSpPr>
            <p:grpSpPr>
              <a:xfrm>
                <a:off x="5486400" y="904554"/>
                <a:ext cx="2773631" cy="2295846"/>
                <a:chOff x="5410200" y="904554"/>
                <a:chExt cx="2773631" cy="2295846"/>
              </a:xfrm>
            </p:grpSpPr>
            <p:pic>
              <p:nvPicPr>
                <p:cNvPr id="20" name="Picture 16" descr="Hadronic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5611721" y="904554"/>
                  <a:ext cx="2572110" cy="2295846"/>
                </a:xfrm>
                <a:prstGeom prst="rect">
                  <a:avLst/>
                </a:prstGeom>
              </p:spPr>
            </p:pic>
            <p:sp>
              <p:nvSpPr>
                <p:cNvPr id="21" name="Rectangle 17"/>
                <p:cNvSpPr/>
                <p:nvPr/>
              </p:nvSpPr>
              <p:spPr>
                <a:xfrm>
                  <a:off x="5410200" y="990600"/>
                  <a:ext cx="10668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22"/>
            <p:cNvGrpSpPr/>
            <p:nvPr/>
          </p:nvGrpSpPr>
          <p:grpSpPr>
            <a:xfrm>
              <a:off x="623538" y="900400"/>
              <a:ext cx="7361669" cy="492410"/>
              <a:chOff x="166338" y="1281400"/>
              <a:chExt cx="7361669" cy="49241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66338" y="1281400"/>
                <a:ext cx="952687" cy="4442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rgbClr val="FF0000"/>
                    </a:solidFill>
                  </a:rPr>
                  <a:t>QED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24398" y="1329594"/>
                <a:ext cx="1198384" cy="4442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rgbClr val="FF0000"/>
                    </a:solidFill>
                  </a:rPr>
                  <a:t>WEAK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622634" y="1318418"/>
                <a:ext cx="1905373" cy="4442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rgbClr val="FF0000"/>
                    </a:solidFill>
                  </a:rPr>
                  <a:t>HADRONIC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26" name="Picture 22" descr="LbLdiagra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76906" y="2204864"/>
            <a:ext cx="2167094" cy="187220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48264" y="2195582"/>
            <a:ext cx="864096" cy="40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LbL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36513" y="4149700"/>
          <a:ext cx="44688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5" name="Equation" r:id="rId10" imgW="1854000" imgH="507960" progId="Equation.3">
                  <p:embed/>
                </p:oleObj>
              </mc:Choice>
              <mc:Fallback>
                <p:oleObj name="Equation" r:id="rId10" imgW="1854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4149700"/>
                        <a:ext cx="4468812" cy="10795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4643438" y="4149725"/>
          <a:ext cx="45370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6" name="Equation" r:id="rId12" imgW="2057400" imgH="444240" progId="Equation.3">
                  <p:embed/>
                </p:oleObj>
              </mc:Choice>
              <mc:Fallback>
                <p:oleObj name="Equation" r:id="rId12" imgW="2057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149725"/>
                        <a:ext cx="4537075" cy="10795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3059113" y="5297488"/>
          <a:ext cx="31861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7" name="Equation" r:id="rId14" imgW="1117440" imgH="253800" progId="Equation.3">
                  <p:embed/>
                </p:oleObj>
              </mc:Choice>
              <mc:Fallback>
                <p:oleObj name="Equation" r:id="rId14" imgW="1117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297488"/>
                        <a:ext cx="3186112" cy="7239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0" y="6093296"/>
            <a:ext cx="9144000" cy="707876"/>
          </a:xfrm>
          <a:prstGeom prst="rect">
            <a:avLst/>
          </a:prstGeom>
          <a:solidFill>
            <a:srgbClr val="D3F9FB"/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Major contribution to (g-2)/2 comes from energy range of the VEPP-2000    and gives ~ 92% and determines its uncertainty </a:t>
            </a:r>
            <a:endParaRPr lang="en-US" sz="20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32525" y="2720392"/>
            <a:ext cx="101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370 ppb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7936" y="3610823"/>
            <a:ext cx="101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220 ppb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09" y="2700478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0.29 ppb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4262" y="2700784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9 ppb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18134" y="1659985"/>
            <a:ext cx="4993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New experiment at FNAL:  140 ppb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24332" cy="671188"/>
              </a:xfrm>
              <a:solidFill>
                <a:srgbClr val="CCFFCC"/>
              </a:solidFill>
            </p:spPr>
            <p:txBody>
              <a:bodyPr/>
              <a:lstStyle/>
              <a:p>
                <a:r>
                  <a:rPr lang="en-US" sz="3600" dirty="0" smtClean="0">
                    <a:solidFill>
                      <a:schemeClr val="tx1"/>
                    </a:solidFill>
                  </a:rPr>
                  <a:t>History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measurements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24332" cy="671188"/>
              </a:xfrm>
              <a:blipFill rotWithShape="0">
                <a:blip r:embed="rId2"/>
                <a:stretch>
                  <a:fillRect t="-18182" b="-2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6807" r="44222" b="18922"/>
          <a:stretch/>
        </p:blipFill>
        <p:spPr>
          <a:xfrm>
            <a:off x="1193677" y="620688"/>
            <a:ext cx="7950323" cy="6186812"/>
          </a:xfrm>
        </p:spPr>
      </p:pic>
      <p:sp>
        <p:nvSpPr>
          <p:cNvPr id="9" name="Левая фигурная скобка 8"/>
          <p:cNvSpPr/>
          <p:nvPr/>
        </p:nvSpPr>
        <p:spPr>
          <a:xfrm>
            <a:off x="1021120" y="1342376"/>
            <a:ext cx="257491" cy="1677908"/>
          </a:xfrm>
          <a:prstGeom prst="leftBrace">
            <a:avLst>
              <a:gd name="adj1" fmla="val 3394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1050891" y="3212976"/>
            <a:ext cx="227720" cy="743682"/>
          </a:xfrm>
          <a:prstGeom prst="leftBrace">
            <a:avLst>
              <a:gd name="adj1" fmla="val 3394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1047861" y="4149351"/>
            <a:ext cx="230750" cy="2019800"/>
          </a:xfrm>
          <a:prstGeom prst="leftBrace">
            <a:avLst>
              <a:gd name="adj1" fmla="val 3394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6200000">
                <a:off x="-3075787" y="3183291"/>
                <a:ext cx="6858003" cy="491417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SM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075787" y="3183291"/>
                <a:ext cx="6858003" cy="491417"/>
              </a:xfrm>
              <a:prstGeom prst="rect">
                <a:avLst/>
              </a:prstGeom>
              <a:blipFill rotWithShape="0">
                <a:blip r:embed="rId4"/>
                <a:stretch>
                  <a:fillRect l="-12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 rot="16200000">
            <a:off x="477352" y="4895543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QED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03226" y="3358752"/>
            <a:ext cx="835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Weak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70139" y="195042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QCD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3680" y="1961155"/>
            <a:ext cx="1516712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precision of experiment</a:t>
            </a:r>
            <a:endParaRPr lang="en-US" sz="2000" dirty="0"/>
          </a:p>
        </p:txBody>
      </p:sp>
      <p:cxnSp>
        <p:nvCxnSpPr>
          <p:cNvPr id="18" name="Прямая со стрелкой 17"/>
          <p:cNvCxnSpPr>
            <a:stCxn id="16" idx="1"/>
          </p:cNvCxnSpPr>
          <p:nvPr/>
        </p:nvCxnSpPr>
        <p:spPr>
          <a:xfrm flipH="1">
            <a:off x="3707904" y="2315098"/>
            <a:ext cx="2875776" cy="2841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55976" y="1412776"/>
            <a:ext cx="149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theoretical uncertainty</a:t>
            </a:r>
            <a:endParaRPr lang="en-US" sz="20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771800" y="1412776"/>
            <a:ext cx="1728193" cy="3600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501" y="0"/>
            <a:ext cx="999831" cy="10790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7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050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4624"/>
            <a:ext cx="7524328" cy="72008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18900000" scaled="1"/>
          </a:gradFill>
        </p:spPr>
        <p:txBody>
          <a:bodyPr/>
          <a:lstStyle/>
          <a:p>
            <a:pPr algn="ctr"/>
            <a:r>
              <a:rPr lang="it-IT" sz="3200" dirty="0" smtClean="0">
                <a:latin typeface="Comic Sans MS" pitchFamily="66" charset="0"/>
              </a:rPr>
              <a:t>VEPP-2000 collider (2017-2018)</a:t>
            </a:r>
            <a:endParaRPr lang="it-IT" sz="3200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" y="764705"/>
            <a:ext cx="4209402" cy="3146464"/>
          </a:xfrm>
          <a:prstGeom prst="rect">
            <a:avLst/>
          </a:prstGeom>
        </p:spPr>
      </p:pic>
      <p:pic>
        <p:nvPicPr>
          <p:cNvPr id="9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390133" cy="147239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541230" y="1484784"/>
            <a:ext cx="1194955" cy="40172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3717032"/>
            <a:ext cx="43924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b="1" dirty="0" smtClean="0">
                <a:solidFill>
                  <a:srgbClr val="C00000"/>
                </a:solidFill>
                <a:latin typeface="Optima Black"/>
              </a:rPr>
              <a:t> </a:t>
            </a:r>
            <a:endParaRPr lang="en-US" altLang="ru-RU" b="1" dirty="0">
              <a:solidFill>
                <a:schemeClr val="tx2"/>
              </a:solidFill>
              <a:latin typeface="Optima Black"/>
            </a:endParaRPr>
          </a:p>
          <a:p>
            <a:pPr>
              <a:buSzPct val="70000"/>
              <a:buBlip>
                <a:blip r:embed="rId5"/>
              </a:buBlip>
            </a:pPr>
            <a:r>
              <a:rPr lang="ru-RU" altLang="ru-RU" b="1" dirty="0">
                <a:latin typeface="Tahoma" pitchFamily="34" charset="0"/>
              </a:rPr>
              <a:t> </a:t>
            </a:r>
            <a:r>
              <a:rPr lang="en-US" altLang="ru-RU" sz="2000" dirty="0" err="1">
                <a:latin typeface="Optima Black"/>
              </a:rPr>
              <a:t>c.m</a:t>
            </a:r>
            <a:r>
              <a:rPr lang="en-US" altLang="ru-RU" sz="2000" dirty="0">
                <a:latin typeface="Optima Black"/>
              </a:rPr>
              <a:t>. energy  E=0.3-2.0 </a:t>
            </a:r>
            <a:r>
              <a:rPr lang="en-US" altLang="ru-RU" sz="2000" dirty="0" err="1">
                <a:latin typeface="Optima Black"/>
              </a:rPr>
              <a:t>GeV</a:t>
            </a:r>
            <a:endParaRPr lang="en-US" altLang="ru-RU" sz="2000" dirty="0">
              <a:latin typeface="Optima Black"/>
            </a:endParaRPr>
          </a:p>
          <a:p>
            <a:pPr>
              <a:buSzPct val="70000"/>
            </a:pPr>
            <a:r>
              <a:rPr lang="en-US" altLang="ru-RU" sz="2000" dirty="0" smtClean="0">
                <a:latin typeface="Optima Black"/>
              </a:rPr>
              <a:t> </a:t>
            </a:r>
          </a:p>
          <a:p>
            <a:pPr>
              <a:buSzPct val="70000"/>
              <a:buBlip>
                <a:blip r:embed="rId5"/>
              </a:buBlip>
            </a:pPr>
            <a:r>
              <a:rPr lang="en-US" altLang="ru-RU" sz="2000" dirty="0" smtClean="0">
                <a:latin typeface="Optima Black"/>
              </a:rPr>
              <a:t> from flat to round </a:t>
            </a:r>
            <a:r>
              <a:rPr lang="en-US" altLang="ru-RU" sz="2000" dirty="0">
                <a:latin typeface="Optima Black"/>
              </a:rPr>
              <a:t>beam optics</a:t>
            </a:r>
          </a:p>
          <a:p>
            <a:pPr>
              <a:buSzPct val="70000"/>
              <a:buBlip>
                <a:blip r:embed="rId5"/>
              </a:buBlip>
            </a:pPr>
            <a:endParaRPr lang="en-US" altLang="ru-RU" sz="2000" dirty="0" smtClean="0">
              <a:latin typeface="Optima Black"/>
              <a:sym typeface="Symbol" pitchFamily="18" charset="2"/>
            </a:endParaRPr>
          </a:p>
          <a:p>
            <a:pPr>
              <a:buSzPct val="70000"/>
              <a:buBlip>
                <a:blip r:embed="rId5"/>
              </a:buBlip>
            </a:pPr>
            <a:r>
              <a:rPr lang="en-US" altLang="ru-RU" sz="2000" dirty="0" smtClean="0">
                <a:latin typeface="Optima Black"/>
                <a:sym typeface="Symbol" pitchFamily="18" charset="2"/>
              </a:rPr>
              <a:t> </a:t>
            </a:r>
            <a:r>
              <a:rPr lang="en-US" altLang="ru-RU" sz="2000" dirty="0">
                <a:latin typeface="Optima Black"/>
                <a:sym typeface="Symbol" pitchFamily="18" charset="2"/>
              </a:rPr>
              <a:t>Luminosity </a:t>
            </a:r>
            <a:r>
              <a:rPr lang="en-US" altLang="ru-RU" sz="2000" dirty="0">
                <a:latin typeface="Optima Black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at E=1.8 </a:t>
            </a:r>
            <a:r>
              <a:rPr lang="en-US" altLang="ru-RU" sz="2000" dirty="0" smtClean="0">
                <a:latin typeface="Tahoma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GeV</a:t>
            </a:r>
          </a:p>
          <a:p>
            <a:pPr>
              <a:buSzPct val="70000"/>
            </a:pPr>
            <a:endParaRPr lang="en-US" altLang="ru-RU" sz="2000" dirty="0">
              <a:latin typeface="Tahoma" pitchFamily="34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SzPct val="70000"/>
            </a:pPr>
            <a:r>
              <a:rPr lang="en-US" altLang="ru-RU" sz="2000" dirty="0">
                <a:latin typeface="Optima Black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1</a:t>
            </a:r>
            <a:r>
              <a:rPr lang="en-US" altLang="ru-RU" sz="2000" dirty="0">
                <a:latin typeface="Optima Black"/>
                <a:ea typeface="Arial Unicode MS" pitchFamily="34" charset="-128"/>
                <a:cs typeface="Arial Unicode MS" pitchFamily="34" charset="-128"/>
                <a:sym typeface="Symbol"/>
              </a:rPr>
              <a:t></a:t>
            </a:r>
            <a:r>
              <a:rPr lang="en-US" altLang="ru-RU" sz="2000" dirty="0">
                <a:latin typeface="Optima Black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10</a:t>
            </a:r>
            <a:r>
              <a:rPr lang="en-US" altLang="ru-RU" sz="2000" baseline="30000" dirty="0">
                <a:latin typeface="Optima Black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32</a:t>
            </a:r>
            <a:r>
              <a:rPr lang="en-US" altLang="ru-RU" sz="2000" dirty="0">
                <a:latin typeface="Optima Black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altLang="ru-RU" sz="2000" dirty="0">
                <a:latin typeface="Optima Black"/>
              </a:rPr>
              <a:t>cm</a:t>
            </a:r>
            <a:r>
              <a:rPr lang="ru-RU" altLang="ru-RU" sz="2000" baseline="30000" dirty="0">
                <a:latin typeface="Tahoma" pitchFamily="34" charset="0"/>
              </a:rPr>
              <a:t>-2</a:t>
            </a:r>
            <a:r>
              <a:rPr lang="en-US" altLang="ru-RU" sz="2000" baseline="30000" dirty="0">
                <a:latin typeface="Tahoma" pitchFamily="34" charset="0"/>
              </a:rPr>
              <a:t> </a:t>
            </a:r>
            <a:r>
              <a:rPr lang="en-US" altLang="ru-RU" sz="2000" dirty="0">
                <a:latin typeface="Optima Black"/>
              </a:rPr>
              <a:t>sec</a:t>
            </a:r>
            <a:r>
              <a:rPr lang="ru-RU" altLang="ru-RU" sz="2000" baseline="30000" dirty="0">
                <a:latin typeface="Tahoma" pitchFamily="34" charset="0"/>
              </a:rPr>
              <a:t>-1</a:t>
            </a:r>
            <a:r>
              <a:rPr lang="en-US" altLang="ru-RU" sz="2000" baseline="30000" dirty="0">
                <a:latin typeface="Tahoma" pitchFamily="34" charset="0"/>
              </a:rPr>
              <a:t> </a:t>
            </a:r>
            <a:r>
              <a:rPr lang="en-US" altLang="ru-RU" sz="2000" dirty="0">
                <a:latin typeface="Tahoma" pitchFamily="34" charset="0"/>
              </a:rPr>
              <a:t>(project)           </a:t>
            </a:r>
            <a:r>
              <a:rPr lang="en-US" altLang="ru-RU" sz="2000" dirty="0">
                <a:latin typeface="Optima Black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 </a:t>
            </a:r>
            <a:r>
              <a:rPr lang="en-US" altLang="ru-RU" sz="2000" dirty="0" smtClean="0">
                <a:latin typeface="Optima Black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4</a:t>
            </a:r>
            <a:r>
              <a:rPr lang="en-US" altLang="ru-RU" sz="2000" dirty="0" smtClean="0">
                <a:latin typeface="Optima Black"/>
                <a:ea typeface="Arial Unicode MS" pitchFamily="34" charset="-128"/>
                <a:cs typeface="Arial Unicode MS" pitchFamily="34" charset="-128"/>
                <a:sym typeface="Symbol"/>
              </a:rPr>
              <a:t></a:t>
            </a:r>
            <a:r>
              <a:rPr lang="en-US" altLang="ru-RU" sz="2000" dirty="0">
                <a:latin typeface="Optima Black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10</a:t>
            </a:r>
            <a:r>
              <a:rPr lang="en-US" altLang="ru-RU" sz="2000" baseline="30000" dirty="0">
                <a:latin typeface="Optima Black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31</a:t>
            </a:r>
            <a:r>
              <a:rPr lang="en-US" altLang="ru-RU" sz="2000" dirty="0">
                <a:latin typeface="Optima Black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altLang="ru-RU" sz="2000" dirty="0">
                <a:latin typeface="Optima Black"/>
              </a:rPr>
              <a:t>cm</a:t>
            </a:r>
            <a:r>
              <a:rPr lang="ru-RU" altLang="ru-RU" sz="2000" baseline="30000" dirty="0">
                <a:latin typeface="Tahoma" pitchFamily="34" charset="0"/>
              </a:rPr>
              <a:t>-2</a:t>
            </a:r>
            <a:r>
              <a:rPr lang="en-US" altLang="ru-RU" sz="2000" baseline="30000" dirty="0">
                <a:latin typeface="Tahoma" pitchFamily="34" charset="0"/>
              </a:rPr>
              <a:t> </a:t>
            </a:r>
            <a:r>
              <a:rPr lang="en-US" altLang="ru-RU" sz="2000" dirty="0">
                <a:latin typeface="Optima Black"/>
              </a:rPr>
              <a:t>sec</a:t>
            </a:r>
            <a:r>
              <a:rPr lang="ru-RU" altLang="ru-RU" sz="2000" baseline="30000" dirty="0">
                <a:latin typeface="Tahoma" pitchFamily="34" charset="0"/>
              </a:rPr>
              <a:t>-1</a:t>
            </a:r>
            <a:r>
              <a:rPr lang="en-US" altLang="ru-RU" sz="2000" baseline="30000" dirty="0">
                <a:latin typeface="Tahoma" pitchFamily="34" charset="0"/>
              </a:rPr>
              <a:t> </a:t>
            </a:r>
            <a:r>
              <a:rPr lang="en-US" altLang="ru-RU" sz="2000" dirty="0">
                <a:latin typeface="Tahoma" pitchFamily="34" charset="0"/>
              </a:rPr>
              <a:t>(</a:t>
            </a:r>
            <a:r>
              <a:rPr lang="en-US" altLang="ru-RU" sz="2000" dirty="0" smtClean="0">
                <a:latin typeface="Tahoma" pitchFamily="34" charset="0"/>
              </a:rPr>
              <a:t>achieved in 2018)</a:t>
            </a:r>
            <a:endParaRPr lang="en-US" altLang="ru-RU" sz="2000" dirty="0">
              <a:latin typeface="Optima Black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09120"/>
            <a:ext cx="2415289" cy="56382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3" name="Прямая со стрелкой 12"/>
          <p:cNvCxnSpPr>
            <a:endCxn id="12" idx="1"/>
          </p:cNvCxnSpPr>
          <p:nvPr/>
        </p:nvCxnSpPr>
        <p:spPr>
          <a:xfrm flipV="1">
            <a:off x="3851920" y="4791031"/>
            <a:ext cx="2016224" cy="781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30836" y="2813163"/>
            <a:ext cx="4375313" cy="138499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9C"/>
                </a:solidFill>
                <a:sym typeface="Symbol" panose="05050102010706020507" pitchFamily="18" charset="2"/>
              </a:rPr>
              <a:t>VEPP-2000 collider began to</a:t>
            </a:r>
            <a:r>
              <a:rPr lang="en-US" sz="2800" dirty="0">
                <a:solidFill>
                  <a:srgbClr val="00009C"/>
                </a:solidFill>
                <a:sym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rgbClr val="00009C"/>
                </a:solidFill>
                <a:sym typeface="Symbol" panose="05050102010706020507" pitchFamily="18" charset="2"/>
              </a:rPr>
              <a:t>operate since the end of 2010 </a:t>
            </a:r>
            <a:endParaRPr lang="ru-RU" sz="2800" dirty="0">
              <a:solidFill>
                <a:srgbClr val="00009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050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27384"/>
            <a:ext cx="8028384" cy="648072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defRPr/>
            </a:pPr>
            <a:r>
              <a:rPr lang="en-US" altLang="ru-RU" sz="3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CMD-3 detector </a:t>
            </a:r>
            <a:endParaRPr lang="ru-RU" sz="3200" b="1" kern="0" noProof="0" dirty="0" smtClean="0">
              <a:ea typeface="+mj-ea"/>
              <a:cs typeface="Times New Roman" pitchFamily="18" charset="0"/>
            </a:endParaRPr>
          </a:p>
        </p:txBody>
      </p:sp>
      <p:pic>
        <p:nvPicPr>
          <p:cNvPr id="9" name="Picture 3" descr="g4RayTra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"/>
          <a:stretch>
            <a:fillRect/>
          </a:stretch>
        </p:blipFill>
        <p:spPr bwMode="auto">
          <a:xfrm>
            <a:off x="0" y="859006"/>
            <a:ext cx="5996675" cy="601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225473" y="1124744"/>
            <a:ext cx="3910752" cy="57246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0" rIns="91421" bIns="4571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600" dirty="0"/>
              <a:t>DC – 1218 hexagonal cells with sensitive </a:t>
            </a:r>
          </a:p>
          <a:p>
            <a:r>
              <a:rPr lang="en-US" altLang="ru-RU" sz="1600" dirty="0"/>
              <a:t>wires, W-Re alloy,  15 </a:t>
            </a:r>
            <a:r>
              <a:rPr lang="en-US" altLang="ru-RU" sz="1600" dirty="0">
                <a:latin typeface="Symbol" panose="05050102010706020507" pitchFamily="18" charset="2"/>
              </a:rPr>
              <a:t>m</a:t>
            </a:r>
            <a:r>
              <a:rPr lang="en-US" altLang="ru-RU" sz="1600" dirty="0"/>
              <a:t> in </a:t>
            </a:r>
            <a:r>
              <a:rPr lang="en-US" altLang="ru-RU" sz="1600" dirty="0" smtClean="0"/>
              <a:t>diameter, spatial resolution </a:t>
            </a:r>
            <a:r>
              <a:rPr lang="en-US" altLang="ru-RU" sz="1600" dirty="0" smtClean="0">
                <a:sym typeface="Symbol" panose="05050102010706020507" pitchFamily="18" charset="2"/>
              </a:rPr>
              <a:t> 100</a:t>
            </a:r>
            <a:r>
              <a:rPr lang="en-US" altLang="ru-RU" sz="1600" dirty="0" smtClean="0"/>
              <a:t>.</a:t>
            </a:r>
            <a:endParaRPr lang="en-US" altLang="ru-RU" sz="1600" dirty="0"/>
          </a:p>
          <a:p>
            <a:endParaRPr lang="en-US" altLang="ru-RU" sz="1600" dirty="0"/>
          </a:p>
          <a:p>
            <a:r>
              <a:rPr lang="en-US" altLang="ru-RU" sz="1600" dirty="0"/>
              <a:t>Z-chamber – start FLT, precise </a:t>
            </a:r>
          </a:p>
          <a:p>
            <a:r>
              <a:rPr lang="en-US" altLang="ru-RU" sz="1600" dirty="0"/>
              <a:t>z-coordinate </a:t>
            </a:r>
            <a:r>
              <a:rPr lang="en-US" altLang="ru-RU" sz="1600" dirty="0">
                <a:cs typeface="Times New Roman" panose="02020603050405020304" pitchFamily="18" charset="0"/>
              </a:rPr>
              <a:t>~ 500 </a:t>
            </a:r>
            <a:r>
              <a:rPr lang="en-US" altLang="ru-RU" sz="1600" dirty="0">
                <a:cs typeface="Times New Roman" panose="02020603050405020304" pitchFamily="18" charset="0"/>
                <a:sym typeface="Symbol" panose="05050102010706020507" pitchFamily="18" charset="2"/>
              </a:rPr>
              <a:t> </a:t>
            </a:r>
            <a:r>
              <a:rPr lang="en-US" altLang="ru-RU" sz="1600" dirty="0"/>
              <a:t>(detector acceptance)</a:t>
            </a:r>
          </a:p>
          <a:p>
            <a:endParaRPr lang="en-US" altLang="ru-RU" sz="1600" dirty="0"/>
          </a:p>
          <a:p>
            <a:pPr>
              <a:lnSpc>
                <a:spcPct val="100000"/>
              </a:lnSpc>
            </a:pPr>
            <a:r>
              <a:rPr lang="en-US" altLang="ru-RU" sz="1600" dirty="0" err="1"/>
              <a:t>LXe</a:t>
            </a:r>
            <a:r>
              <a:rPr lang="en-US" altLang="ru-RU" sz="1600" dirty="0"/>
              <a:t> calorimeter thickness </a:t>
            </a:r>
            <a:r>
              <a:rPr lang="en-US" altLang="ru-RU" sz="1600" dirty="0" smtClean="0"/>
              <a:t>5,1X</a:t>
            </a:r>
            <a:r>
              <a:rPr lang="en-US" altLang="ru-RU" sz="1600" baseline="-20000" dirty="0" smtClean="0"/>
              <a:t>0</a:t>
            </a:r>
            <a:r>
              <a:rPr lang="en-US" altLang="ru-RU" sz="1600" dirty="0"/>
              <a:t>, 196 towers </a:t>
            </a:r>
            <a:r>
              <a:rPr lang="en-US" altLang="ru-RU" sz="1600" dirty="0" smtClean="0"/>
              <a:t>  &amp; 1286 </a:t>
            </a:r>
            <a:r>
              <a:rPr lang="en-US" altLang="ru-RU" sz="1600" dirty="0"/>
              <a:t>strips. </a:t>
            </a:r>
            <a:r>
              <a:rPr lang="en-US" altLang="ru-RU" sz="1600" dirty="0" smtClean="0"/>
              <a:t>Spatial </a:t>
            </a:r>
            <a:r>
              <a:rPr lang="ru-RU" altLang="ru-RU" sz="1600" dirty="0" smtClean="0"/>
              <a:t> </a:t>
            </a:r>
            <a:r>
              <a:rPr lang="en-US" altLang="ru-RU" sz="1600" dirty="0"/>
              <a:t>resolution 1 – 2 </a:t>
            </a:r>
            <a:r>
              <a:rPr lang="en-US" altLang="ru-RU" sz="1600" dirty="0" smtClean="0"/>
              <a:t>mm, </a:t>
            </a:r>
            <a:r>
              <a:rPr lang="en-US" sz="1500" dirty="0">
                <a:solidFill>
                  <a:srgbClr val="000000"/>
                </a:solidFill>
                <a:latin typeface="Arial"/>
                <a:ea typeface="DejaVu LGC Sans"/>
              </a:rPr>
              <a:t>measurement of conversion point for </a:t>
            </a:r>
            <a:r>
              <a:rPr lang="en-US" sz="1500" dirty="0">
                <a:solidFill>
                  <a:srgbClr val="000000"/>
                </a:solidFill>
                <a:latin typeface="Standard Symbols L"/>
                <a:ea typeface="Standard Symbols L"/>
              </a:rPr>
              <a:t>g</a:t>
            </a:r>
            <a:r>
              <a:rPr lang="en-US" sz="1500" dirty="0">
                <a:solidFill>
                  <a:srgbClr val="000000"/>
                </a:solidFill>
                <a:latin typeface="Arial"/>
                <a:ea typeface="DejaVu LGC Sans"/>
              </a:rPr>
              <a:t>’s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ea typeface="DejaVu LGC Sans"/>
              </a:rPr>
              <a:t>measurement </a:t>
            </a:r>
            <a:r>
              <a:rPr lang="en-US" sz="1500" dirty="0">
                <a:solidFill>
                  <a:srgbClr val="000000"/>
                </a:solidFill>
                <a:latin typeface="Arial"/>
                <a:ea typeface="DejaVu LGC Sans"/>
              </a:rPr>
              <a:t>of shower profile</a:t>
            </a:r>
          </a:p>
          <a:p>
            <a:r>
              <a:rPr lang="en-US" altLang="ru-RU" sz="1600" dirty="0" smtClean="0"/>
              <a:t>  </a:t>
            </a:r>
          </a:p>
          <a:p>
            <a:r>
              <a:rPr lang="en-US" altLang="ru-RU" sz="1600" dirty="0" smtClean="0"/>
              <a:t>TOF – 16 counters, time resolution </a:t>
            </a:r>
            <a:r>
              <a:rPr lang="en-US" altLang="ru-RU" sz="1600" dirty="0" smtClean="0">
                <a:cs typeface="Times New Roman" panose="02020603050405020304" pitchFamily="18" charset="0"/>
              </a:rPr>
              <a:t>~ 1ns</a:t>
            </a:r>
            <a:r>
              <a:rPr lang="en-US" altLang="ru-RU" sz="1600" dirty="0" smtClean="0"/>
              <a:t> </a:t>
            </a:r>
          </a:p>
          <a:p>
            <a:endParaRPr lang="en-US" altLang="ru-RU" sz="1600" dirty="0"/>
          </a:p>
          <a:p>
            <a:r>
              <a:rPr lang="en-US" altLang="ru-RU" sz="1600" dirty="0"/>
              <a:t>Calorimeter with </a:t>
            </a:r>
            <a:r>
              <a:rPr lang="en-US" altLang="ru-RU" sz="1600" dirty="0" err="1"/>
              <a:t>CsI</a:t>
            </a:r>
            <a:r>
              <a:rPr lang="en-US" altLang="ru-RU" sz="1600" dirty="0"/>
              <a:t> crystals (</a:t>
            </a:r>
            <a:r>
              <a:rPr lang="en-US" altLang="ru-RU" sz="1600" dirty="0">
                <a:sym typeface="Symbol" panose="05050102010706020507" pitchFamily="18" charset="2"/>
              </a:rPr>
              <a:t>3,5 t</a:t>
            </a:r>
            <a:r>
              <a:rPr lang="en-US" altLang="ru-RU" sz="1600" dirty="0"/>
              <a:t>), 8 </a:t>
            </a:r>
            <a:r>
              <a:rPr lang="en-US" altLang="ru-RU" sz="1600" dirty="0" smtClean="0"/>
              <a:t> octants</a:t>
            </a:r>
            <a:r>
              <a:rPr lang="en-US" altLang="ru-RU" sz="1600" dirty="0"/>
              <a:t>, </a:t>
            </a:r>
            <a:r>
              <a:rPr lang="ru-RU" altLang="ru-RU" sz="1600" dirty="0"/>
              <a:t> </a:t>
            </a:r>
            <a:r>
              <a:rPr lang="en-US" altLang="ru-RU" sz="1600" dirty="0"/>
              <a:t>number of crystals - 1152, 8 X</a:t>
            </a:r>
            <a:r>
              <a:rPr lang="en-US" altLang="ru-RU" sz="1600" baseline="-20000" dirty="0"/>
              <a:t>0</a:t>
            </a:r>
            <a:r>
              <a:rPr lang="en-US" altLang="ru-RU" sz="1600" dirty="0" smtClean="0"/>
              <a:t>.</a:t>
            </a:r>
            <a:endParaRPr lang="en-US" altLang="ru-RU" sz="1600" dirty="0"/>
          </a:p>
          <a:p>
            <a:endParaRPr lang="en-US" altLang="ru-RU" sz="1600" dirty="0"/>
          </a:p>
          <a:p>
            <a:r>
              <a:rPr lang="en-US" altLang="ru-RU" sz="1600" dirty="0"/>
              <a:t>MR system – 8 octants (cosmic veto, ~ 1ns </a:t>
            </a:r>
            <a:r>
              <a:rPr lang="en-US" altLang="ru-RU" sz="1600" dirty="0" smtClean="0"/>
              <a:t>)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DejaVu LGC Sans"/>
              </a:rPr>
              <a:t>particle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DejaVu LGC Sans"/>
              </a:rPr>
              <a:t>ID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DejaVu LGC Sans"/>
              </a:rPr>
              <a:t>(mainly p, n)</a:t>
            </a:r>
            <a:endParaRPr lang="en-US" sz="1600" dirty="0"/>
          </a:p>
          <a:p>
            <a:endParaRPr lang="en-US" altLang="ru-RU" sz="1600" dirty="0"/>
          </a:p>
          <a:p>
            <a:r>
              <a:rPr lang="en-US" altLang="ru-RU" sz="1600" dirty="0"/>
              <a:t>Project magnetic field - 1,5 T </a:t>
            </a:r>
          </a:p>
          <a:p>
            <a:r>
              <a:rPr lang="en-US" altLang="ru-RU" sz="1600" dirty="0"/>
              <a:t>(current value  1.3 </a:t>
            </a:r>
            <a:r>
              <a:rPr lang="en-US" altLang="ru-RU" sz="1600" dirty="0" smtClean="0"/>
              <a:t>T)</a:t>
            </a:r>
          </a:p>
          <a:p>
            <a:endParaRPr lang="en-US" altLang="ru-RU" sz="1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843808" y="3356992"/>
            <a:ext cx="1656184" cy="880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344641" y="3140968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DC</a:t>
            </a:r>
            <a:endParaRPr lang="ru-RU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224269" y="3797307"/>
            <a:ext cx="1379417" cy="814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4549795" y="3486878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ZC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246155" y="4611674"/>
            <a:ext cx="1248705" cy="301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27984" y="4851381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/>
              <a:t>TOF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4413196" y="4347325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/>
              <a:t>LXe</a:t>
            </a:r>
            <a:endParaRPr lang="ru-RU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224269" y="5060621"/>
            <a:ext cx="1308716" cy="137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3290902" y="5517456"/>
            <a:ext cx="1144145" cy="390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4367054" y="5723204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/>
              <a:t>CsI</a:t>
            </a:r>
            <a:endParaRPr lang="ru-RU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3295265" y="994739"/>
            <a:ext cx="618712" cy="222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3877065" y="73573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/>
              <a:t>Mu</a:t>
            </a:r>
            <a:endParaRPr lang="ru-RU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755576" y="4465609"/>
            <a:ext cx="1452173" cy="1699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209702" y="608383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/>
              <a:t>BGO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2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050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724" t="11727" r="7088" b="77508"/>
          <a:stretch/>
        </p:blipFill>
        <p:spPr>
          <a:xfrm>
            <a:off x="35496" y="44624"/>
            <a:ext cx="8064896" cy="720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188" t="22868" r="6623" b="4870"/>
          <a:stretch/>
        </p:blipFill>
        <p:spPr>
          <a:xfrm>
            <a:off x="35495" y="692696"/>
            <a:ext cx="9111291" cy="60486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1550544" y="3430864"/>
            <a:ext cx="40042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rate statistics collection, 1/</a:t>
            </a:r>
            <a:r>
              <a:rPr lang="en-US" sz="2000" dirty="0" err="1" smtClean="0"/>
              <a:t>pb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4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2"/>
          <p:cNvSpPr txBox="1"/>
          <p:nvPr/>
        </p:nvSpPr>
        <p:spPr>
          <a:xfrm>
            <a:off x="8379957" y="6597026"/>
            <a:ext cx="1004471" cy="28674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fld id="{27610030-8831-40FE-AF25-91021C73899C}" type="slidenum">
              <a:rPr lang="it-IT" sz="1500">
                <a:solidFill>
                  <a:srgbClr val="FFFFFF"/>
                </a:solidFill>
                <a:latin typeface="Arial"/>
              </a:rPr>
              <a:pPr algn="ctr"/>
              <a:t>8</a:t>
            </a:fld>
            <a:endParaRPr dirty="0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8131" r="8095"/>
          <a:stretch>
            <a:fillRect/>
          </a:stretch>
        </p:blipFill>
        <p:spPr bwMode="auto">
          <a:xfrm>
            <a:off x="11237760" y="35108006"/>
            <a:ext cx="5244480" cy="372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7764" r="9633" b="2711"/>
          <a:stretch>
            <a:fillRect/>
          </a:stretch>
        </p:blipFill>
        <p:spPr bwMode="auto">
          <a:xfrm>
            <a:off x="13323570" y="28999324"/>
            <a:ext cx="5244480" cy="366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7764" r="9633" b="2711"/>
          <a:stretch>
            <a:fillRect/>
          </a:stretch>
        </p:blipFill>
        <p:spPr bwMode="auto">
          <a:xfrm>
            <a:off x="16797601" y="35106567"/>
            <a:ext cx="5244480" cy="366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7764" r="9633" b="2711"/>
          <a:stretch>
            <a:fillRect/>
          </a:stretch>
        </p:blipFill>
        <p:spPr bwMode="auto">
          <a:xfrm>
            <a:off x="16935841" y="35244821"/>
            <a:ext cx="5244480" cy="366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5781"/>
            <a:ext cx="4644008" cy="3093481"/>
          </a:xfrm>
          <a:prstGeom prst="rect">
            <a:avLst/>
          </a:prstGeom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28596"/>
            <a:ext cx="4716015" cy="3229403"/>
          </a:xfrm>
          <a:prstGeom prst="rect">
            <a:avLst/>
          </a:prstGeom>
        </p:spPr>
      </p:pic>
      <p:pic>
        <p:nvPicPr>
          <p:cNvPr id="2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0489" y="555862"/>
            <a:ext cx="4476853" cy="3089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246" y="742858"/>
            <a:ext cx="1762498" cy="4530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/>
              <a:t>Fit: (2 </a:t>
            </a:r>
            <a:r>
              <a:rPr lang="en-US" dirty="0" smtClean="0">
                <a:sym typeface="Symbol" panose="05050102010706020507" pitchFamily="18" charset="2"/>
              </a:rPr>
              <a:t> 1)%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543864"/>
            <a:ext cx="3096344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can up &amp; down, 2011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876229" y="721585"/>
            <a:ext cx="2224163" cy="4530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/>
              <a:t>Fit: (0.1 </a:t>
            </a:r>
            <a:r>
              <a:rPr lang="en-US" dirty="0" smtClean="0">
                <a:sym typeface="Symbol" panose="05050102010706020507" pitchFamily="18" charset="2"/>
              </a:rPr>
              <a:t> 0.2)%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475656" y="6072256"/>
            <a:ext cx="2326755" cy="4530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800" dirty="0" smtClean="0">
                <a:sym typeface="Symbol" panose="05050102010706020507" pitchFamily="18" charset="2"/>
              </a:rPr>
              <a:t></a:t>
            </a:r>
            <a:r>
              <a:rPr lang="en-US" dirty="0" smtClean="0">
                <a:sym typeface="Symbol" panose="05050102010706020507" pitchFamily="18" charset="2"/>
              </a:rPr>
              <a:t> s</a:t>
            </a:r>
            <a:r>
              <a:rPr lang="en-US" dirty="0" smtClean="0"/>
              <a:t>can, 2013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3717032"/>
            <a:ext cx="2326755" cy="4530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/>
              <a:t>Fit: (-0.3 </a:t>
            </a:r>
            <a:r>
              <a:rPr lang="en-US" dirty="0" smtClean="0">
                <a:sym typeface="Symbol" panose="05050102010706020507" pitchFamily="18" charset="2"/>
              </a:rPr>
              <a:t> 0.3)%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 rot="19722741">
            <a:off x="2220027" y="1818889"/>
            <a:ext cx="5384450" cy="7694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Preliminary</a:t>
            </a:r>
            <a:endParaRPr lang="en-US" sz="44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-27384"/>
            <a:ext cx="9144000" cy="648072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it-IT" sz="3200" dirty="0" smtClean="0">
                <a:latin typeface="Comic Sans MS" pitchFamily="66" charset="0"/>
              </a:rPr>
              <a:t>Luminosity determination</a:t>
            </a:r>
            <a:endParaRPr lang="it-IT" sz="3200" dirty="0">
              <a:latin typeface="Comic Sans MS" pitchFamily="66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7050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076056" y="2492896"/>
            <a:ext cx="2304256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can up, 2012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r="7544"/>
          <a:stretch/>
        </p:blipFill>
        <p:spPr>
          <a:xfrm>
            <a:off x="4750606" y="3712335"/>
            <a:ext cx="4438845" cy="31456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84151" y="3867515"/>
            <a:ext cx="2229421" cy="36075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/>
              <a:t>Fit: (-0.25 </a:t>
            </a:r>
            <a:r>
              <a:rPr lang="en-US" dirty="0" smtClean="0">
                <a:sym typeface="Symbol" panose="05050102010706020507" pitchFamily="18" charset="2"/>
              </a:rPr>
              <a:t> 0.09)%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228184" y="6092581"/>
            <a:ext cx="1368152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scan 2017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5778" y="5517232"/>
            <a:ext cx="886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Overall runs systematic uncertainty is about 1%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1"/>
              <p:cNvSpPr txBox="1">
                <a:spLocks/>
              </p:cNvSpPr>
              <p:nvPr/>
            </p:nvSpPr>
            <p:spPr bwMode="auto">
              <a:xfrm>
                <a:off x="35496" y="-27383"/>
                <a:ext cx="8229600" cy="720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+mj-lt"/>
                    <a:ea typeface="MS PGothic" pitchFamily="34" charset="-128"/>
                    <a:cs typeface="MS PGothic" pitchFamily="34" charset="-128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  <a:ea typeface="MS PGothic" pitchFamily="34" charset="-128"/>
                    <a:cs typeface="MS PGothic" pitchFamily="34" charset="-128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  <a:ea typeface="MS PGothic" pitchFamily="34" charset="-128"/>
                    <a:cs typeface="MS PGothic" pitchFamily="34" charset="-128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  <a:ea typeface="MS PGothic" pitchFamily="34" charset="-128"/>
                    <a:cs typeface="MS PGothic" pitchFamily="34" charset="-128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  <a:ea typeface="MS PGothic" pitchFamily="34" charset="-128"/>
                    <a:cs typeface="MS PGothic" pitchFamily="34" charset="-128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Tahoma" charset="0"/>
                  </a:defRPr>
                </a:lvl9pPr>
              </a:lstStyle>
              <a:p>
                <a:r>
                  <a:rPr lang="en-US" kern="0" dirty="0" smtClean="0"/>
                  <a:t>Exclusive channels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h𝑎𝑑𝑟𝑜𝑛𝑠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-27383"/>
                <a:ext cx="8229600" cy="720079"/>
              </a:xfrm>
              <a:prstGeom prst="rect">
                <a:avLst/>
              </a:prstGeom>
              <a:blipFill rotWithShape="0">
                <a:blip r:embed="rId3"/>
                <a:stretch>
                  <a:fillRect l="-148" t="-11864" b="-296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 bwMode="auto">
              <a:xfrm>
                <a:off x="179512" y="620688"/>
                <a:ext cx="8856984" cy="6237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>
                <a:lvl1pPr marL="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3000">
                    <a:solidFill>
                      <a:schemeClr val="tx2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2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2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2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r>
                  <a:rPr lang="en-US" sz="4400" kern="0" dirty="0" smtClean="0"/>
                  <a:t>At VEPP-2000 we do </a:t>
                </a:r>
                <a:r>
                  <a:rPr lang="en-US" sz="4400" kern="0" dirty="0" smtClean="0">
                    <a:solidFill>
                      <a:srgbClr val="C00000"/>
                    </a:solidFill>
                  </a:rPr>
                  <a:t>exclusive</a:t>
                </a:r>
                <a:r>
                  <a:rPr lang="en-US" sz="4400" kern="0" dirty="0" smtClean="0"/>
                  <a:t> measurement of </a:t>
                </a:r>
                <a14:m>
                  <m:oMath xmlns:m="http://schemas.openxmlformats.org/officeDocument/2006/math">
                    <m:r>
                      <a:rPr lang="en-US" sz="4400" i="1" kern="0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4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 kern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400" i="1" kern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 kern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400" i="1" kern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4400" i="1" kern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i="1" kern="0" smtClean="0">
                            <a:latin typeface="Cambria Math" panose="02040503050406030204" pitchFamily="18" charset="0"/>
                          </a:rPr>
                          <m:t>h𝑎𝑑𝑟𝑜𝑛𝑠</m:t>
                        </m:r>
                      </m:e>
                    </m:d>
                  </m:oMath>
                </a14:m>
                <a:r>
                  <a:rPr lang="en-US" sz="4400" kern="0" dirty="0" smtClean="0"/>
                  <a:t>.</a:t>
                </a:r>
              </a:p>
              <a:p>
                <a:endParaRPr lang="en-US" sz="2000" kern="0" dirty="0" smtClean="0"/>
              </a:p>
              <a:p>
                <a:r>
                  <a:rPr lang="en-US" sz="4200" kern="0" dirty="0" smtClean="0"/>
                  <a:t>2 charged</a:t>
                </a:r>
              </a:p>
              <a:p>
                <a:pPr marL="274320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b="1" i="1" kern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sSub>
                        <m:sSubPr>
                          <m:ctrlP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4200" b="1" i="1" kern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200" b="1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bar>
                        <m:barPr>
                          <m:pos m:val="top"/>
                          <m:ctrlP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bar>
                    </m:oMath>
                  </m:oMathPara>
                </a14:m>
                <a:endParaRPr lang="ru-RU" sz="4200" b="1" kern="0" dirty="0" smtClean="0"/>
              </a:p>
              <a:p>
                <a:pPr marL="274320" lvl="1" indent="0">
                  <a:buFontTx/>
                  <a:buNone/>
                </a:pPr>
                <a:endParaRPr lang="en-US" sz="4200" b="1" kern="0" dirty="0" smtClean="0"/>
              </a:p>
              <a:p>
                <a:r>
                  <a:rPr lang="en-US" sz="4200" kern="0" dirty="0" smtClean="0"/>
                  <a:t>2 charged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 i="1" kern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4200" kern="0" dirty="0" smtClean="0"/>
                  <a:t>’s</a:t>
                </a:r>
              </a:p>
              <a:p>
                <a:pPr marL="274320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b="1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4200" b="1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sSub>
                        <m:sSubPr>
                          <m:ctrlP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200" b="1" kern="0" dirty="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i="1" ker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4200" kern="0" dirty="0" smtClean="0"/>
              </a:p>
              <a:p>
                <a:pPr marL="274320" lvl="1" indent="0">
                  <a:buFontTx/>
                  <a:buNone/>
                </a:pPr>
                <a:endParaRPr lang="en-US" sz="4200" kern="0" dirty="0" smtClean="0"/>
              </a:p>
              <a:p>
                <a:r>
                  <a:rPr lang="en-US" sz="4200" kern="0" dirty="0" smtClean="0"/>
                  <a:t>4 charged</a:t>
                </a:r>
              </a:p>
              <a:p>
                <a:pPr marL="274320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b="1" i="1" ker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200" kern="0" dirty="0" smtClean="0"/>
              </a:p>
              <a:p>
                <a:pPr marL="274320" lvl="1" indent="0">
                  <a:buFontTx/>
                  <a:buNone/>
                </a:pPr>
                <a:endParaRPr lang="en-US" sz="4200" kern="0" dirty="0" smtClean="0"/>
              </a:p>
              <a:p>
                <a:r>
                  <a:rPr lang="en-US" sz="4200" kern="0" dirty="0" smtClean="0"/>
                  <a:t>4 charged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 i="1" ker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4200" kern="0" dirty="0"/>
                  <a:t>’s</a:t>
                </a:r>
                <a:endParaRPr lang="en-US" sz="4200" kern="0" dirty="0" smtClean="0"/>
              </a:p>
              <a:p>
                <a:pPr marL="274320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200" i="1" ker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4200" i="1" ker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b="1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4200" b="1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ru-RU" sz="4200" b="1" kern="0" dirty="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FontTx/>
                  <a:buNone/>
                </a:pPr>
                <a:endParaRPr lang="en-US" sz="4200" kern="0" dirty="0" smtClean="0">
                  <a:solidFill>
                    <a:srgbClr val="0070C0"/>
                  </a:solidFill>
                </a:endParaRPr>
              </a:p>
              <a:p>
                <a:r>
                  <a:rPr lang="en-US" sz="4200" kern="0" dirty="0" smtClean="0"/>
                  <a:t>6 charged</a:t>
                </a:r>
              </a:p>
              <a:p>
                <a:pPr marL="274320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4200" b="1" kern="0" dirty="0" smtClean="0"/>
              </a:p>
              <a:p>
                <a:pPr marL="274320" lvl="1" indent="0">
                  <a:buFontTx/>
                  <a:buNone/>
                </a:pPr>
                <a:endParaRPr lang="en-US" sz="4200" b="1" kern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 i="1" ker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4200" kern="0" dirty="0"/>
                  <a:t>’s</a:t>
                </a:r>
                <a:r>
                  <a:rPr lang="en-US" sz="4200" kern="0" dirty="0" smtClean="0"/>
                  <a:t> only</a:t>
                </a:r>
              </a:p>
              <a:p>
                <a:pPr marL="274320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𝜼𝜸</m:t>
                      </m:r>
                      <m:r>
                        <a:rPr lang="en-US" sz="4200" kern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𝜂𝛾</m:t>
                      </m:r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𝜂𝛾</m:t>
                      </m:r>
                    </m:oMath>
                  </m:oMathPara>
                </a14:m>
                <a:endParaRPr lang="ru-RU" sz="4200" kern="0" dirty="0" smtClean="0"/>
              </a:p>
              <a:p>
                <a:pPr marL="274320" lvl="1" indent="0">
                  <a:buFontTx/>
                  <a:buNone/>
                </a:pPr>
                <a:endParaRPr lang="en-US" sz="4200" kern="0" dirty="0" smtClean="0"/>
              </a:p>
              <a:p>
                <a:r>
                  <a:rPr lang="en-US" sz="4200" kern="0" dirty="0" smtClean="0"/>
                  <a:t>other</a:t>
                </a:r>
              </a:p>
              <a:p>
                <a:pPr marL="274320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bar>
                        <m:barPr>
                          <m:pos m:val="top"/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bar>
                      <m:r>
                        <a:rPr lang="en-US" sz="4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200" i="1" kern="0" smtClea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2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20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4200" kern="0" dirty="0" smtClean="0"/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20688"/>
                <a:ext cx="8856984" cy="6237312"/>
              </a:xfrm>
              <a:prstGeom prst="rect">
                <a:avLst/>
              </a:prstGeom>
              <a:blipFill rotWithShape="0">
                <a:blip r:embed="rId4"/>
                <a:stretch>
                  <a:fillRect t="-1466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7050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68" y="1052736"/>
            <a:ext cx="2621616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r</a:t>
            </a:r>
            <a:r>
              <a:rPr lang="en-US" sz="1600" dirty="0" smtClean="0">
                <a:solidFill>
                  <a:srgbClr val="C00000"/>
                </a:solidFill>
              </a:rPr>
              <a:t>ed – results are published </a:t>
            </a:r>
          </a:p>
          <a:p>
            <a:r>
              <a:rPr lang="en-US" sz="1600" dirty="0" smtClean="0"/>
              <a:t>green – are under study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 – to be studied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DB12F-46EB-4679-AEC8-1F634C7FBFE6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9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Default Design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36767</TotalTime>
  <Words>2006</Words>
  <Application>Microsoft Office PowerPoint</Application>
  <PresentationFormat>Экран (4:3)</PresentationFormat>
  <Paragraphs>393</Paragraphs>
  <Slides>28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58" baseType="lpstr">
      <vt:lpstr>Arial Unicode MS</vt:lpstr>
      <vt:lpstr>ＭＳ Ｐゴシック</vt:lpstr>
      <vt:lpstr>ＭＳ Ｐゴシック</vt:lpstr>
      <vt:lpstr>Adobe Ming Std L</vt:lpstr>
      <vt:lpstr>Albany</vt:lpstr>
      <vt:lpstr>Andale Sans UI</vt:lpstr>
      <vt:lpstr>Arial</vt:lpstr>
      <vt:lpstr>Calibri</vt:lpstr>
      <vt:lpstr>Cambria Math</vt:lpstr>
      <vt:lpstr>CMMI12</vt:lpstr>
      <vt:lpstr>CMR12</vt:lpstr>
      <vt:lpstr>CMR8</vt:lpstr>
      <vt:lpstr>CMSY10</vt:lpstr>
      <vt:lpstr>CMSY8</vt:lpstr>
      <vt:lpstr>Comic Sans MS</vt:lpstr>
      <vt:lpstr>DejaVu LGC Sans</vt:lpstr>
      <vt:lpstr>DejaVu Sans</vt:lpstr>
      <vt:lpstr>Liberation Sans</vt:lpstr>
      <vt:lpstr>Liberation Serif</vt:lpstr>
      <vt:lpstr>OpenSymbol</vt:lpstr>
      <vt:lpstr>Optima Black</vt:lpstr>
      <vt:lpstr>Standard Symbols L</vt:lpstr>
      <vt:lpstr>StarSymbol</vt:lpstr>
      <vt:lpstr>Symbol</vt:lpstr>
      <vt:lpstr>Tahoma</vt:lpstr>
      <vt:lpstr>Times New Roman</vt:lpstr>
      <vt:lpstr>Verdana</vt:lpstr>
      <vt:lpstr>Wingdings</vt:lpstr>
      <vt:lpstr>Tema1</vt:lpstr>
      <vt:lpstr>Equation</vt:lpstr>
      <vt:lpstr>Презентация PowerPoint</vt:lpstr>
      <vt:lpstr>Презентация PowerPoint</vt:lpstr>
      <vt:lpstr>Презентация PowerPoint</vt:lpstr>
      <vt:lpstr>History of a_μ measurements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MPL</dc:creator>
  <cp:lastModifiedBy>BINP User</cp:lastModifiedBy>
  <cp:revision>344</cp:revision>
  <dcterms:created xsi:type="dcterms:W3CDTF">2015-05-26T09:43:09Z</dcterms:created>
  <dcterms:modified xsi:type="dcterms:W3CDTF">2018-06-11T10:35:15Z</dcterms:modified>
</cp:coreProperties>
</file>