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9" r:id="rId2"/>
    <p:sldId id="294" r:id="rId3"/>
    <p:sldId id="289" r:id="rId4"/>
    <p:sldId id="309" r:id="rId5"/>
    <p:sldId id="290" r:id="rId6"/>
    <p:sldId id="291" r:id="rId7"/>
    <p:sldId id="297" r:id="rId8"/>
    <p:sldId id="307" r:id="rId9"/>
    <p:sldId id="326" r:id="rId10"/>
    <p:sldId id="345" r:id="rId11"/>
    <p:sldId id="338" r:id="rId12"/>
    <p:sldId id="343" r:id="rId13"/>
    <p:sldId id="342" r:id="rId14"/>
    <p:sldId id="325" r:id="rId15"/>
    <p:sldId id="315" r:id="rId16"/>
    <p:sldId id="316" r:id="rId17"/>
    <p:sldId id="302" r:id="rId18"/>
    <p:sldId id="350" r:id="rId19"/>
    <p:sldId id="349" r:id="rId20"/>
    <p:sldId id="334" r:id="rId21"/>
    <p:sldId id="308" r:id="rId22"/>
    <p:sldId id="327" r:id="rId23"/>
    <p:sldId id="347" r:id="rId24"/>
    <p:sldId id="292" r:id="rId25"/>
    <p:sldId id="293" r:id="rId26"/>
    <p:sldId id="306" r:id="rId27"/>
    <p:sldId id="319" r:id="rId28"/>
    <p:sldId id="351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dotovich" initials="f" lastIdx="0" clrIdx="0">
    <p:extLst>
      <p:ext uri="{19B8F6BF-5375-455C-9EA6-DF929625EA0E}">
        <p15:presenceInfo xmlns:p15="http://schemas.microsoft.com/office/powerpoint/2012/main" userId="fedotovic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0000FF"/>
    <a:srgbClr val="3333FF"/>
    <a:srgbClr val="CCFFCC"/>
    <a:srgbClr val="FF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04" autoAdjust="0"/>
    <p:restoredTop sz="88702" autoAdjust="0"/>
  </p:normalViewPr>
  <p:slideViewPr>
    <p:cSldViewPr>
      <p:cViewPr varScale="1">
        <p:scale>
          <a:sx n="89" d="100"/>
          <a:sy n="89" d="100"/>
        </p:scale>
        <p:origin x="91" y="1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1411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D9E41-FF5E-4516-9C91-F294F44AD1F0}" type="datetimeFigureOut">
              <a:rPr lang="it-IT" smtClean="0"/>
              <a:pPr/>
              <a:t>11/06/2018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703E7-CAF7-4DFA-9EF9-4C05753B7A4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1334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703E7-CAF7-4DFA-9EF9-4C05753B7A44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22813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703E7-CAF7-4DFA-9EF9-4C05753B7A44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179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A11B4-45BA-44BC-9C7E-6646BF11993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0101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375F7-77D2-42BF-B7D2-590C647175A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069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703E7-CAF7-4DFA-9EF9-4C05753B7A44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5206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A11B4-45BA-44BC-9C7E-6646BF11993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377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A11B4-45BA-44BC-9C7E-6646BF11993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784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703E7-CAF7-4DFA-9EF9-4C05753B7A44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2310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375F7-77D2-42BF-B7D2-590C647175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26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A11B4-45BA-44BC-9C7E-6646BF11993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938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703E7-CAF7-4DFA-9EF9-4C05753B7A44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2504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A11B4-45BA-44BC-9C7E-6646BF11993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099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61987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200" b="1">
                <a:solidFill>
                  <a:schemeClr val="tx2"/>
                </a:solidFill>
              </a:defRPr>
            </a:lvl1pPr>
          </a:lstStyle>
          <a:p>
            <a:fld id="{8978B383-3540-4B48-876A-7F76BBF17397}" type="datetime1">
              <a:rPr lang="it-IT" smtClean="0"/>
              <a:t>11/06/2018</a:t>
            </a:fld>
            <a:endParaRPr lang="it-IT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10400" y="6619875"/>
            <a:ext cx="2133600" cy="476250"/>
          </a:xfrm>
        </p:spPr>
        <p:txBody>
          <a:bodyPr/>
          <a:lstStyle>
            <a:lvl1pPr>
              <a:defRPr b="1"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3251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5532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C193F8A-7055-4E07-9C15-0502AF25EAE4}" type="datetime1">
              <a:rPr lang="it-IT" smtClean="0"/>
              <a:t>11/06/2018</a:t>
            </a:fld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5614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21176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21176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5532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76A07066-3F46-4ABF-BBBF-868FEE868D12}" type="datetime1">
              <a:rPr lang="it-IT" smtClean="0"/>
              <a:t>11/06/2018</a:t>
            </a:fld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6709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172" y="273352"/>
            <a:ext cx="8228763" cy="1145009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172" y="1604841"/>
            <a:ext cx="8228763" cy="397748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144315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5532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29693DA7-8706-41A7-9EEB-F00993DD3F20}" type="datetime1">
              <a:rPr lang="it-IT" smtClean="0"/>
              <a:t>11/06/2018</a:t>
            </a:fld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1964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5532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8CBC787-BA45-4EF0-9745-8904795D44FF}" type="datetime1">
              <a:rPr lang="it-IT" smtClean="0"/>
              <a:t>11/06/2018</a:t>
            </a:fld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5715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5532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C6E4FF4-C2F4-4140-B609-91568B45E312}" type="datetime1">
              <a:rPr lang="it-IT" smtClean="0"/>
              <a:t>11/06/2018</a:t>
            </a:fld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67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5532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A53EBB27-9B4E-4F16-9736-227213E8987C}" type="datetime1">
              <a:rPr lang="it-IT" smtClean="0"/>
              <a:t>11/06/2018</a:t>
            </a:fld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812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5532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75D38CAA-19F8-40B4-B1DA-493D886CDEC9}" type="datetime1">
              <a:rPr lang="it-IT" smtClean="0"/>
              <a:t>11/06/2018</a:t>
            </a:fld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4241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5532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845D2D2-1B01-420B-9B1F-DDCBB4D7E46C}" type="datetime1">
              <a:rPr lang="it-IT" smtClean="0"/>
              <a:t>11/06/2018</a:t>
            </a:fld>
            <a:endParaRPr lang="it-IT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226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5532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C6A5373-04ED-4E82-9AB0-36497505F302}" type="datetime1">
              <a:rPr lang="it-IT" smtClean="0"/>
              <a:t>11/06/2018</a:t>
            </a:fld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492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GB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76200" y="65532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2387165-26D7-42AA-832A-3F6CEB34B928}" type="datetime1">
              <a:rPr lang="it-IT" smtClean="0"/>
              <a:t>11/06/2018</a:t>
            </a:fld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492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794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6600" y="66103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9ADB12F-46EB-4679-AEC8-1F634C7FBFE6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9" name="Segnaposto piè di pagina 2"/>
          <p:cNvSpPr txBox="1">
            <a:spLocks/>
          </p:cNvSpPr>
          <p:nvPr/>
        </p:nvSpPr>
        <p:spPr bwMode="auto">
          <a:xfrm>
            <a:off x="3124200" y="66103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ahoma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ahoma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ahoma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ahoma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1200" b="1" dirty="0" smtClean="0">
                <a:solidFill>
                  <a:schemeClr val="tx2"/>
                </a:solidFill>
                <a:sym typeface="Symbol"/>
              </a:rPr>
              <a:t>-RWELL DETECTOR</a:t>
            </a:r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-76200" y="661987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200" b="1">
                <a:solidFill>
                  <a:schemeClr val="tx2"/>
                </a:solidFill>
              </a:defRPr>
            </a:lvl1pPr>
          </a:lstStyle>
          <a:p>
            <a:fld id="{D9F8536E-9898-46F5-97F2-4F50030C5B63}" type="datetime1">
              <a:rPr lang="it-IT" smtClean="0"/>
              <a:t>11/06/2018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99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MS PGothic" pitchFamily="34" charset="-128"/>
          <a:cs typeface="MS PGothic" pitchFamily="34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charset="0"/>
          <a:ea typeface="MS PGothic" pitchFamily="34" charset="-128"/>
          <a:cs typeface="MS PGothic" pitchFamily="3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charset="0"/>
          <a:ea typeface="MS PGothic" pitchFamily="34" charset="-128"/>
          <a:cs typeface="MS PGothic" pitchFamily="3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charset="0"/>
          <a:ea typeface="MS PGothic" pitchFamily="34" charset="-128"/>
          <a:cs typeface="MS PGothic" pitchFamily="3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charset="0"/>
          <a:ea typeface="MS PGothic" pitchFamily="34" charset="-128"/>
          <a:cs typeface="MS PGothic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000">
          <a:solidFill>
            <a:schemeClr val="tx2"/>
          </a:solidFill>
          <a:latin typeface="+mn-lt"/>
          <a:ea typeface="MS PGothic" pitchFamily="34" charset="-128"/>
          <a:cs typeface="MS PGothic" pitchFamily="34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ea typeface="MS PGothic" pitchFamily="34" charset="-128"/>
          <a:cs typeface="MS PGothic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MS PGothic" pitchFamily="34" charset="-128"/>
          <a:cs typeface="MS PGothic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MS PGothic" pitchFamily="34" charset="-128"/>
          <a:cs typeface="MS PGothic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MS PGothic" pitchFamily="34" charset="-128"/>
          <a:cs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2.emf"/><Relationship Id="rId7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34.emf"/><Relationship Id="rId10" Type="http://schemas.openxmlformats.org/officeDocument/2006/relationships/image" Target="../media/image56.png"/><Relationship Id="rId4" Type="http://schemas.openxmlformats.org/officeDocument/2006/relationships/image" Target="../media/image33.png"/><Relationship Id="rId9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emf"/><Relationship Id="rId7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40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0.png"/><Relationship Id="rId13" Type="http://schemas.openxmlformats.org/officeDocument/2006/relationships/image" Target="../media/image70.png"/><Relationship Id="rId3" Type="http://schemas.openxmlformats.org/officeDocument/2006/relationships/image" Target="../media/image580.png"/><Relationship Id="rId7" Type="http://schemas.openxmlformats.org/officeDocument/2006/relationships/image" Target="../media/image45.png"/><Relationship Id="rId12" Type="http://schemas.openxmlformats.org/officeDocument/2006/relationships/image" Target="../media/image4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60.png"/><Relationship Id="rId5" Type="http://schemas.openxmlformats.org/officeDocument/2006/relationships/image" Target="../media/image44.png"/><Relationship Id="rId15" Type="http://schemas.openxmlformats.org/officeDocument/2006/relationships/image" Target="../media/image48.png"/><Relationship Id="rId10" Type="http://schemas.openxmlformats.org/officeDocument/2006/relationships/image" Target="../media/image650.png"/><Relationship Id="rId4" Type="http://schemas.openxmlformats.org/officeDocument/2006/relationships/image" Target="../media/image43.png"/><Relationship Id="rId9" Type="http://schemas.openxmlformats.org/officeDocument/2006/relationships/image" Target="../media/image640.png"/><Relationship Id="rId14" Type="http://schemas.openxmlformats.org/officeDocument/2006/relationships/image" Target="../media/image4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5.emf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0.wmf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2.emf"/><Relationship Id="rId10" Type="http://schemas.openxmlformats.org/officeDocument/2006/relationships/image" Target="../media/image67.png"/><Relationship Id="rId4" Type="http://schemas.openxmlformats.org/officeDocument/2006/relationships/image" Target="../media/image61.emf"/><Relationship Id="rId9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69.png"/><Relationship Id="rId4" Type="http://schemas.openxmlformats.org/officeDocument/2006/relationships/image" Target="../media/image8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emf"/><Relationship Id="rId4" Type="http://schemas.openxmlformats.org/officeDocument/2006/relationships/image" Target="../media/image7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.wmf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image" Target="../media/image4.wmf"/><Relationship Id="rId5" Type="http://schemas.openxmlformats.org/officeDocument/2006/relationships/image" Target="../media/image8.png"/><Relationship Id="rId15" Type="http://schemas.openxmlformats.org/officeDocument/2006/relationships/image" Target="../media/image6.wmf"/><Relationship Id="rId10" Type="http://schemas.openxmlformats.org/officeDocument/2006/relationships/oleObject" Target="../embeddings/oleObject1.bin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0" y="116631"/>
            <a:ext cx="9144000" cy="136815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00FF00"/>
              </a:gs>
            </a:gsLst>
            <a:lin ang="18900000" scaled="1"/>
          </a:gradFill>
        </p:spPr>
        <p:txBody>
          <a:bodyPr/>
          <a:lstStyle/>
          <a:p>
            <a:pPr algn="ctr"/>
            <a:r>
              <a:rPr lang="it-IT" sz="2800" b="1" dirty="0" smtClean="0">
                <a:latin typeface="Comic Sans MS" pitchFamily="66" charset="0"/>
              </a:rPr>
              <a:t>Recent results </a:t>
            </a:r>
            <a:r>
              <a:rPr lang="en-US" sz="2800" b="1" dirty="0" smtClean="0"/>
              <a:t>on </a:t>
            </a:r>
            <a:r>
              <a:rPr lang="en-US" sz="2800" b="1" dirty="0"/>
              <a:t>the hadronic cross </a:t>
            </a:r>
            <a:endParaRPr lang="en-US" sz="2800" b="1" dirty="0" smtClean="0"/>
          </a:p>
          <a:p>
            <a:pPr algn="ctr"/>
            <a:r>
              <a:rPr lang="en-US" sz="2800" b="1" dirty="0" smtClean="0"/>
              <a:t>section </a:t>
            </a:r>
            <a:r>
              <a:rPr lang="en-US" sz="2800" b="1" dirty="0"/>
              <a:t>measurements with the CMD-3 </a:t>
            </a:r>
            <a:endParaRPr lang="en-US" sz="2800" b="1" dirty="0" smtClean="0"/>
          </a:p>
          <a:p>
            <a:pPr algn="ctr"/>
            <a:r>
              <a:rPr lang="en-US" sz="2800" b="1" dirty="0"/>
              <a:t>d</a:t>
            </a:r>
            <a:r>
              <a:rPr lang="en-US" sz="2800" b="1" dirty="0" smtClean="0"/>
              <a:t>etector </a:t>
            </a:r>
            <a:r>
              <a:rPr lang="it-IT" sz="2800" b="1" dirty="0" smtClean="0">
                <a:latin typeface="Comic Sans MS" pitchFamily="66" charset="0"/>
              </a:rPr>
              <a:t>at e+e- collider VEPP-2000</a:t>
            </a:r>
            <a:endParaRPr lang="it-IT" sz="2800" b="1" dirty="0">
              <a:latin typeface="Comic Sans MS" pitchFamily="66" charset="0"/>
            </a:endParaRPr>
          </a:p>
        </p:txBody>
      </p:sp>
      <p:sp>
        <p:nvSpPr>
          <p:cNvPr id="11" name="TextShape 1"/>
          <p:cNvSpPr txBox="1"/>
          <p:nvPr/>
        </p:nvSpPr>
        <p:spPr>
          <a:xfrm>
            <a:off x="467544" y="1700808"/>
            <a:ext cx="8676456" cy="4849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it-IT" sz="3200" b="1" dirty="0" smtClean="0">
              <a:latin typeface="Arial"/>
            </a:endParaRPr>
          </a:p>
          <a:p>
            <a:r>
              <a:rPr lang="it-IT" sz="3200" b="1" dirty="0" smtClean="0">
                <a:latin typeface="Arial"/>
              </a:rPr>
              <a:t>Fedotovich G.V.</a:t>
            </a:r>
            <a:endParaRPr dirty="0"/>
          </a:p>
          <a:p>
            <a:endParaRPr dirty="0"/>
          </a:p>
          <a:p>
            <a:r>
              <a:rPr lang="it-IT" sz="2200" dirty="0">
                <a:latin typeface="Arial"/>
              </a:rPr>
              <a:t>On behalf of CMD-3 </a:t>
            </a:r>
            <a:r>
              <a:rPr lang="it-IT" sz="2200" dirty="0" smtClean="0">
                <a:latin typeface="Arial"/>
              </a:rPr>
              <a:t>collaboration</a:t>
            </a:r>
            <a:endParaRPr dirty="0"/>
          </a:p>
          <a:p>
            <a:r>
              <a:rPr lang="it-IT" sz="2200" i="1" dirty="0">
                <a:latin typeface="Arial"/>
              </a:rPr>
              <a:t>Budker Institute of Nuclear Physics</a:t>
            </a:r>
            <a:endParaRPr dirty="0"/>
          </a:p>
          <a:p>
            <a:r>
              <a:rPr lang="it-IT" sz="2200" i="1" dirty="0">
                <a:latin typeface="Arial"/>
              </a:rPr>
              <a:t>Novosibirsk State University</a:t>
            </a:r>
            <a:endParaRPr dirty="0"/>
          </a:p>
          <a:p>
            <a:endParaRPr dirty="0"/>
          </a:p>
          <a:p>
            <a:r>
              <a:rPr lang="en-US" sz="3200" dirty="0" smtClean="0">
                <a:latin typeface="Comic Sans MS" panose="030F0702030302020204" pitchFamily="66" charset="0"/>
                <a:sym typeface="Symbol" panose="05050102010706020507" pitchFamily="18" charset="2"/>
              </a:rPr>
              <a:t>                                          </a:t>
            </a:r>
          </a:p>
          <a:p>
            <a:endParaRPr lang="en-US" sz="3200" dirty="0">
              <a:latin typeface="Comic Sans MS" panose="030F0702030302020204" pitchFamily="66" charset="0"/>
              <a:sym typeface="Symbol" panose="05050102010706020507" pitchFamily="18" charset="2"/>
            </a:endParaRPr>
          </a:p>
          <a:p>
            <a:endParaRPr lang="en-US" sz="3200" dirty="0" smtClean="0">
              <a:latin typeface="Comic Sans MS" panose="030F0702030302020204" pitchFamily="66" charset="0"/>
              <a:sym typeface="Symbol" panose="05050102010706020507" pitchFamily="18" charset="2"/>
            </a:endParaRPr>
          </a:p>
          <a:p>
            <a:r>
              <a:rPr lang="en-US" sz="3200" dirty="0">
                <a:latin typeface="Comic Sans MS" panose="030F0702030302020204" pitchFamily="66" charset="0"/>
                <a:sym typeface="Symbol" panose="05050102010706020507" pitchFamily="18" charset="2"/>
              </a:rPr>
              <a:t> </a:t>
            </a:r>
            <a:r>
              <a:rPr lang="en-US" sz="3200" dirty="0" smtClean="0">
                <a:latin typeface="Comic Sans MS" panose="030F0702030302020204" pitchFamily="66" charset="0"/>
                <a:sym typeface="Symbol" panose="05050102010706020507" pitchFamily="18" charset="2"/>
              </a:rPr>
              <a:t>                            MESON 2018, </a:t>
            </a:r>
            <a:r>
              <a:rPr lang="en-US" sz="3200" dirty="0" smtClean="0">
                <a:latin typeface="Comic Sans MS" panose="030F0702030302020204" pitchFamily="66" charset="0"/>
              </a:rPr>
              <a:t>7</a:t>
            </a:r>
            <a:r>
              <a:rPr lang="it-IT" sz="3200" dirty="0" smtClean="0">
                <a:latin typeface="Comic Sans MS" panose="030F0702030302020204" pitchFamily="66" charset="0"/>
              </a:rPr>
              <a:t> – 12 June                      </a:t>
            </a:r>
          </a:p>
          <a:p>
            <a:r>
              <a:rPr lang="it-IT" sz="3200" dirty="0">
                <a:latin typeface="Comic Sans MS" panose="030F0702030302020204" pitchFamily="66" charset="0"/>
              </a:rPr>
              <a:t> </a:t>
            </a:r>
            <a:r>
              <a:rPr lang="it-IT" sz="3200" dirty="0" smtClean="0">
                <a:latin typeface="Comic Sans MS" panose="030F0702030302020204" pitchFamily="66" charset="0"/>
              </a:rPr>
              <a:t>                            Krakow, Poland</a:t>
            </a:r>
            <a:endParaRPr sz="3200" dirty="0" smtClean="0">
              <a:latin typeface="Comic Sans MS" panose="030F0702030302020204" pitchFamily="66" charset="0"/>
            </a:endParaRPr>
          </a:p>
          <a:p>
            <a:endParaRPr dirty="0"/>
          </a:p>
          <a:p>
            <a:endParaRPr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7050" y="-27384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071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TextShape 2"/>
          <p:cNvSpPr txBox="1"/>
          <p:nvPr/>
        </p:nvSpPr>
        <p:spPr>
          <a:xfrm>
            <a:off x="8379957" y="6597026"/>
            <a:ext cx="1004471" cy="28674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fld id="{4A333AE2-5565-4812-83AA-2CF9057CC613}" type="slidenum">
              <a:rPr lang="it-IT" sz="1500">
                <a:solidFill>
                  <a:srgbClr val="FFFFFF"/>
                </a:solidFill>
                <a:latin typeface="Arial"/>
              </a:rPr>
              <a:pPr algn="ctr"/>
              <a:t>10</a:t>
            </a:fld>
            <a:endParaRPr dirty="0"/>
          </a:p>
        </p:txBody>
      </p:sp>
      <p:sp>
        <p:nvSpPr>
          <p:cNvPr id="469" name="CustomShape 4"/>
          <p:cNvSpPr/>
          <p:nvPr/>
        </p:nvSpPr>
        <p:spPr>
          <a:xfrm>
            <a:off x="6629315" y="1802099"/>
            <a:ext cx="926426" cy="4742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4" name="CustomShape 9"/>
          <p:cNvSpPr/>
          <p:nvPr/>
        </p:nvSpPr>
        <p:spPr>
          <a:xfrm>
            <a:off x="5372540" y="4435350"/>
            <a:ext cx="1278340" cy="6186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>
              <a:lnSpc>
                <a:spcPct val="100000"/>
              </a:lnSpc>
            </a:pPr>
            <a:r>
              <a:rPr lang="it-IT" sz="1800" dirty="0">
                <a:solidFill>
                  <a:srgbClr val="C00000"/>
                </a:solidFill>
                <a:latin typeface="Comic Sans MS" pitchFamily="66" charset="0"/>
              </a:rPr>
              <a:t>by energy deposition</a:t>
            </a:r>
            <a:endParaRPr sz="1800" dirty="0">
              <a:latin typeface="Comic Sans MS" pitchFamily="66" charset="0"/>
            </a:endParaRPr>
          </a:p>
        </p:txBody>
      </p:sp>
      <p:sp>
        <p:nvSpPr>
          <p:cNvPr id="477" name="CustomShape 12"/>
          <p:cNvSpPr/>
          <p:nvPr/>
        </p:nvSpPr>
        <p:spPr>
          <a:xfrm>
            <a:off x="6110915" y="1119074"/>
            <a:ext cx="1191259" cy="415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1639" tIns="40820" rIns="81639" bIns="40820"/>
          <a:lstStyle/>
          <a:p>
            <a:pPr algn="ctr">
              <a:lnSpc>
                <a:spcPct val="100000"/>
              </a:lnSpc>
            </a:pPr>
            <a:r>
              <a:rPr lang="it-IT" sz="1800" dirty="0">
                <a:solidFill>
                  <a:srgbClr val="002060"/>
                </a:solidFill>
                <a:latin typeface="Comic Sans MS" pitchFamily="66" charset="0"/>
              </a:rPr>
              <a:t>2013 </a:t>
            </a:r>
            <a:r>
              <a:rPr lang="it-IT" sz="1800" dirty="0" smtClean="0">
                <a:solidFill>
                  <a:srgbClr val="002060"/>
                </a:solidFill>
                <a:latin typeface="Comic Sans MS" pitchFamily="66" charset="0"/>
              </a:rPr>
              <a:t>data</a:t>
            </a:r>
            <a:endParaRPr dirty="0">
              <a:latin typeface="Comic Sans MS" pitchFamily="66" charset="0"/>
            </a:endParaRPr>
          </a:p>
        </p:txBody>
      </p:sp>
      <p:sp>
        <p:nvSpPr>
          <p:cNvPr id="478" name="CustomShape 13"/>
          <p:cNvSpPr/>
          <p:nvPr/>
        </p:nvSpPr>
        <p:spPr>
          <a:xfrm>
            <a:off x="685431" y="2276627"/>
            <a:ext cx="1245140" cy="8200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0" name="CustomShape 15"/>
          <p:cNvSpPr/>
          <p:nvPr/>
        </p:nvSpPr>
        <p:spPr>
          <a:xfrm>
            <a:off x="6978725" y="3552540"/>
            <a:ext cx="1154032" cy="5796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>
              <a:lnSpc>
                <a:spcPct val="100000"/>
              </a:lnSpc>
            </a:pPr>
            <a:r>
              <a:rPr lang="it-IT" sz="1800" dirty="0">
                <a:solidFill>
                  <a:srgbClr val="292934"/>
                </a:solidFill>
                <a:latin typeface="Comic Sans MS" pitchFamily="66" charset="0"/>
              </a:rPr>
              <a:t>Work in progress</a:t>
            </a:r>
            <a:endParaRPr sz="1800" dirty="0">
              <a:latin typeface="Comic Sans MS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46643" y="5517232"/>
            <a:ext cx="9190643" cy="1314862"/>
          </a:xfrm>
          <a:prstGeom prst="rect">
            <a:avLst/>
          </a:prstGeom>
          <a:solidFill>
            <a:srgbClr val="D3F9FB"/>
          </a:solidFill>
        </p:spPr>
        <p:txBody>
          <a:bodyPr wrap="square" lIns="82945" tIns="41473" rIns="82945" bIns="41473" rtlCol="0">
            <a:spAutoFit/>
          </a:bodyPr>
          <a:lstStyle/>
          <a:p>
            <a:pPr algn="ctr"/>
            <a:endParaRPr lang="en-US" sz="20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endParaRPr lang="en-US" sz="20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endParaRPr lang="en-US" sz="20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endParaRPr lang="en-US" sz="2000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9297809">
            <a:off x="3384175" y="2685654"/>
            <a:ext cx="6108807" cy="1088917"/>
          </a:xfrm>
          <a:prstGeom prst="rect">
            <a:avLst/>
          </a:prstGeom>
          <a:noFill/>
        </p:spPr>
        <p:txBody>
          <a:bodyPr wrap="none" lIns="82945" tIns="41473" rIns="82945" bIns="41473" rtlCol="0">
            <a:spAutoFit/>
          </a:bodyPr>
          <a:lstStyle/>
          <a:p>
            <a:r>
              <a:rPr lang="en-US" sz="6500" dirty="0" smtClean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PRELIMINARY</a:t>
            </a:r>
            <a:endParaRPr lang="ru-RU" sz="6500" dirty="0">
              <a:solidFill>
                <a:schemeClr val="bg1">
                  <a:lumMod val="9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CustomShape 12"/>
          <p:cNvSpPr/>
          <p:nvPr/>
        </p:nvSpPr>
        <p:spPr>
          <a:xfrm>
            <a:off x="5515286" y="825807"/>
            <a:ext cx="1191259" cy="415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1639" tIns="40820" rIns="81639" bIns="40820"/>
          <a:lstStyle/>
          <a:p>
            <a:pPr algn="ctr">
              <a:lnSpc>
                <a:spcPct val="100000"/>
              </a:lnSpc>
            </a:pPr>
            <a:r>
              <a:rPr lang="it-IT" sz="1800" dirty="0">
                <a:solidFill>
                  <a:srgbClr val="002060"/>
                </a:solidFill>
                <a:latin typeface="Comic Sans MS" pitchFamily="66" charset="0"/>
              </a:rPr>
              <a:t>2013 </a:t>
            </a:r>
            <a:r>
              <a:rPr lang="it-IT" sz="1800" dirty="0" smtClean="0">
                <a:solidFill>
                  <a:srgbClr val="002060"/>
                </a:solidFill>
                <a:latin typeface="Comic Sans MS" pitchFamily="66" charset="0"/>
              </a:rPr>
              <a:t>data</a:t>
            </a:r>
            <a:endParaRPr dirty="0">
              <a:latin typeface="Comic Sans MS" pitchFamily="66" charset="0"/>
            </a:endParaRPr>
          </a:p>
        </p:txBody>
      </p:sp>
      <p:sp>
        <p:nvSpPr>
          <p:cNvPr id="27" name="CustomShape 14"/>
          <p:cNvSpPr/>
          <p:nvPr/>
        </p:nvSpPr>
        <p:spPr>
          <a:xfrm>
            <a:off x="3862200" y="793390"/>
            <a:ext cx="1245140" cy="820056"/>
          </a:xfrm>
          <a:prstGeom prst="rect">
            <a:avLst/>
          </a:prstGeom>
          <a:blipFill>
            <a:blip r:embed="rId3" cstate="print"/>
            <a:stretch>
              <a:fillRect r="-8422"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>
              <a:lnSpc>
                <a:spcPct val="100000"/>
              </a:lnSpc>
            </a:pPr>
            <a:r>
              <a:rPr lang="it-IT" strike="noStrike">
                <a:solidFill>
                  <a:srgbClr val="292934"/>
                </a:solidFill>
                <a:latin typeface="Arial"/>
              </a:rPr>
              <a:t> </a:t>
            </a:r>
            <a:endParaRPr/>
          </a:p>
        </p:txBody>
      </p:sp>
      <p:sp>
        <p:nvSpPr>
          <p:cNvPr id="28" name="CustomShape 8"/>
          <p:cNvSpPr/>
          <p:nvPr/>
        </p:nvSpPr>
        <p:spPr>
          <a:xfrm>
            <a:off x="4033040" y="2254270"/>
            <a:ext cx="1689782" cy="3421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1639" tIns="40820" rIns="81639" bIns="40820"/>
          <a:lstStyle/>
          <a:p>
            <a:pPr>
              <a:lnSpc>
                <a:spcPct val="100000"/>
              </a:lnSpc>
            </a:pPr>
            <a:r>
              <a:rPr lang="it-IT" sz="1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by momentum</a:t>
            </a:r>
            <a:endParaRPr sz="18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9" name="CustomShape 9"/>
          <p:cNvSpPr/>
          <p:nvPr/>
        </p:nvSpPr>
        <p:spPr>
          <a:xfrm>
            <a:off x="7448998" y="4048210"/>
            <a:ext cx="1278340" cy="6186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>
              <a:lnSpc>
                <a:spcPct val="100000"/>
              </a:lnSpc>
            </a:pPr>
            <a:r>
              <a:rPr lang="it-IT" sz="1800" dirty="0">
                <a:solidFill>
                  <a:srgbClr val="C00000"/>
                </a:solidFill>
                <a:latin typeface="Comic Sans MS" pitchFamily="66" charset="0"/>
              </a:rPr>
              <a:t>by energy deposition</a:t>
            </a:r>
            <a:endParaRPr sz="1800" dirty="0">
              <a:latin typeface="Comic Sans MS" pitchFamily="66" charset="0"/>
            </a:endParaRPr>
          </a:p>
        </p:txBody>
      </p:sp>
      <p:sp>
        <p:nvSpPr>
          <p:cNvPr id="30" name="CustomShape 15"/>
          <p:cNvSpPr/>
          <p:nvPr/>
        </p:nvSpPr>
        <p:spPr>
          <a:xfrm>
            <a:off x="7563784" y="3314668"/>
            <a:ext cx="1154032" cy="5796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>
              <a:lnSpc>
                <a:spcPct val="100000"/>
              </a:lnSpc>
            </a:pPr>
            <a:r>
              <a:rPr lang="it-IT" sz="1800" dirty="0">
                <a:solidFill>
                  <a:srgbClr val="292934"/>
                </a:solidFill>
                <a:latin typeface="Comic Sans MS" pitchFamily="66" charset="0"/>
              </a:rPr>
              <a:t>Work in progress</a:t>
            </a:r>
            <a:endParaRPr sz="1800" dirty="0">
              <a:latin typeface="Comic Sans MS" pitchFamily="66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6" r="9272"/>
          <a:stretch/>
        </p:blipFill>
        <p:spPr>
          <a:xfrm>
            <a:off x="501874" y="692696"/>
            <a:ext cx="8676456" cy="5616624"/>
          </a:xfrm>
          <a:prstGeom prst="rect">
            <a:avLst/>
          </a:prstGeom>
        </p:spPr>
      </p:pic>
      <p:sp>
        <p:nvSpPr>
          <p:cNvPr id="40" name="CustomShape 15"/>
          <p:cNvSpPr/>
          <p:nvPr/>
        </p:nvSpPr>
        <p:spPr>
          <a:xfrm>
            <a:off x="5436096" y="4721519"/>
            <a:ext cx="2016224" cy="5796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>
              <a:lnSpc>
                <a:spcPct val="100000"/>
              </a:lnSpc>
            </a:pPr>
            <a:r>
              <a:rPr lang="it-IT" sz="2000" dirty="0">
                <a:solidFill>
                  <a:srgbClr val="292934"/>
                </a:solidFill>
                <a:latin typeface="Comic Sans MS" pitchFamily="66" charset="0"/>
              </a:rPr>
              <a:t>w</a:t>
            </a:r>
            <a:r>
              <a:rPr lang="it-IT" sz="2000" dirty="0" smtClean="0">
                <a:solidFill>
                  <a:srgbClr val="292934"/>
                </a:solidFill>
                <a:latin typeface="Comic Sans MS" pitchFamily="66" charset="0"/>
              </a:rPr>
              <a:t>ork is ongoing </a:t>
            </a:r>
            <a:endParaRPr sz="2000" dirty="0">
              <a:latin typeface="Comic Sans MS" pitchFamily="66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" t="6251" r="2876"/>
          <a:stretch/>
        </p:blipFill>
        <p:spPr>
          <a:xfrm>
            <a:off x="35496" y="1268760"/>
            <a:ext cx="4793156" cy="3243881"/>
          </a:xfrm>
          <a:prstGeom prst="rect">
            <a:avLst/>
          </a:prstGeom>
        </p:spPr>
      </p:pic>
      <p:sp>
        <p:nvSpPr>
          <p:cNvPr id="43" name="CustomShape 14"/>
          <p:cNvSpPr/>
          <p:nvPr/>
        </p:nvSpPr>
        <p:spPr>
          <a:xfrm>
            <a:off x="943848" y="1592444"/>
            <a:ext cx="1245140" cy="820056"/>
          </a:xfrm>
          <a:prstGeom prst="rect">
            <a:avLst/>
          </a:prstGeom>
          <a:blipFill>
            <a:blip r:embed="rId3" cstate="print"/>
            <a:stretch>
              <a:fillRect r="-8422"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>
              <a:lnSpc>
                <a:spcPct val="100000"/>
              </a:lnSpc>
            </a:pPr>
            <a:r>
              <a:rPr lang="it-IT" strike="noStrike">
                <a:solidFill>
                  <a:srgbClr val="292934"/>
                </a:solidFill>
                <a:latin typeface="Arial"/>
              </a:rPr>
              <a:t> </a:t>
            </a: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794866" y="3390948"/>
            <a:ext cx="2653768" cy="545421"/>
          </a:xfrm>
          <a:prstGeom prst="rect">
            <a:avLst/>
          </a:prstGeom>
          <a:solidFill>
            <a:srgbClr val="D3F9FB"/>
          </a:solidFill>
        </p:spPr>
        <p:txBody>
          <a:bodyPr wrap="none" lIns="82945" tIns="41473" rIns="82945" bIns="41473" rtlCol="0">
            <a:spAutoFit/>
          </a:bodyPr>
          <a:lstStyle/>
          <a:p>
            <a:pPr algn="ctr"/>
            <a:r>
              <a:rPr lang="en-US" sz="1500" dirty="0" smtClean="0"/>
              <a:t>Fit: (-0.4 </a:t>
            </a:r>
            <a:r>
              <a:rPr lang="en-US" sz="1500" dirty="0" smtClean="0">
                <a:sym typeface="Symbol" panose="05050102010706020507" pitchFamily="18" charset="2"/>
              </a:rPr>
              <a:t> 0.5)%</a:t>
            </a:r>
          </a:p>
          <a:p>
            <a:pPr algn="ctr"/>
            <a:r>
              <a:rPr lang="en-US" sz="1500" dirty="0" smtClean="0">
                <a:sym typeface="Symbol" panose="05050102010706020507" pitchFamily="18" charset="2"/>
              </a:rPr>
              <a:t>Only statistical errors are shown</a:t>
            </a:r>
            <a:endParaRPr lang="ru-RU" sz="1500" dirty="0"/>
          </a:p>
        </p:txBody>
      </p:sp>
      <p:sp>
        <p:nvSpPr>
          <p:cNvPr id="31" name="TextBox 30"/>
          <p:cNvSpPr txBox="1"/>
          <p:nvPr/>
        </p:nvSpPr>
        <p:spPr>
          <a:xfrm rot="20266916">
            <a:off x="4263010" y="2792855"/>
            <a:ext cx="4796586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>
                    <a:lumMod val="85000"/>
                  </a:schemeClr>
                </a:solidFill>
                <a:cs typeface="Times New Roman" pitchFamily="18" charset="0"/>
              </a:rPr>
              <a:t>Preliminary</a:t>
            </a:r>
            <a:endParaRPr lang="en-US" sz="4800" b="1" dirty="0">
              <a:solidFill>
                <a:schemeClr val="bg1">
                  <a:lumMod val="8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0" y="-27384"/>
            <a:ext cx="9144000" cy="720080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it-IT" sz="4000" dirty="0" smtClean="0">
                <a:latin typeface="Arial"/>
              </a:rPr>
              <a:t>e</a:t>
            </a:r>
            <a:r>
              <a:rPr lang="it-IT" sz="4000" baseline="33000" dirty="0" smtClean="0">
                <a:latin typeface="Arial"/>
              </a:rPr>
              <a:t>+</a:t>
            </a:r>
            <a:r>
              <a:rPr lang="it-IT" sz="4000" dirty="0" smtClean="0">
                <a:latin typeface="Arial"/>
              </a:rPr>
              <a:t>e</a:t>
            </a:r>
            <a:r>
              <a:rPr lang="it-IT" sz="4000" baseline="33000" dirty="0" smtClean="0">
                <a:latin typeface="Arial"/>
              </a:rPr>
              <a:t>- </a:t>
            </a:r>
            <a:r>
              <a:rPr lang="it-IT" sz="4000" dirty="0" smtClean="0">
                <a:latin typeface="Standard Symbols L"/>
              </a:rPr>
              <a:t> </a:t>
            </a:r>
            <a:r>
              <a:rPr lang="it-IT" sz="4000" dirty="0" smtClean="0">
                <a:latin typeface="Standard Symbols L"/>
                <a:sym typeface="Symbol"/>
              </a:rPr>
              <a:t></a:t>
            </a:r>
            <a:r>
              <a:rPr lang="it-IT" sz="4000" dirty="0" smtClean="0">
                <a:latin typeface="Standard Symbols L"/>
                <a:ea typeface="Standard Symbols L"/>
              </a:rPr>
              <a:t> </a:t>
            </a:r>
            <a:r>
              <a:rPr lang="it-IT" sz="4000" dirty="0" smtClean="0">
                <a:latin typeface="Standard Symbols L"/>
                <a:ea typeface="Standard Symbols L"/>
                <a:sym typeface="Symbol"/>
              </a:rPr>
              <a:t></a:t>
            </a:r>
            <a:r>
              <a:rPr lang="it-IT" sz="4000" baseline="33000" dirty="0" smtClean="0">
                <a:latin typeface="Standard Symbols L"/>
                <a:ea typeface="Standard Symbols L"/>
              </a:rPr>
              <a:t>+</a:t>
            </a:r>
            <a:r>
              <a:rPr lang="it-IT" sz="4000" dirty="0" smtClean="0">
                <a:latin typeface="Standard Symbols L"/>
                <a:ea typeface="Standard Symbols L"/>
                <a:sym typeface="Symbol"/>
              </a:rPr>
              <a:t></a:t>
            </a:r>
            <a:r>
              <a:rPr lang="it-IT" sz="4000" baseline="33000" dirty="0" smtClean="0">
                <a:latin typeface="Standard Symbols L"/>
                <a:ea typeface="Standard Symbols L"/>
              </a:rPr>
              <a:t>- </a:t>
            </a:r>
            <a:r>
              <a:rPr lang="it-IT" sz="4000" dirty="0" smtClean="0">
                <a:latin typeface="Arial"/>
                <a:ea typeface="Standard Symbols L"/>
              </a:rPr>
              <a:t> </a:t>
            </a:r>
            <a:r>
              <a:rPr lang="it-IT" sz="2800" dirty="0" smtClean="0">
                <a:latin typeface="Arial"/>
                <a:ea typeface="Standard Symbols L"/>
              </a:rPr>
              <a:t>(</a:t>
            </a:r>
            <a:r>
              <a:rPr lang="it-IT" sz="2800" dirty="0">
                <a:solidFill>
                  <a:srgbClr val="002060"/>
                </a:solidFill>
                <a:latin typeface="Comic Sans MS" pitchFamily="66" charset="0"/>
              </a:rPr>
              <a:t>2013 </a:t>
            </a:r>
            <a:r>
              <a:rPr lang="it-IT" sz="2800" dirty="0" smtClean="0">
                <a:solidFill>
                  <a:srgbClr val="002060"/>
                </a:solidFill>
                <a:latin typeface="Comic Sans MS" pitchFamily="66" charset="0"/>
              </a:rPr>
              <a:t>data, 9.4 </a:t>
            </a:r>
            <a:r>
              <a:rPr lang="it-IT" sz="2800" dirty="0">
                <a:solidFill>
                  <a:srgbClr val="002060"/>
                </a:solidFill>
                <a:latin typeface="Comic Sans MS" pitchFamily="66" charset="0"/>
              </a:rPr>
              <a:t>pb</a:t>
            </a:r>
            <a:r>
              <a:rPr lang="it-IT" sz="2800" baseline="30000" dirty="0">
                <a:solidFill>
                  <a:srgbClr val="002060"/>
                </a:solidFill>
                <a:latin typeface="Comic Sans MS" pitchFamily="66" charset="0"/>
              </a:rPr>
              <a:t>-1</a:t>
            </a:r>
            <a:r>
              <a:rPr lang="it-IT" sz="2800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endParaRPr lang="it-IT" sz="2800" dirty="0">
              <a:latin typeface="Comic Sans MS" pitchFamily="66" charset="0"/>
            </a:endParaRPr>
          </a:p>
        </p:txBody>
      </p:sp>
      <p:pic>
        <p:nvPicPr>
          <p:cNvPr id="34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39680" y="0"/>
            <a:ext cx="904320" cy="980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496" y="6021288"/>
            <a:ext cx="86146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Two methods of data processing: </a:t>
            </a:r>
            <a:r>
              <a:rPr lang="it-IT" sz="2000" dirty="0" smtClean="0">
                <a:solidFill>
                  <a:srgbClr val="C00000"/>
                </a:solidFill>
                <a:latin typeface="Comic Sans MS" pitchFamily="66" charset="0"/>
              </a:rPr>
              <a:t>by </a:t>
            </a:r>
            <a:r>
              <a:rPr lang="it-IT" sz="2000" dirty="0">
                <a:solidFill>
                  <a:srgbClr val="C00000"/>
                </a:solidFill>
                <a:latin typeface="Comic Sans MS" pitchFamily="66" charset="0"/>
              </a:rPr>
              <a:t>energy </a:t>
            </a:r>
            <a:r>
              <a:rPr lang="it-IT" sz="2000" dirty="0" smtClean="0">
                <a:solidFill>
                  <a:srgbClr val="C00000"/>
                </a:solidFill>
                <a:latin typeface="Comic Sans MS" pitchFamily="66" charset="0"/>
              </a:rPr>
              <a:t>deposition – red points</a:t>
            </a:r>
            <a:endParaRPr lang="it-IT" sz="2000" dirty="0">
              <a:latin typeface="Comic Sans MS" pitchFamily="66" charset="0"/>
            </a:endParaRPr>
          </a:p>
          <a:p>
            <a:r>
              <a:rPr lang="en-US" sz="2000" dirty="0" smtClean="0"/>
              <a:t>                                                </a:t>
            </a:r>
            <a:r>
              <a:rPr lang="it-IT" sz="2000" dirty="0">
                <a:solidFill>
                  <a:srgbClr val="0000FF"/>
                </a:solidFill>
                <a:latin typeface="Comic Sans MS" pitchFamily="66" charset="0"/>
              </a:rPr>
              <a:t>by </a:t>
            </a:r>
            <a:r>
              <a:rPr lang="it-IT" sz="2000" dirty="0" smtClean="0">
                <a:solidFill>
                  <a:srgbClr val="0000FF"/>
                </a:solidFill>
                <a:latin typeface="Comic Sans MS" pitchFamily="66" charset="0"/>
              </a:rPr>
              <a:t>momentum - </a:t>
            </a:r>
            <a:r>
              <a:rPr lang="en-US" sz="2000" dirty="0" smtClean="0">
                <a:solidFill>
                  <a:srgbClr val="0000FF"/>
                </a:solidFill>
              </a:rPr>
              <a:t>blue points    </a:t>
            </a:r>
            <a:endParaRPr lang="ru-RU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55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-27383"/>
            <a:ext cx="822960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MS PGothic" pitchFamily="34" charset="-128"/>
                <a:cs typeface="MS PGothic" pitchFamily="34" charset="-128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9pPr>
          </a:lstStyle>
          <a:p>
            <a:r>
              <a:rPr lang="en-US" kern="0" dirty="0" smtClean="0"/>
              <a:t>CMD-3 results from 2011-2013</a:t>
            </a:r>
            <a:endParaRPr lang="en-US" kern="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2" y="764704"/>
            <a:ext cx="4789546" cy="29635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1" t="27956" r="31600" b="10178"/>
          <a:stretch/>
        </p:blipFill>
        <p:spPr>
          <a:xfrm>
            <a:off x="4932040" y="764704"/>
            <a:ext cx="4139952" cy="31319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70" y="3717032"/>
            <a:ext cx="4788024" cy="31409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619672" y="1628800"/>
                <a:ext cx="67819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628800"/>
                <a:ext cx="678199" cy="33855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331640" y="1973451"/>
            <a:ext cx="178606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PLB 760 (2016) 314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724128" y="2060848"/>
                <a:ext cx="7841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060848"/>
                <a:ext cx="784189" cy="33855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308304" y="2564904"/>
            <a:ext cx="14510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PLB</a:t>
            </a:r>
            <a:r>
              <a:rPr lang="en-US" sz="1200" dirty="0" smtClean="0"/>
              <a:t> </a:t>
            </a:r>
            <a:r>
              <a:rPr lang="ru-RU" sz="1200" dirty="0" smtClean="0"/>
              <a:t>779 </a:t>
            </a:r>
            <a:r>
              <a:rPr lang="ru-RU" sz="1200" dirty="0"/>
              <a:t>(2018) </a:t>
            </a:r>
            <a:r>
              <a:rPr lang="ru-RU" sz="1200" dirty="0" smtClean="0"/>
              <a:t>64</a:t>
            </a:r>
            <a:endParaRPr lang="en-US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15616" y="4437112"/>
            <a:ext cx="16081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PLB 768 </a:t>
            </a:r>
            <a:r>
              <a:rPr lang="en-US" sz="1200" dirty="0"/>
              <a:t>(2017) </a:t>
            </a:r>
            <a:r>
              <a:rPr lang="en-US" sz="1200" dirty="0" smtClean="0"/>
              <a:t>345</a:t>
            </a:r>
            <a:endParaRPr lang="en-US" sz="12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/>
          <a:srcRect l="64940" t="45567" b="2469"/>
          <a:stretch/>
        </p:blipFill>
        <p:spPr>
          <a:xfrm>
            <a:off x="4678009" y="3789040"/>
            <a:ext cx="4465991" cy="30689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940152" y="5013176"/>
            <a:ext cx="233589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 spc="50" dirty="0" smtClean="0">
                <a:ln w="6350" cmpd="sng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Preliminary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/>
          <a:srcRect l="-720" t="-1313" r="94054" b="28726"/>
          <a:stretch/>
        </p:blipFill>
        <p:spPr>
          <a:xfrm>
            <a:off x="4684871" y="3717032"/>
            <a:ext cx="319177" cy="25202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95736" y="4005064"/>
                <a:ext cx="14171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4005064"/>
                <a:ext cx="1417119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364088" y="4005064"/>
                <a:ext cx="14171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005064"/>
                <a:ext cx="1417119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5940152" y="6011996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Comic Sans MS" panose="030F0702030302020204" pitchFamily="66" charset="0"/>
                <a:sym typeface="Symbol" panose="05050102010706020507" pitchFamily="18" charset="2"/>
              </a:rPr>
              <a:t></a:t>
            </a:r>
            <a:r>
              <a:rPr lang="it-IT" baseline="33000" dirty="0" smtClean="0">
                <a:latin typeface="Comic Sans MS" panose="030F0702030302020204" pitchFamily="66" charset="0"/>
                <a:ea typeface="Standard Symbols L"/>
              </a:rPr>
              <a:t>0</a:t>
            </a:r>
            <a:r>
              <a:rPr lang="it-IT" dirty="0" smtClean="0">
                <a:latin typeface="Comic Sans MS" panose="030F0702030302020204" pitchFamily="66" charset="0"/>
                <a:ea typeface="Standard Symbols L"/>
              </a:rPr>
              <a:t>, a</a:t>
            </a:r>
            <a:r>
              <a:rPr lang="it-IT" baseline="-33000" dirty="0" smtClean="0">
                <a:latin typeface="Comic Sans MS" panose="030F0702030302020204" pitchFamily="66" charset="0"/>
                <a:ea typeface="Standard Symbols L"/>
              </a:rPr>
              <a:t>1</a:t>
            </a:r>
            <a:r>
              <a:rPr lang="it-IT" dirty="0" smtClean="0">
                <a:latin typeface="Comic Sans MS" panose="030F0702030302020204" pitchFamily="66" charset="0"/>
                <a:ea typeface="Standard Symbols L"/>
              </a:rPr>
              <a:t>(1260</a:t>
            </a:r>
            <a:r>
              <a:rPr lang="it-IT" dirty="0">
                <a:latin typeface="Comic Sans MS" panose="030F0702030302020204" pitchFamily="66" charset="0"/>
                <a:ea typeface="Standard Symbols L"/>
              </a:rPr>
              <a:t>)</a:t>
            </a:r>
            <a:r>
              <a:rPr lang="it-IT" dirty="0" smtClean="0">
                <a:latin typeface="Comic Sans MS" panose="030F0702030302020204" pitchFamily="66" charset="0"/>
                <a:ea typeface="Standard Symbols L"/>
                <a:sym typeface="Symbol" panose="05050102010706020507" pitchFamily="18" charset="2"/>
              </a:rPr>
              <a:t> &amp; </a:t>
            </a:r>
            <a:r>
              <a:rPr lang="it-IT" dirty="0" smtClean="0">
                <a:latin typeface="Comic Sans MS" panose="030F0702030302020204" pitchFamily="66" charset="0"/>
                <a:ea typeface="Standard Symbols L"/>
              </a:rPr>
              <a:t>a</a:t>
            </a:r>
            <a:r>
              <a:rPr lang="it-IT" baseline="-33000" dirty="0" smtClean="0">
                <a:latin typeface="Comic Sans MS" panose="030F0702030302020204" pitchFamily="66" charset="0"/>
                <a:ea typeface="Standard Symbols L"/>
              </a:rPr>
              <a:t>2</a:t>
            </a:r>
            <a:r>
              <a:rPr lang="it-IT" dirty="0" smtClean="0">
                <a:latin typeface="Comic Sans MS" panose="030F0702030302020204" pitchFamily="66" charset="0"/>
                <a:ea typeface="Standard Symbols L"/>
              </a:rPr>
              <a:t>(1320</a:t>
            </a:r>
            <a:r>
              <a:rPr lang="it-IT" dirty="0">
                <a:latin typeface="Comic Sans MS" panose="030F0702030302020204" pitchFamily="66" charset="0"/>
                <a:ea typeface="Standard Symbols L"/>
              </a:rPr>
              <a:t>)</a:t>
            </a:r>
            <a:r>
              <a:rPr lang="it-IT" dirty="0">
                <a:latin typeface="Comic Sans MS" panose="030F0702030302020204" pitchFamily="66" charset="0"/>
                <a:ea typeface="Standard Symbols L"/>
                <a:sym typeface="Symbol" panose="05050102010706020507" pitchFamily="18" charset="2"/>
              </a:rPr>
              <a:t></a:t>
            </a:r>
            <a:r>
              <a:rPr lang="it-IT" dirty="0">
                <a:latin typeface="Comic Sans MS" panose="030F0702030302020204" pitchFamily="66" charset="0"/>
                <a:ea typeface="Standard Symbols L"/>
              </a:rPr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44208" y="5661248"/>
            <a:ext cx="1637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t.err.~1 - 2%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827584" y="548680"/>
            <a:ext cx="2520280" cy="338544"/>
          </a:xfrm>
          <a:prstGeom prst="rect">
            <a:avLst/>
          </a:prstGeom>
          <a:solidFill>
            <a:srgbClr val="D3F9FB"/>
          </a:solidFill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1600" dirty="0" smtClean="0">
                <a:cs typeface="Times New Roman" pitchFamily="18" charset="0"/>
              </a:rPr>
              <a:t>Select by decay K</a:t>
            </a:r>
            <a:r>
              <a:rPr lang="en-US" sz="1600" baseline="-25000" dirty="0" smtClean="0">
                <a:cs typeface="Times New Roman" pitchFamily="18" charset="0"/>
              </a:rPr>
              <a:t>s</a:t>
            </a:r>
            <a:r>
              <a:rPr lang="en-US" sz="1600" dirty="0" smtClean="0">
                <a:cs typeface="Times New Roman" pitchFamily="18" charset="0"/>
                <a:sym typeface="Symbol"/>
              </a:rPr>
              <a:t></a:t>
            </a:r>
            <a:r>
              <a:rPr lang="en-US" sz="1600" baseline="30000" dirty="0" smtClean="0">
                <a:cs typeface="Times New Roman" pitchFamily="18" charset="0"/>
                <a:sym typeface="Symbol"/>
              </a:rPr>
              <a:t>+</a:t>
            </a:r>
            <a:r>
              <a:rPr lang="en-US" sz="1600" dirty="0" smtClean="0">
                <a:cs typeface="Times New Roman" pitchFamily="18" charset="0"/>
                <a:sym typeface="Symbol"/>
              </a:rPr>
              <a:t></a:t>
            </a:r>
            <a:r>
              <a:rPr lang="en-US" sz="1600" baseline="30000" dirty="0" smtClean="0">
                <a:cs typeface="Times New Roman" pitchFamily="18" charset="0"/>
                <a:sym typeface="Symbol"/>
              </a:rPr>
              <a:t>-</a:t>
            </a:r>
            <a:r>
              <a:rPr lang="en-US" sz="1600" dirty="0" smtClean="0">
                <a:cs typeface="Times New Roman" pitchFamily="18" charset="0"/>
                <a:sym typeface="Symbol"/>
              </a:rPr>
              <a:t> </a:t>
            </a:r>
            <a:endParaRPr lang="en-US" sz="1600" dirty="0"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7624" y="2204864"/>
            <a:ext cx="2242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</a:t>
            </a:r>
            <a:r>
              <a:rPr lang="en-US" sz="1600" dirty="0" smtClean="0"/>
              <a:t>yst. </a:t>
            </a:r>
            <a:r>
              <a:rPr lang="en-US" sz="1600" dirty="0" err="1"/>
              <a:t>u</a:t>
            </a:r>
            <a:r>
              <a:rPr lang="en-US" sz="1600" dirty="0" err="1" smtClean="0"/>
              <a:t>ncert</a:t>
            </a:r>
            <a:r>
              <a:rPr lang="en-US" sz="1600" dirty="0" smtClean="0"/>
              <a:t>. ~ 2 – 3%</a:t>
            </a:r>
            <a:endParaRPr lang="ru-RU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7020272" y="764704"/>
            <a:ext cx="1944216" cy="299200"/>
          </a:xfrm>
          <a:prstGeom prst="rect">
            <a:avLst/>
          </a:prstGeom>
          <a:solidFill>
            <a:schemeClr val="bg1"/>
          </a:solidFill>
        </p:spPr>
        <p:txBody>
          <a:bodyPr wrap="square" lIns="82945" tIns="41473" rIns="82945" bIns="41473" rtlCol="0">
            <a:spAutoFit/>
          </a:bodyPr>
          <a:lstStyle/>
          <a:p>
            <a:r>
              <a:rPr lang="en-US" sz="1400" dirty="0" smtClean="0">
                <a:sym typeface="Symbol" panose="05050102010706020507" pitchFamily="18" charset="2"/>
              </a:rPr>
              <a:t> = 10[(fit) - ()]</a:t>
            </a:r>
            <a:endParaRPr lang="ru-RU" sz="140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329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578" t="8080" r="8690" b="2121"/>
          <a:stretch/>
        </p:blipFill>
        <p:spPr>
          <a:xfrm>
            <a:off x="395536" y="688877"/>
            <a:ext cx="4680520" cy="36762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0"/>
            <a:ext cx="827584" cy="89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5496" y="-27384"/>
            <a:ext cx="8229600" cy="780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MS PGothic" pitchFamily="34" charset="-128"/>
                <a:cs typeface="MS PGothic" pitchFamily="34" charset="-128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9pPr>
          </a:lstStyle>
          <a:p>
            <a:r>
              <a:rPr lang="en-US" kern="0" dirty="0" smtClean="0"/>
              <a:t>CMD-3 recent results from 2011-2013</a:t>
            </a:r>
            <a:endParaRPr lang="en-US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7584" y="764704"/>
                <a:ext cx="24482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 smtClean="0"/>
                  <a:t>e</a:t>
                </a:r>
                <a:r>
                  <a:rPr lang="en-US" sz="2000" b="0" dirty="0" err="1" smtClean="0"/>
                  <a:t>+e</a:t>
                </a:r>
                <a:r>
                  <a:rPr lang="en-US" sz="2000" b="0" dirty="0" smtClean="0"/>
                  <a:t>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 </m:t>
                        </m:r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2000" dirty="0" smtClean="0"/>
              </a:p>
              <a:p>
                <a:r>
                  <a:rPr lang="en-US" sz="2000" dirty="0" smtClean="0"/>
                  <a:t>2E</a:t>
                </a:r>
                <a:r>
                  <a:rPr lang="en-US" sz="2000" baseline="-25000" dirty="0" smtClean="0"/>
                  <a:t>beam</a:t>
                </a:r>
                <a:r>
                  <a:rPr lang="en-US" sz="2000" dirty="0" smtClean="0"/>
                  <a:t> &lt; mass </a:t>
                </a:r>
                <a:r>
                  <a:rPr lang="en-US" sz="2000" dirty="0" smtClean="0">
                    <a:sym typeface="Symbol" panose="05050102010706020507" pitchFamily="18" charset="2"/>
                  </a:rPr>
                  <a:t></a:t>
                </a:r>
                <a:endParaRPr lang="en-US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764704"/>
                <a:ext cx="2448272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2743" t="-4274" b="-136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 rot="19201218">
            <a:off x="2436376" y="1469024"/>
            <a:ext cx="2629246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spc="50" dirty="0">
                <a:ln w="6350" cmpd="sng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</a:t>
            </a:r>
            <a:r>
              <a:rPr lang="en-US" sz="3200" b="1" spc="50" dirty="0" smtClean="0">
                <a:ln w="6350" cmpd="sng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reliminary</a:t>
            </a:r>
            <a:endParaRPr lang="en-US" sz="3200" b="1" spc="50" dirty="0">
              <a:ln w="6350" cmpd="sng">
                <a:solidFill>
                  <a:schemeClr val="accent1"/>
                </a:solidFill>
                <a:prstDash val="solid"/>
              </a:ln>
              <a:solidFill>
                <a:schemeClr val="bg2">
                  <a:lumMod val="20000"/>
                  <a:lumOff val="8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3129" t="8080" r="87668" b="2121"/>
          <a:stretch/>
        </p:blipFill>
        <p:spPr>
          <a:xfrm>
            <a:off x="0" y="677800"/>
            <a:ext cx="941832" cy="36873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16200000">
            <a:off x="-1002615" y="1698583"/>
            <a:ext cx="231955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dirty="0" smtClean="0"/>
              <a:t>ross section, </a:t>
            </a:r>
            <a:r>
              <a:rPr lang="en-US" sz="1400" dirty="0" err="1" smtClean="0"/>
              <a:t>nb</a:t>
            </a:r>
            <a:endParaRPr lang="ru-RU" sz="1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70135" t="63525" r="10198" b="20883"/>
          <a:stretch/>
        </p:blipFill>
        <p:spPr>
          <a:xfrm>
            <a:off x="2483768" y="2780928"/>
            <a:ext cx="2441275" cy="11128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1" r="8857"/>
          <a:stretch/>
        </p:blipFill>
        <p:spPr>
          <a:xfrm>
            <a:off x="5076057" y="3345548"/>
            <a:ext cx="4067944" cy="351245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5013176"/>
            <a:ext cx="5076056" cy="1477317"/>
          </a:xfrm>
          <a:prstGeom prst="rect">
            <a:avLst/>
          </a:prstGeom>
          <a:solidFill>
            <a:srgbClr val="D3F9FB"/>
          </a:solidFill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1800" dirty="0" smtClean="0">
                <a:cs typeface="Times New Roman" pitchFamily="18" charset="0"/>
              </a:rPr>
              <a:t>Good agreement with all previous results</a:t>
            </a:r>
          </a:p>
          <a:p>
            <a:pPr marL="311045" indent="-311045" algn="ctr"/>
            <a:r>
              <a:rPr lang="en-US" dirty="0">
                <a:cs typeface="Times New Roman" pitchFamily="18" charset="0"/>
              </a:rPr>
              <a:t>i</a:t>
            </a:r>
            <a:r>
              <a:rPr lang="en-US" sz="1800" dirty="0" smtClean="0">
                <a:cs typeface="Times New Roman" pitchFamily="18" charset="0"/>
              </a:rPr>
              <a:t>n </a:t>
            </a:r>
            <a:r>
              <a:rPr lang="en-US" sz="1800" dirty="0" err="1" smtClean="0">
                <a:cs typeface="Times New Roman" pitchFamily="18" charset="0"/>
              </a:rPr>
              <a:t>E</a:t>
            </a:r>
            <a:r>
              <a:rPr lang="en-US" sz="1800" baseline="-25000" dirty="0" err="1" smtClean="0">
                <a:cs typeface="Times New Roman" pitchFamily="18" charset="0"/>
              </a:rPr>
              <a:t>cm</a:t>
            </a:r>
            <a:r>
              <a:rPr lang="en-US" sz="1800" dirty="0" smtClean="0">
                <a:cs typeface="Times New Roman" pitchFamily="18" charset="0"/>
              </a:rPr>
              <a:t> = 1100 – 2000 MeV: 54 energy points</a:t>
            </a:r>
          </a:p>
          <a:p>
            <a:pPr marL="311045" indent="-311045" algn="ctr"/>
            <a:endParaRPr lang="en-US" sz="1800" dirty="0" smtClean="0">
              <a:cs typeface="Times New Roman" pitchFamily="18" charset="0"/>
            </a:endParaRPr>
          </a:p>
          <a:p>
            <a:pPr algn="ctr"/>
            <a:r>
              <a:rPr lang="en-US" dirty="0" smtClean="0">
                <a:cs typeface="Times New Roman" pitchFamily="18" charset="0"/>
              </a:rPr>
              <a:t>Integrated l</a:t>
            </a:r>
            <a:r>
              <a:rPr lang="en-US" sz="1800" dirty="0" smtClean="0">
                <a:cs typeface="Times New Roman" pitchFamily="18" charset="0"/>
              </a:rPr>
              <a:t>uminosity ~22 pb</a:t>
            </a:r>
            <a:r>
              <a:rPr lang="en-US" sz="1800" baseline="30000" dirty="0" smtClean="0">
                <a:cs typeface="Times New Roman" pitchFamily="18" charset="0"/>
              </a:rPr>
              <a:t>-1</a:t>
            </a:r>
          </a:p>
          <a:p>
            <a:pPr algn="ctr"/>
            <a:r>
              <a:rPr lang="en-US" sz="1800" dirty="0" smtClean="0">
                <a:cs typeface="Times New Roman" pitchFamily="18" charset="0"/>
              </a:rPr>
              <a:t>1889 events with fully reconstructed K</a:t>
            </a:r>
            <a:r>
              <a:rPr lang="en-US" sz="1800" baseline="-25000" dirty="0" smtClean="0">
                <a:cs typeface="Times New Roman" pitchFamily="18" charset="0"/>
              </a:rPr>
              <a:t>S  </a:t>
            </a:r>
            <a:r>
              <a:rPr lang="en-US" sz="1800" dirty="0" smtClean="0">
                <a:cs typeface="Times New Roman" pitchFamily="18" charset="0"/>
                <a:sym typeface="Symbol" panose="05050102010706020507" pitchFamily="18" charset="2"/>
              </a:rPr>
              <a:t> </a:t>
            </a:r>
            <a:endParaRPr lang="en-US" sz="1800" dirty="0"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04248" y="2636912"/>
            <a:ext cx="1080120" cy="1477328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r>
              <a:rPr lang="en-US" sz="1800" b="1" dirty="0">
                <a:cs typeface="Times New Roman" pitchFamily="18" charset="0"/>
              </a:rPr>
              <a:t>CMD-3 </a:t>
            </a:r>
          </a:p>
          <a:p>
            <a:r>
              <a:rPr lang="en-US" sz="1800" b="1" dirty="0">
                <a:solidFill>
                  <a:srgbClr val="FF0000"/>
                </a:solidFill>
                <a:cs typeface="Times New Roman" pitchFamily="18" charset="0"/>
              </a:rPr>
              <a:t>CMD-2</a:t>
            </a:r>
          </a:p>
          <a:p>
            <a:r>
              <a:rPr lang="en-US" sz="1800" b="1" dirty="0">
                <a:solidFill>
                  <a:srgbClr val="0033CC"/>
                </a:solidFill>
                <a:cs typeface="Times New Roman" pitchFamily="18" charset="0"/>
              </a:rPr>
              <a:t>SND</a:t>
            </a:r>
          </a:p>
          <a:p>
            <a:r>
              <a:rPr lang="en-US" sz="1800" b="1" dirty="0" err="1">
                <a:solidFill>
                  <a:srgbClr val="00FF00"/>
                </a:solidFill>
                <a:cs typeface="Times New Roman" pitchFamily="18" charset="0"/>
              </a:rPr>
              <a:t>BaBar</a:t>
            </a:r>
            <a:endParaRPr lang="en-US" sz="1800" b="1" dirty="0">
              <a:solidFill>
                <a:srgbClr val="00FF00"/>
              </a:solidFill>
              <a:cs typeface="Times New Roman" pitchFamily="18" charset="0"/>
            </a:endParaRPr>
          </a:p>
          <a:p>
            <a:r>
              <a:rPr lang="en-US" sz="1800" b="1" dirty="0">
                <a:solidFill>
                  <a:srgbClr val="FF0066"/>
                </a:solidFill>
                <a:cs typeface="Times New Roman" pitchFamily="18" charset="0"/>
              </a:rPr>
              <a:t>DM1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5909" y="3573016"/>
            <a:ext cx="2395936" cy="2145978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46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7050" y="-27384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-27384"/>
            <a:ext cx="8229600" cy="780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MS PGothic" pitchFamily="34" charset="-128"/>
                <a:cs typeface="MS PGothic" pitchFamily="34" charset="-128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9pPr>
          </a:lstStyle>
          <a:p>
            <a:r>
              <a:rPr lang="en-US" kern="0" dirty="0" smtClean="0"/>
              <a:t>CMD-3 published results from 2011-2013</a:t>
            </a:r>
            <a:endParaRPr lang="en-US" kern="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8" y="620689"/>
            <a:ext cx="5041168" cy="32497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61048"/>
            <a:ext cx="5004048" cy="29601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971600" y="980728"/>
                <a:ext cx="102765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3(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980728"/>
                <a:ext cx="1027654" cy="338554"/>
              </a:xfrm>
              <a:prstGeom prst="rect">
                <a:avLst/>
              </a:prstGeom>
              <a:blipFill rotWithShape="0">
                <a:blip r:embed="rId5"/>
                <a:stretch>
                  <a:fillRect b="-1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827584" y="1628800"/>
            <a:ext cx="152317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PLB 723 (2013) 82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99592" y="4077072"/>
                <a:ext cx="10856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en-US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077072"/>
                <a:ext cx="1085682" cy="338554"/>
              </a:xfrm>
              <a:prstGeom prst="rect">
                <a:avLst/>
              </a:prstGeom>
              <a:blipFill rotWithShape="0">
                <a:blip r:embed="rId6"/>
                <a:stretch>
                  <a:fillRect b="-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611560" y="4437112"/>
            <a:ext cx="15568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PLB 773 </a:t>
            </a:r>
            <a:r>
              <a:rPr lang="en-US" sz="1200" dirty="0"/>
              <a:t>(2017) </a:t>
            </a:r>
            <a:r>
              <a:rPr lang="en-US" sz="1200" dirty="0" smtClean="0"/>
              <a:t>150</a:t>
            </a:r>
            <a:endParaRPr lang="en-US" sz="1200" dirty="0"/>
          </a:p>
        </p:txBody>
      </p:sp>
      <p:pic>
        <p:nvPicPr>
          <p:cNvPr id="16" name="Picture 9" descr="Eta2GammaGammaEtaPiPi.PNG"/>
          <p:cNvPicPr>
            <a:picLocks noChangeAspect="1"/>
          </p:cNvPicPr>
          <p:nvPr/>
        </p:nvPicPr>
        <p:blipFill rotWithShape="1">
          <a:blip r:embed="rId7" cstate="print"/>
          <a:srcRect t="7759" r="4407"/>
          <a:stretch/>
        </p:blipFill>
        <p:spPr>
          <a:xfrm>
            <a:off x="3779912" y="3933056"/>
            <a:ext cx="1080120" cy="77161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067944" y="3933056"/>
            <a:ext cx="936104" cy="30776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1400" dirty="0" err="1">
                <a:cs typeface="Times New Roman" pitchFamily="18" charset="0"/>
              </a:rPr>
              <a:t>i</a:t>
            </a:r>
            <a:r>
              <a:rPr lang="en-US" sz="1400" dirty="0" err="1" smtClean="0">
                <a:cs typeface="Times New Roman" pitchFamily="18" charset="0"/>
              </a:rPr>
              <a:t>nv.m</a:t>
            </a:r>
            <a:r>
              <a:rPr lang="en-US" sz="1400" dirty="0" smtClean="0">
                <a:cs typeface="Times New Roman" pitchFamily="18" charset="0"/>
              </a:rPr>
              <a:t>(</a:t>
            </a:r>
            <a:r>
              <a:rPr lang="en-US" sz="1400" dirty="0" smtClean="0">
                <a:cs typeface="Times New Roman" pitchFamily="18" charset="0"/>
                <a:sym typeface="Symbol"/>
              </a:rPr>
              <a:t></a:t>
            </a:r>
            <a:r>
              <a:rPr lang="en-US" sz="1400" dirty="0" smtClean="0">
                <a:cs typeface="Times New Roman" pitchFamily="18" charset="0"/>
              </a:rPr>
              <a:t>)</a:t>
            </a:r>
            <a:endParaRPr lang="en-US" sz="1400" dirty="0">
              <a:cs typeface="Times New Roman" pitchFamily="18" charset="0"/>
            </a:endParaRPr>
          </a:p>
        </p:txBody>
      </p:sp>
      <p:pic>
        <p:nvPicPr>
          <p:cNvPr id="18" name="Picture 10" descr="MinvPiPi_EtaPiPi.PNG"/>
          <p:cNvPicPr>
            <a:picLocks noChangeAspect="1"/>
          </p:cNvPicPr>
          <p:nvPr/>
        </p:nvPicPr>
        <p:blipFill rotWithShape="1">
          <a:blip r:embed="rId8" cstate="print"/>
          <a:srcRect t="5619" r="6332"/>
          <a:stretch/>
        </p:blipFill>
        <p:spPr>
          <a:xfrm>
            <a:off x="3419872" y="4703352"/>
            <a:ext cx="1460079" cy="119961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91880" y="5013176"/>
            <a:ext cx="9376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err="1"/>
              <a:t>i</a:t>
            </a:r>
            <a:r>
              <a:rPr lang="en-US" sz="1400" dirty="0" err="1" smtClean="0"/>
              <a:t>nv.m</a:t>
            </a:r>
            <a:r>
              <a:rPr lang="en-US" sz="1400" dirty="0" smtClean="0"/>
              <a:t>(</a:t>
            </a:r>
            <a:r>
              <a:rPr lang="en-US" sz="1400" dirty="0" smtClean="0">
                <a:latin typeface="Symbol" pitchFamily="18" charset="2"/>
              </a:rPr>
              <a:t>pp</a:t>
            </a:r>
            <a:r>
              <a:rPr lang="en-US" sz="1400" dirty="0"/>
              <a:t>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67536" y="5934680"/>
            <a:ext cx="4176464" cy="923320"/>
          </a:xfrm>
          <a:prstGeom prst="rect">
            <a:avLst/>
          </a:prstGeom>
          <a:solidFill>
            <a:srgbClr val="D3F9FB"/>
          </a:solidFill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1800" dirty="0" smtClean="0">
                <a:cs typeface="Times New Roman" pitchFamily="18" charset="0"/>
                <a:sym typeface="Symbol"/>
              </a:rPr>
              <a:t> </a:t>
            </a:r>
            <a:r>
              <a:rPr lang="en-US" dirty="0" smtClean="0">
                <a:cs typeface="Times New Roman" pitchFamily="18" charset="0"/>
                <a:sym typeface="Symbol"/>
              </a:rPr>
              <a:t>Cross sections are consistent with each other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f</a:t>
            </a:r>
            <a:r>
              <a:rPr lang="en-US" dirty="0" smtClean="0">
                <a:cs typeface="Times New Roman" pitchFamily="18" charset="0"/>
                <a:sym typeface="Symbol"/>
              </a:rPr>
              <a:t>or both </a:t>
            </a:r>
            <a:r>
              <a:rPr lang="en-US" dirty="0" smtClean="0">
                <a:cs typeface="Times New Roman" pitchFamily="18" charset="0"/>
                <a:sym typeface="Symbol" panose="05050102010706020507" pitchFamily="18" charset="2"/>
              </a:rPr>
              <a:t></a:t>
            </a:r>
            <a:r>
              <a:rPr lang="en-US" dirty="0" smtClean="0">
                <a:cs typeface="Times New Roman" pitchFamily="18" charset="0"/>
                <a:sym typeface="Symbol"/>
              </a:rPr>
              <a:t> decay mode: </a:t>
            </a:r>
          </a:p>
          <a:p>
            <a:pPr algn="ctr"/>
            <a:r>
              <a:rPr lang="en-US" dirty="0" smtClean="0">
                <a:latin typeface="Symbol" pitchFamily="18" charset="2"/>
                <a:cs typeface="Times New Roman" pitchFamily="18" charset="0"/>
              </a:rPr>
              <a:t>h</a:t>
            </a:r>
            <a:r>
              <a:rPr lang="en-US" dirty="0" smtClean="0">
                <a:latin typeface="Symbol" pitchFamily="18" charset="2"/>
                <a:cs typeface="Times New Roman" pitchFamily="18" charset="0"/>
                <a:sym typeface="Symbol"/>
              </a:rPr>
              <a:t>p</a:t>
            </a:r>
            <a:r>
              <a:rPr lang="en-US" baseline="30000" dirty="0" smtClean="0">
                <a:latin typeface="Symbol" pitchFamily="18" charset="2"/>
                <a:cs typeface="Times New Roman" pitchFamily="18" charset="0"/>
                <a:sym typeface="Symbol"/>
              </a:rPr>
              <a:t>+</a:t>
            </a:r>
            <a:r>
              <a:rPr lang="en-US" dirty="0" smtClean="0">
                <a:latin typeface="Symbol" pitchFamily="18" charset="2"/>
                <a:cs typeface="Times New Roman" pitchFamily="18" charset="0"/>
                <a:sym typeface="Symbol"/>
              </a:rPr>
              <a:t>p</a:t>
            </a:r>
            <a:r>
              <a:rPr lang="en-US" baseline="30000" dirty="0" smtClean="0">
                <a:latin typeface="Symbol" pitchFamily="18" charset="2"/>
                <a:cs typeface="Times New Roman" pitchFamily="18" charset="0"/>
                <a:sym typeface="Symbol"/>
              </a:rPr>
              <a:t>-</a:t>
            </a:r>
            <a:r>
              <a:rPr lang="en-US" dirty="0" smtClean="0">
                <a:latin typeface="Symbol" pitchFamily="18" charset="2"/>
                <a:cs typeface="Times New Roman" pitchFamily="18" charset="0"/>
                <a:sym typeface="Symbol"/>
              </a:rPr>
              <a:t>p</a:t>
            </a:r>
            <a:r>
              <a:rPr lang="en-US" baseline="30000" dirty="0" smtClean="0">
                <a:latin typeface="Symbol" pitchFamily="18" charset="2"/>
                <a:cs typeface="Times New Roman" pitchFamily="18" charset="0"/>
                <a:sym typeface="Symbol"/>
              </a:rPr>
              <a:t>0 </a:t>
            </a:r>
            <a:r>
              <a:rPr lang="en-US" dirty="0">
                <a:cs typeface="Times New Roman" pitchFamily="18" charset="0"/>
                <a:sym typeface="Symbol"/>
              </a:rPr>
              <a:t> </a:t>
            </a:r>
            <a:r>
              <a:rPr lang="en-US" dirty="0" smtClean="0">
                <a:cs typeface="Times New Roman" pitchFamily="18" charset="0"/>
                <a:sym typeface="Symbol"/>
              </a:rPr>
              <a:t>and </a:t>
            </a:r>
            <a:r>
              <a:rPr lang="en-US" dirty="0" smtClean="0">
                <a:cs typeface="Times New Roman" pitchFamily="18" charset="0"/>
                <a:sym typeface="Symbol" panose="05050102010706020507" pitchFamily="18" charset="2"/>
              </a:rPr>
              <a:t></a:t>
            </a:r>
            <a:r>
              <a:rPr lang="en-US" dirty="0" smtClean="0">
                <a:cs typeface="Times New Roman" pitchFamily="18" charset="0"/>
                <a:sym typeface="Symbol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580112" y="1707773"/>
            <a:ext cx="2952328" cy="2585323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ru-RU" u="sng" dirty="0"/>
              <a:t>DATA@E = 1720 </a:t>
            </a:r>
            <a:r>
              <a:rPr lang="ru-RU" altLang="ru-RU" u="sng" dirty="0"/>
              <a:t>МэВ</a:t>
            </a:r>
          </a:p>
          <a:p>
            <a:r>
              <a:rPr lang="ru-RU" altLang="ru-RU" dirty="0">
                <a:solidFill>
                  <a:srgbClr val="CC0099"/>
                </a:solidFill>
                <a:sym typeface="Symbol" panose="05050102010706020507" pitchFamily="18" charset="2"/>
              </a:rPr>
              <a:t>(782)3</a:t>
            </a:r>
            <a:r>
              <a:rPr lang="el-GR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π</a:t>
            </a:r>
            <a:r>
              <a:rPr lang="ru-RU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ru-RU" dirty="0">
                <a:solidFill>
                  <a:srgbClr val="CC0099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→</a:t>
            </a:r>
            <a:r>
              <a:rPr lang="ru-RU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(</a:t>
            </a:r>
            <a:r>
              <a:rPr lang="ru-RU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61</a:t>
            </a:r>
            <a:r>
              <a:rPr lang="en-US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6)</a:t>
            </a:r>
            <a:r>
              <a:rPr lang="ru-RU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%</a:t>
            </a:r>
          </a:p>
          <a:p>
            <a:r>
              <a:rPr lang="ru-RU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(770)4</a:t>
            </a:r>
            <a:r>
              <a:rPr lang="el-GR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π</a:t>
            </a:r>
            <a:r>
              <a:rPr lang="ru-RU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 </a:t>
            </a:r>
            <a:r>
              <a:rPr lang="en-US" altLang="ru-RU" dirty="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→</a:t>
            </a:r>
            <a:r>
              <a:rPr lang="en-US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(</a:t>
            </a:r>
            <a:r>
              <a:rPr lang="ru-RU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27</a:t>
            </a:r>
            <a:r>
              <a:rPr lang="en-US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7)</a:t>
            </a:r>
            <a:r>
              <a:rPr lang="ru-RU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%</a:t>
            </a:r>
          </a:p>
          <a:p>
            <a:r>
              <a:rPr lang="ru-RU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(782) </a:t>
            </a:r>
            <a:r>
              <a:rPr lang="en-US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   </a:t>
            </a:r>
            <a:r>
              <a:rPr lang="en-US" altLang="ru-RU" dirty="0">
                <a:solidFill>
                  <a:srgbClr val="33CC33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→</a:t>
            </a:r>
            <a:r>
              <a:rPr lang="ru-RU" altLang="ru-RU" dirty="0">
                <a:solidFill>
                  <a:srgbClr val="33CC33"/>
                </a:solidFill>
                <a:sym typeface="Symbol" panose="05050102010706020507" pitchFamily="18" charset="2"/>
              </a:rPr>
              <a:t> </a:t>
            </a:r>
            <a:r>
              <a:rPr lang="en-US" altLang="ru-RU" dirty="0">
                <a:solidFill>
                  <a:srgbClr val="33CC33"/>
                </a:solidFill>
                <a:sym typeface="Symbol" panose="05050102010706020507" pitchFamily="18" charset="2"/>
              </a:rPr>
              <a:t>(</a:t>
            </a:r>
            <a:r>
              <a:rPr lang="ru-RU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12</a:t>
            </a:r>
            <a:r>
              <a:rPr lang="en-US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4)</a:t>
            </a:r>
            <a:r>
              <a:rPr lang="ru-RU" altLang="ru-RU" dirty="0" smtClean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%</a:t>
            </a:r>
            <a:endParaRPr lang="en-US" altLang="ru-RU" dirty="0" smtClean="0">
              <a:solidFill>
                <a:srgbClr val="33CC33"/>
              </a:solidFill>
              <a:latin typeface="Calibri" panose="020F0502020204030204" pitchFamily="34" charset="0"/>
              <a:sym typeface="Symbol" panose="05050102010706020507" pitchFamily="18" charset="2"/>
            </a:endParaRPr>
          </a:p>
          <a:p>
            <a:endParaRPr lang="en-US" altLang="ru-RU" dirty="0">
              <a:solidFill>
                <a:srgbClr val="33CC33"/>
              </a:solidFill>
              <a:latin typeface="Calibri" panose="020F0502020204030204" pitchFamily="34" charset="0"/>
              <a:sym typeface="Symbol" panose="05050102010706020507" pitchFamily="18" charset="2"/>
            </a:endParaRPr>
          </a:p>
          <a:p>
            <a:r>
              <a:rPr lang="ru-RU" altLang="ru-RU" dirty="0" smtClean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ru-RU" u="sng" dirty="0"/>
              <a:t>DATA@E = 2000 </a:t>
            </a:r>
            <a:r>
              <a:rPr lang="ru-RU" altLang="ru-RU" u="sng" dirty="0"/>
              <a:t>МэВ</a:t>
            </a:r>
          </a:p>
          <a:p>
            <a:r>
              <a:rPr lang="ru-RU" altLang="ru-RU" dirty="0">
                <a:solidFill>
                  <a:srgbClr val="CC0099"/>
                </a:solidFill>
                <a:sym typeface="Symbol" panose="05050102010706020507" pitchFamily="18" charset="2"/>
              </a:rPr>
              <a:t>(782)3</a:t>
            </a:r>
            <a:r>
              <a:rPr lang="el-GR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π</a:t>
            </a:r>
            <a:r>
              <a:rPr lang="ru-RU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ru-RU" dirty="0">
                <a:solidFill>
                  <a:srgbClr val="CC0099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→</a:t>
            </a:r>
            <a:r>
              <a:rPr lang="ru-RU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(49</a:t>
            </a:r>
            <a:r>
              <a:rPr lang="ru-RU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</a:t>
            </a:r>
            <a:r>
              <a:rPr lang="en-US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11)</a:t>
            </a:r>
            <a:r>
              <a:rPr lang="ru-RU" altLang="ru-RU" dirty="0">
                <a:solidFill>
                  <a:srgbClr val="CC0099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%</a:t>
            </a:r>
          </a:p>
          <a:p>
            <a:r>
              <a:rPr lang="ru-RU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(770)</a:t>
            </a:r>
            <a:r>
              <a:rPr lang="en-US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f</a:t>
            </a:r>
            <a:r>
              <a:rPr lang="en-US" altLang="ru-RU" baseline="-25000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0</a:t>
            </a:r>
            <a:r>
              <a:rPr lang="en-US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(1370)</a:t>
            </a:r>
            <a:r>
              <a:rPr lang="ru-RU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 </a:t>
            </a:r>
            <a:r>
              <a:rPr lang="en-US" altLang="ru-RU" dirty="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→</a:t>
            </a:r>
            <a:r>
              <a:rPr lang="en-US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(46</a:t>
            </a:r>
            <a:r>
              <a:rPr lang="ru-RU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</a:t>
            </a:r>
            <a:r>
              <a:rPr lang="en-US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13)</a:t>
            </a:r>
            <a:r>
              <a:rPr lang="ru-RU" altLang="ru-RU" dirty="0">
                <a:solidFill>
                  <a:srgbClr val="0000FF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%</a:t>
            </a:r>
          </a:p>
          <a:p>
            <a:r>
              <a:rPr lang="en-US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a</a:t>
            </a:r>
            <a:r>
              <a:rPr lang="en-US" altLang="ru-RU" baseline="-25000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0</a:t>
            </a:r>
            <a:r>
              <a:rPr lang="ru-RU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(</a:t>
            </a:r>
            <a:r>
              <a:rPr lang="en-US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980</a:t>
            </a:r>
            <a:r>
              <a:rPr lang="ru-RU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) </a:t>
            </a:r>
            <a:r>
              <a:rPr lang="en-US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   </a:t>
            </a:r>
            <a:r>
              <a:rPr lang="en-US" altLang="ru-RU" dirty="0">
                <a:solidFill>
                  <a:srgbClr val="33CC33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→</a:t>
            </a:r>
            <a:r>
              <a:rPr lang="ru-RU" altLang="ru-RU" dirty="0">
                <a:solidFill>
                  <a:srgbClr val="33CC33"/>
                </a:solidFill>
                <a:sym typeface="Symbol" panose="05050102010706020507" pitchFamily="18" charset="2"/>
              </a:rPr>
              <a:t> </a:t>
            </a:r>
            <a:r>
              <a:rPr lang="en-US" altLang="ru-RU" dirty="0">
                <a:solidFill>
                  <a:srgbClr val="33CC33"/>
                </a:solidFill>
                <a:sym typeface="Symbol" panose="05050102010706020507" pitchFamily="18" charset="2"/>
              </a:rPr>
              <a:t>(</a:t>
            </a:r>
            <a:r>
              <a:rPr lang="en-US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5</a:t>
            </a:r>
            <a:r>
              <a:rPr lang="ru-RU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</a:t>
            </a:r>
            <a:r>
              <a:rPr lang="en-US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2)</a:t>
            </a:r>
            <a:r>
              <a:rPr lang="ru-RU" altLang="ru-RU" dirty="0">
                <a:solidFill>
                  <a:srgbClr val="33CC33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% </a:t>
            </a:r>
            <a:endParaRPr lang="en-US" altLang="ru-RU" dirty="0">
              <a:solidFill>
                <a:srgbClr val="33CC33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32040" y="4797152"/>
            <a:ext cx="4211960" cy="923330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CMMI12"/>
              </a:rPr>
              <a:t>Intermediate states dominate:                                 </a:t>
            </a:r>
            <a:r>
              <a:rPr lang="el-GR" dirty="0" smtClean="0">
                <a:latin typeface="CMMI12"/>
              </a:rPr>
              <a:t>e</a:t>
            </a:r>
            <a:r>
              <a:rPr lang="el-GR" sz="1050" dirty="0" smtClean="0">
                <a:latin typeface="CMR8"/>
              </a:rPr>
              <a:t>+</a:t>
            </a:r>
            <a:r>
              <a:rPr lang="el-GR" dirty="0" smtClean="0">
                <a:latin typeface="CMMI12"/>
              </a:rPr>
              <a:t>e</a:t>
            </a:r>
            <a:r>
              <a:rPr lang="el-GR" sz="1050" dirty="0">
                <a:latin typeface="CMSY8"/>
              </a:rPr>
              <a:t>− </a:t>
            </a:r>
            <a:r>
              <a:rPr lang="el-GR" dirty="0" smtClean="0">
                <a:latin typeface="CMSY10"/>
                <a:sym typeface="Symbol" panose="05050102010706020507" pitchFamily="18" charset="2"/>
              </a:rPr>
              <a:t></a:t>
            </a:r>
            <a:r>
              <a:rPr lang="el-GR" dirty="0" smtClean="0">
                <a:latin typeface="CMSY10"/>
              </a:rPr>
              <a:t> </a:t>
            </a:r>
            <a:r>
              <a:rPr lang="el-GR" dirty="0" smtClean="0">
                <a:latin typeface="CMMI12"/>
              </a:rPr>
              <a:t>ω</a:t>
            </a:r>
            <a:r>
              <a:rPr lang="el-GR" dirty="0" smtClean="0">
                <a:latin typeface="CMR12"/>
              </a:rPr>
              <a:t>(782)</a:t>
            </a:r>
            <a:r>
              <a:rPr lang="el-GR" dirty="0" smtClean="0">
                <a:latin typeface="CMMI12"/>
              </a:rPr>
              <a:t>η</a:t>
            </a:r>
            <a:r>
              <a:rPr lang="el-GR" dirty="0" smtClean="0">
                <a:latin typeface="CMR12"/>
              </a:rPr>
              <a:t>, </a:t>
            </a:r>
            <a:r>
              <a:rPr lang="el-GR" dirty="0" smtClean="0">
                <a:latin typeface="CMMI12"/>
              </a:rPr>
              <a:t>φ</a:t>
            </a:r>
            <a:r>
              <a:rPr lang="el-GR" dirty="0" smtClean="0">
                <a:latin typeface="CMR12"/>
              </a:rPr>
              <a:t>(1020)</a:t>
            </a:r>
            <a:r>
              <a:rPr lang="el-GR" dirty="0" smtClean="0">
                <a:latin typeface="CMMI12"/>
              </a:rPr>
              <a:t>η</a:t>
            </a:r>
            <a:r>
              <a:rPr lang="en-US" dirty="0">
                <a:latin typeface="CMR12"/>
              </a:rPr>
              <a:t> </a:t>
            </a:r>
            <a:r>
              <a:rPr lang="en-US" dirty="0" smtClean="0">
                <a:latin typeface="CMR12"/>
              </a:rPr>
              <a:t>and </a:t>
            </a:r>
            <a:r>
              <a:rPr lang="el-GR" dirty="0" smtClean="0">
                <a:latin typeface="CMMI12"/>
              </a:rPr>
              <a:t>a</a:t>
            </a:r>
            <a:r>
              <a:rPr lang="el-GR" sz="1050" dirty="0" smtClean="0">
                <a:latin typeface="CMR8"/>
              </a:rPr>
              <a:t>0</a:t>
            </a:r>
            <a:r>
              <a:rPr lang="el-GR" dirty="0" smtClean="0">
                <a:latin typeface="CMR12"/>
              </a:rPr>
              <a:t>(980)</a:t>
            </a:r>
            <a:r>
              <a:rPr lang="el-GR" dirty="0" smtClean="0">
                <a:latin typeface="CMMI12"/>
              </a:rPr>
              <a:t>ρ</a:t>
            </a:r>
            <a:r>
              <a:rPr lang="el-GR" dirty="0" smtClean="0">
                <a:latin typeface="CMR12"/>
              </a:rPr>
              <a:t>(770</a:t>
            </a:r>
            <a:r>
              <a:rPr lang="el-GR" dirty="0">
                <a:latin typeface="CMR12"/>
              </a:rPr>
              <a:t>)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692696"/>
            <a:ext cx="3995936" cy="92333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Clearly </a:t>
            </a:r>
            <a:r>
              <a:rPr lang="en-US" dirty="0"/>
              <a:t>seen </a:t>
            </a:r>
            <a:r>
              <a:rPr lang="en-US" dirty="0" smtClean="0"/>
              <a:t>complex structure </a:t>
            </a:r>
            <a:r>
              <a:rPr lang="en-US" dirty="0"/>
              <a:t>of intermediate states </a:t>
            </a:r>
            <a:r>
              <a:rPr lang="en-US" dirty="0" smtClean="0"/>
              <a:t>and their </a:t>
            </a:r>
            <a:r>
              <a:rPr lang="en-US" dirty="0"/>
              <a:t>relative contribution changes with energy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9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 bwMode="auto">
              <a:xfrm>
                <a:off x="-21231" y="-27384"/>
                <a:ext cx="8229600" cy="8069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normAutofit fontScale="90000" lnSpcReduction="20000"/>
              </a:bodyPr>
              <a:lstStyle>
                <a:lvl1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+mj-lt"/>
                    <a:ea typeface="MS PGothic" pitchFamily="34" charset="-128"/>
                    <a:cs typeface="MS PGothic" pitchFamily="34" charset="-128"/>
                  </a:defRPr>
                </a:lvl1pPr>
                <a:lvl2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  <a:ea typeface="MS PGothic" pitchFamily="34" charset="-128"/>
                    <a:cs typeface="MS PGothic" pitchFamily="34" charset="-128"/>
                  </a:defRPr>
                </a:lvl2pPr>
                <a:lvl3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  <a:ea typeface="MS PGothic" pitchFamily="34" charset="-128"/>
                    <a:cs typeface="MS PGothic" pitchFamily="34" charset="-128"/>
                  </a:defRPr>
                </a:lvl3pPr>
                <a:lvl4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  <a:ea typeface="MS PGothic" pitchFamily="34" charset="-128"/>
                    <a:cs typeface="MS PGothic" pitchFamily="34" charset="-128"/>
                  </a:defRPr>
                </a:lvl4pPr>
                <a:lvl5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  <a:ea typeface="MS PGothic" pitchFamily="34" charset="-128"/>
                    <a:cs typeface="MS PGothic" pitchFamily="34" charset="-128"/>
                  </a:defRPr>
                </a:lvl5pPr>
                <a:lvl6pPr marL="4572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</a:defRPr>
                </a:lvl6pPr>
                <a:lvl7pPr marL="9144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</a:defRPr>
                </a:lvl7pPr>
                <a:lvl8pPr marL="13716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</a:defRPr>
                </a:lvl8pPr>
                <a:lvl9pPr marL="18288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</a:defRPr>
                </a:lvl9pPr>
              </a:lstStyle>
              <a:p>
                <a:r>
                  <a:rPr lang="en-US" sz="3200" kern="0" dirty="0" smtClean="0">
                    <a:latin typeface="Comic Sans MS" panose="030F0702030302020204" pitchFamily="66" charset="0"/>
                  </a:rPr>
                  <a:t>Recent results 2017: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kern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 kern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200" i="1" kern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3200" i="1" kern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 kern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200" i="1" kern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3200" i="1" kern="0" smtClean="0">
                        <a:latin typeface="Cambria Math" panose="02040503050406030204" pitchFamily="18" charset="0"/>
                      </a:rPr>
                      <m:t>→3</m:t>
                    </m:r>
                    <m:d>
                      <m:dPr>
                        <m:ctrlPr>
                          <a:rPr lang="en-US" sz="320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 kern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 kern="0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200" i="1" kern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i="1" kern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 kern="0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200" i="1" kern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200" kern="0" dirty="0" smtClean="0">
                    <a:latin typeface="Comic Sans MS" panose="030F0702030302020204" pitchFamily="66" charset="0"/>
                  </a:rPr>
                  <a:t>             at </a:t>
                </a:r>
                <a14:m>
                  <m:oMath xmlns:m="http://schemas.openxmlformats.org/officeDocument/2006/math">
                    <m:r>
                      <a:rPr lang="en-US" sz="3200" i="1" kern="0">
                        <a:latin typeface="Cambria Math" panose="02040503050406030204" pitchFamily="18" charset="0"/>
                      </a:rPr>
                      <m:t>𝑁</m:t>
                    </m:r>
                    <m:acc>
                      <m:accPr>
                        <m:chr m:val="̅"/>
                        <m:ctrlPr>
                          <a:rPr lang="en-US" sz="3200" i="1" ker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 ker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3200" kern="0" dirty="0" smtClean="0">
                    <a:latin typeface="Comic Sans MS" panose="030F0702030302020204" pitchFamily="66" charset="0"/>
                  </a:rPr>
                  <a:t> threshold</a:t>
                </a:r>
                <a:endParaRPr lang="ru-RU" sz="3200" kern="0" dirty="0"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1231" y="-27384"/>
                <a:ext cx="8229600" cy="806951"/>
              </a:xfrm>
              <a:prstGeom prst="rect">
                <a:avLst/>
              </a:prstGeom>
              <a:blipFill rotWithShape="0">
                <a:blip r:embed="rId3"/>
                <a:stretch>
                  <a:fillRect t="-18182" b="-2197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6074" y="764704"/>
                <a:ext cx="4167894" cy="3139321"/>
              </a:xfrm>
              <a:prstGeom prst="rect">
                <a:avLst/>
              </a:prstGeom>
              <a:solidFill>
                <a:srgbClr val="CCFF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In 2017, CMD-3 collected 13 1/</a:t>
                </a:r>
                <a:r>
                  <a:rPr lang="en-US" dirty="0" err="1" smtClean="0"/>
                  <a:t>pb</a:t>
                </a:r>
                <a:r>
                  <a:rPr lang="en-US" dirty="0" smtClean="0"/>
                  <a:t> in the narrow energy range around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threshold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the sharp drop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→3(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cross-section is </a:t>
                </a:r>
                <a:r>
                  <a:rPr lang="en-US" dirty="0" smtClean="0"/>
                  <a:t>confirmed</a:t>
                </a:r>
                <a:r>
                  <a:rPr lang="en-US" dirty="0"/>
                  <a:t> </a:t>
                </a:r>
                <a:r>
                  <a:rPr lang="en-US" dirty="0" smtClean="0"/>
                  <a:t>again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the sharp rise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 smtClean="0"/>
                  <a:t> cross-section is confirmed</a:t>
                </a: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firstly we see the similar cross-section drop in another channel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dirty="0" smtClean="0"/>
                  <a:t>) and don’t see it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74" y="764704"/>
                <a:ext cx="4167894" cy="3139321"/>
              </a:xfrm>
              <a:prstGeom prst="rect">
                <a:avLst/>
              </a:prstGeom>
              <a:blipFill rotWithShape="0">
                <a:blip r:embed="rId4"/>
                <a:stretch>
                  <a:fillRect l="-1170" t="-971" r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t="28665" r="28000" b="13167"/>
          <a:stretch/>
        </p:blipFill>
        <p:spPr>
          <a:xfrm>
            <a:off x="4449943" y="692696"/>
            <a:ext cx="4658561" cy="3229287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16416" y="0"/>
            <a:ext cx="827584" cy="89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0" t="33645" r="28400" b="8045"/>
          <a:stretch/>
        </p:blipFill>
        <p:spPr>
          <a:xfrm>
            <a:off x="4490771" y="3921983"/>
            <a:ext cx="4617734" cy="293601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148064" y="1772816"/>
            <a:ext cx="17373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92D050"/>
                </a:solidFill>
              </a:rPr>
              <a:t>BaBar</a:t>
            </a:r>
            <a:endParaRPr lang="en-US" sz="1400" dirty="0">
              <a:solidFill>
                <a:srgbClr val="92D050"/>
              </a:solidFill>
            </a:endParaRPr>
          </a:p>
          <a:p>
            <a:r>
              <a:rPr lang="en-US" sz="1400" dirty="0" smtClean="0"/>
              <a:t>CMD-3 (2011-12)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CMD-3 (2017)</a:t>
            </a:r>
            <a:endParaRPr lang="en-US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36096" y="980728"/>
                <a:ext cx="123642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3(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980728"/>
                <a:ext cx="1236429" cy="400110"/>
              </a:xfrm>
              <a:prstGeom prst="rect">
                <a:avLst/>
              </a:prstGeom>
              <a:blipFill rotWithShape="0">
                <a:blip r:embed="rId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148064" y="3991722"/>
                <a:ext cx="54681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991722"/>
                <a:ext cx="546816" cy="400110"/>
              </a:xfrm>
              <a:prstGeom prst="rect">
                <a:avLst/>
              </a:prstGeom>
              <a:blipFill rotWithShape="0">
                <a:blip r:embed="rId9"/>
                <a:stretch>
                  <a:fillRect r="-46667" b="-1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 rot="2373869">
            <a:off x="5571473" y="3393320"/>
            <a:ext cx="322876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spc="50" dirty="0">
                <a:ln w="6350" cmpd="sng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</a:t>
            </a:r>
            <a:r>
              <a:rPr lang="en-US" sz="4000" b="1" spc="50" dirty="0" smtClean="0">
                <a:ln w="6350" cmpd="sng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reliminary</a:t>
            </a:r>
            <a:endParaRPr lang="en-US" sz="4000" b="1" spc="50" dirty="0">
              <a:ln w="6350" cmpd="sng">
                <a:solidFill>
                  <a:schemeClr val="accent1"/>
                </a:solidFill>
                <a:prstDash val="solid"/>
              </a:ln>
              <a:solidFill>
                <a:schemeClr val="bg2">
                  <a:lumMod val="20000"/>
                  <a:lumOff val="8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92093" y="4942237"/>
                <a:ext cx="5189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93" y="4942237"/>
                <a:ext cx="518925" cy="369332"/>
              </a:xfrm>
              <a:prstGeom prst="rect">
                <a:avLst/>
              </a:prstGeom>
              <a:blipFill rotWithShape="0">
                <a:blip r:embed="rId10"/>
                <a:stretch>
                  <a:fillRect r="-44706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 flipV="1">
            <a:off x="5667671" y="4890359"/>
            <a:ext cx="349073" cy="236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6084168" y="5753649"/>
            <a:ext cx="446942" cy="2000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384493" y="5753649"/>
                <a:ext cx="5684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493" y="5753649"/>
                <a:ext cx="568489" cy="400110"/>
              </a:xfrm>
              <a:prstGeom prst="rect">
                <a:avLst/>
              </a:prstGeom>
              <a:blipFill rotWithShape="0">
                <a:blip r:embed="rId11"/>
                <a:stretch>
                  <a:fillRect r="-27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2"/>
          <a:srcRect l="16133" t="20806" r="22483" b="14659"/>
          <a:stretch/>
        </p:blipFill>
        <p:spPr>
          <a:xfrm>
            <a:off x="67752" y="3911465"/>
            <a:ext cx="4176465" cy="29019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225393" y="3929510"/>
                <a:ext cx="19749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393" y="3929510"/>
                <a:ext cx="1974900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4"/>
          <a:srcRect l="74258" t="37683" r="6729" b="41267"/>
          <a:stretch/>
        </p:blipFill>
        <p:spPr>
          <a:xfrm>
            <a:off x="7221354" y="2307339"/>
            <a:ext cx="1728192" cy="12241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0232" y="4149080"/>
            <a:ext cx="1755800" cy="804742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179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620688"/>
            <a:ext cx="1189647" cy="42738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Symbol" pitchFamily="18" charset="2"/>
              </a:rPr>
              <a:t>f(1020)</a:t>
            </a:r>
            <a:endParaRPr lang="en-US" sz="2200" b="1" dirty="0">
              <a:solidFill>
                <a:srgbClr val="FF0000"/>
              </a:solidFill>
              <a:latin typeface="Symbol" pitchFamily="18" charset="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19872" y="2636912"/>
            <a:ext cx="1296144" cy="4308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200" b="1" dirty="0" smtClean="0">
                <a:cs typeface="Times New Roman" pitchFamily="18" charset="0"/>
              </a:rPr>
              <a:t>K</a:t>
            </a:r>
            <a:r>
              <a:rPr lang="en-US" sz="2200" b="1" baseline="30000" dirty="0" smtClean="0">
                <a:cs typeface="Times New Roman" pitchFamily="18" charset="0"/>
              </a:rPr>
              <a:t>*</a:t>
            </a:r>
            <a:r>
              <a:rPr lang="en-US" sz="2200" b="1" dirty="0" smtClean="0">
                <a:cs typeface="Times New Roman" pitchFamily="18" charset="0"/>
              </a:rPr>
              <a:t>(892)</a:t>
            </a:r>
            <a:endParaRPr lang="en-US" sz="2200" b="1" dirty="0">
              <a:cs typeface="Times New Roman" pitchFamily="18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10800000">
            <a:off x="2987824" y="2852936"/>
            <a:ext cx="3810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0" y="44624"/>
            <a:ext cx="9144000" cy="571398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en-US" sz="3200" dirty="0" err="1" smtClean="0">
                <a:latin typeface="Comic Sans MS" pitchFamily="66" charset="0"/>
              </a:rPr>
              <a:t>e</a:t>
            </a:r>
            <a:r>
              <a:rPr lang="en-US" sz="3200" baseline="30000" dirty="0" err="1" smtClean="0">
                <a:latin typeface="Comic Sans MS" pitchFamily="66" charset="0"/>
              </a:rPr>
              <a:t>+</a:t>
            </a:r>
            <a:r>
              <a:rPr lang="en-US" sz="3200" dirty="0" err="1" smtClean="0">
                <a:latin typeface="Comic Sans MS" pitchFamily="66" charset="0"/>
              </a:rPr>
              <a:t>e</a:t>
            </a:r>
            <a:r>
              <a:rPr lang="en-US" sz="3200" baseline="30000" dirty="0" smtClean="0">
                <a:latin typeface="Comic Sans MS" pitchFamily="66" charset="0"/>
              </a:rPr>
              <a:t>-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smtClean="0">
                <a:latin typeface="Comic Sans MS" pitchFamily="66" charset="0"/>
                <a:sym typeface="Symbol"/>
              </a:rPr>
              <a:t> K</a:t>
            </a:r>
            <a:r>
              <a:rPr lang="en-US" sz="3200" baseline="30000" dirty="0" smtClean="0">
                <a:latin typeface="Comic Sans MS" pitchFamily="66" charset="0"/>
                <a:sym typeface="Symbol"/>
              </a:rPr>
              <a:t>+</a:t>
            </a:r>
            <a:r>
              <a:rPr lang="en-US" sz="3200" dirty="0" smtClean="0">
                <a:latin typeface="Comic Sans MS" pitchFamily="66" charset="0"/>
                <a:sym typeface="Symbol"/>
              </a:rPr>
              <a:t>K</a:t>
            </a:r>
            <a:r>
              <a:rPr lang="en-US" sz="3200" baseline="30000" dirty="0" smtClean="0">
                <a:latin typeface="Comic Sans MS" pitchFamily="66" charset="0"/>
                <a:sym typeface="Symbol"/>
              </a:rPr>
              <a:t>-</a:t>
            </a:r>
            <a:r>
              <a:rPr lang="en-US" sz="3200" dirty="0" smtClean="0">
                <a:latin typeface="Comic Sans MS" pitchFamily="66" charset="0"/>
                <a:sym typeface="Symbol"/>
              </a:rPr>
              <a:t></a:t>
            </a:r>
            <a:endParaRPr lang="en-US" sz="3200" baseline="30000" dirty="0">
              <a:latin typeface="Comic Sans MS" pitchFamily="66" charset="0"/>
            </a:endParaRPr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9680" y="0"/>
            <a:ext cx="904320" cy="980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4644008" y="5344636"/>
            <a:ext cx="4464027" cy="1468740"/>
          </a:xfrm>
          <a:prstGeom prst="rect">
            <a:avLst/>
          </a:prstGeom>
          <a:solidFill>
            <a:srgbClr val="D3F9FB"/>
          </a:solidFill>
        </p:spPr>
        <p:txBody>
          <a:bodyPr wrap="square" lIns="82937" tIns="41468" rIns="82937" bIns="41468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Detection 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efficiency 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was determined according 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to SIM 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&amp; was found to be ~12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18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%  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and change with 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energy</a:t>
            </a:r>
            <a:endParaRPr lang="en-US" sz="1800" dirty="0">
              <a:sym typeface="Symbol" panose="05050102010706020507" pitchFamily="18" charset="2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The current systematic 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uncertainty </a:t>
            </a:r>
            <a:r>
              <a:rPr lang="en-US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estimated 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 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10%</a:t>
            </a: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50347" t="4398" r="1645" b="3105"/>
          <a:stretch/>
        </p:blipFill>
        <p:spPr>
          <a:xfrm>
            <a:off x="4679146" y="908720"/>
            <a:ext cx="4501366" cy="3528393"/>
          </a:xfrm>
          <a:prstGeom prst="rect">
            <a:avLst/>
          </a:prstGeom>
        </p:spPr>
      </p:pic>
      <p:pic>
        <p:nvPicPr>
          <p:cNvPr id="23" name="Picture 10" descr="KKPi0CMD3_2.PNG"/>
          <p:cNvPicPr>
            <a:picLocks noChangeAspect="1"/>
          </p:cNvPicPr>
          <p:nvPr/>
        </p:nvPicPr>
        <p:blipFill rotWithShape="1">
          <a:blip r:embed="rId5" cstate="print"/>
          <a:srcRect l="45422" t="13638" r="5550" b="18020"/>
          <a:stretch/>
        </p:blipFill>
        <p:spPr>
          <a:xfrm>
            <a:off x="0" y="980728"/>
            <a:ext cx="4744122" cy="424847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81" y="4171303"/>
            <a:ext cx="4608028" cy="2714081"/>
          </a:xfrm>
          <a:prstGeom prst="rect">
            <a:avLst/>
          </a:prstGeom>
          <a:solidFill>
            <a:srgbClr val="D3F9FB"/>
          </a:solidFill>
        </p:spPr>
        <p:txBody>
          <a:bodyPr wrap="square" lIns="82937" tIns="41468" rIns="82937" bIns="41468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Analysis is based on the integrated 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luminosity 24 </a:t>
            </a: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pb</a:t>
            </a:r>
            <a:r>
              <a:rPr lang="en-US" sz="1899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-1</a:t>
            </a:r>
            <a:endParaRPr lang="en-US" sz="1899" dirty="0"/>
          </a:p>
          <a:p>
            <a:pPr>
              <a:buFont typeface="Wingdings" pitchFamily="2" charset="2"/>
              <a:buChar char="Ø"/>
            </a:pPr>
            <a:r>
              <a:rPr lang="en-US" sz="1899" dirty="0"/>
              <a:t>It is consistent with </a:t>
            </a:r>
            <a:r>
              <a:rPr lang="en-US" sz="1899" dirty="0" err="1"/>
              <a:t>BaBar</a:t>
            </a:r>
            <a:r>
              <a:rPr lang="en-US" sz="1899" dirty="0"/>
              <a:t> but more </a:t>
            </a:r>
            <a:endParaRPr lang="en-US" sz="1899" dirty="0" smtClean="0"/>
          </a:p>
          <a:p>
            <a:r>
              <a:rPr lang="en-US" sz="1899" dirty="0"/>
              <a:t> </a:t>
            </a:r>
            <a:r>
              <a:rPr lang="en-US" sz="1899" dirty="0" smtClean="0"/>
              <a:t>  precise</a:t>
            </a:r>
            <a:endParaRPr lang="en-US" sz="1899" dirty="0"/>
          </a:p>
          <a:p>
            <a:pPr>
              <a:buFont typeface="Wingdings" pitchFamily="2" charset="2"/>
              <a:buChar char="Ø"/>
            </a:pP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Number of selected signal events was </a:t>
            </a:r>
            <a:endParaRPr lang="en-US" sz="1899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found </a:t>
            </a: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to be 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940 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 57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99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The main physical background 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comes</a:t>
            </a:r>
          </a:p>
          <a:p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from </a:t>
            </a: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the processes: </a:t>
            </a:r>
            <a:r>
              <a:rPr lang="en-US" sz="1899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e+e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 K</a:t>
            </a:r>
            <a:r>
              <a:rPr lang="en-US" sz="1899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899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en-US" sz="1899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en-US" sz="1899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endParaRPr lang="en-US" sz="1899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99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K</a:t>
            </a:r>
            <a:r>
              <a:rPr lang="en-US" sz="1899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899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, 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en-US" sz="1899" baseline="30000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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en-US" sz="1899" baseline="30000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en-US" sz="1899" baseline="30000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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en-US" sz="1899" baseline="30000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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,</a:t>
            </a:r>
            <a:r>
              <a:rPr lang="en-US" sz="1899" baseline="30000" dirty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en-US" sz="1899" baseline="30000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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en-US" sz="1899" baseline="30000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sz="1899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en-US" sz="1899" baseline="30000" dirty="0" smtClean="0">
                <a:ea typeface="Calibri" panose="020F0502020204030204" pitchFamily="34" charset="0"/>
                <a:cs typeface="Times New Roman" panose="02020603050405020304" pitchFamily="18" charset="0"/>
                <a:sym typeface="Symbol"/>
              </a:rPr>
              <a:t></a:t>
            </a:r>
            <a:endParaRPr lang="en-US" sz="1899" baseline="30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1960" y="3933056"/>
            <a:ext cx="54213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</a:t>
            </a:r>
            <a:r>
              <a:rPr lang="en-US" baseline="-25000" dirty="0" smtClean="0"/>
              <a:t>KK</a:t>
            </a:r>
            <a:endParaRPr lang="ru-RU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4716016" y="4375422"/>
            <a:ext cx="4427984" cy="699309"/>
          </a:xfrm>
          <a:prstGeom prst="rect">
            <a:avLst/>
          </a:prstGeom>
          <a:solidFill>
            <a:srgbClr val="D3F9FB"/>
          </a:solidFill>
        </p:spPr>
        <p:txBody>
          <a:bodyPr wrap="square" lIns="82945" tIns="41473" rIns="82945" bIns="41473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The plot K</a:t>
            </a:r>
            <a:r>
              <a:rPr lang="en-US" sz="2000" dirty="0" smtClean="0">
                <a:solidFill>
                  <a:srgbClr val="FF0000"/>
                </a:solidFill>
                <a:sym typeface="Symbol" panose="05050102010706020507" pitchFamily="18" charset="2"/>
              </a:rPr>
              <a:t> vs K+K- inv. mass clearly shows  and K*(892)K mechanism </a:t>
            </a:r>
            <a:endParaRPr lang="ru-RU" sz="2000" dirty="0">
              <a:solidFill>
                <a:srgbClr val="FF0000"/>
              </a:solidFill>
            </a:endParaRPr>
          </a:p>
        </p:txBody>
      </p:sp>
      <p:cxnSp>
        <p:nvCxnSpPr>
          <p:cNvPr id="26" name="Straight Arrow Connector 8"/>
          <p:cNvCxnSpPr/>
          <p:nvPr/>
        </p:nvCxnSpPr>
        <p:spPr>
          <a:xfrm rot="5400000">
            <a:off x="643177" y="1309151"/>
            <a:ext cx="515760" cy="293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419872" y="2708920"/>
            <a:ext cx="1296144" cy="4308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200" b="1" dirty="0" smtClean="0">
                <a:cs typeface="Times New Roman" pitchFamily="18" charset="0"/>
              </a:rPr>
              <a:t>K</a:t>
            </a:r>
            <a:r>
              <a:rPr lang="en-US" sz="2200" b="1" baseline="30000" dirty="0" smtClean="0">
                <a:cs typeface="Times New Roman" pitchFamily="18" charset="0"/>
              </a:rPr>
              <a:t>*</a:t>
            </a:r>
            <a:r>
              <a:rPr lang="en-US" sz="2200" b="1" dirty="0" smtClean="0">
                <a:cs typeface="Times New Roman" pitchFamily="18" charset="0"/>
              </a:rPr>
              <a:t>(892)</a:t>
            </a:r>
            <a:endParaRPr lang="en-US" sz="2200" b="1" dirty="0">
              <a:cs typeface="Times New Roman" pitchFamily="18" charset="0"/>
            </a:endParaRPr>
          </a:p>
        </p:txBody>
      </p:sp>
      <p:cxnSp>
        <p:nvCxnSpPr>
          <p:cNvPr id="28" name="Straight Arrow Connector 8"/>
          <p:cNvCxnSpPr/>
          <p:nvPr/>
        </p:nvCxnSpPr>
        <p:spPr>
          <a:xfrm flipH="1">
            <a:off x="2771800" y="2924944"/>
            <a:ext cx="648071" cy="1170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Скругленная соединительная линия 5"/>
          <p:cNvCxnSpPr/>
          <p:nvPr/>
        </p:nvCxnSpPr>
        <p:spPr>
          <a:xfrm rot="5400000" flipH="1" flipV="1">
            <a:off x="4850089" y="4269971"/>
            <a:ext cx="33068" cy="13182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8"/>
          <p:cNvCxnSpPr/>
          <p:nvPr/>
        </p:nvCxnSpPr>
        <p:spPr>
          <a:xfrm flipH="1" flipV="1">
            <a:off x="1907704" y="2924944"/>
            <a:ext cx="3744418" cy="1368156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205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TextShape 2"/>
          <p:cNvSpPr txBox="1"/>
          <p:nvPr/>
        </p:nvSpPr>
        <p:spPr>
          <a:xfrm>
            <a:off x="8379957" y="6597026"/>
            <a:ext cx="1004471" cy="28674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fld id="{2B1217B9-5ABC-42AD-93B7-1A5203F61DBF}" type="slidenum">
              <a:rPr lang="it-IT" sz="1500">
                <a:solidFill>
                  <a:srgbClr val="FFFFFF"/>
                </a:solidFill>
                <a:latin typeface="Arial"/>
              </a:rPr>
              <a:pPr algn="ctr"/>
              <a:t>16</a:t>
            </a:fld>
            <a:endParaRPr dirty="0"/>
          </a:p>
        </p:txBody>
      </p:sp>
      <p:sp>
        <p:nvSpPr>
          <p:cNvPr id="1947" name="TextShape 6"/>
          <p:cNvSpPr txBox="1"/>
          <p:nvPr/>
        </p:nvSpPr>
        <p:spPr>
          <a:xfrm>
            <a:off x="0" y="4365104"/>
            <a:ext cx="9143999" cy="2492896"/>
          </a:xfrm>
          <a:prstGeom prst="rect">
            <a:avLst/>
          </a:prstGeom>
          <a:solidFill>
            <a:srgbClr val="D3F9FB"/>
          </a:solidFill>
          <a:ln>
            <a:solidFill>
              <a:srgbClr val="002060"/>
            </a:solidFill>
          </a:ln>
        </p:spPr>
        <p:txBody>
          <a:bodyPr lIns="81639" tIns="40820" rIns="81639" bIns="40820"/>
          <a:lstStyle/>
          <a:p>
            <a:pPr>
              <a:buFont typeface="Wingdings" pitchFamily="2" charset="2"/>
              <a:buChar char="Ø"/>
            </a:pPr>
            <a:r>
              <a:rPr lang="it-IT" sz="2200" dirty="0">
                <a:cs typeface="Times New Roman" panose="02020603050405020304" pitchFamily="18" charset="0"/>
              </a:rPr>
              <a:t>CMD-3 studies </a:t>
            </a:r>
            <a:r>
              <a:rPr lang="it-IT" sz="2200" dirty="0" smtClean="0">
                <a:cs typeface="Times New Roman" panose="02020603050405020304" pitchFamily="18" charset="0"/>
              </a:rPr>
              <a:t>use </a:t>
            </a:r>
            <a:r>
              <a:rPr lang="it-IT" sz="2200" dirty="0">
                <a:cs typeface="Times New Roman" panose="02020603050405020304" pitchFamily="18" charset="0"/>
              </a:rPr>
              <a:t>22 pb</a:t>
            </a:r>
            <a:r>
              <a:rPr lang="it-IT" sz="2200" baseline="33000" dirty="0">
                <a:cs typeface="Times New Roman" panose="02020603050405020304" pitchFamily="18" charset="0"/>
              </a:rPr>
              <a:t>-1</a:t>
            </a:r>
            <a:r>
              <a:rPr lang="it-IT" sz="2200" dirty="0">
                <a:cs typeface="Times New Roman" panose="02020603050405020304" pitchFamily="18" charset="0"/>
              </a:rPr>
              <a:t> between 1.5 and 2 GeV, more than </a:t>
            </a:r>
            <a:r>
              <a:rPr lang="it-IT" sz="2200" dirty="0" smtClean="0">
                <a:cs typeface="Times New Roman" panose="02020603050405020304" pitchFamily="18" charset="0"/>
              </a:rPr>
              <a:t>20000   </a:t>
            </a:r>
          </a:p>
          <a:p>
            <a:r>
              <a:rPr lang="it-IT" sz="2200" dirty="0">
                <a:cs typeface="Times New Roman" panose="02020603050405020304" pitchFamily="18" charset="0"/>
              </a:rPr>
              <a:t> </a:t>
            </a:r>
            <a:r>
              <a:rPr lang="it-IT" sz="2200" dirty="0" smtClean="0">
                <a:cs typeface="Times New Roman" panose="02020603050405020304" pitchFamily="18" charset="0"/>
              </a:rPr>
              <a:t>  events with  </a:t>
            </a:r>
            <a:r>
              <a:rPr lang="it-IT" sz="2200" dirty="0">
                <a:cs typeface="Times New Roman" panose="02020603050405020304" pitchFamily="18" charset="0"/>
              </a:rPr>
              <a:t>3 and 4 tracks </a:t>
            </a:r>
            <a:r>
              <a:rPr lang="it-IT" sz="2200" dirty="0" smtClean="0">
                <a:cs typeface="Times New Roman" panose="02020603050405020304" pitchFamily="18" charset="0"/>
              </a:rPr>
              <a:t>were selected for analysis;</a:t>
            </a:r>
            <a:endParaRPr sz="2200" dirty="0"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Ionisation losses in DC dE/dx provide good K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/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separation</a:t>
            </a:r>
            <a:r>
              <a:rPr lang="it-IT" sz="2200" dirty="0">
                <a:cs typeface="Times New Roman" panose="02020603050405020304" pitchFamily="18" charset="0"/>
              </a:rPr>
              <a:t>;</a:t>
            </a:r>
            <a:endParaRPr sz="2200" dirty="0"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200" dirty="0">
                <a:cs typeface="Times New Roman" panose="02020603050405020304" pitchFamily="18" charset="0"/>
              </a:rPr>
              <a:t>Analysis of </a:t>
            </a:r>
            <a:r>
              <a:rPr lang="it-IT" sz="2200" dirty="0" smtClean="0"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it-IT" sz="2200" baseline="33000" dirty="0" smtClean="0">
                <a:cs typeface="Times New Roman" panose="02020603050405020304" pitchFamily="18" charset="0"/>
              </a:rPr>
              <a:t>+</a:t>
            </a:r>
            <a:r>
              <a:rPr lang="it-IT" sz="2200" dirty="0" smtClean="0"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it-IT" sz="2200" baseline="33000" dirty="0" smtClean="0">
                <a:cs typeface="Times New Roman" panose="02020603050405020304" pitchFamily="18" charset="0"/>
              </a:rPr>
              <a:t>-</a:t>
            </a:r>
            <a:r>
              <a:rPr lang="it-IT" sz="2200" dirty="0" smtClean="0">
                <a:cs typeface="Times New Roman" panose="02020603050405020304" pitchFamily="18" charset="0"/>
              </a:rPr>
              <a:t>, K</a:t>
            </a:r>
            <a:r>
              <a:rPr lang="it-IT" sz="2200" baseline="33000" dirty="0" smtClean="0">
                <a:ea typeface="Standard Symbols L"/>
                <a:cs typeface="Times New Roman" panose="02020603050405020304" pitchFamily="18" charset="0"/>
              </a:rPr>
              <a:t>±</a:t>
            </a:r>
            <a:r>
              <a:rPr lang="it-IT" sz="2200" dirty="0" smtClean="0">
                <a:cs typeface="Times New Roman" panose="02020603050405020304" pitchFamily="18" charset="0"/>
                <a:sym typeface="Symbol"/>
              </a:rPr>
              <a:t></a:t>
            </a:r>
            <a:r>
              <a:rPr lang="it-IT" sz="2200" baseline="33000" dirty="0" smtClean="0">
                <a:ea typeface="OpenSymbol"/>
                <a:cs typeface="Times New Roman" panose="02020603050405020304" pitchFamily="18" charset="0"/>
              </a:rPr>
              <a:t>∓</a:t>
            </a:r>
            <a:r>
              <a:rPr lang="it-IT" sz="2200" dirty="0">
                <a:cs typeface="Times New Roman" panose="02020603050405020304" pitchFamily="18" charset="0"/>
              </a:rPr>
              <a:t>, </a:t>
            </a:r>
            <a:r>
              <a:rPr lang="it-IT" sz="2200" dirty="0" smtClean="0">
                <a:cs typeface="Times New Roman" panose="02020603050405020304" pitchFamily="18" charset="0"/>
              </a:rPr>
              <a:t>K</a:t>
            </a:r>
            <a:r>
              <a:rPr lang="it-IT" sz="2200" baseline="30000" dirty="0" smtClean="0">
                <a:cs typeface="Times New Roman" panose="02020603050405020304" pitchFamily="18" charset="0"/>
              </a:rPr>
              <a:t>+</a:t>
            </a:r>
            <a:r>
              <a:rPr lang="it-IT" sz="2200" dirty="0" smtClean="0">
                <a:cs typeface="Times New Roman" panose="02020603050405020304" pitchFamily="18" charset="0"/>
              </a:rPr>
              <a:t>K</a:t>
            </a:r>
            <a:r>
              <a:rPr lang="it-IT" sz="2200" baseline="30000" dirty="0" smtClean="0">
                <a:cs typeface="Times New Roman" panose="02020603050405020304" pitchFamily="18" charset="0"/>
              </a:rPr>
              <a:t>-</a:t>
            </a:r>
            <a:r>
              <a:rPr lang="it-IT" sz="2200" dirty="0" smtClean="0">
                <a:cs typeface="Times New Roman" panose="02020603050405020304" pitchFamily="18" charset="0"/>
              </a:rPr>
              <a:t> inv. masses clearly show </a:t>
            </a:r>
            <a:r>
              <a:rPr lang="it-IT" sz="2200" dirty="0">
                <a:cs typeface="Times New Roman" panose="02020603050405020304" pitchFamily="18" charset="0"/>
              </a:rPr>
              <a:t>signals from </a:t>
            </a:r>
            <a:r>
              <a:rPr lang="it-IT" sz="2200" dirty="0"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it-IT" sz="2200" baseline="33000" dirty="0" smtClean="0">
                <a:cs typeface="Times New Roman" panose="02020603050405020304" pitchFamily="18" charset="0"/>
              </a:rPr>
              <a:t>0</a:t>
            </a:r>
            <a:r>
              <a:rPr lang="it-IT" sz="2200" dirty="0">
                <a:cs typeface="Times New Roman" panose="02020603050405020304" pitchFamily="18" charset="0"/>
              </a:rPr>
              <a:t>, </a:t>
            </a:r>
            <a:r>
              <a:rPr lang="it-IT" sz="2200" dirty="0" smtClean="0">
                <a:cs typeface="Times New Roman" panose="02020603050405020304" pitchFamily="18" charset="0"/>
              </a:rPr>
              <a:t> </a:t>
            </a:r>
          </a:p>
          <a:p>
            <a:r>
              <a:rPr lang="it-IT" sz="2200" dirty="0">
                <a:cs typeface="Times New Roman" panose="02020603050405020304" pitchFamily="18" charset="0"/>
              </a:rPr>
              <a:t> </a:t>
            </a:r>
            <a:r>
              <a:rPr lang="it-IT" sz="2200" dirty="0" smtClean="0">
                <a:cs typeface="Times New Roman" panose="02020603050405020304" pitchFamily="18" charset="0"/>
              </a:rPr>
              <a:t>  K</a:t>
            </a:r>
            <a:r>
              <a:rPr lang="it-IT" sz="2200" baseline="33000" dirty="0" smtClean="0">
                <a:cs typeface="Times New Roman" panose="02020603050405020304" pitchFamily="18" charset="0"/>
              </a:rPr>
              <a:t>*0</a:t>
            </a:r>
            <a:r>
              <a:rPr lang="it-IT" sz="2200" dirty="0" smtClean="0">
                <a:cs typeface="Times New Roman" panose="02020603050405020304" pitchFamily="18" charset="0"/>
              </a:rPr>
              <a:t>(892</a:t>
            </a:r>
            <a:r>
              <a:rPr lang="it-IT" sz="2200" dirty="0">
                <a:cs typeface="Times New Roman" panose="02020603050405020304" pitchFamily="18" charset="0"/>
              </a:rPr>
              <a:t>), </a:t>
            </a:r>
            <a:r>
              <a:rPr lang="it-IT" sz="2200" dirty="0"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it-IT" sz="2200" dirty="0" smtClean="0">
                <a:cs typeface="Times New Roman" panose="02020603050405020304" pitchFamily="18" charset="0"/>
              </a:rPr>
              <a:t>;</a:t>
            </a:r>
            <a:endParaRPr sz="2200" dirty="0"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Many different mechanisms 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seen: K</a:t>
            </a:r>
            <a:r>
              <a:rPr lang="it-IT" sz="2200" baseline="-33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(1270)K 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  <a:sym typeface="Symbol"/>
              </a:rPr>
              <a:t> </a:t>
            </a:r>
            <a:r>
              <a:rPr lang="it-IT" sz="2200" dirty="0" smtClean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</a:rPr>
              <a:t>K</a:t>
            </a:r>
            <a:r>
              <a:rPr lang="it-IT" sz="2200" dirty="0" smtClean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  <a:sym typeface="Symbol"/>
              </a:rPr>
              <a:t>K</a:t>
            </a:r>
            <a:r>
              <a:rPr lang="it-IT" sz="2200" dirty="0" smtClean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</a:rPr>
              <a:t>, </a:t>
            </a:r>
            <a:r>
              <a:rPr lang="it-IT" sz="2200" dirty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</a:rPr>
              <a:t>K</a:t>
            </a:r>
            <a:r>
              <a:rPr lang="it-IT" sz="2200" baseline="33000" dirty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</a:rPr>
              <a:t>*</a:t>
            </a:r>
            <a:r>
              <a:rPr lang="it-IT" sz="2200" dirty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</a:rPr>
              <a:t>(</a:t>
            </a:r>
            <a:r>
              <a:rPr lang="it-IT" sz="2200" dirty="0" smtClean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</a:rPr>
              <a:t>892)K</a:t>
            </a:r>
            <a:r>
              <a:rPr lang="it-IT" sz="2200" dirty="0" smtClean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  <a:sym typeface="Symbol"/>
              </a:rPr>
              <a:t></a:t>
            </a:r>
            <a:r>
              <a:rPr lang="it-IT" sz="2200" dirty="0" smtClean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</a:rPr>
              <a:t>,                       </a:t>
            </a:r>
          </a:p>
          <a:p>
            <a:r>
              <a:rPr lang="it-IT" sz="2200" dirty="0" smtClean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</a:rPr>
              <a:t>                                                   K</a:t>
            </a:r>
            <a:r>
              <a:rPr lang="it-IT" sz="2200" baseline="-33000" dirty="0" smtClean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</a:rPr>
              <a:t>1</a:t>
            </a:r>
            <a:r>
              <a:rPr lang="it-IT" sz="2200" dirty="0" smtClean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</a:rPr>
              <a:t>(1400)K </a:t>
            </a:r>
            <a:r>
              <a:rPr lang="it-IT" sz="2200" dirty="0" smtClean="0">
                <a:solidFill>
                  <a:srgbClr val="002060"/>
                </a:solidFill>
                <a:ea typeface="Standard Symbols L"/>
                <a:cs typeface="Times New Roman" panose="02020603050405020304" pitchFamily="18" charset="0"/>
                <a:sym typeface="Symbol"/>
              </a:rPr>
              <a:t>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K</a:t>
            </a:r>
            <a:r>
              <a:rPr lang="it-IT" sz="2200" baseline="33000" dirty="0">
                <a:solidFill>
                  <a:srgbClr val="002060"/>
                </a:solidFill>
                <a:cs typeface="Times New Roman" panose="02020603050405020304" pitchFamily="18" charset="0"/>
              </a:rPr>
              <a:t>*</a:t>
            </a:r>
            <a:r>
              <a:rPr lang="it-IT" sz="2200" dirty="0">
                <a:solidFill>
                  <a:srgbClr val="002060"/>
                </a:solidFill>
                <a:cs typeface="Times New Roman" panose="02020603050405020304" pitchFamily="18" charset="0"/>
              </a:rPr>
              <a:t>(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892)K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  <a:sym typeface="Symbol"/>
              </a:rPr>
              <a:t>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</a:t>
            </a:r>
            <a:r>
              <a:rPr lang="it-IT" sz="2200" baseline="33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+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it-IT" sz="2200" baseline="33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-</a:t>
            </a:r>
            <a:r>
              <a:rPr lang="it-IT" sz="2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986" t="1702" r="58147" b="77293"/>
          <a:stretch>
            <a:fillRect/>
          </a:stretch>
        </p:blipFill>
        <p:spPr bwMode="auto">
          <a:xfrm>
            <a:off x="-35509" y="692696"/>
            <a:ext cx="3885783" cy="28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6"/>
          <p:cNvPicPr/>
          <p:nvPr/>
        </p:nvPicPr>
        <p:blipFill>
          <a:blip r:embed="rId5" cstate="print"/>
          <a:srcRect l="10057" t="11744" r="14460" b="4098"/>
          <a:stretch/>
        </p:blipFill>
        <p:spPr>
          <a:xfrm>
            <a:off x="3792380" y="692696"/>
            <a:ext cx="5351620" cy="2929496"/>
          </a:xfrm>
          <a:prstGeom prst="rect">
            <a:avLst/>
          </a:prstGeom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35496" y="3532232"/>
            <a:ext cx="6336704" cy="422310"/>
          </a:xfrm>
          <a:prstGeom prst="rect">
            <a:avLst/>
          </a:prstGeom>
          <a:solidFill>
            <a:srgbClr val="D3F9FB"/>
          </a:solidFill>
        </p:spPr>
        <p:txBody>
          <a:bodyPr wrap="square" lIns="82945" tIns="41473" rIns="82945" bIns="41473" rtlCol="0">
            <a:spAutoFit/>
          </a:bodyPr>
          <a:lstStyle/>
          <a:p>
            <a:r>
              <a:rPr lang="ru-RU" sz="2200" dirty="0" smtClean="0">
                <a:sym typeface="Symbol"/>
              </a:rPr>
              <a:t></a:t>
            </a:r>
            <a:r>
              <a:rPr lang="en-US" sz="2200" dirty="0" smtClean="0">
                <a:sym typeface="Symbol"/>
              </a:rPr>
              <a:t> </a:t>
            </a:r>
            <a:r>
              <a:rPr lang="ru-RU" sz="2200" dirty="0" smtClean="0">
                <a:sym typeface="Symbol"/>
              </a:rPr>
              <a:t></a:t>
            </a:r>
            <a:r>
              <a:rPr lang="en-US" sz="2200" dirty="0" smtClean="0">
                <a:sym typeface="Symbol"/>
              </a:rPr>
              <a:t> |</a:t>
            </a:r>
            <a:r>
              <a:rPr lang="ru-RU" sz="2200" dirty="0" smtClean="0">
                <a:sym typeface="Symbol"/>
              </a:rPr>
              <a:t></a:t>
            </a:r>
            <a:r>
              <a:rPr lang="en-US" sz="2200" baseline="-25000" dirty="0" smtClean="0">
                <a:sym typeface="Symbol"/>
              </a:rPr>
              <a:t> </a:t>
            </a:r>
            <a:r>
              <a:rPr lang="en-US" sz="2200" dirty="0" smtClean="0">
                <a:sym typeface="Symbol"/>
              </a:rPr>
              <a:t>+ </a:t>
            </a:r>
            <a:r>
              <a:rPr lang="en-US" sz="2200" baseline="-25000" dirty="0" smtClean="0">
                <a:sym typeface="Symbol"/>
              </a:rPr>
              <a:t> </a:t>
            </a:r>
            <a:r>
              <a:rPr lang="en-US" sz="2200" dirty="0" smtClean="0">
                <a:sym typeface="Symbol"/>
              </a:rPr>
              <a:t>+ </a:t>
            </a:r>
            <a:r>
              <a:rPr lang="ru-RU" sz="2200" dirty="0" smtClean="0">
                <a:sym typeface="Symbol"/>
              </a:rPr>
              <a:t></a:t>
            </a:r>
            <a:r>
              <a:rPr lang="ru-RU" sz="2200" baseline="-25000" dirty="0" smtClean="0">
                <a:sym typeface="Symbol"/>
              </a:rPr>
              <a:t></a:t>
            </a:r>
            <a:r>
              <a:rPr lang="en-US" sz="2200" dirty="0" smtClean="0">
                <a:sym typeface="Symbol"/>
              </a:rPr>
              <a:t>+ </a:t>
            </a:r>
            <a:r>
              <a:rPr lang="ru-RU" sz="2200" dirty="0" smtClean="0">
                <a:sym typeface="Symbol"/>
              </a:rPr>
              <a:t></a:t>
            </a:r>
            <a:r>
              <a:rPr lang="ru-RU" sz="2200" baseline="-25000" dirty="0" smtClean="0">
                <a:sym typeface="Symbol"/>
              </a:rPr>
              <a:t></a:t>
            </a:r>
            <a:r>
              <a:rPr lang="en-US" sz="2200" dirty="0" smtClean="0">
                <a:sym typeface="Symbol"/>
              </a:rPr>
              <a:t> - 2E</a:t>
            </a:r>
            <a:r>
              <a:rPr lang="en-US" sz="2200" baseline="-25000" dirty="0" smtClean="0">
                <a:sym typeface="Symbol"/>
              </a:rPr>
              <a:t>beam</a:t>
            </a:r>
            <a:r>
              <a:rPr lang="en-US" sz="2200" dirty="0" smtClean="0">
                <a:sym typeface="Symbol"/>
              </a:rPr>
              <a:t>| &lt; 100 MeV</a:t>
            </a:r>
            <a:r>
              <a:rPr lang="en-US" sz="2200" baseline="-25000" dirty="0" smtClean="0">
                <a:sym typeface="Symbol"/>
              </a:rPr>
              <a:t>  </a:t>
            </a: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4155840" y="3331070"/>
          <a:ext cx="829440" cy="195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2" name="Equation" r:id="rId6" imgW="914400" imgH="215640" progId="Equation.3">
                  <p:embed/>
                </p:oleObj>
              </mc:Choice>
              <mc:Fallback>
                <p:oleObj name="Equation" r:id="rId6" imgW="9144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5840" y="3331070"/>
                        <a:ext cx="829440" cy="1958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0" y="-27384"/>
            <a:ext cx="9144000" cy="720080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it-IT" sz="3200" dirty="0" smtClean="0">
                <a:latin typeface="Arial"/>
              </a:rPr>
              <a:t>e</a:t>
            </a:r>
            <a:r>
              <a:rPr lang="it-IT" sz="3200" baseline="33000" dirty="0" smtClean="0">
                <a:latin typeface="Arial"/>
              </a:rPr>
              <a:t>+</a:t>
            </a:r>
            <a:r>
              <a:rPr lang="it-IT" sz="3200" dirty="0" smtClean="0">
                <a:latin typeface="Arial"/>
              </a:rPr>
              <a:t>e</a:t>
            </a:r>
            <a:r>
              <a:rPr lang="it-IT" sz="3200" baseline="33000" dirty="0" smtClean="0">
                <a:latin typeface="Arial"/>
              </a:rPr>
              <a:t>- </a:t>
            </a:r>
            <a:r>
              <a:rPr lang="it-IT" sz="3200" dirty="0" smtClean="0">
                <a:latin typeface="Standard Symbols L"/>
              </a:rPr>
              <a:t> </a:t>
            </a:r>
            <a:r>
              <a:rPr lang="it-IT" sz="3200" dirty="0" smtClean="0">
                <a:latin typeface="Standard Symbols L"/>
                <a:sym typeface="Symbol"/>
              </a:rPr>
              <a:t></a:t>
            </a:r>
            <a:r>
              <a:rPr lang="it-IT" sz="3200" dirty="0" smtClean="0">
                <a:latin typeface="Standard Symbols L"/>
                <a:ea typeface="Standard Symbols L"/>
              </a:rPr>
              <a:t> K</a:t>
            </a:r>
            <a:r>
              <a:rPr lang="it-IT" sz="3200" baseline="33000" dirty="0" smtClean="0">
                <a:latin typeface="Standard Symbols L"/>
                <a:ea typeface="Standard Symbols L"/>
              </a:rPr>
              <a:t>+</a:t>
            </a:r>
            <a:r>
              <a:rPr lang="it-IT" sz="3200" dirty="0" smtClean="0">
                <a:latin typeface="Standard Symbols L"/>
                <a:ea typeface="Standard Symbols L"/>
              </a:rPr>
              <a:t>K</a:t>
            </a:r>
            <a:r>
              <a:rPr lang="it-IT" sz="3200" baseline="33000" dirty="0" smtClean="0">
                <a:latin typeface="Standard Symbols L"/>
                <a:ea typeface="Standard Symbols L"/>
              </a:rPr>
              <a:t>-</a:t>
            </a:r>
            <a:r>
              <a:rPr lang="it-IT" sz="3200" dirty="0" smtClean="0">
                <a:latin typeface="Standard Symbols L"/>
                <a:ea typeface="Standard Symbols L"/>
                <a:sym typeface="Symbol"/>
              </a:rPr>
              <a:t></a:t>
            </a:r>
            <a:r>
              <a:rPr lang="it-IT" sz="3200" baseline="33000" dirty="0" smtClean="0">
                <a:latin typeface="Standard Symbols L"/>
                <a:ea typeface="Standard Symbols L"/>
              </a:rPr>
              <a:t>+</a:t>
            </a:r>
            <a:r>
              <a:rPr lang="it-IT" sz="3200" dirty="0" smtClean="0">
                <a:latin typeface="Standard Symbols L"/>
                <a:ea typeface="Standard Symbols L"/>
                <a:sym typeface="Symbol"/>
              </a:rPr>
              <a:t></a:t>
            </a:r>
            <a:r>
              <a:rPr lang="it-IT" sz="3200" baseline="33000" dirty="0" smtClean="0">
                <a:latin typeface="Standard Symbols L"/>
                <a:ea typeface="Standard Symbols L"/>
              </a:rPr>
              <a:t>-</a:t>
            </a:r>
            <a:r>
              <a:rPr lang="it-IT" sz="3200" dirty="0" smtClean="0">
                <a:latin typeface="Standard Symbols L"/>
                <a:ea typeface="Standard Symbols L"/>
              </a:rPr>
              <a:t> </a:t>
            </a:r>
            <a:endParaRPr lang="it-IT" sz="3200" dirty="0"/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39680" y="0"/>
            <a:ext cx="904320" cy="980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flipH="1">
            <a:off x="0" y="3933056"/>
            <a:ext cx="6372200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ym typeface="Symbol" panose="05050102010706020507" pitchFamily="18" charset="2"/>
              </a:rPr>
              <a:t>P = |</a:t>
            </a:r>
            <a:r>
              <a:rPr lang="en-US" sz="2000" dirty="0" smtClean="0"/>
              <a:t>P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+P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+P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 +P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 | &lt; 80 MeV/c</a:t>
            </a:r>
            <a:endParaRPr lang="ru-RU" sz="20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755576" y="4005064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259632" y="4005064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763688" y="4005064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267744" y="4005064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475656" y="83671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ym typeface="Symbol" panose="05050102010706020507" pitchFamily="18" charset="2"/>
              </a:rPr>
              <a:t></a:t>
            </a:r>
            <a:r>
              <a:rPr lang="en-US" dirty="0" smtClean="0">
                <a:sym typeface="Symbol" panose="05050102010706020507" pitchFamily="18" charset="2"/>
              </a:rPr>
              <a:t>+</a:t>
            </a:r>
            <a:r>
              <a:rPr lang="ru-RU" dirty="0" smtClean="0">
                <a:sym typeface="Symbol" panose="05050102010706020507" pitchFamily="18" charset="2"/>
              </a:rPr>
              <a:t></a:t>
            </a:r>
            <a:r>
              <a:rPr lang="en-US" dirty="0" smtClean="0">
                <a:sym typeface="Symbol" panose="05050102010706020507" pitchFamily="18" charset="2"/>
              </a:rPr>
              <a:t>-</a:t>
            </a:r>
            <a:r>
              <a:rPr lang="ru-RU" dirty="0" smtClean="0">
                <a:sym typeface="Symbol" panose="05050102010706020507" pitchFamily="18" charset="2"/>
              </a:rPr>
              <a:t></a:t>
            </a:r>
            <a:r>
              <a:rPr lang="en-US" dirty="0" smtClean="0">
                <a:sym typeface="Symbol" panose="05050102010706020507" pitchFamily="18" charset="2"/>
              </a:rPr>
              <a:t>+</a:t>
            </a:r>
            <a:r>
              <a:rPr lang="ru-RU" dirty="0" smtClean="0">
                <a:sym typeface="Symbol" panose="05050102010706020507" pitchFamily="18" charset="2"/>
              </a:rPr>
              <a:t></a:t>
            </a:r>
            <a:r>
              <a:rPr lang="en-US" dirty="0" smtClean="0">
                <a:sym typeface="Symbol" panose="05050102010706020507" pitchFamily="18" charset="2"/>
              </a:rPr>
              <a:t>-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115616" y="1052736"/>
            <a:ext cx="432048" cy="14401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259632" y="184482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 panose="05050102010706020507" pitchFamily="18" charset="2"/>
              </a:rPr>
              <a:t>K+</a:t>
            </a:r>
            <a:r>
              <a:rPr lang="en-US" dirty="0">
                <a:sym typeface="Symbol" panose="05050102010706020507" pitchFamily="18" charset="2"/>
              </a:rPr>
              <a:t>K</a:t>
            </a:r>
            <a:r>
              <a:rPr lang="en-US" dirty="0" smtClean="0">
                <a:sym typeface="Symbol" panose="05050102010706020507" pitchFamily="18" charset="2"/>
              </a:rPr>
              <a:t>-</a:t>
            </a:r>
            <a:r>
              <a:rPr lang="ru-RU" dirty="0" smtClean="0">
                <a:sym typeface="Symbol" panose="05050102010706020507" pitchFamily="18" charset="2"/>
              </a:rPr>
              <a:t></a:t>
            </a:r>
            <a:r>
              <a:rPr lang="en-US" dirty="0" smtClean="0">
                <a:sym typeface="Symbol" panose="05050102010706020507" pitchFamily="18" charset="2"/>
              </a:rPr>
              <a:t>+</a:t>
            </a:r>
            <a:r>
              <a:rPr lang="ru-RU" dirty="0" smtClean="0">
                <a:sym typeface="Symbol" panose="05050102010706020507" pitchFamily="18" charset="2"/>
              </a:rPr>
              <a:t></a:t>
            </a:r>
            <a:r>
              <a:rPr lang="en-US" dirty="0" smtClean="0">
                <a:sym typeface="Symbol" panose="05050102010706020507" pitchFamily="18" charset="2"/>
              </a:rPr>
              <a:t>-</a:t>
            </a:r>
            <a:endParaRPr lang="ru-RU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899592" y="2132856"/>
            <a:ext cx="432048" cy="14401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15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3554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4" t="6951" r="-2030" b="1324"/>
          <a:stretch/>
        </p:blipFill>
        <p:spPr>
          <a:xfrm>
            <a:off x="-15304" y="3029799"/>
            <a:ext cx="5163368" cy="3423537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01577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8288" y="0"/>
            <a:ext cx="9144000" cy="576064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it-IT" sz="3200" dirty="0" smtClean="0">
                <a:latin typeface="Arial"/>
              </a:rPr>
              <a:t>2017: e</a:t>
            </a:r>
            <a:r>
              <a:rPr lang="it-IT" sz="3200" baseline="33000" dirty="0" smtClean="0">
                <a:latin typeface="Arial"/>
              </a:rPr>
              <a:t>+</a:t>
            </a:r>
            <a:r>
              <a:rPr lang="it-IT" sz="3200" dirty="0" smtClean="0">
                <a:latin typeface="Arial"/>
              </a:rPr>
              <a:t>e</a:t>
            </a:r>
            <a:r>
              <a:rPr lang="it-IT" sz="3200" baseline="33000" dirty="0" smtClean="0">
                <a:latin typeface="Arial"/>
              </a:rPr>
              <a:t>- </a:t>
            </a:r>
            <a:r>
              <a:rPr lang="it-IT" sz="3200" dirty="0" smtClean="0">
                <a:latin typeface="Standard Symbols L"/>
              </a:rPr>
              <a:t> </a:t>
            </a:r>
            <a:r>
              <a:rPr lang="it-IT" sz="3200" dirty="0" smtClean="0">
                <a:latin typeface="Standard Symbols L"/>
                <a:sym typeface="Symbol"/>
              </a:rPr>
              <a:t></a:t>
            </a:r>
            <a:r>
              <a:rPr lang="it-IT" sz="3200" dirty="0" smtClean="0">
                <a:latin typeface="Standard Symbols L"/>
                <a:ea typeface="Standard Symbols L"/>
              </a:rPr>
              <a:t> K</a:t>
            </a:r>
            <a:r>
              <a:rPr lang="it-IT" sz="3200" baseline="33000" dirty="0" smtClean="0">
                <a:latin typeface="Standard Symbols L"/>
                <a:ea typeface="Standard Symbols L"/>
              </a:rPr>
              <a:t>+</a:t>
            </a:r>
            <a:r>
              <a:rPr lang="it-IT" sz="3200" dirty="0" smtClean="0">
                <a:latin typeface="Standard Symbols L"/>
                <a:ea typeface="Standard Symbols L"/>
              </a:rPr>
              <a:t>K</a:t>
            </a:r>
            <a:r>
              <a:rPr lang="it-IT" sz="3200" baseline="33000" dirty="0" smtClean="0">
                <a:latin typeface="Standard Symbols L"/>
                <a:ea typeface="Standard Symbols L"/>
              </a:rPr>
              <a:t>-</a:t>
            </a:r>
            <a:r>
              <a:rPr lang="it-IT" sz="3200" dirty="0" smtClean="0">
                <a:latin typeface="Standard Symbols L"/>
                <a:ea typeface="Standard Symbols L"/>
                <a:sym typeface="Symbol"/>
              </a:rPr>
              <a:t></a:t>
            </a:r>
            <a:r>
              <a:rPr lang="it-IT" sz="3200" baseline="33000" dirty="0" smtClean="0">
                <a:latin typeface="Standard Symbols L"/>
                <a:ea typeface="Standard Symbols L"/>
              </a:rPr>
              <a:t>+</a:t>
            </a:r>
            <a:r>
              <a:rPr lang="it-IT" sz="3200" dirty="0" smtClean="0">
                <a:latin typeface="Standard Symbols L"/>
                <a:ea typeface="Standard Symbols L"/>
                <a:sym typeface="Symbol"/>
              </a:rPr>
              <a:t></a:t>
            </a:r>
            <a:r>
              <a:rPr lang="it-IT" sz="3200" baseline="33000" dirty="0" smtClean="0">
                <a:latin typeface="Standard Symbols L"/>
                <a:ea typeface="Standard Symbols L"/>
              </a:rPr>
              <a:t>-</a:t>
            </a:r>
            <a:r>
              <a:rPr lang="it-IT" sz="3200" dirty="0" smtClean="0">
                <a:latin typeface="Standard Symbols L"/>
                <a:ea typeface="Standard Symbols L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775687" y="4336716"/>
            <a:ext cx="1991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Cross section, </a:t>
            </a:r>
            <a:r>
              <a:rPr lang="en-US" dirty="0" err="1" smtClean="0"/>
              <a:t>nb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-10008" y="620688"/>
            <a:ext cx="9180512" cy="2462213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 smtClean="0">
                <a:latin typeface="Standard Symbols L"/>
              </a:rPr>
              <a:t>Integrated luminosity increased: 22 </a:t>
            </a:r>
            <a:r>
              <a:rPr lang="it-IT" sz="2200" dirty="0" smtClean="0">
                <a:latin typeface="Standard Symbols L"/>
                <a:sym typeface="Wingdings" panose="05000000000000000000" pitchFamily="2" charset="2"/>
              </a:rPr>
              <a:t> 37 pb</a:t>
            </a:r>
            <a:r>
              <a:rPr lang="it-IT" sz="2200" baseline="30000" dirty="0" smtClean="0">
                <a:latin typeface="Standard Symbols L"/>
                <a:sym typeface="Wingdings" panose="05000000000000000000" pitchFamily="2" charset="2"/>
              </a:rPr>
              <a:t>-1</a:t>
            </a:r>
            <a:r>
              <a:rPr lang="it-IT" sz="2200" dirty="0" smtClean="0">
                <a:latin typeface="Standard Symbols L"/>
              </a:rPr>
              <a:t>. Near p-pbar threshold statistic </a:t>
            </a:r>
            <a:r>
              <a:rPr lang="it-IT" sz="2200" dirty="0">
                <a:latin typeface="Standard Symbols L"/>
              </a:rPr>
              <a:t>increase </a:t>
            </a:r>
            <a:r>
              <a:rPr lang="it-IT" sz="2200" dirty="0" smtClean="0">
                <a:latin typeface="Standard Symbols L"/>
              </a:rPr>
              <a:t>by </a:t>
            </a:r>
            <a:r>
              <a:rPr lang="it-IT" sz="2200" dirty="0">
                <a:latin typeface="Standard Symbols L"/>
              </a:rPr>
              <a:t>four </a:t>
            </a:r>
            <a:r>
              <a:rPr lang="it-IT" sz="2200" dirty="0" smtClean="0">
                <a:latin typeface="Standard Symbols L"/>
              </a:rPr>
              <a:t>times and XS was measured at 9 energy points with statistic at each ~1500 events.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 smtClean="0">
                <a:latin typeface="Standard Symbols L"/>
              </a:rPr>
              <a:t>Continuously monitoring beam energy with CBST (~ 100 keV)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 smtClean="0">
                <a:latin typeface="Standard Symbols L"/>
              </a:rPr>
              <a:t>Analysis is based on the data sample with 4-track events only in DC (background smaller than ~1%)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 smtClean="0">
                <a:latin typeface="Standard Symbols L"/>
              </a:rPr>
              <a:t>XS fast drops similar to the six-pion channel (</a:t>
            </a:r>
            <a:r>
              <a:rPr lang="it-IT" sz="2200" dirty="0" smtClean="0">
                <a:latin typeface="Standard Symbols L"/>
                <a:sym typeface="Symbol" panose="05050102010706020507" pitchFamily="18" charset="2"/>
              </a:rPr>
              <a:t>  0.5 nb)</a:t>
            </a:r>
            <a:r>
              <a:rPr lang="it-IT" sz="2200" dirty="0" smtClean="0">
                <a:latin typeface="Standard Symbols L"/>
              </a:rPr>
              <a:t>   </a:t>
            </a:r>
            <a:endParaRPr lang="it-IT" sz="2200" dirty="0"/>
          </a:p>
        </p:txBody>
      </p:sp>
      <p:sp>
        <p:nvSpPr>
          <p:cNvPr id="13" name="TextBox 12"/>
          <p:cNvSpPr txBox="1"/>
          <p:nvPr/>
        </p:nvSpPr>
        <p:spPr>
          <a:xfrm rot="1622451">
            <a:off x="945219" y="4332964"/>
            <a:ext cx="322876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spc="50" dirty="0">
                <a:ln w="6350" cmpd="sng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</a:t>
            </a:r>
            <a:r>
              <a:rPr lang="en-US" sz="4000" b="1" spc="50" dirty="0" smtClean="0">
                <a:ln w="6350" cmpd="sng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reliminary</a:t>
            </a:r>
            <a:endParaRPr lang="en-US" sz="4000" b="1" spc="50" dirty="0">
              <a:ln w="6350" cmpd="sng">
                <a:solidFill>
                  <a:schemeClr val="accent1"/>
                </a:solidFill>
                <a:prstDash val="solid"/>
              </a:ln>
              <a:solidFill>
                <a:schemeClr val="bg2">
                  <a:lumMod val="20000"/>
                  <a:lumOff val="8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 rot="1200994">
            <a:off x="3202159" y="3211772"/>
            <a:ext cx="936104" cy="5760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0" r="9436" b="3801"/>
          <a:stretch/>
        </p:blipFill>
        <p:spPr>
          <a:xfrm>
            <a:off x="4860032" y="3059668"/>
            <a:ext cx="4242489" cy="3393668"/>
          </a:xfrm>
          <a:prstGeom prst="rect">
            <a:avLst/>
          </a:prstGeom>
        </p:spPr>
      </p:pic>
      <p:cxnSp>
        <p:nvCxnSpPr>
          <p:cNvPr id="21" name="Скругленная соединительная линия 20"/>
          <p:cNvCxnSpPr/>
          <p:nvPr/>
        </p:nvCxnSpPr>
        <p:spPr>
          <a:xfrm>
            <a:off x="4139952" y="3587235"/>
            <a:ext cx="2552787" cy="777869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407156" y="5445224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, GeV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5496" y="6485274"/>
            <a:ext cx="9108504" cy="400110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This phenomenon has no theoretical explanation. Still the puzzle 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274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1" name="Рисунок 1960"/>
          <p:cNvPicPr/>
          <p:nvPr/>
        </p:nvPicPr>
        <p:blipFill rotWithShape="1">
          <a:blip r:embed="rId3" cstate="print"/>
          <a:srcRect t="3165"/>
          <a:stretch/>
        </p:blipFill>
        <p:spPr>
          <a:xfrm>
            <a:off x="0" y="548680"/>
            <a:ext cx="4449260" cy="3096883"/>
          </a:xfrm>
          <a:prstGeom prst="rect">
            <a:avLst/>
          </a:prstGeom>
          <a:ln>
            <a:noFill/>
          </a:ln>
        </p:spPr>
      </p:pic>
      <p:sp>
        <p:nvSpPr>
          <p:cNvPr id="1963" name="TextShape 2"/>
          <p:cNvSpPr txBox="1"/>
          <p:nvPr/>
        </p:nvSpPr>
        <p:spPr>
          <a:xfrm>
            <a:off x="8379957" y="6597026"/>
            <a:ext cx="1004471" cy="28674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fld id="{BEEF5BC1-0411-43E9-A252-F948F117404A}" type="slidenum">
              <a:rPr lang="it-IT" sz="1500">
                <a:solidFill>
                  <a:srgbClr val="FFFFFF"/>
                </a:solidFill>
                <a:latin typeface="Arial"/>
              </a:rPr>
              <a:pPr algn="ctr"/>
              <a:t>18</a:t>
            </a:fld>
            <a:endParaRPr dirty="0"/>
          </a:p>
        </p:txBody>
      </p:sp>
      <p:sp>
        <p:nvSpPr>
          <p:cNvPr id="1966" name="CustomShape 5"/>
          <p:cNvSpPr/>
          <p:nvPr/>
        </p:nvSpPr>
        <p:spPr>
          <a:xfrm>
            <a:off x="3853304" y="718488"/>
            <a:ext cx="849033" cy="39190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TextBox 12"/>
          <p:cNvSpPr txBox="1"/>
          <p:nvPr/>
        </p:nvSpPr>
        <p:spPr>
          <a:xfrm>
            <a:off x="-36512" y="6288667"/>
            <a:ext cx="9144000" cy="596717"/>
          </a:xfrm>
          <a:prstGeom prst="rect">
            <a:avLst/>
          </a:prstGeom>
          <a:solidFill>
            <a:srgbClr val="CCFFFF"/>
          </a:solidFill>
        </p:spPr>
        <p:txBody>
          <a:bodyPr wrap="square" lIns="82945" tIns="41473" rIns="82945" bIns="41473" rtlCol="0">
            <a:spAutoFit/>
          </a:bodyPr>
          <a:lstStyle/>
          <a:p>
            <a:pPr>
              <a:lnSpc>
                <a:spcPts val="1996"/>
              </a:lnSpc>
              <a:buSzPct val="45000"/>
            </a:pPr>
            <a:r>
              <a:rPr lang="en-US" sz="1400" dirty="0">
                <a:solidFill>
                  <a:srgbClr val="002060"/>
                </a:solidFill>
                <a:latin typeface="Comic Sans MS" panose="030F0702030302020204" pitchFamily="66" charset="0"/>
                <a:ea typeface="Standard Symbols L"/>
              </a:rPr>
              <a:t>XS was measured at </a:t>
            </a:r>
            <a:r>
              <a:rPr lang="it-IT" sz="1400" dirty="0">
                <a:solidFill>
                  <a:srgbClr val="002060"/>
                </a:solidFill>
                <a:latin typeface="Comic Sans MS" panose="030F0702030302020204" pitchFamily="66" charset="0"/>
                <a:ea typeface="Standard Symbols L"/>
              </a:rPr>
              <a:t>23 energy points between 1.57  - 2.0 GeV </a:t>
            </a:r>
            <a:r>
              <a:rPr lang="en-US" sz="1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and includes ~1600 signal events &amp; ~600 </a:t>
            </a:r>
            <a:r>
              <a:rPr lang="en-US" sz="14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bkg</a:t>
            </a:r>
            <a:r>
              <a:rPr lang="en-US" sz="1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ts val="1996"/>
              </a:lnSpc>
              <a:buSzPct val="45000"/>
            </a:pPr>
            <a:r>
              <a:rPr lang="it-IT" sz="1400" dirty="0">
                <a:latin typeface="Comic Sans MS" panose="030F0702030302020204" pitchFamily="66" charset="0"/>
              </a:rPr>
              <a:t>Analysis empasizes the dominant </a:t>
            </a:r>
            <a:r>
              <a:rPr lang="it-IT" sz="1400" dirty="0" smtClean="0">
                <a:latin typeface="Comic Sans MS" panose="030F0702030302020204" pitchFamily="66" charset="0"/>
                <a:sym typeface="Symbol"/>
              </a:rPr>
              <a:t>-</a:t>
            </a:r>
            <a:r>
              <a:rPr lang="it-IT" sz="1400" dirty="0" smtClean="0">
                <a:latin typeface="Comic Sans MS" panose="030F0702030302020204" pitchFamily="66" charset="0"/>
              </a:rPr>
              <a:t> </a:t>
            </a:r>
            <a:r>
              <a:rPr lang="it-IT" sz="1400" dirty="0">
                <a:latin typeface="Comic Sans MS" panose="030F0702030302020204" pitchFamily="66" charset="0"/>
              </a:rPr>
              <a:t>signal,  </a:t>
            </a:r>
            <a:r>
              <a:rPr lang="it-IT" sz="1400" dirty="0" smtClean="0">
                <a:latin typeface="Comic Sans MS" panose="030F0702030302020204" pitchFamily="66" charset="0"/>
              </a:rPr>
              <a:t>studies </a:t>
            </a:r>
            <a:r>
              <a:rPr lang="it-IT" sz="1400" dirty="0">
                <a:latin typeface="Comic Sans MS" panose="030F0702030302020204" pitchFamily="66" charset="0"/>
              </a:rPr>
              <a:t>of nonresonant K</a:t>
            </a:r>
            <a:r>
              <a:rPr lang="it-IT" sz="1400" baseline="33000" dirty="0">
                <a:latin typeface="Comic Sans MS" panose="030F0702030302020204" pitchFamily="66" charset="0"/>
              </a:rPr>
              <a:t>+</a:t>
            </a:r>
            <a:r>
              <a:rPr lang="it-IT" sz="1400" dirty="0">
                <a:latin typeface="Comic Sans MS" panose="030F0702030302020204" pitchFamily="66" charset="0"/>
              </a:rPr>
              <a:t>K</a:t>
            </a:r>
            <a:r>
              <a:rPr lang="it-IT" sz="1400" baseline="33000" dirty="0">
                <a:latin typeface="Comic Sans MS" panose="030F0702030302020204" pitchFamily="66" charset="0"/>
              </a:rPr>
              <a:t>-</a:t>
            </a:r>
            <a:r>
              <a:rPr lang="it-IT" sz="1400" dirty="0">
                <a:latin typeface="Comic Sans MS" panose="030F0702030302020204" pitchFamily="66" charset="0"/>
                <a:sym typeface="Symbol"/>
              </a:rPr>
              <a:t></a:t>
            </a:r>
            <a:r>
              <a:rPr lang="it-IT" sz="1400" dirty="0">
                <a:latin typeface="Comic Sans MS" panose="030F0702030302020204" pitchFamily="66" charset="0"/>
              </a:rPr>
              <a:t> </a:t>
            </a:r>
            <a:r>
              <a:rPr lang="it-IT" sz="1400" dirty="0" smtClean="0">
                <a:latin typeface="Comic Sans MS" panose="030F0702030302020204" pitchFamily="66" charset="0"/>
              </a:rPr>
              <a:t>are needed</a:t>
            </a:r>
            <a:endParaRPr lang="it-IT" sz="1400" dirty="0">
              <a:latin typeface="Comic Sans MS" panose="030F0702030302020204" pitchFamily="66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0" y="44624"/>
            <a:ext cx="9144000" cy="576064"/>
          </a:xfrm>
          <a:prstGeom prst="rect">
            <a:avLst/>
          </a:prstGeom>
          <a:solidFill>
            <a:srgbClr val="CCFFCC"/>
          </a:solidFill>
        </p:spPr>
        <p:txBody>
          <a:bodyPr/>
          <a:lstStyle/>
          <a:p>
            <a:pPr algn="ctr"/>
            <a:r>
              <a:rPr lang="it-IT" sz="3200" dirty="0" smtClean="0">
                <a:latin typeface="Arial"/>
              </a:rPr>
              <a:t>e</a:t>
            </a:r>
            <a:r>
              <a:rPr lang="it-IT" sz="3200" baseline="33000" dirty="0" smtClean="0">
                <a:latin typeface="Arial"/>
              </a:rPr>
              <a:t>+</a:t>
            </a:r>
            <a:r>
              <a:rPr lang="it-IT" sz="3200" dirty="0" smtClean="0">
                <a:latin typeface="Arial"/>
              </a:rPr>
              <a:t>e</a:t>
            </a:r>
            <a:r>
              <a:rPr lang="it-IT" sz="3200" baseline="33000" dirty="0" smtClean="0">
                <a:latin typeface="Arial"/>
              </a:rPr>
              <a:t>- </a:t>
            </a:r>
            <a:r>
              <a:rPr lang="it-IT" sz="3200" dirty="0" smtClean="0">
                <a:latin typeface="Standard Symbols L"/>
                <a:ea typeface="Standard Symbols L"/>
                <a:sym typeface="Symbol"/>
              </a:rPr>
              <a:t></a:t>
            </a:r>
            <a:r>
              <a:rPr lang="it-IT" sz="3200" dirty="0" smtClean="0">
                <a:latin typeface="Standard Symbols L"/>
                <a:ea typeface="Standard Symbols L"/>
              </a:rPr>
              <a:t> K</a:t>
            </a:r>
            <a:r>
              <a:rPr lang="it-IT" sz="3200" baseline="33000" dirty="0" smtClean="0">
                <a:latin typeface="Standard Symbols L"/>
                <a:ea typeface="Standard Symbols L"/>
              </a:rPr>
              <a:t>+</a:t>
            </a:r>
            <a:r>
              <a:rPr lang="it-IT" sz="3200" dirty="0" smtClean="0">
                <a:latin typeface="Standard Symbols L"/>
                <a:ea typeface="Standard Symbols L"/>
              </a:rPr>
              <a:t>K</a:t>
            </a:r>
            <a:r>
              <a:rPr lang="it-IT" sz="3200" baseline="33000" dirty="0" smtClean="0">
                <a:latin typeface="Standard Symbols L"/>
                <a:ea typeface="Standard Symbols L"/>
              </a:rPr>
              <a:t>-</a:t>
            </a:r>
            <a:r>
              <a:rPr lang="it-IT" sz="3200" dirty="0" smtClean="0">
                <a:latin typeface="Standard Symbols L"/>
                <a:ea typeface="Standard Symbols L"/>
                <a:sym typeface="Symbol"/>
              </a:rPr>
              <a:t></a:t>
            </a:r>
            <a:r>
              <a:rPr lang="it-IT" sz="3200" dirty="0" smtClean="0">
                <a:latin typeface="Standard Symbols L"/>
                <a:ea typeface="Standard Symbols L"/>
              </a:rPr>
              <a:t> </a:t>
            </a:r>
            <a:endParaRPr lang="it-IT" sz="32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/>
          <a:srcRect t="3787" r="3130"/>
          <a:stretch/>
        </p:blipFill>
        <p:spPr>
          <a:xfrm>
            <a:off x="4283968" y="3645024"/>
            <a:ext cx="4843143" cy="266429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/>
          <a:srcRect t="3499" r="1400"/>
          <a:stretch/>
        </p:blipFill>
        <p:spPr>
          <a:xfrm>
            <a:off x="4139953" y="620688"/>
            <a:ext cx="5004048" cy="3074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84" y="3429000"/>
            <a:ext cx="1987468" cy="445047"/>
          </a:xfrm>
          <a:prstGeom prst="rect">
            <a:avLst/>
          </a:prstGeom>
        </p:spPr>
      </p:pic>
      <p:sp>
        <p:nvSpPr>
          <p:cNvPr id="19" name="TextShape 7"/>
          <p:cNvSpPr txBox="1"/>
          <p:nvPr/>
        </p:nvSpPr>
        <p:spPr>
          <a:xfrm>
            <a:off x="6300192" y="3717032"/>
            <a:ext cx="2088232" cy="320169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XS </a:t>
            </a:r>
            <a:r>
              <a:rPr lang="it-IT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</a:t>
            </a:r>
            <a:r>
              <a:rPr lang="it-IT" sz="1600" b="1" baseline="33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+</a:t>
            </a:r>
            <a:r>
              <a:rPr lang="it-IT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</a:t>
            </a:r>
            <a:r>
              <a:rPr lang="it-IT" sz="1600" b="1" baseline="33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- </a:t>
            </a:r>
            <a:r>
              <a:rPr lang="it-IT" sz="1600" b="1" dirty="0">
                <a:solidFill>
                  <a:srgbClr val="C00000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</a:t>
            </a:r>
            <a:r>
              <a:rPr lang="it-IT" sz="16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Standard Symbols L"/>
              </a:rPr>
              <a:t> K</a:t>
            </a:r>
            <a:r>
              <a:rPr lang="it-IT" sz="1600" b="1" baseline="33000" dirty="0" smtClean="0">
                <a:solidFill>
                  <a:srgbClr val="C00000"/>
                </a:solidFill>
                <a:latin typeface="Comic Sans MS" panose="030F0702030302020204" pitchFamily="66" charset="0"/>
                <a:ea typeface="Standard Symbols L"/>
              </a:rPr>
              <a:t>+</a:t>
            </a:r>
            <a:r>
              <a:rPr lang="it-IT" sz="16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Standard Symbols L"/>
              </a:rPr>
              <a:t>K</a:t>
            </a:r>
            <a:r>
              <a:rPr lang="it-IT" sz="1600" b="1" baseline="33000" dirty="0" smtClean="0">
                <a:solidFill>
                  <a:srgbClr val="C00000"/>
                </a:solidFill>
                <a:latin typeface="Comic Sans MS" panose="030F0702030302020204" pitchFamily="66" charset="0"/>
                <a:ea typeface="Standard Symbols L"/>
              </a:rPr>
              <a:t>-</a:t>
            </a:r>
            <a:r>
              <a:rPr lang="it-IT" sz="16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Standard Symbols L"/>
                <a:sym typeface="Symbol" panose="05050102010706020507" pitchFamily="18" charset="2"/>
              </a:rPr>
              <a:t>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208" y="4293096"/>
            <a:ext cx="2450804" cy="2243522"/>
          </a:xfrm>
          <a:prstGeom prst="rect">
            <a:avLst/>
          </a:prstGeom>
        </p:spPr>
      </p:pic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39680" y="0"/>
            <a:ext cx="904320" cy="980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17032"/>
            <a:ext cx="3995936" cy="17035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71" t="4749" r="2971" b="-1633"/>
          <a:stretch/>
        </p:blipFill>
        <p:spPr>
          <a:xfrm>
            <a:off x="-108520" y="3789040"/>
            <a:ext cx="4464496" cy="244827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 rot="19187594">
            <a:off x="717731" y="4644883"/>
            <a:ext cx="2402649" cy="53906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900" b="1" dirty="0" smtClean="0">
                <a:solidFill>
                  <a:schemeClr val="bg1">
                    <a:lumMod val="85000"/>
                  </a:schemeClr>
                </a:solidFill>
                <a:cs typeface="Times New Roman" pitchFamily="18" charset="0"/>
              </a:rPr>
              <a:t>Preliminary</a:t>
            </a:r>
            <a:endParaRPr lang="en-US" sz="2900" b="1" dirty="0">
              <a:solidFill>
                <a:schemeClr val="bg1">
                  <a:lumMod val="8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15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252536" y="16112"/>
            <a:ext cx="9144000" cy="720080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en-US" sz="3200" dirty="0" err="1" smtClean="0">
                <a:latin typeface="Comic Sans MS" pitchFamily="66" charset="0"/>
              </a:rPr>
              <a:t>e</a:t>
            </a:r>
            <a:r>
              <a:rPr lang="en-US" sz="3200" baseline="30000" dirty="0" err="1" smtClean="0">
                <a:latin typeface="Comic Sans MS" pitchFamily="66" charset="0"/>
              </a:rPr>
              <a:t>+</a:t>
            </a:r>
            <a:r>
              <a:rPr lang="en-US" sz="3200" dirty="0" err="1" smtClean="0">
                <a:latin typeface="Comic Sans MS" pitchFamily="66" charset="0"/>
              </a:rPr>
              <a:t>e</a:t>
            </a:r>
            <a:r>
              <a:rPr lang="en-US" sz="3200" baseline="30000" dirty="0" smtClean="0">
                <a:latin typeface="Comic Sans MS" pitchFamily="66" charset="0"/>
              </a:rPr>
              <a:t>-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smtClean="0">
                <a:latin typeface="Comic Sans MS" pitchFamily="66" charset="0"/>
                <a:sym typeface="Symbol"/>
              </a:rPr>
              <a:t></a:t>
            </a:r>
            <a:r>
              <a:rPr lang="en-US" sz="3200" dirty="0" smtClean="0">
                <a:solidFill>
                  <a:schemeClr val="bg1"/>
                </a:solidFill>
                <a:latin typeface="Comic Sans MS" pitchFamily="66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Symbol" pitchFamily="18" charset="2"/>
                <a:sym typeface="Symbol"/>
              </a:rPr>
              <a:t>p</a:t>
            </a:r>
            <a:r>
              <a:rPr lang="en-US" sz="3200" b="1" baseline="30000" dirty="0" smtClean="0">
                <a:solidFill>
                  <a:srgbClr val="FF0000"/>
                </a:solidFill>
                <a:latin typeface="Symbol" pitchFamily="18" charset="2"/>
                <a:sym typeface="Symbol"/>
              </a:rPr>
              <a:t>0</a:t>
            </a:r>
            <a:r>
              <a:rPr lang="en-US" sz="3200" b="1" dirty="0" smtClean="0">
                <a:solidFill>
                  <a:srgbClr val="FF0000"/>
                </a:solidFill>
                <a:latin typeface="Symbol" pitchFamily="18" charset="2"/>
                <a:sym typeface="Symbol"/>
              </a:rPr>
              <a:t>g,hg </a:t>
            </a: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  <a:sym typeface="Symbol"/>
              </a:rPr>
              <a:t> </a:t>
            </a:r>
            <a:r>
              <a:rPr lang="en-US" sz="3200" dirty="0" smtClean="0">
                <a:latin typeface="Comic Sans MS" pitchFamily="66" charset="0"/>
                <a:sym typeface="Symbol"/>
              </a:rPr>
              <a:t>3</a:t>
            </a:r>
            <a:endParaRPr lang="en-US" sz="3200" baseline="30000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684" y="620553"/>
            <a:ext cx="9114727" cy="576199"/>
          </a:xfrm>
          <a:prstGeom prst="rect">
            <a:avLst/>
          </a:prstGeom>
          <a:solidFill>
            <a:srgbClr val="D3F9FB"/>
          </a:solidFill>
        </p:spPr>
        <p:txBody>
          <a:bodyPr wrap="square" lIns="82945" tIns="41473" rIns="82945" bIns="41473" rtlCol="0">
            <a:spAutoFit/>
          </a:bodyPr>
          <a:lstStyle/>
          <a:p>
            <a:pPr marL="259204" indent="-259204">
              <a:buFont typeface="Wingdings" panose="05000000000000000000" pitchFamily="2" charset="2"/>
              <a:buChar char="Ø"/>
            </a:pPr>
            <a:r>
              <a:rPr lang="en-US" sz="1600" dirty="0" smtClean="0"/>
              <a:t>Process are under study in CMS energy range 750-1030 MeV.  Data were collected in </a:t>
            </a:r>
            <a:r>
              <a:rPr lang="en-US" sz="1600" dirty="0"/>
              <a:t>2013</a:t>
            </a:r>
          </a:p>
          <a:p>
            <a:pPr marL="259204" indent="-259204">
              <a:buFont typeface="Wingdings" panose="05000000000000000000" pitchFamily="2" charset="2"/>
              <a:buChar char="Ø"/>
            </a:pPr>
            <a:r>
              <a:rPr lang="en-US" sz="1600" dirty="0" smtClean="0"/>
              <a:t>Main physics background is two-gamma annihilation with one radiated photon</a:t>
            </a:r>
            <a:endParaRPr lang="ru-RU" sz="16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0"/>
            <a:ext cx="827584" cy="89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" b="-4528"/>
          <a:stretch/>
        </p:blipFill>
        <p:spPr>
          <a:xfrm>
            <a:off x="44398" y="1190445"/>
            <a:ext cx="3735514" cy="377836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16200000">
            <a:off x="-1216609" y="2664881"/>
            <a:ext cx="2811988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dirty="0"/>
              <a:t>E </a:t>
            </a:r>
            <a:r>
              <a:rPr lang="en-US" sz="1400" baseline="-25000" dirty="0" err="1"/>
              <a:t>syst</a:t>
            </a:r>
            <a:r>
              <a:rPr lang="en-US" sz="1400" dirty="0"/>
              <a:t> = (E</a:t>
            </a:r>
            <a:r>
              <a:rPr lang="en-US" sz="1400" dirty="0">
                <a:sym typeface="Symbol" panose="05050102010706020507" pitchFamily="18" charset="2"/>
              </a:rPr>
              <a:t></a:t>
            </a:r>
            <a:r>
              <a:rPr lang="en-US" sz="1400" baseline="-25000" dirty="0">
                <a:sym typeface="Symbol" panose="05050102010706020507" pitchFamily="18" charset="2"/>
              </a:rPr>
              <a:t>1</a:t>
            </a:r>
            <a:r>
              <a:rPr lang="en-US" sz="1400" dirty="0"/>
              <a:t>+E</a:t>
            </a:r>
            <a:r>
              <a:rPr lang="en-US" sz="1400" dirty="0">
                <a:sym typeface="Symbol" panose="05050102010706020507" pitchFamily="18" charset="2"/>
              </a:rPr>
              <a:t></a:t>
            </a:r>
            <a:r>
              <a:rPr lang="en-US" sz="1400" baseline="-25000" dirty="0">
                <a:sym typeface="Symbol" panose="05050102010706020507" pitchFamily="18" charset="2"/>
              </a:rPr>
              <a:t>2</a:t>
            </a:r>
            <a:r>
              <a:rPr lang="en-US" sz="1400" dirty="0"/>
              <a:t>+E</a:t>
            </a:r>
            <a:r>
              <a:rPr lang="en-US" sz="1400" dirty="0">
                <a:sym typeface="Symbol" panose="05050102010706020507" pitchFamily="18" charset="2"/>
              </a:rPr>
              <a:t></a:t>
            </a:r>
            <a:r>
              <a:rPr lang="en-US" sz="1400" baseline="-25000" dirty="0">
                <a:sym typeface="Symbol" panose="05050102010706020507" pitchFamily="18" charset="2"/>
              </a:rPr>
              <a:t>3</a:t>
            </a:r>
            <a:r>
              <a:rPr lang="en-US" sz="1400" dirty="0"/>
              <a:t>)/ 2E</a:t>
            </a:r>
            <a:r>
              <a:rPr lang="en-US" sz="1400" baseline="-25000" dirty="0"/>
              <a:t>beam</a:t>
            </a:r>
            <a:r>
              <a:rPr lang="en-US" sz="1400" baseline="-25000" dirty="0">
                <a:sym typeface="Symbol" panose="05050102010706020507" pitchFamily="18" charset="2"/>
              </a:rPr>
              <a:t> </a:t>
            </a:r>
            <a:r>
              <a:rPr lang="en-US" sz="1400" dirty="0">
                <a:sym typeface="Symbol" panose="05050102010706020507" pitchFamily="18" charset="2"/>
              </a:rPr>
              <a:t>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5496" y="4633391"/>
                <a:ext cx="3024336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/>
                  <a:t>          </a:t>
                </a:r>
                <a:r>
                  <a:rPr lang="en-US" sz="1400" dirty="0" err="1" smtClean="0"/>
                  <a:t>Psyst</a:t>
                </a:r>
                <a:r>
                  <a:rPr lang="en-US" sz="1400" dirty="0" smtClean="0"/>
                  <a:t> </a:t>
                </a:r>
                <a:r>
                  <a:rPr lang="en-US" sz="1400" dirty="0"/>
                  <a:t>= |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1400" i="1" baseline="-2500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acc>
                  </m:oMath>
                </a14:m>
                <a:r>
                  <a:rPr lang="en-US" sz="1400" dirty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1400" i="1" baseline="-250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acc>
                  </m:oMath>
                </a14:m>
                <a:r>
                  <a:rPr lang="en-US" sz="1400" dirty="0"/>
                  <a:t> 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1400" i="1" baseline="-250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US" sz="1400" i="1" baseline="-25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/>
                  <a:t>| </a:t>
                </a:r>
                <a:r>
                  <a:rPr lang="en-US" sz="1400" dirty="0">
                    <a:sym typeface="Symbol" panose="05050102010706020507" pitchFamily="18" charset="2"/>
                  </a:rPr>
                  <a:t> 0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633391"/>
                <a:ext cx="3024336" cy="307777"/>
              </a:xfrm>
              <a:prstGeom prst="rect">
                <a:avLst/>
              </a:prstGeom>
              <a:blipFill rotWithShape="0">
                <a:blip r:embed="rId4"/>
                <a:stretch>
                  <a:fillRect t="-3922" b="-196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96753"/>
            <a:ext cx="2893614" cy="2592288"/>
          </a:xfrm>
          <a:prstGeom prst="rect">
            <a:avLst/>
          </a:prstGeom>
        </p:spPr>
      </p:pic>
      <p:pic>
        <p:nvPicPr>
          <p:cNvPr id="12" name="Picture 5" descr="PhiPi0GammaCMD3.PNG"/>
          <p:cNvPicPr>
            <a:picLocks noChangeAspect="1"/>
          </p:cNvPicPr>
          <p:nvPr/>
        </p:nvPicPr>
        <p:blipFill rotWithShape="1">
          <a:blip r:embed="rId6" cstate="print"/>
          <a:srcRect l="1187" t="11235" r="2491" b="3259"/>
          <a:stretch/>
        </p:blipFill>
        <p:spPr>
          <a:xfrm>
            <a:off x="6407696" y="1196752"/>
            <a:ext cx="2736304" cy="2664296"/>
          </a:xfrm>
          <a:prstGeom prst="rect">
            <a:avLst/>
          </a:prstGeom>
        </p:spPr>
      </p:pic>
      <p:pic>
        <p:nvPicPr>
          <p:cNvPr id="14" name="Picture 6" descr="OmegaPi0Gamma.PNG"/>
          <p:cNvPicPr>
            <a:picLocks noChangeAspect="1"/>
          </p:cNvPicPr>
          <p:nvPr/>
        </p:nvPicPr>
        <p:blipFill>
          <a:blip r:embed="rId7" cstate="print"/>
          <a:srcRect l="1654" t="2600" r="6615" b="4334"/>
          <a:stretch>
            <a:fillRect/>
          </a:stretch>
        </p:blipFill>
        <p:spPr>
          <a:xfrm>
            <a:off x="5292080" y="3779996"/>
            <a:ext cx="3482626" cy="310538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724128" y="4149080"/>
            <a:ext cx="984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Symbol" pitchFamily="18" charset="2"/>
                <a:sym typeface="Symbol"/>
              </a:rPr>
              <a:t>  p</a:t>
            </a:r>
            <a:r>
              <a:rPr lang="en-US" baseline="30000" dirty="0">
                <a:solidFill>
                  <a:srgbClr val="FF0000"/>
                </a:solidFill>
                <a:latin typeface="Symbol" pitchFamily="18" charset="2"/>
                <a:sym typeface="Symbol"/>
              </a:rPr>
              <a:t>0</a:t>
            </a:r>
            <a:r>
              <a:rPr lang="en-US" dirty="0">
                <a:solidFill>
                  <a:srgbClr val="FF0000"/>
                </a:solidFill>
                <a:latin typeface="Symbol" pitchFamily="18" charset="2"/>
                <a:sym typeface="Symbol"/>
              </a:rPr>
              <a:t>g</a:t>
            </a:r>
            <a:endParaRPr lang="en-US" dirty="0">
              <a:solidFill>
                <a:srgbClr val="FF0000"/>
              </a:solidFill>
              <a:latin typeface="Symbol" pitchFamily="18" charset="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20272" y="1412776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Symbol" pitchFamily="18" charset="2"/>
                <a:sym typeface="Symbol"/>
              </a:rPr>
              <a:t>F  p</a:t>
            </a:r>
            <a:r>
              <a:rPr lang="en-US" baseline="30000" dirty="0">
                <a:solidFill>
                  <a:srgbClr val="FF0000"/>
                </a:solidFill>
                <a:latin typeface="Symbol" pitchFamily="18" charset="2"/>
                <a:sym typeface="Symbol"/>
              </a:rPr>
              <a:t>0</a:t>
            </a:r>
            <a:r>
              <a:rPr lang="en-US" dirty="0">
                <a:solidFill>
                  <a:srgbClr val="FF0000"/>
                </a:solidFill>
                <a:latin typeface="Symbol" pitchFamily="18" charset="2"/>
                <a:sym typeface="Symbol"/>
              </a:rPr>
              <a:t>g</a:t>
            </a:r>
            <a:endParaRPr lang="en-US" dirty="0">
              <a:solidFill>
                <a:srgbClr val="FF0000"/>
              </a:solidFill>
              <a:latin typeface="Symbol" pitchFamily="18" charset="2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67944" y="1268760"/>
            <a:ext cx="108012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Symbol" pitchFamily="18" charset="2"/>
                <a:sym typeface="Symbol"/>
              </a:rPr>
              <a:t>F  hg</a:t>
            </a:r>
            <a:endParaRPr lang="en-US" dirty="0">
              <a:solidFill>
                <a:srgbClr val="FF0000"/>
              </a:solidFill>
              <a:latin typeface="Symbol" pitchFamily="18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496" y="5140930"/>
            <a:ext cx="4896544" cy="1754326"/>
          </a:xfrm>
          <a:prstGeom prst="rect">
            <a:avLst/>
          </a:prstGeom>
          <a:solidFill>
            <a:srgbClr val="D3F9FB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Kinematic reconstruction is applied to all events with three photons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Common initial points of photon production were assumed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combination of three photons with a minimal </a:t>
            </a:r>
            <a:r>
              <a:rPr lang="en-US" dirty="0" smtClean="0">
                <a:sym typeface="Symbol" panose="05050102010706020507" pitchFamily="18" charset="2"/>
              </a:rPr>
              <a:t></a:t>
            </a:r>
            <a:r>
              <a:rPr lang="en-US" baseline="30000" dirty="0" smtClean="0">
                <a:sym typeface="Symbol" panose="05050102010706020507" pitchFamily="18" charset="2"/>
              </a:rPr>
              <a:t>2</a:t>
            </a:r>
            <a:r>
              <a:rPr lang="en-US" dirty="0" smtClean="0">
                <a:sym typeface="Symbol" panose="05050102010706020507" pitchFamily="18" charset="2"/>
              </a:rPr>
              <a:t> value is used in analysis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 rot="19187594">
            <a:off x="6846415" y="2187632"/>
            <a:ext cx="2123407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>
                    <a:lumMod val="85000"/>
                  </a:schemeClr>
                </a:solidFill>
                <a:cs typeface="Times New Roman" pitchFamily="18" charset="0"/>
              </a:rPr>
              <a:t>Preliminary</a:t>
            </a:r>
            <a:endParaRPr lang="en-US" sz="2400" b="1" dirty="0">
              <a:solidFill>
                <a:schemeClr val="bg1">
                  <a:lumMod val="8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9187594">
            <a:off x="6294858" y="4923937"/>
            <a:ext cx="2123407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>
                    <a:lumMod val="85000"/>
                  </a:schemeClr>
                </a:solidFill>
                <a:cs typeface="Times New Roman" pitchFamily="18" charset="0"/>
              </a:rPr>
              <a:t>Preliminary</a:t>
            </a:r>
            <a:endParaRPr lang="en-US" sz="2400" b="1" dirty="0">
              <a:solidFill>
                <a:schemeClr val="bg1">
                  <a:lumMod val="8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1960" y="1556792"/>
            <a:ext cx="2054530" cy="187163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 rot="18903794">
            <a:off x="3797206" y="2223600"/>
            <a:ext cx="14291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033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2"/>
          <p:cNvSpPr txBox="1">
            <a:spLocks/>
          </p:cNvSpPr>
          <p:nvPr/>
        </p:nvSpPr>
        <p:spPr>
          <a:xfrm>
            <a:off x="457200" y="224408"/>
            <a:ext cx="8229600" cy="75632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  <a:effectLst/>
                <a:latin typeface="Times New Roman"/>
                <a:ea typeface="Adobe Ming Std L" pitchFamily="18" charset="-128"/>
                <a:cs typeface="Times New Roman"/>
              </a:rPr>
              <a:t>Outline</a:t>
            </a:r>
            <a:endParaRPr lang="en-GB" sz="4000" b="1" dirty="0">
              <a:solidFill>
                <a:schemeClr val="tx1"/>
              </a:solidFill>
              <a:effectLst/>
              <a:latin typeface="Times New Roman"/>
              <a:ea typeface="Adobe Ming Std L" pitchFamily="18" charset="-128"/>
              <a:cs typeface="Times New Roman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9609" y="1772816"/>
            <a:ext cx="6251151" cy="2563991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rgbClr val="0033CC"/>
                </a:solidFill>
                <a:latin typeface="Comic Sans MS" pitchFamily="66" charset="0"/>
              </a:rPr>
              <a:t> Motivation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rgbClr val="0033CC"/>
                </a:solidFill>
                <a:latin typeface="Comic Sans MS" pitchFamily="66" charset="0"/>
              </a:rPr>
              <a:t> Collider and detector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rgbClr val="0033CC"/>
                </a:solidFill>
                <a:latin typeface="Comic Sans MS" pitchFamily="66" charset="0"/>
              </a:rPr>
              <a:t> Experiment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 smtClean="0">
                <a:solidFill>
                  <a:srgbClr val="0033CC"/>
                </a:solidFill>
                <a:latin typeface="Comic Sans MS" pitchFamily="66" charset="0"/>
              </a:rPr>
              <a:t> Recent results</a:t>
            </a:r>
            <a:endParaRPr lang="ru-RU" sz="32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3200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en-US" sz="3200" dirty="0">
                <a:solidFill>
                  <a:srgbClr val="0033CC"/>
                </a:solidFill>
                <a:latin typeface="Comic Sans MS" pitchFamily="66" charset="0"/>
              </a:rPr>
              <a:t>Perspectives </a:t>
            </a:r>
            <a:r>
              <a:rPr lang="en-US" sz="3200" dirty="0" smtClean="0">
                <a:solidFill>
                  <a:srgbClr val="0033CC"/>
                </a:solidFill>
                <a:latin typeface="Comic Sans MS" pitchFamily="66" charset="0"/>
              </a:rPr>
              <a:t>and Conclusion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207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192" y="812319"/>
            <a:ext cx="3740720" cy="2400657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latin typeface="Liberation Sans" pitchFamily="34"/>
              </a:rPr>
              <a:t>Motivation:</a:t>
            </a:r>
          </a:p>
          <a:p>
            <a:pPr lvl="0">
              <a:buSzPct val="45000"/>
              <a:buFont typeface="StarSymbol"/>
              <a:buChar char="●"/>
            </a:pPr>
            <a:r>
              <a:rPr lang="en-US" dirty="0">
                <a:latin typeface="Liberation Sans" pitchFamily="34"/>
              </a:rPr>
              <a:t> study of the internal structure of the vector mesons (transition form factor).</a:t>
            </a:r>
          </a:p>
          <a:p>
            <a:pPr lvl="0">
              <a:buSzPct val="45000"/>
              <a:buFont typeface="StarSymbol"/>
              <a:buChar char="●"/>
            </a:pPr>
            <a:r>
              <a:rPr lang="en-US" dirty="0">
                <a:latin typeface="Liberation Sans" pitchFamily="34"/>
              </a:rPr>
              <a:t>  The precise value of the decay branching ratio can be useful for interpretation of experiments </a:t>
            </a:r>
            <a:r>
              <a:rPr lang="en-US" dirty="0" smtClean="0">
                <a:latin typeface="Liberation Sans" pitchFamily="34"/>
              </a:rPr>
              <a:t>on</a:t>
            </a:r>
          </a:p>
          <a:p>
            <a:pPr lvl="0">
              <a:buSzPct val="45000"/>
            </a:pPr>
            <a:r>
              <a:rPr lang="en-US" dirty="0" smtClean="0">
                <a:latin typeface="Liberation Sans" pitchFamily="34"/>
              </a:rPr>
              <a:t> </a:t>
            </a:r>
            <a:r>
              <a:rPr lang="en-US" dirty="0">
                <a:latin typeface="Liberation Sans" pitchFamily="34"/>
              </a:rPr>
              <a:t>quark-gluon plasma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5432" y="3304723"/>
            <a:ext cx="3960440" cy="3508653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lvl="0"/>
            <a:r>
              <a:rPr lang="en-US" sz="2400" dirty="0" smtClean="0">
                <a:solidFill>
                  <a:srgbClr val="000000"/>
                </a:solidFill>
                <a:latin typeface="Liberation Sans" pitchFamily="34"/>
              </a:rPr>
              <a:t>Background </a:t>
            </a:r>
            <a:r>
              <a:rPr lang="en-US" sz="2400" dirty="0">
                <a:solidFill>
                  <a:srgbClr val="000000"/>
                </a:solidFill>
                <a:latin typeface="Liberation Sans" pitchFamily="34"/>
              </a:rPr>
              <a:t>separation</a:t>
            </a:r>
            <a:r>
              <a:rPr lang="en-US" sz="2400" dirty="0" smtClean="0">
                <a:solidFill>
                  <a:srgbClr val="000000"/>
                </a:solidFill>
                <a:latin typeface="Liberation Sans" pitchFamily="34"/>
              </a:rPr>
              <a:t>:</a:t>
            </a:r>
            <a:endParaRPr lang="en-US" sz="2400" dirty="0">
              <a:solidFill>
                <a:srgbClr val="000000"/>
              </a:solidFill>
              <a:latin typeface="Liberation Sans" pitchFamily="34"/>
            </a:endParaRPr>
          </a:p>
          <a:p>
            <a:pPr lvl="0">
              <a:buSzPct val="45000"/>
            </a:pPr>
            <a:endParaRPr lang="ru-RU" dirty="0" smtClean="0">
              <a:solidFill>
                <a:srgbClr val="000000"/>
              </a:solidFill>
              <a:latin typeface="Liberation Sans" pitchFamily="34"/>
            </a:endParaRPr>
          </a:p>
          <a:p>
            <a:pPr lvl="0">
              <a:buSzPct val="45000"/>
            </a:pPr>
            <a:r>
              <a:rPr lang="en-US" dirty="0" smtClean="0">
                <a:solidFill>
                  <a:srgbClr val="000000"/>
                </a:solidFill>
                <a:latin typeface="Liberation Sans" pitchFamily="34"/>
                <a:sym typeface="Symbol" panose="05050102010706020507" pitchFamily="18" charset="2"/>
              </a:rPr>
              <a:t></a:t>
            </a:r>
            <a:r>
              <a:rPr lang="ru-RU" dirty="0" smtClean="0">
                <a:solidFill>
                  <a:srgbClr val="000000"/>
                </a:solidFill>
                <a:latin typeface="Liberation Sans" pitchFamily="34"/>
                <a:sym typeface="Symbol" panose="05050102010706020507" pitchFamily="18" charset="2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Liberation Sans" pitchFamily="34"/>
              </a:rPr>
              <a:t>π</a:t>
            </a:r>
            <a:r>
              <a:rPr lang="en-US" baseline="53000" dirty="0" smtClean="0">
                <a:solidFill>
                  <a:srgbClr val="000000"/>
                </a:solidFill>
                <a:latin typeface="Liberation Sans" pitchFamily="34"/>
              </a:rPr>
              <a:t>+</a:t>
            </a:r>
            <a:r>
              <a:rPr lang="en-US" dirty="0" smtClean="0">
                <a:solidFill>
                  <a:srgbClr val="000000"/>
                </a:solidFill>
                <a:latin typeface="Liberation Sans" pitchFamily="34"/>
              </a:rPr>
              <a:t>π</a:t>
            </a:r>
            <a:r>
              <a:rPr lang="en-US" baseline="53000" dirty="0" smtClean="0">
                <a:solidFill>
                  <a:srgbClr val="000000"/>
                </a:solidFill>
                <a:latin typeface="Liberation Sans" pitchFamily="34"/>
              </a:rPr>
              <a:t>-</a:t>
            </a:r>
            <a:r>
              <a:rPr lang="en-US" dirty="0" smtClean="0">
                <a:solidFill>
                  <a:srgbClr val="000000"/>
                </a:solidFill>
                <a:latin typeface="Liberation Sans" pitchFamily="34"/>
              </a:rPr>
              <a:t>π</a:t>
            </a:r>
            <a:r>
              <a:rPr lang="en-US" baseline="53000" dirty="0" smtClean="0">
                <a:solidFill>
                  <a:srgbClr val="000000"/>
                </a:solidFill>
                <a:latin typeface="Liberation Sans" pitchFamily="34"/>
              </a:rPr>
              <a:t>0</a:t>
            </a:r>
            <a:r>
              <a:rPr lang="en-US" dirty="0">
                <a:solidFill>
                  <a:srgbClr val="000000"/>
                </a:solidFill>
                <a:latin typeface="Liberation Sans" pitchFamily="34"/>
              </a:rPr>
              <a:t>: opening angle between tracks, kinematic of the decay, recoil mass of photon pairs</a:t>
            </a:r>
            <a:r>
              <a:rPr lang="en-US" dirty="0" smtClean="0">
                <a:solidFill>
                  <a:srgbClr val="000000"/>
                </a:solidFill>
                <a:latin typeface="Liberation Sans" pitchFamily="34"/>
              </a:rPr>
              <a:t>.</a:t>
            </a:r>
            <a:endParaRPr lang="ru-RU" dirty="0" smtClean="0">
              <a:solidFill>
                <a:srgbClr val="000000"/>
              </a:solidFill>
              <a:latin typeface="Liberation Sans" pitchFamily="34"/>
            </a:endParaRPr>
          </a:p>
          <a:p>
            <a:pPr lvl="0">
              <a:buSzPct val="45000"/>
            </a:pPr>
            <a:endParaRPr lang="en-US" dirty="0">
              <a:solidFill>
                <a:srgbClr val="000000"/>
              </a:solidFill>
              <a:latin typeface="Liberation Sans" pitchFamily="34"/>
            </a:endParaRPr>
          </a:p>
          <a:p>
            <a:pPr lvl="0">
              <a:buSzPct val="45000"/>
            </a:pPr>
            <a:r>
              <a:rPr lang="ru-RU" dirty="0" smtClean="0">
                <a:solidFill>
                  <a:srgbClr val="000000"/>
                </a:solidFill>
                <a:latin typeface="Liberation Sans" pitchFamily="34"/>
                <a:sym typeface="Symbol" panose="05050102010706020507" pitchFamily="18" charset="2"/>
              </a:rPr>
              <a:t> </a:t>
            </a:r>
            <a:r>
              <a:rPr lang="en-US" dirty="0" smtClean="0">
                <a:solidFill>
                  <a:srgbClr val="000000"/>
                </a:solidFill>
                <a:latin typeface="Liberation Sans" pitchFamily="34"/>
              </a:rPr>
              <a:t>π</a:t>
            </a:r>
            <a:r>
              <a:rPr lang="en-US" baseline="53000" dirty="0" smtClean="0">
                <a:solidFill>
                  <a:srgbClr val="000000"/>
                </a:solidFill>
                <a:latin typeface="Liberation Sans" pitchFamily="34"/>
              </a:rPr>
              <a:t>0</a:t>
            </a:r>
            <a:r>
              <a:rPr lang="en-US" dirty="0" smtClean="0">
                <a:solidFill>
                  <a:srgbClr val="000000"/>
                </a:solidFill>
                <a:latin typeface="Liberation Sans" pitchFamily="34"/>
              </a:rPr>
              <a:t>γ</a:t>
            </a:r>
            <a:r>
              <a:rPr lang="en-US" dirty="0">
                <a:solidFill>
                  <a:srgbClr val="000000"/>
                </a:solidFill>
                <a:latin typeface="Liberation Sans" pitchFamily="34"/>
              </a:rPr>
              <a:t>: The </a:t>
            </a:r>
            <a:r>
              <a:rPr lang="en-US" dirty="0" smtClean="0">
                <a:solidFill>
                  <a:srgbClr val="000000"/>
                </a:solidFill>
                <a:latin typeface="Liberation Sans" pitchFamily="34"/>
              </a:rPr>
              <a:t>separation method </a:t>
            </a:r>
            <a:r>
              <a:rPr lang="en-US" dirty="0">
                <a:solidFill>
                  <a:srgbClr val="000000"/>
                </a:solidFill>
                <a:latin typeface="Liberation Sans" pitchFamily="34"/>
              </a:rPr>
              <a:t>for π</a:t>
            </a:r>
            <a:r>
              <a:rPr lang="en-US" baseline="53000" dirty="0">
                <a:solidFill>
                  <a:srgbClr val="000000"/>
                </a:solidFill>
                <a:latin typeface="Liberation Sans" pitchFamily="34"/>
              </a:rPr>
              <a:t>0</a:t>
            </a:r>
            <a:r>
              <a:rPr lang="en-US" dirty="0">
                <a:solidFill>
                  <a:srgbClr val="000000"/>
                </a:solidFill>
                <a:latin typeface="Liberation Sans" pitchFamily="34"/>
              </a:rPr>
              <a:t>e</a:t>
            </a:r>
            <a:r>
              <a:rPr lang="en-US" baseline="33000" dirty="0">
                <a:solidFill>
                  <a:srgbClr val="000000"/>
                </a:solidFill>
                <a:latin typeface="Liberation Sans" pitchFamily="34"/>
              </a:rPr>
              <a:t>+</a:t>
            </a:r>
            <a:r>
              <a:rPr lang="en-US" dirty="0">
                <a:solidFill>
                  <a:srgbClr val="000000"/>
                </a:solidFill>
                <a:latin typeface="Liberation Sans" pitchFamily="34"/>
              </a:rPr>
              <a:t>e</a:t>
            </a:r>
            <a:r>
              <a:rPr lang="en-US" baseline="33000" dirty="0">
                <a:solidFill>
                  <a:srgbClr val="000000"/>
                </a:solidFill>
                <a:latin typeface="Liberation Sans" pitchFamily="34"/>
              </a:rPr>
              <a:t>-</a:t>
            </a:r>
            <a:r>
              <a:rPr lang="en-US" dirty="0">
                <a:solidFill>
                  <a:srgbClr val="000000"/>
                </a:solidFill>
                <a:latin typeface="Liberation Sans" pitchFamily="34"/>
              </a:rPr>
              <a:t>  and π</a:t>
            </a:r>
            <a:r>
              <a:rPr lang="en-US" baseline="53000" dirty="0">
                <a:solidFill>
                  <a:srgbClr val="000000"/>
                </a:solidFill>
                <a:latin typeface="Liberation Sans" pitchFamily="34"/>
              </a:rPr>
              <a:t>0</a:t>
            </a:r>
            <a:r>
              <a:rPr lang="en-US" dirty="0">
                <a:solidFill>
                  <a:srgbClr val="000000"/>
                </a:solidFill>
                <a:latin typeface="Liberation Sans" pitchFamily="34"/>
              </a:rPr>
              <a:t>γ  (with conversion γ on material of the detector</a:t>
            </a:r>
            <a:r>
              <a:rPr lang="en-US" dirty="0" smtClean="0">
                <a:solidFill>
                  <a:srgbClr val="000000"/>
                </a:solidFill>
                <a:latin typeface="Liberation Sans" pitchFamily="34"/>
              </a:rPr>
              <a:t>) </a:t>
            </a:r>
            <a:r>
              <a:rPr lang="en-US" dirty="0">
                <a:solidFill>
                  <a:srgbClr val="000000"/>
                </a:solidFill>
                <a:latin typeface="Liberation Sans" pitchFamily="34"/>
              </a:rPr>
              <a:t>is based on information from drift chamber (track momentum, vertex position) and uses a neural network.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913230"/>
              </p:ext>
            </p:extLst>
          </p:nvPr>
        </p:nvGraphicFramePr>
        <p:xfrm>
          <a:off x="4070294" y="4869160"/>
          <a:ext cx="5080790" cy="1726995"/>
        </p:xfrm>
        <a:graphic>
          <a:graphicData uri="http://schemas.openxmlformats.org/drawingml/2006/table">
            <a:tbl>
              <a:tblPr firstRow="1" bandRow="1"/>
              <a:tblGrid>
                <a:gridCol w="1141427"/>
                <a:gridCol w="2055384"/>
                <a:gridCol w="886510"/>
                <a:gridCol w="997469"/>
              </a:tblGrid>
              <a:tr h="474065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Experiment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Br(</a:t>
                      </a:r>
                      <a:r>
                        <a:rPr lang="en-US" sz="14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Liberation Sans" pitchFamily="34"/>
                          <a:ea typeface="Liberation Serif" pitchFamily="18"/>
                          <a:cs typeface="DejaVu Sans" pitchFamily="34"/>
                        </a:rPr>
                        <a:t>ω → π</a:t>
                      </a:r>
                      <a:r>
                        <a:rPr lang="en-US" sz="1400" b="0" i="0" u="none" strike="noStrike" baseline="53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Liberation Sans" pitchFamily="34"/>
                          <a:ea typeface="Liberation Serif" pitchFamily="18"/>
                          <a:cs typeface="DejaVu Sans" pitchFamily="34"/>
                        </a:rPr>
                        <a:t>0</a:t>
                      </a:r>
                      <a:r>
                        <a:rPr lang="en-US" sz="14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Liberation Sans" pitchFamily="34"/>
                          <a:ea typeface="Liberation Serif" pitchFamily="18"/>
                          <a:cs typeface="DejaVu Sans" pitchFamily="34"/>
                        </a:rPr>
                        <a:t>e</a:t>
                      </a:r>
                      <a:r>
                        <a:rPr lang="en-US" sz="1400" b="0" i="0" u="none" strike="noStrike" baseline="53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Liberation Sans" pitchFamily="34"/>
                          <a:ea typeface="Liberation Serif" pitchFamily="18"/>
                          <a:cs typeface="DejaVu Sans" pitchFamily="34"/>
                        </a:rPr>
                        <a:t>+</a:t>
                      </a:r>
                      <a:r>
                        <a:rPr lang="en-US" sz="14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Liberation Sans" pitchFamily="34"/>
                          <a:ea typeface="Liberation Serif" pitchFamily="18"/>
                          <a:cs typeface="DejaVu Sans" pitchFamily="34"/>
                        </a:rPr>
                        <a:t>e</a:t>
                      </a:r>
                      <a:r>
                        <a:rPr lang="en-US" sz="1400" b="0" i="0" u="none" strike="noStrike" baseline="53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Liberation Sans" pitchFamily="34"/>
                          <a:ea typeface="Liberation Serif" pitchFamily="18"/>
                          <a:cs typeface="DejaVu Sans" pitchFamily="34"/>
                        </a:rPr>
                        <a:t>-</a:t>
                      </a: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data, pb</a:t>
                      </a:r>
                      <a:r>
                        <a:rPr lang="en-US" sz="1400" b="0" i="0" u="none" strike="noStrike" baseline="3300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-1</a:t>
                      </a:r>
                    </a:p>
                  </a:txBody>
                  <a:tcPr/>
                </a:tc>
              </a:tr>
              <a:tr h="474065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CMD-2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Verdana" pitchFamily="34"/>
                        </a:rPr>
                        <a:t>(8.19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DejaVu Sans" pitchFamily="34"/>
                        </a:rPr>
                        <a:t>±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Verdana" pitchFamily="34"/>
                        </a:rPr>
                        <a:t>0,71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DejaVu Sans" pitchFamily="34"/>
                        </a:rPr>
                        <a:t>±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Verdana" pitchFamily="34"/>
                        </a:rPr>
                        <a:t>0.62)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DejaVu Sans" pitchFamily="34"/>
                        </a:rPr>
                        <a:t>∗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Verdana" pitchFamily="34"/>
                        </a:rPr>
                        <a:t>10</a:t>
                      </a:r>
                      <a:r>
                        <a:rPr lang="en-US" sz="1400" b="0" i="0" u="none" strike="noStrike" baseline="6300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Verdana" pitchFamily="34"/>
                        </a:rPr>
                        <a:t>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3.3</a:t>
                      </a:r>
                    </a:p>
                  </a:txBody>
                  <a:tcPr/>
                </a:tc>
              </a:tr>
              <a:tr h="474065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SND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Verdana" pitchFamily="34"/>
                        </a:rPr>
                        <a:t>(7.61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DejaVu Sans" pitchFamily="34"/>
                        </a:rPr>
                        <a:t>±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Verdana" pitchFamily="34"/>
                        </a:rPr>
                        <a:t>0,53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DejaVu Sans" pitchFamily="34"/>
                        </a:rPr>
                        <a:t>±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Verdana" pitchFamily="34"/>
                        </a:rPr>
                        <a:t>0.64)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DejaVu Sans" pitchFamily="34"/>
                        </a:rPr>
                        <a:t>∗</a:t>
                      </a: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Verdana" pitchFamily="34"/>
                        </a:rPr>
                        <a:t>10</a:t>
                      </a:r>
                      <a:r>
                        <a:rPr lang="en-US" sz="1400" b="0" i="0" u="none" strike="noStrike" baseline="6300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Verdana" pitchFamily="34"/>
                        </a:rPr>
                        <a:t>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613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9.8</a:t>
                      </a:r>
                    </a:p>
                  </a:txBody>
                  <a:tcPr/>
                </a:tc>
              </a:tr>
              <a:tr h="299409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CMD-3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Albany" pitchFamily="18"/>
                          <a:ea typeface="Andale Sans UI" pitchFamily="2"/>
                          <a:cs typeface="Verdana" pitchFamily="34"/>
                        </a:rPr>
                        <a:t>(6.90</a:t>
                      </a: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Albany" pitchFamily="18"/>
                          <a:ea typeface="Andale Sans UI" pitchFamily="2"/>
                          <a:cs typeface="DejaVu Sans" pitchFamily="34"/>
                        </a:rPr>
                        <a:t>±</a:t>
                      </a: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Albany" pitchFamily="18"/>
                          <a:ea typeface="Andale Sans UI" pitchFamily="2"/>
                          <a:cs typeface="Verdana" pitchFamily="34"/>
                        </a:rPr>
                        <a:t>0.33)</a:t>
                      </a: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Albany" pitchFamily="18"/>
                          <a:ea typeface="Andale Sans UI" pitchFamily="2"/>
                          <a:cs typeface="DejaVu Sans" pitchFamily="34"/>
                        </a:rPr>
                        <a:t>∗</a:t>
                      </a: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Albany" pitchFamily="18"/>
                          <a:ea typeface="Andale Sans UI" pitchFamily="2"/>
                          <a:cs typeface="Verdana" pitchFamily="34"/>
                        </a:rPr>
                        <a:t>10</a:t>
                      </a:r>
                      <a:r>
                        <a:rPr lang="en-US" sz="1400" b="0" i="0" u="none" strike="noStrike" baseline="63000" dirty="0">
                          <a:ln>
                            <a:noFill/>
                          </a:ln>
                          <a:latin typeface="Albany" pitchFamily="18"/>
                          <a:ea typeface="Andale Sans UI" pitchFamily="2"/>
                          <a:cs typeface="Verdana" pitchFamily="34"/>
                        </a:rPr>
                        <a:t>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 i="0">
                          <a:latin typeface="Liberation Sans" pitchFamily="34"/>
                        </a:defRPr>
                      </a:pP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1169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600" b="0">
                          <a:latin typeface="Liberation Sans" pitchFamily="34"/>
                        </a:defRPr>
                      </a:pPr>
                      <a:r>
                        <a:rPr lang="en-US" sz="1400" b="0" i="0" u="none" strike="noStrike" dirty="0">
                          <a:ln>
                            <a:noFill/>
                          </a:ln>
                          <a:latin typeface="Liberation Sans" pitchFamily="34"/>
                          <a:ea typeface="Andale Sans UI" pitchFamily="2"/>
                          <a:cs typeface="Tahoma" pitchFamily="2"/>
                        </a:rPr>
                        <a:t>8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53527"/>
          <a:stretch/>
        </p:blipFill>
        <p:spPr>
          <a:xfrm>
            <a:off x="3955008" y="764704"/>
            <a:ext cx="5154346" cy="3888432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-27384"/>
            <a:ext cx="9144000" cy="720080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en-US" sz="3200" dirty="0" err="1" smtClean="0">
                <a:latin typeface="Comic Sans MS" pitchFamily="66" charset="0"/>
              </a:rPr>
              <a:t>e</a:t>
            </a:r>
            <a:r>
              <a:rPr lang="en-US" sz="3200" baseline="30000" dirty="0" err="1" smtClean="0">
                <a:latin typeface="Comic Sans MS" pitchFamily="66" charset="0"/>
              </a:rPr>
              <a:t>+</a:t>
            </a:r>
            <a:r>
              <a:rPr lang="en-US" sz="3200" dirty="0" err="1" smtClean="0">
                <a:latin typeface="Comic Sans MS" pitchFamily="66" charset="0"/>
              </a:rPr>
              <a:t>e</a:t>
            </a:r>
            <a:r>
              <a:rPr lang="en-US" sz="3200" baseline="30000" dirty="0" smtClean="0">
                <a:latin typeface="Comic Sans MS" pitchFamily="66" charset="0"/>
              </a:rPr>
              <a:t>-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smtClean="0">
                <a:latin typeface="Comic Sans MS" pitchFamily="66" charset="0"/>
                <a:sym typeface="Symbol"/>
              </a:rPr>
              <a:t></a:t>
            </a:r>
            <a:r>
              <a:rPr lang="en-US" sz="3200" dirty="0" smtClean="0">
                <a:solidFill>
                  <a:schemeClr val="bg1"/>
                </a:solidFill>
                <a:latin typeface="Comic Sans MS" pitchFamily="66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Symbol" pitchFamily="18" charset="2"/>
                <a:sym typeface="Symbol"/>
              </a:rPr>
              <a:t>w</a:t>
            </a: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  <a:sym typeface="Symbol"/>
              </a:rPr>
              <a:t> </a:t>
            </a:r>
            <a:r>
              <a:rPr lang="en-US" sz="3200" dirty="0" smtClean="0">
                <a:latin typeface="Comic Sans MS" pitchFamily="66" charset="0"/>
                <a:sym typeface="Symbol"/>
              </a:rPr>
              <a:t> </a:t>
            </a:r>
            <a:r>
              <a:rPr lang="en-US" sz="3200" dirty="0" smtClean="0">
                <a:latin typeface="Symbol" pitchFamily="18" charset="2"/>
                <a:sym typeface="Symbol"/>
              </a:rPr>
              <a:t>p</a:t>
            </a:r>
            <a:r>
              <a:rPr lang="en-US" sz="3200" baseline="30000" dirty="0" smtClean="0">
                <a:latin typeface="Symbol" pitchFamily="18" charset="2"/>
                <a:sym typeface="Symbol"/>
              </a:rPr>
              <a:t>0</a:t>
            </a:r>
            <a:r>
              <a:rPr lang="en-US" sz="3200" dirty="0" smtClean="0">
                <a:latin typeface="Comic Sans MS" pitchFamily="66" charset="0"/>
                <a:sym typeface="Symbol"/>
              </a:rPr>
              <a:t>e</a:t>
            </a:r>
            <a:r>
              <a:rPr lang="en-US" sz="3200" baseline="30000" dirty="0" smtClean="0">
                <a:latin typeface="Comic Sans MS" pitchFamily="66" charset="0"/>
                <a:sym typeface="Symbol"/>
              </a:rPr>
              <a:t>+</a:t>
            </a:r>
            <a:r>
              <a:rPr lang="en-US" sz="3200" dirty="0" smtClean="0">
                <a:latin typeface="Comic Sans MS" pitchFamily="66" charset="0"/>
                <a:sym typeface="Symbol"/>
              </a:rPr>
              <a:t>e</a:t>
            </a:r>
            <a:r>
              <a:rPr lang="en-US" sz="3200" baseline="30000" dirty="0" smtClean="0">
                <a:latin typeface="Comic Sans MS" pitchFamily="66" charset="0"/>
                <a:sym typeface="Symbol"/>
              </a:rPr>
              <a:t>- </a:t>
            </a:r>
            <a:endParaRPr lang="en-US" sz="3200" baseline="30000" dirty="0">
              <a:latin typeface="Comic Sans MS" pitchFamily="66" charset="0"/>
            </a:endParaRPr>
          </a:p>
        </p:txBody>
      </p:sp>
      <p:pic>
        <p:nvPicPr>
          <p:cNvPr id="9" name="Picture 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39680" y="0"/>
            <a:ext cx="904320" cy="980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 rot="2197960">
            <a:off x="4987531" y="2328807"/>
            <a:ext cx="2524779" cy="53906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900" b="1" dirty="0" smtClean="0">
                <a:solidFill>
                  <a:schemeClr val="bg1">
                    <a:lumMod val="95000"/>
                  </a:schemeClr>
                </a:solidFill>
                <a:cs typeface="Times New Roman" pitchFamily="18" charset="0"/>
              </a:rPr>
              <a:t>Preliminary</a:t>
            </a:r>
            <a:endParaRPr lang="en-US" sz="2900" b="1" dirty="0">
              <a:solidFill>
                <a:schemeClr val="bg1">
                  <a:lumMod val="9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64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907798" y="-27384"/>
            <a:ext cx="5331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 smtClean="0">
                <a:latin typeface="Times New Roman"/>
                <a:ea typeface="Adobe Ming Std L" pitchFamily="18" charset="-128"/>
                <a:cs typeface="Times New Roman"/>
              </a:rPr>
              <a:t>SUMMARY and OUTLOOK</a:t>
            </a:r>
            <a:endParaRPr lang="en-GB" sz="3200" b="1" dirty="0">
              <a:latin typeface="Times New Roman"/>
              <a:ea typeface="Adobe Ming Std L" pitchFamily="18" charset="-128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48680"/>
            <a:ext cx="9144000" cy="6278632"/>
          </a:xfrm>
          <a:prstGeom prst="rect">
            <a:avLst/>
          </a:prstGeom>
          <a:solidFill>
            <a:srgbClr val="CCFFFF"/>
          </a:solidFill>
        </p:spPr>
        <p:txBody>
          <a:bodyPr wrap="square" lIns="91430" tIns="45715" rIns="91430" bIns="45715" rtlCol="0">
            <a:spAutoFit/>
          </a:bodyPr>
          <a:lstStyle/>
          <a:p>
            <a:pPr>
              <a:buBlip>
                <a:blip r:embed="rId2"/>
              </a:buBlip>
            </a:pPr>
            <a:r>
              <a:rPr lang="en-US" sz="2200" dirty="0" smtClean="0"/>
              <a:t>  </a:t>
            </a:r>
            <a:r>
              <a:rPr lang="en-US" sz="2000" dirty="0" smtClean="0">
                <a:latin typeface="Comic Sans MS" pitchFamily="66" charset="0"/>
              </a:rPr>
              <a:t>VEPP-2000 collider successfully operated at </a:t>
            </a:r>
            <a:r>
              <a:rPr lang="en-US" sz="2000" dirty="0" smtClean="0">
                <a:latin typeface="Comic Sans MS" pitchFamily="66" charset="0"/>
                <a:sym typeface="Symbol"/>
              </a:rPr>
              <a:t>s = 2m</a:t>
            </a:r>
            <a:r>
              <a:rPr lang="el-GR" sz="2000" baseline="-25000" dirty="0" smtClean="0">
                <a:latin typeface="Calibri"/>
                <a:sym typeface="Symbol"/>
              </a:rPr>
              <a:t>π</a:t>
            </a:r>
            <a:r>
              <a:rPr lang="en-US" sz="2000" baseline="-25000" dirty="0" smtClean="0">
                <a:latin typeface="Calibri"/>
                <a:sym typeface="Symbol"/>
              </a:rPr>
              <a:t> </a:t>
            </a:r>
            <a:r>
              <a:rPr lang="en-US" sz="2000" dirty="0" smtClean="0">
                <a:latin typeface="Comic Sans MS" pitchFamily="66" charset="0"/>
                <a:sym typeface="Symbol"/>
              </a:rPr>
              <a:t>-2 GeV    </a:t>
            </a:r>
          </a:p>
          <a:p>
            <a:r>
              <a:rPr lang="en-US" sz="2000" dirty="0" smtClean="0">
                <a:latin typeface="Comic Sans MS" pitchFamily="66" charset="0"/>
                <a:sym typeface="Symbol"/>
              </a:rPr>
              <a:t>    </a:t>
            </a:r>
            <a:r>
              <a:rPr lang="en-US" sz="2000" dirty="0" smtClean="0">
                <a:latin typeface="Comic Sans MS" pitchFamily="66" charset="0"/>
              </a:rPr>
              <a:t>with </a:t>
            </a:r>
            <a:r>
              <a:rPr lang="en-US" sz="2000" dirty="0" err="1" smtClean="0">
                <a:latin typeface="Comic Sans MS" pitchFamily="66" charset="0"/>
              </a:rPr>
              <a:t>L</a:t>
            </a:r>
            <a:r>
              <a:rPr lang="en-US" sz="2000" baseline="-25000" dirty="0" err="1" smtClean="0">
                <a:latin typeface="Comic Sans MS" pitchFamily="66" charset="0"/>
              </a:rPr>
              <a:t>max</a:t>
            </a:r>
            <a:r>
              <a:rPr lang="en-US" sz="2000" dirty="0" smtClean="0">
                <a:latin typeface="Comic Sans MS" pitchFamily="66" charset="0"/>
              </a:rPr>
              <a:t> = 4x10</a:t>
            </a:r>
            <a:r>
              <a:rPr lang="en-US" sz="2000" baseline="30000" dirty="0" smtClean="0">
                <a:latin typeface="Comic Sans MS" pitchFamily="66" charset="0"/>
              </a:rPr>
              <a:t>31</a:t>
            </a:r>
            <a:r>
              <a:rPr lang="en-US" sz="2000" dirty="0" smtClean="0">
                <a:latin typeface="Comic Sans MS" pitchFamily="66" charset="0"/>
              </a:rPr>
              <a:t> cm</a:t>
            </a:r>
            <a:r>
              <a:rPr lang="en-US" sz="2000" baseline="30000" dirty="0" smtClean="0">
                <a:latin typeface="Comic Sans MS" pitchFamily="66" charset="0"/>
              </a:rPr>
              <a:t>-2</a:t>
            </a:r>
            <a:r>
              <a:rPr lang="en-US" sz="2000" dirty="0" smtClean="0">
                <a:latin typeface="Comic Sans MS" pitchFamily="66" charset="0"/>
              </a:rPr>
              <a:t>s</a:t>
            </a:r>
            <a:r>
              <a:rPr lang="en-US" sz="2000" baseline="30000" dirty="0" smtClean="0">
                <a:latin typeface="Comic Sans MS" pitchFamily="66" charset="0"/>
              </a:rPr>
              <a:t>-1</a:t>
            </a:r>
            <a:r>
              <a:rPr lang="en-US" sz="2000" dirty="0" smtClean="0">
                <a:latin typeface="Comic Sans MS" pitchFamily="66" charset="0"/>
              </a:rPr>
              <a:t> and collected ~160 pb</a:t>
            </a:r>
            <a:r>
              <a:rPr lang="en-US" sz="2000" baseline="30000" dirty="0" smtClean="0">
                <a:latin typeface="Comic Sans MS" pitchFamily="66" charset="0"/>
              </a:rPr>
              <a:t>-1</a:t>
            </a:r>
            <a:r>
              <a:rPr lang="en-US" sz="2000" dirty="0" smtClean="0">
                <a:latin typeface="Comic Sans MS" pitchFamily="66" charset="0"/>
              </a:rPr>
              <a:t> per detector</a:t>
            </a:r>
          </a:p>
          <a:p>
            <a:endParaRPr lang="en-US" sz="2000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en-US" sz="2000" dirty="0" smtClean="0">
                <a:latin typeface="Comic Sans MS" pitchFamily="66" charset="0"/>
                <a:ea typeface="Standard Symbols L"/>
              </a:rPr>
              <a:t> 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ea typeface="Standard Symbols L"/>
              </a:rPr>
              <a:t>CMD-3 results must provide the systematic accuracy ~0.3-0.5% for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ea typeface="Standard Symbols L"/>
                <a:sym typeface="Symbol"/>
              </a:rPr>
              <a:t></a:t>
            </a:r>
            <a:r>
              <a:rPr lang="en-US" sz="2000" baseline="33000" dirty="0" smtClean="0">
                <a:solidFill>
                  <a:srgbClr val="002060"/>
                </a:solidFill>
                <a:latin typeface="Comic Sans MS" pitchFamily="66" charset="0"/>
                <a:ea typeface="Standard Symbols L"/>
              </a:rPr>
              <a:t>+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ea typeface="Standard Symbols L"/>
                <a:sym typeface="Symbol"/>
              </a:rPr>
              <a:t></a:t>
            </a:r>
            <a:r>
              <a:rPr lang="en-US" sz="2000" baseline="33000" dirty="0" smtClean="0">
                <a:solidFill>
                  <a:srgbClr val="002060"/>
                </a:solidFill>
                <a:latin typeface="Comic Sans MS" pitchFamily="66" charset="0"/>
                <a:ea typeface="Standard Symbols L"/>
              </a:rPr>
              <a:t>-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  <a:ea typeface="Standard Symbols L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ea typeface="Standard Symbols L"/>
              </a:rPr>
              <a:t>  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ea typeface="Standard Symbols L"/>
              </a:rPr>
              <a:t>    (0.2 – 0.3 ppm) and ~3% for multibody modes</a:t>
            </a:r>
          </a:p>
          <a:p>
            <a:endParaRPr lang="en-US" sz="2000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Energy 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region near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N-</a:t>
            </a:r>
            <a:r>
              <a:rPr lang="en-US" sz="2000" dirty="0" err="1" smtClean="0">
                <a:solidFill>
                  <a:srgbClr val="002060"/>
                </a:solidFill>
                <a:latin typeface="Comic Sans MS" pitchFamily="66" charset="0"/>
              </a:rPr>
              <a:t>Nbar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threshold carefully </a:t>
            </a:r>
            <a:r>
              <a:rPr lang="en-US" sz="2000" dirty="0" err="1" smtClean="0">
                <a:solidFill>
                  <a:srgbClr val="002060"/>
                </a:solidFill>
                <a:latin typeface="Comic Sans MS" pitchFamily="66" charset="0"/>
              </a:rPr>
              <a:t>scann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 again and statistic 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   increased 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by a factor of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4</a:t>
            </a:r>
          </a:p>
          <a:p>
            <a:endParaRPr lang="en-US" sz="2000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  For 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the first time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an 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anomalous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behavior of 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the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XS 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for the process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   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   </a:t>
            </a:r>
            <a:r>
              <a:rPr lang="en-US" sz="2000" dirty="0" err="1" smtClean="0">
                <a:solidFill>
                  <a:srgbClr val="002060"/>
                </a:solidFill>
                <a:latin typeface="Comic Sans MS" pitchFamily="66" charset="0"/>
              </a:rPr>
              <a:t>e+e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- 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  <a:sym typeface="Symbol" panose="05050102010706020507" pitchFamily="18" charset="2"/>
              </a:rPr>
              <a:t> K</a:t>
            </a:r>
            <a:r>
              <a:rPr lang="en-US" sz="2000" baseline="30000" dirty="0">
                <a:solidFill>
                  <a:srgbClr val="002060"/>
                </a:solidFill>
                <a:latin typeface="Comic Sans MS" pitchFamily="66" charset="0"/>
                <a:sym typeface="Symbol" panose="05050102010706020507" pitchFamily="18" charset="2"/>
              </a:rPr>
              <a:t>+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  <a:sym typeface="Symbol" panose="05050102010706020507" pitchFamily="18" charset="2"/>
              </a:rPr>
              <a:t>K</a:t>
            </a:r>
            <a:r>
              <a:rPr lang="en-US" sz="2000" baseline="30000" dirty="0">
                <a:solidFill>
                  <a:srgbClr val="002060"/>
                </a:solidFill>
                <a:latin typeface="Comic Sans MS" pitchFamily="66" charset="0"/>
                <a:sym typeface="Symbol" panose="05050102010706020507" pitchFamily="18" charset="2"/>
              </a:rPr>
              <a:t>-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  <a:sym typeface="Symbol" panose="05050102010706020507" pitchFamily="18" charset="2"/>
              </a:rPr>
              <a:t>+-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 panose="05050102010706020507" pitchFamily="18" charset="2"/>
              </a:rPr>
              <a:t>near N-</a:t>
            </a:r>
            <a:r>
              <a:rPr lang="en-US" sz="2000" dirty="0" err="1" smtClean="0">
                <a:solidFill>
                  <a:srgbClr val="002060"/>
                </a:solidFill>
                <a:latin typeface="Comic Sans MS" pitchFamily="66" charset="0"/>
                <a:sym typeface="Symbol" panose="05050102010706020507" pitchFamily="18" charset="2"/>
              </a:rPr>
              <a:t>Nbar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 panose="05050102010706020507" pitchFamily="18" charset="2"/>
              </a:rPr>
              <a:t> threshold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is </a:t>
            </a:r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also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revealed</a:t>
            </a:r>
          </a:p>
          <a:p>
            <a:pPr>
              <a:buBlip>
                <a:blip r:embed="rId2"/>
              </a:buBlip>
            </a:pPr>
            <a:endParaRPr lang="en-US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  </a:t>
            </a:r>
            <a:r>
              <a:rPr lang="en-US" sz="2000" dirty="0" smtClean="0">
                <a:latin typeface="Comic Sans MS" pitchFamily="66" charset="0"/>
              </a:rPr>
              <a:t>Various </a:t>
            </a:r>
            <a:r>
              <a:rPr lang="en-US" sz="2000" dirty="0">
                <a:latin typeface="Comic Sans MS" pitchFamily="66" charset="0"/>
              </a:rPr>
              <a:t>studies of transition form factors are in progress:        </a:t>
            </a:r>
            <a:r>
              <a:rPr lang="en-US" sz="2000" dirty="0" smtClean="0">
                <a:latin typeface="Comic Sans MS" pitchFamily="66" charset="0"/>
              </a:rPr>
              <a:t> </a:t>
            </a:r>
          </a:p>
          <a:p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    </a:t>
            </a:r>
            <a:r>
              <a:rPr lang="en-US" sz="2000" dirty="0" err="1" smtClean="0">
                <a:latin typeface="Comic Sans MS" pitchFamily="66" charset="0"/>
              </a:rPr>
              <a:t>e</a:t>
            </a:r>
            <a:r>
              <a:rPr lang="en-US" sz="2000" baseline="33000" dirty="0" err="1" smtClean="0">
                <a:latin typeface="Comic Sans MS" pitchFamily="66" charset="0"/>
              </a:rPr>
              <a:t>+</a:t>
            </a:r>
            <a:r>
              <a:rPr lang="en-US" sz="2000" dirty="0" err="1" smtClean="0">
                <a:latin typeface="Comic Sans MS" pitchFamily="66" charset="0"/>
              </a:rPr>
              <a:t>e</a:t>
            </a:r>
            <a:r>
              <a:rPr lang="en-US" sz="2000" baseline="33000" dirty="0" smtClean="0">
                <a:latin typeface="Comic Sans MS" pitchFamily="66" charset="0"/>
              </a:rPr>
              <a:t>- 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  <a:sym typeface="Symbol"/>
              </a:rPr>
              <a:t></a:t>
            </a:r>
            <a:r>
              <a:rPr lang="en-US" sz="2000" baseline="33000" dirty="0">
                <a:latin typeface="Comic Sans MS" pitchFamily="66" charset="0"/>
                <a:ea typeface="Standard Symbols L"/>
              </a:rPr>
              <a:t>0</a:t>
            </a:r>
            <a:r>
              <a:rPr lang="en-US" sz="2000" dirty="0">
                <a:latin typeface="Comic Sans MS" pitchFamily="66" charset="0"/>
                <a:ea typeface="Standard Symbols L"/>
                <a:sym typeface="Symbol"/>
              </a:rPr>
              <a:t></a:t>
            </a:r>
            <a:r>
              <a:rPr lang="en-US" sz="2000" dirty="0">
                <a:latin typeface="Comic Sans MS" pitchFamily="66" charset="0"/>
                <a:ea typeface="Standard Symbols L"/>
              </a:rPr>
              <a:t>, </a:t>
            </a:r>
            <a:r>
              <a:rPr lang="en-US" sz="2000" dirty="0">
                <a:latin typeface="Comic Sans MS" pitchFamily="66" charset="0"/>
                <a:ea typeface="Standard Symbols L"/>
                <a:sym typeface="Symbol"/>
              </a:rPr>
              <a:t></a:t>
            </a:r>
            <a:r>
              <a:rPr lang="en-US" sz="2000" dirty="0">
                <a:latin typeface="Comic Sans MS" pitchFamily="66" charset="0"/>
                <a:ea typeface="Standard Symbols L"/>
              </a:rPr>
              <a:t>, </a:t>
            </a:r>
            <a:r>
              <a:rPr lang="en-US" sz="2000" dirty="0">
                <a:latin typeface="Comic Sans MS" pitchFamily="66" charset="0"/>
                <a:ea typeface="Standard Symbols L"/>
                <a:sym typeface="Symbol"/>
              </a:rPr>
              <a:t></a:t>
            </a:r>
            <a:r>
              <a:rPr lang="en-US" sz="2000" baseline="33000" dirty="0">
                <a:latin typeface="Comic Sans MS" pitchFamily="66" charset="0"/>
                <a:ea typeface="Standard Symbols L"/>
              </a:rPr>
              <a:t>0</a:t>
            </a:r>
            <a:r>
              <a:rPr lang="en-US" sz="2000" dirty="0">
                <a:latin typeface="Comic Sans MS" pitchFamily="66" charset="0"/>
                <a:ea typeface="Standard Symbols L"/>
              </a:rPr>
              <a:t>e</a:t>
            </a:r>
            <a:r>
              <a:rPr lang="en-US" sz="2000" baseline="33000" dirty="0">
                <a:latin typeface="Comic Sans MS" pitchFamily="66" charset="0"/>
                <a:ea typeface="Standard Symbols L"/>
              </a:rPr>
              <a:t>+</a:t>
            </a:r>
            <a:r>
              <a:rPr lang="en-US" sz="2000" dirty="0">
                <a:latin typeface="Comic Sans MS" pitchFamily="66" charset="0"/>
                <a:ea typeface="Standard Symbols L"/>
              </a:rPr>
              <a:t>e</a:t>
            </a:r>
            <a:r>
              <a:rPr lang="en-US" sz="2000" baseline="33000" dirty="0">
                <a:latin typeface="Comic Sans MS" pitchFamily="66" charset="0"/>
                <a:ea typeface="Standard Symbols L"/>
              </a:rPr>
              <a:t>-</a:t>
            </a:r>
            <a:r>
              <a:rPr lang="en-US" sz="2000" dirty="0">
                <a:latin typeface="Comic Sans MS" pitchFamily="66" charset="0"/>
                <a:ea typeface="Standard Symbols L"/>
              </a:rPr>
              <a:t>, </a:t>
            </a:r>
            <a:r>
              <a:rPr lang="en-US" sz="2000" dirty="0">
                <a:latin typeface="Comic Sans MS" pitchFamily="66" charset="0"/>
                <a:ea typeface="Standard Symbols L"/>
                <a:sym typeface="Symbol"/>
              </a:rPr>
              <a:t></a:t>
            </a:r>
            <a:r>
              <a:rPr lang="en-US" sz="2000" dirty="0" err="1" smtClean="0">
                <a:latin typeface="Comic Sans MS" pitchFamily="66" charset="0"/>
                <a:ea typeface="Standard Symbols L"/>
              </a:rPr>
              <a:t>e</a:t>
            </a:r>
            <a:r>
              <a:rPr lang="en-US" sz="2000" baseline="33000" dirty="0" err="1" smtClean="0">
                <a:latin typeface="Comic Sans MS" pitchFamily="66" charset="0"/>
                <a:ea typeface="Standard Symbols L"/>
              </a:rPr>
              <a:t>+</a:t>
            </a:r>
            <a:r>
              <a:rPr lang="en-US" sz="2000" dirty="0" err="1" smtClean="0">
                <a:latin typeface="Comic Sans MS" pitchFamily="66" charset="0"/>
                <a:ea typeface="Standard Symbols L"/>
              </a:rPr>
              <a:t>e</a:t>
            </a:r>
            <a:r>
              <a:rPr lang="en-US" sz="2000" baseline="33000" dirty="0" smtClean="0">
                <a:latin typeface="Comic Sans MS" pitchFamily="66" charset="0"/>
                <a:ea typeface="Standard Symbols L"/>
              </a:rPr>
              <a:t>-</a:t>
            </a:r>
          </a:p>
          <a:p>
            <a:endParaRPr lang="en-US" sz="2000" dirty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sz="2000" b="1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We start </a:t>
            </a:r>
            <a:r>
              <a:rPr lang="en-US" sz="2000" smtClean="0">
                <a:solidFill>
                  <a:srgbClr val="002060"/>
                </a:solidFill>
                <a:latin typeface="Comic Sans MS" pitchFamily="66" charset="0"/>
              </a:rPr>
              <a:t>analysis of the </a:t>
            </a:r>
            <a:r>
              <a:rPr lang="en-US" sz="2000" dirty="0" err="1" smtClean="0">
                <a:solidFill>
                  <a:srgbClr val="002060"/>
                </a:solidFill>
                <a:latin typeface="Comic Sans MS" pitchFamily="66" charset="0"/>
              </a:rPr>
              <a:t>multihadron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 processes with Ks in final states:   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   K</a:t>
            </a:r>
            <a:r>
              <a:rPr lang="en-US" sz="2000" baseline="-25000" dirty="0" smtClean="0">
                <a:solidFill>
                  <a:srgbClr val="002060"/>
                </a:solidFill>
                <a:latin typeface="Comic Sans MS" pitchFamily="66" charset="0"/>
              </a:rPr>
              <a:t>S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K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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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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, K*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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K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-+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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K</a:t>
            </a:r>
            <a:r>
              <a:rPr lang="en-US" sz="2000" baseline="-25000" dirty="0" smtClean="0">
                <a:solidFill>
                  <a:srgbClr val="002060"/>
                </a:solidFill>
                <a:latin typeface="Comic Sans MS" pitchFamily="66" charset="0"/>
              </a:rPr>
              <a:t>S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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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K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-+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,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K*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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K*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-+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 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</a:rPr>
              <a:t>K</a:t>
            </a:r>
            <a:r>
              <a:rPr lang="en-US" sz="2000" baseline="-25000" dirty="0" smtClean="0">
                <a:solidFill>
                  <a:srgbClr val="002060"/>
                </a:solidFill>
                <a:latin typeface="Comic Sans MS" pitchFamily="66" charset="0"/>
              </a:rPr>
              <a:t>S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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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K</a:t>
            </a:r>
            <a:r>
              <a:rPr lang="en-US" sz="2000" baseline="-25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L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</a:t>
            </a:r>
            <a:r>
              <a:rPr lang="en-US" sz="2000" baseline="30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-+</a:t>
            </a:r>
            <a:r>
              <a:rPr lang="en-US" sz="2000" dirty="0" smtClean="0">
                <a:solidFill>
                  <a:srgbClr val="002060"/>
                </a:solidFill>
                <a:latin typeface="Comic Sans MS" pitchFamily="66" charset="0"/>
                <a:sym typeface="Symbol"/>
              </a:rPr>
              <a:t> and so on</a:t>
            </a:r>
          </a:p>
          <a:p>
            <a:endParaRPr lang="en-US" sz="2000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en-US" sz="2000" dirty="0">
                <a:latin typeface="Comic Sans MS" pitchFamily="66" charset="0"/>
              </a:rPr>
              <a:t> We plan to </a:t>
            </a:r>
            <a:r>
              <a:rPr lang="en-US" sz="2000" dirty="0" smtClean="0">
                <a:latin typeface="Comic Sans MS" pitchFamily="66" charset="0"/>
              </a:rPr>
              <a:t>collect the integrated luminosity ~ 1fb</a:t>
            </a:r>
            <a:r>
              <a:rPr lang="en-US" sz="2000" baseline="30000" dirty="0" smtClean="0">
                <a:latin typeface="Comic Sans MS" pitchFamily="66" charset="0"/>
              </a:rPr>
              <a:t>-1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</a:rPr>
              <a:t>in </a:t>
            </a:r>
            <a:r>
              <a:rPr lang="en-US" sz="2000" dirty="0" smtClean="0">
                <a:latin typeface="Comic Sans MS" pitchFamily="66" charset="0"/>
              </a:rPr>
              <a:t>5 </a:t>
            </a:r>
            <a:r>
              <a:rPr lang="en-US" sz="2000" dirty="0">
                <a:latin typeface="Comic Sans MS" pitchFamily="66" charset="0"/>
              </a:rPr>
              <a:t>years, which </a:t>
            </a:r>
            <a:r>
              <a:rPr lang="en-US" sz="2000" dirty="0" smtClean="0">
                <a:latin typeface="Comic Sans MS" pitchFamily="66" charset="0"/>
              </a:rPr>
              <a:t>  </a:t>
            </a:r>
          </a:p>
          <a:p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   should </a:t>
            </a:r>
            <a:r>
              <a:rPr lang="en-US" sz="2000" dirty="0">
                <a:latin typeface="Comic Sans MS" pitchFamily="66" charset="0"/>
              </a:rPr>
              <a:t>provide new precise results on </a:t>
            </a:r>
            <a:r>
              <a:rPr lang="en-US" sz="2000" dirty="0" err="1">
                <a:latin typeface="Comic Sans MS" pitchFamily="66" charset="0"/>
              </a:rPr>
              <a:t>multihadron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production</a:t>
            </a:r>
            <a:endParaRPr lang="en-US" sz="2000" dirty="0">
              <a:latin typeface="Comic Sans MS" pitchFamily="66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01577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792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0"/>
            <a:ext cx="827584" cy="89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907704" y="2420888"/>
            <a:ext cx="5061248" cy="780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MS PGothic" pitchFamily="34" charset="-128"/>
                <a:cs typeface="MS PGothic" pitchFamily="34" charset="-128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  <a:ea typeface="MS PGothic" pitchFamily="34" charset="-128"/>
                <a:cs typeface="MS PGothic" pitchFamily="34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Tahoma" charset="0"/>
              </a:defRPr>
            </a:lvl9pPr>
          </a:lstStyle>
          <a:p>
            <a:r>
              <a:rPr lang="en-US" sz="4400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BACK SLIDES</a:t>
            </a:r>
            <a:endParaRPr lang="en-US" sz="4400" kern="0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726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-27384"/>
            <a:ext cx="9096448" cy="2797874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0"/>
            <a:ext cx="827584" cy="89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247" y="3284984"/>
            <a:ext cx="4710026" cy="3573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4383845"/>
            <a:ext cx="4320480" cy="24401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9071" y="1484784"/>
            <a:ext cx="4572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Cambria Math" panose="02040503050406030204" pitchFamily="18" charset="0"/>
            </a:endParaRPr>
          </a:p>
          <a:p>
            <a:endParaRPr lang="ru-RU" sz="1400" dirty="0">
              <a:latin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mbria Math" panose="02040503050406030204" pitchFamily="18" charset="0"/>
              </a:rPr>
              <a:t>𝑒</a:t>
            </a:r>
            <a:r>
              <a:rPr lang="en-US" sz="1200" dirty="0">
                <a:latin typeface="Cambria Math" panose="02040503050406030204" pitchFamily="18" charset="0"/>
              </a:rPr>
              <a:t>+</a:t>
            </a:r>
            <a:r>
              <a:rPr lang="en-US" dirty="0">
                <a:latin typeface="Cambria Math" panose="02040503050406030204" pitchFamily="18" charset="0"/>
              </a:rPr>
              <a:t>𝑒</a:t>
            </a:r>
            <a:r>
              <a:rPr lang="en-US" sz="1200" dirty="0">
                <a:latin typeface="Cambria Math" panose="02040503050406030204" pitchFamily="18" charset="0"/>
              </a:rPr>
              <a:t>− </a:t>
            </a:r>
            <a:r>
              <a:rPr lang="en-US" dirty="0">
                <a:latin typeface="Times New Roman" panose="02020603050405020304" pitchFamily="18" charset="0"/>
              </a:rPr>
              <a:t>symmetric beams machine for the energy scan in range </a:t>
            </a:r>
            <a:r>
              <a:rPr lang="en-US" dirty="0">
                <a:latin typeface="Cambria Math" panose="02040503050406030204" pitchFamily="18" charset="0"/>
              </a:rPr>
              <a:t>𝑠∈(2𝑚</a:t>
            </a:r>
            <a:r>
              <a:rPr lang="en-US" sz="1200" dirty="0">
                <a:latin typeface="Cambria Math" panose="02040503050406030204" pitchFamily="18" charset="0"/>
              </a:rPr>
              <a:t>𝜋</a:t>
            </a:r>
            <a:r>
              <a:rPr lang="en-US" dirty="0">
                <a:latin typeface="Cambria Math" panose="02040503050406030204" pitchFamily="18" charset="0"/>
              </a:rPr>
              <a:t>;2.005 GeV) </a:t>
            </a:r>
          </a:p>
          <a:p>
            <a:r>
              <a:rPr lang="en-US" dirty="0" smtClean="0">
                <a:latin typeface="Arial" panose="020B0604020202020204" pitchFamily="34" charset="0"/>
              </a:rPr>
              <a:t>•   </a:t>
            </a:r>
            <a:r>
              <a:rPr lang="en-US" dirty="0" smtClean="0">
                <a:latin typeface="Times New Roman" panose="02020603050405020304" pitchFamily="18" charset="0"/>
              </a:rPr>
              <a:t>Round </a:t>
            </a:r>
            <a:r>
              <a:rPr lang="en-US" dirty="0">
                <a:latin typeface="Times New Roman" panose="02020603050405020304" pitchFamily="18" charset="0"/>
              </a:rPr>
              <a:t>beams technology used </a:t>
            </a:r>
          </a:p>
          <a:p>
            <a:r>
              <a:rPr lang="en-US" dirty="0" smtClean="0">
                <a:latin typeface="Arial" panose="020B0604020202020204" pitchFamily="34" charset="0"/>
              </a:rPr>
              <a:t>•   </a:t>
            </a:r>
            <a:r>
              <a:rPr lang="en-US" dirty="0" smtClean="0">
                <a:latin typeface="Times New Roman" panose="02020603050405020304" pitchFamily="18" charset="0"/>
              </a:rPr>
              <a:t>The maximum luminosity is </a:t>
            </a:r>
            <a:r>
              <a:rPr lang="en-US" dirty="0" smtClean="0">
                <a:latin typeface="Cambria Math" panose="02040503050406030204" pitchFamily="18" charset="0"/>
              </a:rPr>
              <a:t>10</a:t>
            </a:r>
            <a:r>
              <a:rPr lang="en-US" sz="1200" baseline="30000" dirty="0" smtClean="0">
                <a:latin typeface="Cambria Math" panose="02040503050406030204" pitchFamily="18" charset="0"/>
              </a:rPr>
              <a:t>32</a:t>
            </a:r>
            <a:r>
              <a:rPr lang="en-US" sz="1200" dirty="0" smtClean="0">
                <a:latin typeface="Cambria Math" panose="02040503050406030204" pitchFamily="18" charset="0"/>
              </a:rPr>
              <a:t> </a:t>
            </a:r>
            <a:r>
              <a:rPr lang="en-US" dirty="0" smtClean="0">
                <a:latin typeface="Cambria Math" panose="02040503050406030204" pitchFamily="18" charset="0"/>
              </a:rPr>
              <a:t>cm</a:t>
            </a:r>
            <a:r>
              <a:rPr lang="en-US" sz="1200" baseline="30000" dirty="0" smtClean="0">
                <a:latin typeface="Cambria Math" panose="02040503050406030204" pitchFamily="18" charset="0"/>
              </a:rPr>
              <a:t>−2</a:t>
            </a:r>
            <a:r>
              <a:rPr lang="en-US" dirty="0" smtClean="0">
                <a:latin typeface="Cambria Math" panose="02040503050406030204" pitchFamily="18" charset="0"/>
              </a:rPr>
              <a:t>s</a:t>
            </a:r>
            <a:r>
              <a:rPr lang="en-US" sz="1200" baseline="30000" dirty="0" smtClean="0">
                <a:latin typeface="Cambria Math" panose="02040503050406030204" pitchFamily="18" charset="0"/>
              </a:rPr>
              <a:t>−1</a:t>
            </a:r>
            <a:r>
              <a:rPr lang="en-US" sz="1200" dirty="0" smtClean="0">
                <a:latin typeface="Cambria Math" panose="020405030504060302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</a:rPr>
              <a:t>at   </a:t>
            </a:r>
          </a:p>
          <a:p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</a:rPr>
              <a:t>    </a:t>
            </a:r>
            <a:r>
              <a:rPr lang="en-US" dirty="0" smtClean="0">
                <a:latin typeface="Cambria Math" panose="02040503050406030204" pitchFamily="18" charset="0"/>
              </a:rPr>
              <a:t>2.0 </a:t>
            </a:r>
            <a:r>
              <a:rPr lang="en-US" dirty="0">
                <a:latin typeface="Cambria Math" panose="02040503050406030204" pitchFamily="18" charset="0"/>
              </a:rPr>
              <a:t>GeV </a:t>
            </a:r>
          </a:p>
          <a:p>
            <a:r>
              <a:rPr lang="en-US" dirty="0" smtClean="0">
                <a:latin typeface="Arial" panose="020B0604020202020204" pitchFamily="34" charset="0"/>
              </a:rPr>
              <a:t>•   </a:t>
            </a:r>
            <a:r>
              <a:rPr lang="en-US" dirty="0" smtClean="0">
                <a:latin typeface="Times New Roman" panose="02020603050405020304" pitchFamily="18" charset="0"/>
              </a:rPr>
              <a:t>Compton </a:t>
            </a:r>
            <a:r>
              <a:rPr lang="en-US" dirty="0">
                <a:latin typeface="Times New Roman" panose="02020603050405020304" pitchFamily="18" charset="0"/>
              </a:rPr>
              <a:t>backscattering beam energy </a:t>
            </a:r>
            <a:endParaRPr lang="en-US" dirty="0" smtClean="0">
              <a:latin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</a:rPr>
              <a:t>    measurement </a:t>
            </a:r>
            <a:r>
              <a:rPr lang="en-US" dirty="0">
                <a:latin typeface="Times New Roman" panose="02020603050405020304" pitchFamily="18" charset="0"/>
              </a:rPr>
              <a:t>(</a:t>
            </a:r>
            <a:r>
              <a:rPr lang="en-US" dirty="0">
                <a:latin typeface="Cambria Math" panose="02040503050406030204" pitchFamily="18" charset="0"/>
              </a:rPr>
              <a:t>±60 </a:t>
            </a:r>
            <a:r>
              <a:rPr lang="en-US" dirty="0" err="1">
                <a:latin typeface="Cambria Math" panose="02040503050406030204" pitchFamily="18" charset="0"/>
              </a:rPr>
              <a:t>keV</a:t>
            </a:r>
            <a:r>
              <a:rPr lang="en-US" dirty="0">
                <a:latin typeface="Cambria Math" panose="020405030504060302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</a:rPr>
              <a:t>precision) </a:t>
            </a:r>
          </a:p>
          <a:p>
            <a:r>
              <a:rPr lang="en-US" dirty="0" smtClean="0">
                <a:latin typeface="Arial" panose="020B0604020202020204" pitchFamily="34" charset="0"/>
              </a:rPr>
              <a:t>•   </a:t>
            </a:r>
            <a:r>
              <a:rPr lang="en-US" dirty="0" smtClean="0">
                <a:latin typeface="Times New Roman" panose="02020603050405020304" pitchFamily="18" charset="0"/>
              </a:rPr>
              <a:t>~ </a:t>
            </a:r>
            <a:r>
              <a:rPr lang="en-US" dirty="0">
                <a:latin typeface="Times New Roman" panose="02020603050405020304" pitchFamily="18" charset="0"/>
              </a:rPr>
              <a:t>120 pb</a:t>
            </a:r>
            <a:r>
              <a:rPr lang="en-US" sz="1050" dirty="0">
                <a:latin typeface="Times New Roman" panose="02020603050405020304" pitchFamily="18" charset="0"/>
              </a:rPr>
              <a:t>-1 </a:t>
            </a:r>
            <a:r>
              <a:rPr lang="en-US" dirty="0">
                <a:latin typeface="Times New Roman" panose="02020603050405020304" pitchFamily="18" charset="0"/>
              </a:rPr>
              <a:t>is collected by each detector, the </a:t>
            </a:r>
            <a:r>
              <a:rPr lang="en-US" dirty="0" smtClean="0">
                <a:latin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</a:rPr>
              <a:t>   goal </a:t>
            </a:r>
            <a:r>
              <a:rPr lang="en-US" dirty="0">
                <a:latin typeface="Times New Roman" panose="02020603050405020304" pitchFamily="18" charset="0"/>
              </a:rPr>
              <a:t>is to collect ~1 fb</a:t>
            </a:r>
            <a:r>
              <a:rPr lang="en-US" sz="1050" dirty="0">
                <a:latin typeface="Times New Roman" panose="02020603050405020304" pitchFamily="18" charset="0"/>
              </a:rPr>
              <a:t>-1 </a:t>
            </a:r>
            <a:r>
              <a:rPr lang="en-US" dirty="0">
                <a:latin typeface="Times New Roman" panose="02020603050405020304" pitchFamily="18" charset="0"/>
              </a:rPr>
              <a:t>in ~5 years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509120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CMD-3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47864" y="6381328"/>
            <a:ext cx="623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SND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60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27" t="7941" r="4667"/>
          <a:stretch/>
        </p:blipFill>
        <p:spPr>
          <a:xfrm>
            <a:off x="683569" y="548680"/>
            <a:ext cx="6912768" cy="4389884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44624"/>
            <a:ext cx="8147050" cy="792088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it-IT" sz="3200" dirty="0" smtClean="0">
                <a:latin typeface="Comic Sans MS" pitchFamily="66" charset="0"/>
              </a:rPr>
              <a:t>History of the collected luminosity</a:t>
            </a:r>
            <a:endParaRPr lang="it-IT" sz="3200" dirty="0">
              <a:latin typeface="Comic Sans MS" pitchFamily="66" charset="0"/>
            </a:endParaRPr>
          </a:p>
        </p:txBody>
      </p:sp>
      <p:sp>
        <p:nvSpPr>
          <p:cNvPr id="9" name="CustomShape 5"/>
          <p:cNvSpPr/>
          <p:nvPr/>
        </p:nvSpPr>
        <p:spPr>
          <a:xfrm>
            <a:off x="4860032" y="4077072"/>
            <a:ext cx="2414624" cy="36982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1639" tIns="40820" rIns="81639" bIns="40820"/>
          <a:lstStyle/>
          <a:p>
            <a:pPr algn="ctr">
              <a:lnSpc>
                <a:spcPct val="100000"/>
              </a:lnSpc>
            </a:pPr>
            <a:r>
              <a:rPr lang="it-IT" sz="1800" dirty="0">
                <a:ea typeface="Tahoma"/>
              </a:rPr>
              <a:t>Beam </a:t>
            </a:r>
            <a:r>
              <a:rPr lang="it-IT" sz="1800" dirty="0" smtClean="0">
                <a:ea typeface="Tahoma"/>
              </a:rPr>
              <a:t>energy </a:t>
            </a:r>
            <a:r>
              <a:rPr lang="it-IT" sz="1800" dirty="0">
                <a:ea typeface="Tahoma"/>
              </a:rPr>
              <a:t>2E, MeV</a:t>
            </a:r>
            <a:endParaRPr sz="1800" dirty="0"/>
          </a:p>
        </p:txBody>
      </p:sp>
      <p:graphicFrame>
        <p:nvGraphicFramePr>
          <p:cNvPr id="10" name="Table 18"/>
          <p:cNvGraphicFramePr/>
          <p:nvPr>
            <p:extLst>
              <p:ext uri="{D42A27DB-BD31-4B8C-83A1-F6EECF244321}">
                <p14:modId xmlns:p14="http://schemas.microsoft.com/office/powerpoint/2010/main" val="3176274382"/>
              </p:ext>
            </p:extLst>
          </p:nvPr>
        </p:nvGraphicFramePr>
        <p:xfrm>
          <a:off x="35496" y="4725144"/>
          <a:ext cx="4464496" cy="2139159"/>
        </p:xfrm>
        <a:graphic>
          <a:graphicData uri="http://schemas.openxmlformats.org/drawingml/2006/table">
            <a:tbl>
              <a:tblPr/>
              <a:tblGrid>
                <a:gridCol w="4464496"/>
              </a:tblGrid>
              <a:tr h="427283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Comic Sans MS" pitchFamily="66" charset="0"/>
                        </a:rPr>
                        <a:t>Collected L 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~ 60 pb</a:t>
                      </a:r>
                      <a:r>
                        <a:rPr lang="it-IT" sz="1800" baseline="33000" dirty="0">
                          <a:latin typeface="Comic Sans MS" pitchFamily="66" charset="0"/>
                          <a:ea typeface="Standard Symbols L"/>
                        </a:rPr>
                        <a:t>-1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 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(2010</a:t>
                      </a:r>
                      <a:r>
                        <a:rPr lang="it-IT" sz="1800" baseline="0" dirty="0" smtClean="0">
                          <a:latin typeface="Comic Sans MS" pitchFamily="66" charset="0"/>
                          <a:ea typeface="Standard Symbols L"/>
                        </a:rPr>
                        <a:t> – 2913)</a:t>
                      </a:r>
                      <a:endParaRPr sz="1800" dirty="0">
                        <a:latin typeface="Comic Sans MS" pitchFamily="66" charset="0"/>
                      </a:endParaRPr>
                    </a:p>
                  </a:txBody>
                  <a:tcPr marL="82944" marR="82944" marT="41476" marB="4147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7283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Comic Sans MS" pitchFamily="66" charset="0"/>
                        </a:rPr>
                        <a:t>8.3 pb</a:t>
                      </a:r>
                      <a:r>
                        <a:rPr lang="it-IT" sz="1800" baseline="33000" dirty="0">
                          <a:latin typeface="Comic Sans MS" pitchFamily="66" charset="0"/>
                        </a:rPr>
                        <a:t>-1</a:t>
                      </a:r>
                      <a:r>
                        <a:rPr lang="it-IT" sz="1800" dirty="0">
                          <a:latin typeface="Comic Sans MS" pitchFamily="66" charset="0"/>
                        </a:rPr>
                        <a:t>    </a:t>
                      </a:r>
                      <a:r>
                        <a:rPr lang="it-IT" sz="1800" dirty="0" smtClean="0">
                          <a:latin typeface="Comic Sans MS" pitchFamily="66" charset="0"/>
                          <a:sym typeface="Symbol"/>
                        </a:rPr>
                        <a:t>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-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region</a:t>
                      </a:r>
                      <a:endParaRPr sz="1800" dirty="0">
                        <a:latin typeface="Comic Sans MS" pitchFamily="66" charset="0"/>
                      </a:endParaRPr>
                    </a:p>
                  </a:txBody>
                  <a:tcPr marL="82944" marR="82944" marT="41476" marB="4147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7283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9.4 pb</a:t>
                      </a:r>
                      <a:r>
                        <a:rPr lang="it-IT" sz="1800" baseline="33000" dirty="0">
                          <a:latin typeface="Comic Sans MS" pitchFamily="66" charset="0"/>
                          <a:ea typeface="Standard Symbols L"/>
                        </a:rPr>
                        <a:t>-1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    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region 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below 1 GeV 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(except 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  <a:sym typeface="Symbol"/>
                        </a:rPr>
                        <a:t>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)</a:t>
                      </a:r>
                      <a:endParaRPr sz="1800" dirty="0">
                        <a:latin typeface="Comic Sans MS" pitchFamily="66" charset="0"/>
                      </a:endParaRPr>
                    </a:p>
                  </a:txBody>
                  <a:tcPr marL="82944" marR="82944" marT="41476" marB="4147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7283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8.4 pb</a:t>
                      </a:r>
                      <a:r>
                        <a:rPr lang="it-IT" sz="1800" baseline="33000" dirty="0">
                          <a:latin typeface="Comic Sans MS" pitchFamily="66" charset="0"/>
                          <a:ea typeface="Standard Symbols L"/>
                        </a:rPr>
                        <a:t>-1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     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  <a:sym typeface="Symbol"/>
                        </a:rPr>
                        <a:t>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-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region</a:t>
                      </a:r>
                      <a:endParaRPr sz="1800" dirty="0">
                        <a:latin typeface="Comic Sans MS" pitchFamily="66" charset="0"/>
                      </a:endParaRPr>
                    </a:p>
                  </a:txBody>
                  <a:tcPr marL="82944" marR="82944" marT="41476" marB="4147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30027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Comic Sans MS" pitchFamily="66" charset="0"/>
                        </a:rPr>
                        <a:t>34.5 pb</a:t>
                      </a:r>
                      <a:r>
                        <a:rPr lang="it-IT" sz="1800" baseline="33000" dirty="0">
                          <a:latin typeface="Comic Sans MS" pitchFamily="66" charset="0"/>
                        </a:rPr>
                        <a:t>-1</a:t>
                      </a:r>
                      <a:r>
                        <a:rPr lang="it-IT" sz="1800" dirty="0">
                          <a:latin typeface="Comic Sans MS" pitchFamily="66" charset="0"/>
                        </a:rPr>
                        <a:t>   </a:t>
                      </a:r>
                      <a:r>
                        <a:rPr lang="it-IT" sz="1800" dirty="0" smtClean="0">
                          <a:latin typeface="Comic Sans MS" pitchFamily="66" charset="0"/>
                        </a:rPr>
                        <a:t>region </a:t>
                      </a:r>
                      <a:r>
                        <a:rPr lang="it-IT" sz="1800" dirty="0">
                          <a:latin typeface="Comic Sans MS" pitchFamily="66" charset="0"/>
                        </a:rPr>
                        <a:t>higher than </a:t>
                      </a:r>
                      <a:r>
                        <a:rPr lang="it-IT" sz="1800" dirty="0" smtClean="0">
                          <a:latin typeface="Comic Sans MS" pitchFamily="66" charset="0"/>
                          <a:sym typeface="Symbol"/>
                        </a:rPr>
                        <a:t></a:t>
                      </a:r>
                      <a:r>
                        <a:rPr lang="en-US" sz="1800" dirty="0" smtClean="0">
                          <a:latin typeface="Comic Sans MS" pitchFamily="66" charset="0"/>
                          <a:sym typeface="Symbol"/>
                        </a:rPr>
                        <a:t>-meson</a:t>
                      </a:r>
                      <a:endParaRPr sz="1800" dirty="0">
                        <a:latin typeface="Comic Sans MS" pitchFamily="66" charset="0"/>
                      </a:endParaRPr>
                    </a:p>
                  </a:txBody>
                  <a:tcPr marL="82944" marR="82944" marT="41476" marB="4147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8"/>
          <p:cNvGraphicFramePr/>
          <p:nvPr>
            <p:extLst>
              <p:ext uri="{D42A27DB-BD31-4B8C-83A1-F6EECF244321}">
                <p14:modId xmlns:p14="http://schemas.microsoft.com/office/powerpoint/2010/main" val="3229287589"/>
              </p:ext>
            </p:extLst>
          </p:nvPr>
        </p:nvGraphicFramePr>
        <p:xfrm>
          <a:off x="4572000" y="4725144"/>
          <a:ext cx="4536504" cy="2139159"/>
        </p:xfrm>
        <a:graphic>
          <a:graphicData uri="http://schemas.openxmlformats.org/drawingml/2006/table">
            <a:tbl>
              <a:tblPr/>
              <a:tblGrid>
                <a:gridCol w="4536504"/>
              </a:tblGrid>
              <a:tr h="427283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Comic Sans MS" pitchFamily="66" charset="0"/>
                        </a:rPr>
                        <a:t>Collected L 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~ 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100 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pb</a:t>
                      </a:r>
                      <a:r>
                        <a:rPr lang="it-IT" sz="1800" baseline="33000" dirty="0">
                          <a:latin typeface="Comic Sans MS" pitchFamily="66" charset="0"/>
                          <a:ea typeface="Standard Symbols L"/>
                        </a:rPr>
                        <a:t>-1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 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(2017 - 2018)</a:t>
                      </a:r>
                      <a:endParaRPr sz="1800" dirty="0">
                        <a:latin typeface="Comic Sans MS" pitchFamily="66" charset="0"/>
                      </a:endParaRPr>
                    </a:p>
                  </a:txBody>
                  <a:tcPr marL="82944" marR="82944" marT="41476" marB="4147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7283"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latin typeface="Comic Sans MS" pitchFamily="66" charset="0"/>
                        </a:rPr>
                        <a:t>~25</a:t>
                      </a:r>
                      <a:r>
                        <a:rPr lang="it-IT" sz="1800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800" dirty="0" smtClean="0">
                          <a:latin typeface="Comic Sans MS" pitchFamily="66" charset="0"/>
                        </a:rPr>
                        <a:t>pb</a:t>
                      </a:r>
                      <a:r>
                        <a:rPr lang="it-IT" sz="1800" baseline="33000" dirty="0" smtClean="0">
                          <a:latin typeface="Comic Sans MS" pitchFamily="66" charset="0"/>
                        </a:rPr>
                        <a:t>-1</a:t>
                      </a:r>
                      <a:r>
                        <a:rPr lang="it-IT" sz="1800" dirty="0" smtClean="0">
                          <a:latin typeface="Comic Sans MS" pitchFamily="66" charset="0"/>
                        </a:rPr>
                        <a:t>       </a:t>
                      </a:r>
                      <a:r>
                        <a:rPr lang="it-IT" sz="1800" dirty="0">
                          <a:latin typeface="Comic Sans MS" pitchFamily="66" charset="0"/>
                          <a:sym typeface="Symbol"/>
                        </a:rPr>
                        <a:t>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-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region</a:t>
                      </a:r>
                      <a:endParaRPr sz="1800" dirty="0">
                        <a:latin typeface="Comic Sans MS" pitchFamily="66" charset="0"/>
                      </a:endParaRPr>
                    </a:p>
                  </a:txBody>
                  <a:tcPr marL="82944" marR="82944" marT="41476" marB="4147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728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aseline="0" dirty="0" smtClean="0">
                          <a:latin typeface="Comic Sans MS" pitchFamily="66" charset="0"/>
                          <a:ea typeface="Standard Symbols L"/>
                        </a:rPr>
                        <a:t> ~15 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pb</a:t>
                      </a:r>
                      <a:r>
                        <a:rPr lang="it-IT" sz="1800" baseline="33000" dirty="0" smtClean="0">
                          <a:latin typeface="Comic Sans MS" pitchFamily="66" charset="0"/>
                          <a:ea typeface="Standard Symbols L"/>
                        </a:rPr>
                        <a:t>-1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    region </a:t>
                      </a:r>
                      <a:r>
                        <a:rPr lang="it-IT" sz="1800" dirty="0">
                          <a:latin typeface="Comic Sans MS" pitchFamily="66" charset="0"/>
                          <a:ea typeface="Standard Symbols L"/>
                        </a:rPr>
                        <a:t>below 1 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GeV(except 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  <a:sym typeface="Symbol"/>
                        </a:rPr>
                        <a:t>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)</a:t>
                      </a:r>
                      <a:endParaRPr lang="it-IT" sz="1800" dirty="0" smtClean="0">
                        <a:latin typeface="Comic Sans MS" pitchFamily="66" charset="0"/>
                      </a:endParaRPr>
                    </a:p>
                  </a:txBody>
                  <a:tcPr marL="82944" marR="82944" marT="41476" marB="4147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7283"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 ~10 pb</a:t>
                      </a:r>
                      <a:r>
                        <a:rPr lang="it-IT" sz="1800" baseline="33000" dirty="0" smtClean="0">
                          <a:latin typeface="Comic Sans MS" pitchFamily="66" charset="0"/>
                          <a:ea typeface="Standard Symbols L"/>
                        </a:rPr>
                        <a:t>-1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        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  <a:sym typeface="Symbol"/>
                        </a:rPr>
                        <a:t>p-pbar</a:t>
                      </a:r>
                      <a:r>
                        <a:rPr lang="it-IT" sz="1800" dirty="0" smtClean="0">
                          <a:latin typeface="Comic Sans MS" pitchFamily="66" charset="0"/>
                          <a:ea typeface="Standard Symbols L"/>
                        </a:rPr>
                        <a:t>-region</a:t>
                      </a:r>
                      <a:endParaRPr sz="1800" dirty="0">
                        <a:latin typeface="Comic Sans MS" pitchFamily="66" charset="0"/>
                      </a:endParaRPr>
                    </a:p>
                  </a:txBody>
                  <a:tcPr marL="82944" marR="82944" marT="41476" marB="4147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30027"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latin typeface="Comic Sans MS" pitchFamily="66" charset="0"/>
                        </a:rPr>
                        <a:t>~50 </a:t>
                      </a:r>
                      <a:r>
                        <a:rPr lang="it-IT" sz="1800" dirty="0">
                          <a:latin typeface="Comic Sans MS" pitchFamily="66" charset="0"/>
                        </a:rPr>
                        <a:t>pb</a:t>
                      </a:r>
                      <a:r>
                        <a:rPr lang="it-IT" sz="1800" baseline="33000" dirty="0">
                          <a:latin typeface="Comic Sans MS" pitchFamily="66" charset="0"/>
                        </a:rPr>
                        <a:t>-1</a:t>
                      </a:r>
                      <a:r>
                        <a:rPr lang="it-IT" sz="1800" dirty="0">
                          <a:latin typeface="Comic Sans MS" pitchFamily="66" charset="0"/>
                        </a:rPr>
                        <a:t>    </a:t>
                      </a:r>
                      <a:r>
                        <a:rPr lang="it-IT" sz="1800" dirty="0" smtClean="0">
                          <a:latin typeface="Comic Sans MS" pitchFamily="66" charset="0"/>
                        </a:rPr>
                        <a:t>    </a:t>
                      </a:r>
                      <a:r>
                        <a:rPr lang="it-IT" sz="1800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it-IT" sz="1800" dirty="0" smtClean="0">
                          <a:latin typeface="Comic Sans MS" pitchFamily="66" charset="0"/>
                        </a:rPr>
                        <a:t>higher </a:t>
                      </a:r>
                      <a:r>
                        <a:rPr lang="it-IT" sz="1800" dirty="0" smtClean="0">
                          <a:latin typeface="Comic Sans MS" pitchFamily="66" charset="0"/>
                          <a:sym typeface="Symbol"/>
                        </a:rPr>
                        <a:t>-meson (2017)</a:t>
                      </a:r>
                      <a:endParaRPr sz="1800" dirty="0">
                        <a:latin typeface="Comic Sans MS" pitchFamily="66" charset="0"/>
                      </a:endParaRPr>
                    </a:p>
                  </a:txBody>
                  <a:tcPr marL="82944" marR="82944" marT="41476" marB="4147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30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-27384"/>
            <a:ext cx="9144000" cy="648072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it-IT" sz="3200" dirty="0" smtClean="0">
                <a:latin typeface="Comic Sans MS" pitchFamily="66" charset="0"/>
              </a:rPr>
              <a:t>Energy measurement</a:t>
            </a:r>
            <a:endParaRPr lang="it-IT" sz="3200" dirty="0">
              <a:latin typeface="Comic Sans MS" pitchFamily="66" charset="0"/>
            </a:endParaRPr>
          </a:p>
        </p:txBody>
      </p:sp>
      <p:pic>
        <p:nvPicPr>
          <p:cNvPr id="11" name="Picture 2"/>
          <p:cNvPicPr/>
          <p:nvPr/>
        </p:nvPicPr>
        <p:blipFill>
          <a:blip r:embed="rId2" cstate="print"/>
          <a:stretch/>
        </p:blipFill>
        <p:spPr>
          <a:xfrm>
            <a:off x="36511" y="1340768"/>
            <a:ext cx="9144001" cy="5507896"/>
          </a:xfrm>
          <a:prstGeom prst="rect">
            <a:avLst/>
          </a:prstGeom>
          <a:ln>
            <a:noFill/>
          </a:ln>
        </p:spPr>
      </p:pic>
      <p:sp>
        <p:nvSpPr>
          <p:cNvPr id="12" name="CustomShape 5"/>
          <p:cNvSpPr/>
          <p:nvPr/>
        </p:nvSpPr>
        <p:spPr>
          <a:xfrm>
            <a:off x="0" y="614469"/>
            <a:ext cx="9144000" cy="7680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 algn="ctr">
              <a:lnSpc>
                <a:spcPct val="100000"/>
              </a:lnSpc>
            </a:pPr>
            <a:r>
              <a:rPr lang="it-IT" sz="2200" dirty="0">
                <a:solidFill>
                  <a:srgbClr val="292934"/>
                </a:solidFill>
                <a:latin typeface="Comic Sans MS" pitchFamily="66" charset="0"/>
              </a:rPr>
              <a:t>E</a:t>
            </a:r>
            <a:r>
              <a:rPr lang="it-IT" sz="2200" dirty="0" smtClean="0">
                <a:solidFill>
                  <a:srgbClr val="292934"/>
                </a:solidFill>
                <a:latin typeface="Comic Sans MS" pitchFamily="66" charset="0"/>
              </a:rPr>
              <a:t>nergy </a:t>
            </a:r>
            <a:r>
              <a:rPr lang="it-IT" sz="2200" dirty="0">
                <a:solidFill>
                  <a:srgbClr val="292934"/>
                </a:solidFill>
                <a:latin typeface="Comic Sans MS" pitchFamily="66" charset="0"/>
              </a:rPr>
              <a:t>is monitored continuously </a:t>
            </a:r>
            <a:r>
              <a:rPr lang="it-IT" sz="2200" dirty="0" smtClean="0">
                <a:solidFill>
                  <a:srgbClr val="292934"/>
                </a:solidFill>
                <a:latin typeface="Comic Sans MS" pitchFamily="66" charset="0"/>
              </a:rPr>
              <a:t>using </a:t>
            </a:r>
            <a:r>
              <a:rPr lang="it-IT" sz="2200" dirty="0">
                <a:solidFill>
                  <a:srgbClr val="292934"/>
                </a:solidFill>
                <a:latin typeface="Comic Sans MS" pitchFamily="66" charset="0"/>
              </a:rPr>
              <a:t>C</a:t>
            </a:r>
            <a:r>
              <a:rPr lang="it-IT" sz="2200" dirty="0" smtClean="0">
                <a:solidFill>
                  <a:srgbClr val="292934"/>
                </a:solidFill>
                <a:latin typeface="Comic Sans MS" pitchFamily="66" charset="0"/>
              </a:rPr>
              <a:t>ompton </a:t>
            </a:r>
          </a:p>
          <a:p>
            <a:pPr algn="ctr">
              <a:lnSpc>
                <a:spcPct val="100000"/>
              </a:lnSpc>
            </a:pPr>
            <a:r>
              <a:rPr lang="it-IT" sz="2200" dirty="0" smtClean="0">
                <a:solidFill>
                  <a:srgbClr val="292934"/>
                </a:solidFill>
                <a:latin typeface="Comic Sans MS" pitchFamily="66" charset="0"/>
              </a:rPr>
              <a:t>backscattering techneques </a:t>
            </a:r>
            <a:endParaRPr sz="2200" dirty="0">
              <a:latin typeface="Comic Sans MS" pitchFamily="66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5496" y="6453336"/>
            <a:ext cx="60486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139952" y="1412776"/>
            <a:ext cx="500404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</a:t>
            </a:r>
            <a:r>
              <a:rPr lang="en-US" dirty="0" smtClean="0"/>
              <a:t>adiated photons from any points in orbit from A to C at zero angle interfere</a:t>
            </a:r>
            <a:r>
              <a:rPr lang="en-US" dirty="0"/>
              <a:t> </a:t>
            </a:r>
            <a:r>
              <a:rPr lang="en-US" dirty="0" smtClean="0"/>
              <a:t>with each other</a:t>
            </a: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237312"/>
            <a:ext cx="925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width of the transition </a:t>
            </a:r>
            <a:r>
              <a:rPr lang="en-US" dirty="0"/>
              <a:t>determines the accuracy of </a:t>
            </a:r>
            <a:r>
              <a:rPr lang="en-US" dirty="0" smtClean="0"/>
              <a:t>the average beam energy.</a:t>
            </a:r>
          </a:p>
          <a:p>
            <a:pPr algn="ctr"/>
            <a:r>
              <a:rPr lang="en-US" dirty="0" smtClean="0"/>
              <a:t>Beam energy spread is about 1 MeV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765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TextShape 2"/>
          <p:cNvSpPr txBox="1"/>
          <p:nvPr/>
        </p:nvSpPr>
        <p:spPr>
          <a:xfrm>
            <a:off x="8379957" y="6597026"/>
            <a:ext cx="1004471" cy="28674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fld id="{27610030-8831-40FE-AF25-91021C73899C}" type="slidenum">
              <a:rPr lang="it-IT" sz="1500">
                <a:solidFill>
                  <a:srgbClr val="FFFFFF"/>
                </a:solidFill>
                <a:latin typeface="Arial"/>
              </a:rPr>
              <a:pPr algn="ctr"/>
              <a:t>26</a:t>
            </a:fld>
            <a:endParaRPr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4397882"/>
            <a:ext cx="9143999" cy="24560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t="9232"/>
          <a:stretch/>
        </p:blipFill>
        <p:spPr>
          <a:xfrm>
            <a:off x="0" y="1130106"/>
            <a:ext cx="2993079" cy="2618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/>
          <a:srcRect t="1651"/>
          <a:stretch/>
        </p:blipFill>
        <p:spPr>
          <a:xfrm>
            <a:off x="3219706" y="1152904"/>
            <a:ext cx="3008478" cy="26096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rcRect r="5691"/>
          <a:stretch>
            <a:fillRect/>
          </a:stretch>
        </p:blipFill>
        <p:spPr>
          <a:xfrm>
            <a:off x="6454882" y="1204455"/>
            <a:ext cx="2706292" cy="25103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91445" y="588951"/>
            <a:ext cx="7213116" cy="6021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751222" y="1238217"/>
            <a:ext cx="3744302" cy="2985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87624" y="3645024"/>
            <a:ext cx="6768752" cy="716467"/>
          </a:xfrm>
          <a:prstGeom prst="rect">
            <a:avLst/>
          </a:prstGeom>
          <a:solidFill>
            <a:srgbClr val="CCFFFF"/>
          </a:solidFill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14656" y="1181842"/>
            <a:ext cx="3487170" cy="30542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831196" y="4453563"/>
            <a:ext cx="4005257" cy="3548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652120" y="4437483"/>
            <a:ext cx="3528392" cy="37096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265134" y="4463077"/>
            <a:ext cx="4323090" cy="38753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52055" y="1212495"/>
            <a:ext cx="4003778" cy="3539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8848740">
            <a:off x="3672128" y="2330801"/>
            <a:ext cx="1037941" cy="453088"/>
          </a:xfrm>
          <a:prstGeom prst="rect">
            <a:avLst/>
          </a:prstGeom>
          <a:noFill/>
        </p:spPr>
        <p:txBody>
          <a:bodyPr wrap="none" lIns="82945" tIns="41473" rIns="82945" bIns="41473" rtlCol="0">
            <a:spAutoFit/>
          </a:bodyPr>
          <a:lstStyle/>
          <a:p>
            <a:r>
              <a:rPr lang="en-US" dirty="0" smtClean="0"/>
              <a:t>cosmic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417005" y="6237312"/>
            <a:ext cx="6259499" cy="391533"/>
          </a:xfrm>
          <a:prstGeom prst="rect">
            <a:avLst/>
          </a:prstGeom>
          <a:noFill/>
        </p:spPr>
        <p:txBody>
          <a:bodyPr wrap="none" lIns="82945" tIns="41473" rIns="82945" bIns="41473" rtlCol="0">
            <a:spAutoFit/>
          </a:bodyPr>
          <a:lstStyle/>
          <a:p>
            <a:r>
              <a:rPr lang="en-US" sz="2000" dirty="0" smtClean="0"/>
              <a:t>Cosmic and </a:t>
            </a:r>
            <a:r>
              <a:rPr lang="en-US" sz="2000" dirty="0" smtClean="0">
                <a:sym typeface="Symbol" panose="05050102010706020507" pitchFamily="18" charset="2"/>
              </a:rPr>
              <a:t>,  </a:t>
            </a:r>
            <a:r>
              <a:rPr lang="en-US" sz="2000" dirty="0" smtClean="0"/>
              <a:t>clusters begin to overlap with energy</a:t>
            </a:r>
            <a:endParaRPr lang="ru-RU" sz="2000" dirty="0"/>
          </a:p>
        </p:txBody>
      </p:sp>
      <p:sp>
        <p:nvSpPr>
          <p:cNvPr id="23" name="CustomShape 11"/>
          <p:cNvSpPr/>
          <p:nvPr/>
        </p:nvSpPr>
        <p:spPr>
          <a:xfrm flipH="1" flipV="1">
            <a:off x="702977" y="3015225"/>
            <a:ext cx="1623955" cy="299552"/>
          </a:xfrm>
          <a:prstGeom prst="straightConnector1">
            <a:avLst/>
          </a:prstGeom>
          <a:noFill/>
          <a:ln w="31750">
            <a:solidFill>
              <a:srgbClr val="C00000"/>
            </a:solidFill>
            <a:round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" name="CustomShape 11"/>
          <p:cNvSpPr/>
          <p:nvPr/>
        </p:nvSpPr>
        <p:spPr>
          <a:xfrm flipH="1" flipV="1">
            <a:off x="1076947" y="2754810"/>
            <a:ext cx="340057" cy="343890"/>
          </a:xfrm>
          <a:prstGeom prst="straightConnector1">
            <a:avLst/>
          </a:prstGeom>
          <a:noFill/>
          <a:ln w="31750">
            <a:solidFill>
              <a:srgbClr val="C00000"/>
            </a:solidFill>
            <a:round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" name="CustomShape 11"/>
          <p:cNvSpPr/>
          <p:nvPr/>
        </p:nvSpPr>
        <p:spPr>
          <a:xfrm flipH="1" flipV="1">
            <a:off x="1417003" y="2374113"/>
            <a:ext cx="395304" cy="380695"/>
          </a:xfrm>
          <a:prstGeom prst="straightConnector1">
            <a:avLst/>
          </a:prstGeom>
          <a:noFill/>
          <a:ln w="31750">
            <a:solidFill>
              <a:srgbClr val="C00000"/>
            </a:solidFill>
            <a:round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" name="CustomShape 11"/>
          <p:cNvSpPr/>
          <p:nvPr/>
        </p:nvSpPr>
        <p:spPr>
          <a:xfrm flipH="1" flipV="1">
            <a:off x="1837067" y="2016016"/>
            <a:ext cx="317000" cy="358097"/>
          </a:xfrm>
          <a:prstGeom prst="straightConnector1">
            <a:avLst/>
          </a:prstGeom>
          <a:noFill/>
          <a:ln w="31750">
            <a:solidFill>
              <a:srgbClr val="C00000"/>
            </a:solidFill>
            <a:round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1849138" y="2142426"/>
            <a:ext cx="239229" cy="453088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52413" y="2504258"/>
            <a:ext cx="239229" cy="453088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sym typeface="Symbol" panose="05050102010706020507" pitchFamily="18" charset="2"/>
              </a:rPr>
              <a:t>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36427" y="2708920"/>
            <a:ext cx="239229" cy="453088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sym typeface="Symbol" panose="05050102010706020507" pitchFamily="18" charset="2"/>
              </a:rPr>
              <a:t>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9307896">
            <a:off x="1624493" y="2812264"/>
            <a:ext cx="1136524" cy="453088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Cosmic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0" name="CustomShape 11"/>
          <p:cNvSpPr/>
          <p:nvPr/>
        </p:nvSpPr>
        <p:spPr>
          <a:xfrm flipH="1" flipV="1">
            <a:off x="2265323" y="1583864"/>
            <a:ext cx="41471" cy="1730912"/>
          </a:xfrm>
          <a:prstGeom prst="straightConnector1">
            <a:avLst/>
          </a:prstGeom>
          <a:noFill/>
          <a:ln w="31750">
            <a:solidFill>
              <a:srgbClr val="C00000"/>
            </a:solidFill>
            <a:round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" name="CustomShape 11"/>
          <p:cNvSpPr/>
          <p:nvPr/>
        </p:nvSpPr>
        <p:spPr>
          <a:xfrm flipV="1">
            <a:off x="7161222" y="1988840"/>
            <a:ext cx="1083186" cy="226112"/>
          </a:xfrm>
          <a:prstGeom prst="straightConnector1">
            <a:avLst/>
          </a:prstGeom>
          <a:noFill/>
          <a:ln w="31750">
            <a:solidFill>
              <a:srgbClr val="C00000"/>
            </a:solidFill>
            <a:round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" name="CustomShape 11"/>
          <p:cNvSpPr/>
          <p:nvPr/>
        </p:nvSpPr>
        <p:spPr>
          <a:xfrm flipH="1" flipV="1">
            <a:off x="8427545" y="1804526"/>
            <a:ext cx="369721" cy="337899"/>
          </a:xfrm>
          <a:prstGeom prst="straightConnector1">
            <a:avLst/>
          </a:prstGeom>
          <a:noFill/>
          <a:ln w="31750">
            <a:solidFill>
              <a:srgbClr val="C00000"/>
            </a:solidFill>
            <a:round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" name="TextBox 32"/>
          <p:cNvSpPr txBox="1"/>
          <p:nvPr/>
        </p:nvSpPr>
        <p:spPr>
          <a:xfrm>
            <a:off x="8653251" y="2037533"/>
            <a:ext cx="239229" cy="453088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0641955">
            <a:off x="7231562" y="2058766"/>
            <a:ext cx="623726" cy="822420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sym typeface="Symbol" panose="05050102010706020507" pitchFamily="18" charset="2"/>
              </a:rPr>
              <a:t>, 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5" name="CustomShape 11"/>
          <p:cNvSpPr/>
          <p:nvPr/>
        </p:nvSpPr>
        <p:spPr>
          <a:xfrm flipH="1" flipV="1">
            <a:off x="2064835" y="5059022"/>
            <a:ext cx="418932" cy="458209"/>
          </a:xfrm>
          <a:prstGeom prst="straightConnector1">
            <a:avLst/>
          </a:prstGeom>
          <a:noFill/>
          <a:ln w="31750">
            <a:solidFill>
              <a:srgbClr val="C00000"/>
            </a:solidFill>
            <a:round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" name="TextBox 35"/>
          <p:cNvSpPr txBox="1"/>
          <p:nvPr/>
        </p:nvSpPr>
        <p:spPr>
          <a:xfrm>
            <a:off x="2339752" y="5013176"/>
            <a:ext cx="239229" cy="453088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 rot="2862785">
            <a:off x="1723093" y="5544916"/>
            <a:ext cx="623726" cy="360755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sym typeface="Symbol" panose="05050102010706020507" pitchFamily="18" charset="2"/>
              </a:rPr>
              <a:t>, </a:t>
            </a:r>
          </a:p>
        </p:txBody>
      </p:sp>
      <p:sp>
        <p:nvSpPr>
          <p:cNvPr id="38" name="CustomShape 11"/>
          <p:cNvSpPr/>
          <p:nvPr/>
        </p:nvSpPr>
        <p:spPr>
          <a:xfrm flipH="1" flipV="1">
            <a:off x="1577724" y="5559408"/>
            <a:ext cx="487110" cy="453808"/>
          </a:xfrm>
          <a:prstGeom prst="straightConnector1">
            <a:avLst/>
          </a:prstGeom>
          <a:noFill/>
          <a:ln w="31750">
            <a:solidFill>
              <a:srgbClr val="C00000"/>
            </a:solidFill>
            <a:round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" name="CustomShape 11"/>
          <p:cNvSpPr/>
          <p:nvPr/>
        </p:nvSpPr>
        <p:spPr>
          <a:xfrm flipV="1">
            <a:off x="558737" y="5744534"/>
            <a:ext cx="738203" cy="532870"/>
          </a:xfrm>
          <a:prstGeom prst="straightConnector1">
            <a:avLst/>
          </a:prstGeom>
          <a:noFill/>
          <a:ln w="31750">
            <a:solidFill>
              <a:srgbClr val="C00000"/>
            </a:solidFill>
            <a:round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1446097">
            <a:off x="8183154" y="4877528"/>
            <a:ext cx="804814" cy="7621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20089084">
            <a:off x="7514295" y="5577484"/>
            <a:ext cx="1338018" cy="126710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63193" y="5483691"/>
            <a:ext cx="1067305" cy="973396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8797267" y="5496192"/>
            <a:ext cx="239229" cy="453088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1284483">
            <a:off x="7688454" y="5876028"/>
            <a:ext cx="1651235" cy="422310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  <a:sym typeface="Symbol" panose="05050102010706020507" pitchFamily="18" charset="2"/>
              </a:rPr>
              <a:t>,  </a:t>
            </a:r>
            <a:r>
              <a:rPr lang="en-US" dirty="0" smtClean="0">
                <a:solidFill>
                  <a:srgbClr val="C00000"/>
                </a:solidFill>
                <a:sym typeface="Symbol" panose="05050102010706020507" pitchFamily="18" charset="2"/>
              </a:rPr>
              <a:t>&amp; cosmic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3" name="Rectangle 2"/>
          <p:cNvSpPr txBox="1">
            <a:spLocks noChangeArrowheads="1"/>
          </p:cNvSpPr>
          <p:nvPr/>
        </p:nvSpPr>
        <p:spPr>
          <a:xfrm>
            <a:off x="0" y="-27384"/>
            <a:ext cx="9144000" cy="720080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it-IT" sz="3200" dirty="0" smtClean="0">
                <a:latin typeface="Comic Sans MS" pitchFamily="66" charset="0"/>
              </a:rPr>
              <a:t>Luminosity determination (e+e- &amp; </a:t>
            </a:r>
            <a:r>
              <a:rPr lang="it-IT" sz="3200" dirty="0" smtClean="0">
                <a:latin typeface="Comic Sans MS" pitchFamily="66" charset="0"/>
                <a:sym typeface="Symbol" panose="05050102010706020507" pitchFamily="18" charset="2"/>
              </a:rPr>
              <a:t>)</a:t>
            </a:r>
            <a:endParaRPr lang="it-IT" sz="3200" dirty="0">
              <a:latin typeface="Comic Sans MS" pitchFamily="66" charset="0"/>
            </a:endParaRPr>
          </a:p>
        </p:txBody>
      </p:sp>
      <p:pic>
        <p:nvPicPr>
          <p:cNvPr id="44" name="Picture 4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439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4987414" y="779689"/>
            <a:ext cx="4121090" cy="5115650"/>
            <a:chOff x="4431401" y="-228600"/>
            <a:chExt cx="4121090" cy="5115650"/>
          </a:xfrm>
        </p:grpSpPr>
        <p:pic>
          <p:nvPicPr>
            <p:cNvPr id="11" name="Picture 10" descr="OmegaPi0eeCMD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54653" y="-228600"/>
              <a:ext cx="4015348" cy="2591162"/>
            </a:xfrm>
            <a:prstGeom prst="rect">
              <a:avLst/>
            </a:prstGeom>
          </p:spPr>
        </p:pic>
        <p:pic>
          <p:nvPicPr>
            <p:cNvPr id="12" name="Picture 11" descr="OmegaPi0eeCMD3_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31401" y="2286362"/>
              <a:ext cx="4121090" cy="2600688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46409" y="800100"/>
            <a:ext cx="4550133" cy="1200318"/>
          </a:xfrm>
          <a:prstGeom prst="rect">
            <a:avLst/>
          </a:prstGeom>
          <a:solidFill>
            <a:srgbClr val="D3F9FB"/>
          </a:solidFill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en-US" sz="1800" dirty="0" smtClean="0">
                <a:cs typeface="Times New Roman" pitchFamily="18" charset="0"/>
              </a:rPr>
              <a:t>The total momentum of charged particles |</a:t>
            </a:r>
            <a:r>
              <a:rPr lang="en-US" sz="1800" b="1" dirty="0" err="1" smtClean="0">
                <a:cs typeface="Times New Roman" pitchFamily="18" charset="0"/>
              </a:rPr>
              <a:t>P</a:t>
            </a:r>
            <a:r>
              <a:rPr lang="en-US" sz="1800" b="1" baseline="-25000" dirty="0" err="1" smtClean="0">
                <a:cs typeface="Times New Roman" pitchFamily="18" charset="0"/>
              </a:rPr>
              <a:t>tr</a:t>
            </a:r>
            <a:r>
              <a:rPr lang="en-US" sz="1800" dirty="0" smtClean="0">
                <a:cs typeface="Times New Roman" pitchFamily="18" charset="0"/>
              </a:rPr>
              <a:t>| vs angle between the most energetic photon direction. Red line presents the selection criteria</a:t>
            </a:r>
            <a:endParaRPr lang="en-US" sz="1800" dirty="0"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409" y="5921771"/>
            <a:ext cx="9097592" cy="923320"/>
          </a:xfrm>
          <a:prstGeom prst="rect">
            <a:avLst/>
          </a:prstGeom>
          <a:solidFill>
            <a:srgbClr val="D3F9FB"/>
          </a:solidFill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1800" dirty="0" smtClean="0">
                <a:cs typeface="Times New Roman" pitchFamily="18" charset="0"/>
              </a:rPr>
              <a:t>The analysis is still in progress. Our statistics is enough to decrease statistical error twice with respect to the previous CMD-2 result. Additionally with better detector performance we hope to reach the most precise result also for the </a:t>
            </a:r>
            <a:r>
              <a:rPr lang="en-US" sz="1800" dirty="0" err="1" smtClean="0">
                <a:latin typeface="Symbol" pitchFamily="18" charset="2"/>
                <a:cs typeface="Times New Roman" pitchFamily="18" charset="0"/>
              </a:rPr>
              <a:t>h</a:t>
            </a:r>
            <a:r>
              <a:rPr lang="en-US" sz="1800" dirty="0" err="1" smtClean="0">
                <a:cs typeface="Times New Roman" pitchFamily="18" charset="0"/>
              </a:rPr>
              <a:t>ee</a:t>
            </a:r>
            <a:r>
              <a:rPr lang="en-US" sz="1800" dirty="0" smtClean="0">
                <a:cs typeface="Times New Roman" pitchFamily="18" charset="0"/>
              </a:rPr>
              <a:t> channel.</a:t>
            </a:r>
            <a:endParaRPr lang="en-US" sz="1800" dirty="0"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57401" y="2438401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8147386" y="3028901"/>
            <a:ext cx="1056552" cy="338544"/>
          </a:xfrm>
          <a:prstGeom prst="rect">
            <a:avLst/>
          </a:prstGeom>
          <a:solidFill>
            <a:schemeClr val="bg1"/>
          </a:solidFill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1600" dirty="0" smtClean="0">
                <a:latin typeface="Symbol" pitchFamily="18" charset="2"/>
              </a:rPr>
              <a:t>y</a:t>
            </a:r>
            <a:r>
              <a:rPr lang="en-US" sz="1600" dirty="0" smtClean="0"/>
              <a:t>(</a:t>
            </a:r>
            <a:r>
              <a:rPr lang="en-US" sz="1600" dirty="0" smtClean="0">
                <a:latin typeface="Symbol" pitchFamily="18" charset="2"/>
              </a:rPr>
              <a:t>g</a:t>
            </a:r>
            <a:r>
              <a:rPr lang="en-US" sz="1600" baseline="-25000" dirty="0" smtClean="0"/>
              <a:t>0</a:t>
            </a:r>
            <a:r>
              <a:rPr lang="en-US" sz="1600" dirty="0" smtClean="0"/>
              <a:t>,P</a:t>
            </a:r>
            <a:r>
              <a:rPr lang="en-US" sz="1600" baseline="-25000" dirty="0" smtClean="0"/>
              <a:t>tr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7704856" y="5621189"/>
            <a:ext cx="1547664" cy="400099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m(</a:t>
            </a:r>
            <a:r>
              <a:rPr lang="en-US" sz="2000" b="1" dirty="0" err="1" smtClean="0">
                <a:latin typeface="Symbol" pitchFamily="18" charset="2"/>
                <a:cs typeface="Times New Roman" pitchFamily="18" charset="0"/>
              </a:rPr>
              <a:t>gg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MeV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9187594">
            <a:off x="753164" y="3905921"/>
            <a:ext cx="2524779" cy="53906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900" b="1" dirty="0" smtClean="0">
                <a:solidFill>
                  <a:schemeClr val="bg1">
                    <a:lumMod val="85000"/>
                  </a:schemeClr>
                </a:solidFill>
                <a:cs typeface="Times New Roman" pitchFamily="18" charset="0"/>
              </a:rPr>
              <a:t>Preliminary</a:t>
            </a:r>
            <a:endParaRPr lang="en-US" sz="2900" b="1" dirty="0">
              <a:solidFill>
                <a:schemeClr val="bg1">
                  <a:lumMod val="8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0" y="44624"/>
            <a:ext cx="9144000" cy="72008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00FF00"/>
              </a:gs>
            </a:gsLst>
            <a:lin ang="18900000" scaled="1"/>
          </a:gradFill>
        </p:spPr>
        <p:txBody>
          <a:bodyPr/>
          <a:lstStyle/>
          <a:p>
            <a:pPr algn="ctr"/>
            <a:r>
              <a:rPr lang="en-US" sz="3200" dirty="0" err="1" smtClean="0">
                <a:latin typeface="Comic Sans MS" pitchFamily="66" charset="0"/>
              </a:rPr>
              <a:t>e</a:t>
            </a:r>
            <a:r>
              <a:rPr lang="en-US" sz="3200" baseline="30000" dirty="0" err="1" smtClean="0">
                <a:latin typeface="Comic Sans MS" pitchFamily="66" charset="0"/>
              </a:rPr>
              <a:t>+</a:t>
            </a:r>
            <a:r>
              <a:rPr lang="en-US" sz="3200" dirty="0" err="1" smtClean="0">
                <a:latin typeface="Comic Sans MS" pitchFamily="66" charset="0"/>
              </a:rPr>
              <a:t>e</a:t>
            </a:r>
            <a:r>
              <a:rPr lang="en-US" sz="3200" baseline="30000" dirty="0" smtClean="0">
                <a:latin typeface="Comic Sans MS" pitchFamily="66" charset="0"/>
              </a:rPr>
              <a:t>-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smtClean="0">
                <a:latin typeface="Comic Sans MS" pitchFamily="66" charset="0"/>
                <a:sym typeface="Symbol"/>
              </a:rPr>
              <a:t></a:t>
            </a:r>
            <a:r>
              <a:rPr lang="en-US" sz="3200" dirty="0" smtClean="0">
                <a:solidFill>
                  <a:schemeClr val="bg1"/>
                </a:solidFill>
                <a:latin typeface="Comic Sans MS" pitchFamily="66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Symbol" pitchFamily="18" charset="2"/>
                <a:sym typeface="Symbol"/>
              </a:rPr>
              <a:t>w</a:t>
            </a: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  <a:sym typeface="Symbol"/>
              </a:rPr>
              <a:t> </a:t>
            </a:r>
            <a:r>
              <a:rPr lang="en-US" sz="3200" dirty="0" smtClean="0">
                <a:latin typeface="Comic Sans MS" pitchFamily="66" charset="0"/>
                <a:sym typeface="Symbol"/>
              </a:rPr>
              <a:t> </a:t>
            </a:r>
            <a:r>
              <a:rPr lang="en-US" sz="3200" dirty="0" smtClean="0">
                <a:latin typeface="Symbol" pitchFamily="18" charset="2"/>
                <a:sym typeface="Symbol"/>
              </a:rPr>
              <a:t>p</a:t>
            </a:r>
            <a:r>
              <a:rPr lang="en-US" sz="3200" baseline="30000" dirty="0" smtClean="0">
                <a:latin typeface="Symbol" pitchFamily="18" charset="2"/>
                <a:sym typeface="Symbol"/>
              </a:rPr>
              <a:t>0</a:t>
            </a:r>
            <a:r>
              <a:rPr lang="en-US" sz="3200" dirty="0" smtClean="0">
                <a:latin typeface="Comic Sans MS" pitchFamily="66" charset="0"/>
                <a:sym typeface="Symbol"/>
              </a:rPr>
              <a:t>e</a:t>
            </a:r>
            <a:r>
              <a:rPr lang="en-US" sz="3200" baseline="30000" dirty="0" smtClean="0">
                <a:latin typeface="Comic Sans MS" pitchFamily="66" charset="0"/>
                <a:sym typeface="Symbol"/>
              </a:rPr>
              <a:t>+</a:t>
            </a:r>
            <a:r>
              <a:rPr lang="en-US" sz="3200" dirty="0" smtClean="0">
                <a:latin typeface="Comic Sans MS" pitchFamily="66" charset="0"/>
                <a:sym typeface="Symbol"/>
              </a:rPr>
              <a:t>e</a:t>
            </a:r>
            <a:r>
              <a:rPr lang="en-US" sz="3200" baseline="30000" dirty="0" smtClean="0">
                <a:latin typeface="Comic Sans MS" pitchFamily="66" charset="0"/>
                <a:sym typeface="Symbol"/>
              </a:rPr>
              <a:t>- </a:t>
            </a:r>
            <a:endParaRPr lang="en-US" sz="3200" baseline="30000" dirty="0">
              <a:latin typeface="Comic Sans MS" pitchFamily="66" charset="0"/>
            </a:endParaRPr>
          </a:p>
        </p:txBody>
      </p:sp>
      <p:pic>
        <p:nvPicPr>
          <p:cNvPr id="31" name="Picture 3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39680" y="0"/>
            <a:ext cx="904320" cy="980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/>
          <p:cNvSpPr txBox="1"/>
          <p:nvPr/>
        </p:nvSpPr>
        <p:spPr>
          <a:xfrm rot="16200000">
            <a:off x="4227934" y="3877023"/>
            <a:ext cx="1728192" cy="400099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Events/3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MeV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6200000">
            <a:off x="4675197" y="806693"/>
            <a:ext cx="628095" cy="400099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baseline="-25000" dirty="0" err="1" smtClean="0"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|</a:t>
            </a:r>
            <a:endParaRPr lang="en-US" sz="20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26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0"/>
            <a:ext cx="827584" cy="89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1979712" y="1916832"/>
            <a:ext cx="4799682" cy="3162110"/>
            <a:chOff x="2519683" y="646332"/>
            <a:chExt cx="6638925" cy="4524375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9683" y="646332"/>
              <a:ext cx="6638925" cy="452437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906748" y="969497"/>
              <a:ext cx="2438400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cs typeface="Times New Roman" pitchFamily="18" charset="0"/>
                </a:rPr>
                <a:t>CMD-3 (Preliminary)</a:t>
              </a:r>
            </a:p>
            <a:p>
              <a:r>
                <a:rPr lang="en-US" sz="1800" b="1" dirty="0" err="1">
                  <a:solidFill>
                    <a:srgbClr val="00FF00"/>
                  </a:solidFill>
                  <a:cs typeface="Times New Roman" pitchFamily="18" charset="0"/>
                </a:rPr>
                <a:t>BaBar</a:t>
              </a:r>
              <a:endParaRPr lang="en-US" sz="1800" b="1" dirty="0">
                <a:solidFill>
                  <a:srgbClr val="00FF00"/>
                </a:solidFill>
                <a:cs typeface="Times New Roman" pitchFamily="18" charset="0"/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756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1"/>
            <a:ext cx="2517866" cy="7287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57472" y="476672"/>
            <a:ext cx="5715000" cy="538599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n-US" sz="2900" dirty="0" smtClean="0">
                <a:latin typeface="Comic Sans MS" pitchFamily="66" charset="0"/>
                <a:cs typeface="Times New Roman" pitchFamily="18" charset="0"/>
              </a:rPr>
              <a:t>Muon anomaly,  a</a:t>
            </a:r>
            <a:r>
              <a:rPr lang="en-US" sz="2900" baseline="-25000" dirty="0" smtClean="0">
                <a:latin typeface="Comic Sans MS" pitchFamily="66" charset="0"/>
                <a:cs typeface="Times New Roman" pitchFamily="18" charset="0"/>
              </a:rPr>
              <a:t>m</a:t>
            </a:r>
            <a:r>
              <a:rPr lang="en-US" sz="2900" dirty="0" smtClean="0">
                <a:latin typeface="Comic Sans MS" pitchFamily="66" charset="0"/>
                <a:cs typeface="Times New Roman" pitchFamily="18" charset="0"/>
              </a:rPr>
              <a:t> = (g-2)</a:t>
            </a:r>
            <a:r>
              <a:rPr lang="en-US" sz="2900" baseline="-25000" dirty="0" smtClean="0">
                <a:latin typeface="Comic Sans MS" pitchFamily="66" charset="0"/>
                <a:cs typeface="Times New Roman" pitchFamily="18" charset="0"/>
              </a:rPr>
              <a:t>m</a:t>
            </a:r>
            <a:r>
              <a:rPr lang="en-US" sz="2900" dirty="0" smtClean="0">
                <a:latin typeface="Comic Sans MS" pitchFamily="66" charset="0"/>
                <a:cs typeface="Times New Roman" pitchFamily="18" charset="0"/>
              </a:rPr>
              <a:t>/2</a:t>
            </a:r>
            <a:endParaRPr lang="en-US" sz="2900" dirty="0"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" name="Picture 4" descr="G-2-Theory-Formul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998731"/>
            <a:ext cx="5040560" cy="630069"/>
          </a:xfrm>
          <a:prstGeom prst="rect">
            <a:avLst/>
          </a:prstGeom>
        </p:spPr>
      </p:pic>
      <p:grpSp>
        <p:nvGrpSpPr>
          <p:cNvPr id="11" name="Group 25"/>
          <p:cNvGrpSpPr>
            <a:grpSpLocks noChangeAspect="1"/>
          </p:cNvGrpSpPr>
          <p:nvPr/>
        </p:nvGrpSpPr>
        <p:grpSpPr>
          <a:xfrm>
            <a:off x="72009" y="2164794"/>
            <a:ext cx="6804247" cy="1912278"/>
            <a:chOff x="580846" y="900400"/>
            <a:chExt cx="8183831" cy="2300000"/>
          </a:xfrm>
        </p:grpSpPr>
        <p:grpSp>
          <p:nvGrpSpPr>
            <p:cNvPr id="12" name="Group 18"/>
            <p:cNvGrpSpPr/>
            <p:nvPr/>
          </p:nvGrpSpPr>
          <p:grpSpPr>
            <a:xfrm>
              <a:off x="580846" y="904554"/>
              <a:ext cx="8183831" cy="2295846"/>
              <a:chOff x="76200" y="904554"/>
              <a:chExt cx="8183831" cy="2295846"/>
            </a:xfrm>
          </p:grpSpPr>
          <p:grpSp>
            <p:nvGrpSpPr>
              <p:cNvPr id="17" name="Group 13"/>
              <p:cNvGrpSpPr/>
              <p:nvPr/>
            </p:nvGrpSpPr>
            <p:grpSpPr>
              <a:xfrm>
                <a:off x="76200" y="914400"/>
                <a:ext cx="2676899" cy="2248214"/>
                <a:chOff x="0" y="914400"/>
                <a:chExt cx="2676899" cy="2248214"/>
              </a:xfrm>
            </p:grpSpPr>
            <p:pic>
              <p:nvPicPr>
                <p:cNvPr id="24" name="Picture 2" descr="QED.PNG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0" y="914400"/>
                  <a:ext cx="2676899" cy="2248214"/>
                </a:xfrm>
                <a:prstGeom prst="rect">
                  <a:avLst/>
                </a:prstGeom>
              </p:spPr>
            </p:pic>
            <p:sp>
              <p:nvSpPr>
                <p:cNvPr id="25" name="Rectangle 21"/>
                <p:cNvSpPr/>
                <p:nvPr/>
              </p:nvSpPr>
              <p:spPr>
                <a:xfrm>
                  <a:off x="152400" y="990600"/>
                  <a:ext cx="685800" cy="381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" name="Group 15"/>
              <p:cNvGrpSpPr/>
              <p:nvPr/>
            </p:nvGrpSpPr>
            <p:grpSpPr>
              <a:xfrm>
                <a:off x="2990501" y="942670"/>
                <a:ext cx="2495899" cy="2181530"/>
                <a:chOff x="2667000" y="942670"/>
                <a:chExt cx="2495899" cy="2181530"/>
              </a:xfrm>
            </p:grpSpPr>
            <p:pic>
              <p:nvPicPr>
                <p:cNvPr id="22" name="Picture 18" descr="Weak.PNG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2667000" y="942670"/>
                  <a:ext cx="2495899" cy="2181530"/>
                </a:xfrm>
                <a:prstGeom prst="rect">
                  <a:avLst/>
                </a:prstGeom>
              </p:spPr>
            </p:pic>
            <p:sp>
              <p:nvSpPr>
                <p:cNvPr id="23" name="Rectangle 19"/>
                <p:cNvSpPr/>
                <p:nvPr/>
              </p:nvSpPr>
              <p:spPr>
                <a:xfrm>
                  <a:off x="2743200" y="990600"/>
                  <a:ext cx="609600" cy="457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7"/>
              <p:cNvGrpSpPr/>
              <p:nvPr/>
            </p:nvGrpSpPr>
            <p:grpSpPr>
              <a:xfrm>
                <a:off x="5486400" y="904554"/>
                <a:ext cx="2773631" cy="2295846"/>
                <a:chOff x="5410200" y="904554"/>
                <a:chExt cx="2773631" cy="2295846"/>
              </a:xfrm>
            </p:grpSpPr>
            <p:pic>
              <p:nvPicPr>
                <p:cNvPr id="20" name="Picture 16" descr="Hadronic.PNG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5611721" y="904554"/>
                  <a:ext cx="2572110" cy="2295846"/>
                </a:xfrm>
                <a:prstGeom prst="rect">
                  <a:avLst/>
                </a:prstGeom>
              </p:spPr>
            </p:pic>
            <p:sp>
              <p:nvSpPr>
                <p:cNvPr id="21" name="Rectangle 17"/>
                <p:cNvSpPr/>
                <p:nvPr/>
              </p:nvSpPr>
              <p:spPr>
                <a:xfrm>
                  <a:off x="5410200" y="990600"/>
                  <a:ext cx="1066800" cy="381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3" name="Group 22"/>
            <p:cNvGrpSpPr/>
            <p:nvPr/>
          </p:nvGrpSpPr>
          <p:grpSpPr>
            <a:xfrm>
              <a:off x="623538" y="900400"/>
              <a:ext cx="7361669" cy="492410"/>
              <a:chOff x="166338" y="1281400"/>
              <a:chExt cx="7361669" cy="492410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66338" y="1281400"/>
                <a:ext cx="952687" cy="44421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 smtClean="0">
                    <a:solidFill>
                      <a:srgbClr val="FF0000"/>
                    </a:solidFill>
                  </a:rPr>
                  <a:t>QED</a:t>
                </a:r>
                <a:endParaRPr lang="en-US" sz="1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024398" y="1329594"/>
                <a:ext cx="1198384" cy="44421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 smtClean="0">
                    <a:solidFill>
                      <a:srgbClr val="FF0000"/>
                    </a:solidFill>
                  </a:rPr>
                  <a:t>WEAK</a:t>
                </a:r>
                <a:endParaRPr lang="en-US" sz="1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622634" y="1318418"/>
                <a:ext cx="1905373" cy="44421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 smtClean="0">
                    <a:solidFill>
                      <a:srgbClr val="FF0000"/>
                    </a:solidFill>
                  </a:rPr>
                  <a:t>HADRONIC</a:t>
                </a:r>
                <a:endParaRPr lang="en-US" sz="1800" b="1" dirty="0">
                  <a:solidFill>
                    <a:srgbClr val="FF0000"/>
                  </a:solidFill>
                </a:endParaRPr>
              </a:p>
            </p:txBody>
          </p:sp>
        </p:grpSp>
      </p:grpSp>
      <p:pic>
        <p:nvPicPr>
          <p:cNvPr id="26" name="Picture 22" descr="LbLdiagram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976906" y="2204864"/>
            <a:ext cx="2167094" cy="187220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948264" y="2195582"/>
            <a:ext cx="864096" cy="4000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cs typeface="Times New Roman" pitchFamily="18" charset="0"/>
              </a:rPr>
              <a:t>LbL</a:t>
            </a:r>
            <a:endParaRPr lang="en-US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/>
        </p:nvGraphicFramePr>
        <p:xfrm>
          <a:off x="36513" y="4149700"/>
          <a:ext cx="4468812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65" name="Equation" r:id="rId10" imgW="1854000" imgH="507960" progId="Equation.3">
                  <p:embed/>
                </p:oleObj>
              </mc:Choice>
              <mc:Fallback>
                <p:oleObj name="Equation" r:id="rId10" imgW="185400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3" y="4149700"/>
                        <a:ext cx="4468812" cy="10795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3399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3"/>
          <p:cNvGraphicFramePr>
            <a:graphicFrameLocks noChangeAspect="1"/>
          </p:cNvGraphicFramePr>
          <p:nvPr/>
        </p:nvGraphicFramePr>
        <p:xfrm>
          <a:off x="4643438" y="4149725"/>
          <a:ext cx="45370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66" name="Equation" r:id="rId12" imgW="2057400" imgH="444240" progId="Equation.3">
                  <p:embed/>
                </p:oleObj>
              </mc:Choice>
              <mc:Fallback>
                <p:oleObj name="Equation" r:id="rId12" imgW="20574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4149725"/>
                        <a:ext cx="4537075" cy="10795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4"/>
          <p:cNvGraphicFramePr>
            <a:graphicFrameLocks noChangeAspect="1"/>
          </p:cNvGraphicFramePr>
          <p:nvPr/>
        </p:nvGraphicFramePr>
        <p:xfrm>
          <a:off x="3059113" y="5297488"/>
          <a:ext cx="3186112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67" name="Equation" r:id="rId14" imgW="1117440" imgH="253800" progId="Equation.3">
                  <p:embed/>
                </p:oleObj>
              </mc:Choice>
              <mc:Fallback>
                <p:oleObj name="Equation" r:id="rId14" imgW="111744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5297488"/>
                        <a:ext cx="3186112" cy="723900"/>
                      </a:xfrm>
                      <a:prstGeom prst="rect">
                        <a:avLst/>
                      </a:prstGeom>
                      <a:solidFill>
                        <a:srgbClr val="FF99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0" y="6093296"/>
            <a:ext cx="9144000" cy="707876"/>
          </a:xfrm>
          <a:prstGeom prst="rect">
            <a:avLst/>
          </a:prstGeom>
          <a:solidFill>
            <a:srgbClr val="D3F9FB"/>
          </a:solidFill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Major contribution to (g-2)/2 comes from energy range of the VEPP-2000    and gives ~ 92% and determines its uncertainty </a:t>
            </a:r>
            <a:endParaRPr lang="en-US" sz="2000" dirty="0">
              <a:latin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32525" y="2720392"/>
            <a:ext cx="1018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370 ppb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37936" y="3610823"/>
            <a:ext cx="1018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220 ppb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009" y="2700478"/>
            <a:ext cx="1091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0.29 ppb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54262" y="2700784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FF0000"/>
                </a:solidFill>
              </a:rPr>
              <a:t>9 ppb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18134" y="1659985"/>
            <a:ext cx="4993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New experiment at FNAL:  140 ppb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0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9124332" cy="671188"/>
              </a:xfrm>
              <a:solidFill>
                <a:srgbClr val="CCFFCC"/>
              </a:solidFill>
            </p:spPr>
            <p:txBody>
              <a:bodyPr/>
              <a:lstStyle/>
              <a:p>
                <a:r>
                  <a:rPr lang="en-US" sz="3600" dirty="0" smtClean="0">
                    <a:solidFill>
                      <a:schemeClr val="tx1"/>
                    </a:solidFill>
                  </a:rPr>
                  <a:t>History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measurements</a:t>
                </a:r>
                <a:endParaRPr lang="en-US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9124332" cy="671188"/>
              </a:xfrm>
              <a:blipFill rotWithShape="0">
                <a:blip r:embed="rId2"/>
                <a:stretch>
                  <a:fillRect t="-18182" b="-2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" t="6807" r="44222" b="18922"/>
          <a:stretch/>
        </p:blipFill>
        <p:spPr>
          <a:xfrm>
            <a:off x="1193677" y="620688"/>
            <a:ext cx="7950323" cy="6186812"/>
          </a:xfrm>
        </p:spPr>
      </p:pic>
      <p:sp>
        <p:nvSpPr>
          <p:cNvPr id="9" name="Левая фигурная скобка 8"/>
          <p:cNvSpPr/>
          <p:nvPr/>
        </p:nvSpPr>
        <p:spPr>
          <a:xfrm>
            <a:off x="1021120" y="1342376"/>
            <a:ext cx="257491" cy="1677908"/>
          </a:xfrm>
          <a:prstGeom prst="leftBrace">
            <a:avLst>
              <a:gd name="adj1" fmla="val 33948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1050891" y="3212976"/>
            <a:ext cx="227720" cy="743682"/>
          </a:xfrm>
          <a:prstGeom prst="leftBrace">
            <a:avLst>
              <a:gd name="adj1" fmla="val 33948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Левая фигурная скобка 10"/>
          <p:cNvSpPr/>
          <p:nvPr/>
        </p:nvSpPr>
        <p:spPr>
          <a:xfrm>
            <a:off x="1047861" y="4149351"/>
            <a:ext cx="230750" cy="2019800"/>
          </a:xfrm>
          <a:prstGeom prst="leftBrace">
            <a:avLst>
              <a:gd name="adj1" fmla="val 33948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rot="16200000">
                <a:off x="-3075787" y="3183291"/>
                <a:ext cx="6858003" cy="491417"/>
              </a:xfrm>
              <a:prstGeom prst="rect">
                <a:avLst/>
              </a:prstGeom>
              <a:solidFill>
                <a:srgbClr val="CCFF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SM contribution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3075787" y="3183291"/>
                <a:ext cx="6858003" cy="491417"/>
              </a:xfrm>
              <a:prstGeom prst="rect">
                <a:avLst/>
              </a:prstGeom>
              <a:blipFill rotWithShape="0">
                <a:blip r:embed="rId4"/>
                <a:stretch>
                  <a:fillRect l="-12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 rot="16200000">
            <a:off x="477352" y="4895543"/>
            <a:ext cx="740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QED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403226" y="3358752"/>
            <a:ext cx="835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Weak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470139" y="1950429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QCD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583680" y="1961155"/>
            <a:ext cx="1516712" cy="70788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precision of experiment</a:t>
            </a:r>
            <a:endParaRPr lang="en-US" sz="2000" dirty="0"/>
          </a:p>
        </p:txBody>
      </p:sp>
      <p:cxnSp>
        <p:nvCxnSpPr>
          <p:cNvPr id="18" name="Прямая со стрелкой 17"/>
          <p:cNvCxnSpPr>
            <a:stCxn id="16" idx="1"/>
          </p:cNvCxnSpPr>
          <p:nvPr/>
        </p:nvCxnSpPr>
        <p:spPr>
          <a:xfrm flipH="1">
            <a:off x="3707904" y="2315098"/>
            <a:ext cx="2875776" cy="2841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55976" y="1412776"/>
            <a:ext cx="1494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theoretical uncertainty</a:t>
            </a:r>
            <a:endParaRPr lang="en-US" sz="2000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 flipV="1">
            <a:off x="2771800" y="1412776"/>
            <a:ext cx="1728193" cy="36004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501" y="0"/>
            <a:ext cx="999831" cy="107908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76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44624"/>
            <a:ext cx="7524328" cy="72008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00FF00"/>
              </a:gs>
            </a:gsLst>
            <a:lin ang="18900000" scaled="1"/>
          </a:gradFill>
        </p:spPr>
        <p:txBody>
          <a:bodyPr/>
          <a:lstStyle/>
          <a:p>
            <a:pPr algn="ctr"/>
            <a:r>
              <a:rPr lang="it-IT" sz="3200" dirty="0" smtClean="0">
                <a:latin typeface="Comic Sans MS" pitchFamily="66" charset="0"/>
              </a:rPr>
              <a:t>VEPP-2000 collider (2017-2018)</a:t>
            </a:r>
            <a:endParaRPr lang="it-IT" sz="3200" dirty="0">
              <a:latin typeface="Comic Sans MS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8" y="764705"/>
            <a:ext cx="4209402" cy="3146464"/>
          </a:xfrm>
          <a:prstGeom prst="rect">
            <a:avLst/>
          </a:prstGeom>
        </p:spPr>
      </p:pic>
      <p:pic>
        <p:nvPicPr>
          <p:cNvPr id="9" name="Рисунок 6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52736"/>
            <a:ext cx="4390133" cy="1472395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3541230" y="1484784"/>
            <a:ext cx="1194955" cy="401726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504" y="3717032"/>
            <a:ext cx="439248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b="1" dirty="0" smtClean="0">
                <a:solidFill>
                  <a:srgbClr val="C00000"/>
                </a:solidFill>
                <a:latin typeface="Optima Black"/>
              </a:rPr>
              <a:t> </a:t>
            </a:r>
            <a:endParaRPr lang="en-US" altLang="ru-RU" b="1" dirty="0">
              <a:solidFill>
                <a:schemeClr val="tx2"/>
              </a:solidFill>
              <a:latin typeface="Optima Black"/>
            </a:endParaRPr>
          </a:p>
          <a:p>
            <a:pPr>
              <a:buSzPct val="70000"/>
              <a:buBlip>
                <a:blip r:embed="rId5"/>
              </a:buBlip>
            </a:pPr>
            <a:r>
              <a:rPr lang="ru-RU" altLang="ru-RU" b="1" dirty="0">
                <a:latin typeface="Tahoma" pitchFamily="34" charset="0"/>
              </a:rPr>
              <a:t> </a:t>
            </a:r>
            <a:r>
              <a:rPr lang="en-US" altLang="ru-RU" sz="2000" dirty="0" err="1">
                <a:latin typeface="Optima Black"/>
              </a:rPr>
              <a:t>c.m</a:t>
            </a:r>
            <a:r>
              <a:rPr lang="en-US" altLang="ru-RU" sz="2000" dirty="0">
                <a:latin typeface="Optima Black"/>
              </a:rPr>
              <a:t>. energy  E=0.3-2.0 </a:t>
            </a:r>
            <a:r>
              <a:rPr lang="en-US" altLang="ru-RU" sz="2000" dirty="0" err="1">
                <a:latin typeface="Optima Black"/>
              </a:rPr>
              <a:t>GeV</a:t>
            </a:r>
            <a:endParaRPr lang="en-US" altLang="ru-RU" sz="2000" dirty="0">
              <a:latin typeface="Optima Black"/>
            </a:endParaRPr>
          </a:p>
          <a:p>
            <a:pPr>
              <a:buSzPct val="70000"/>
            </a:pPr>
            <a:r>
              <a:rPr lang="en-US" altLang="ru-RU" sz="2000" dirty="0" smtClean="0">
                <a:latin typeface="Optima Black"/>
              </a:rPr>
              <a:t> </a:t>
            </a:r>
          </a:p>
          <a:p>
            <a:pPr>
              <a:buSzPct val="70000"/>
              <a:buBlip>
                <a:blip r:embed="rId5"/>
              </a:buBlip>
            </a:pPr>
            <a:r>
              <a:rPr lang="en-US" altLang="ru-RU" sz="2000" dirty="0" smtClean="0">
                <a:latin typeface="Optima Black"/>
              </a:rPr>
              <a:t> from flat to round </a:t>
            </a:r>
            <a:r>
              <a:rPr lang="en-US" altLang="ru-RU" sz="2000" dirty="0">
                <a:latin typeface="Optima Black"/>
              </a:rPr>
              <a:t>beam optics</a:t>
            </a:r>
          </a:p>
          <a:p>
            <a:pPr>
              <a:buSzPct val="70000"/>
              <a:buBlip>
                <a:blip r:embed="rId5"/>
              </a:buBlip>
            </a:pPr>
            <a:endParaRPr lang="en-US" altLang="ru-RU" sz="2000" dirty="0" smtClean="0">
              <a:latin typeface="Optima Black"/>
              <a:sym typeface="Symbol" pitchFamily="18" charset="2"/>
            </a:endParaRPr>
          </a:p>
          <a:p>
            <a:pPr>
              <a:buSzPct val="70000"/>
              <a:buBlip>
                <a:blip r:embed="rId5"/>
              </a:buBlip>
            </a:pPr>
            <a:r>
              <a:rPr lang="en-US" altLang="ru-RU" sz="2000" dirty="0" smtClean="0">
                <a:latin typeface="Optima Black"/>
                <a:sym typeface="Symbol" pitchFamily="18" charset="2"/>
              </a:rPr>
              <a:t> </a:t>
            </a:r>
            <a:r>
              <a:rPr lang="en-US" altLang="ru-RU" sz="2000" dirty="0">
                <a:latin typeface="Optima Black"/>
                <a:sym typeface="Symbol" pitchFamily="18" charset="2"/>
              </a:rPr>
              <a:t>Luminosity </a:t>
            </a:r>
            <a:r>
              <a:rPr lang="en-US" altLang="ru-RU" sz="2000" dirty="0">
                <a:latin typeface="Optima Black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at E=1.8 </a:t>
            </a:r>
            <a:r>
              <a:rPr lang="en-US" altLang="ru-RU" sz="2000" dirty="0" smtClean="0">
                <a:latin typeface="Tahoma" pitchFamily="34" charset="0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GeV</a:t>
            </a:r>
          </a:p>
          <a:p>
            <a:pPr>
              <a:buSzPct val="70000"/>
            </a:pPr>
            <a:endParaRPr lang="en-US" altLang="ru-RU" sz="2000" dirty="0">
              <a:latin typeface="Tahoma" pitchFamily="34" charset="0"/>
              <a:ea typeface="Arial Unicode MS" pitchFamily="34" charset="-128"/>
              <a:cs typeface="Arial Unicode MS" pitchFamily="34" charset="-128"/>
              <a:sym typeface="Symbol" pitchFamily="18" charset="2"/>
            </a:endParaRPr>
          </a:p>
          <a:p>
            <a:pPr>
              <a:buSzPct val="70000"/>
            </a:pPr>
            <a:r>
              <a:rPr lang="en-US" altLang="ru-RU" sz="2000" dirty="0">
                <a:latin typeface="Optima Black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1</a:t>
            </a:r>
            <a:r>
              <a:rPr lang="en-US" altLang="ru-RU" sz="2000" dirty="0">
                <a:latin typeface="Optima Black"/>
                <a:ea typeface="Arial Unicode MS" pitchFamily="34" charset="-128"/>
                <a:cs typeface="Arial Unicode MS" pitchFamily="34" charset="-128"/>
                <a:sym typeface="Symbol"/>
              </a:rPr>
              <a:t></a:t>
            </a:r>
            <a:r>
              <a:rPr lang="en-US" altLang="ru-RU" sz="2000" dirty="0">
                <a:latin typeface="Optima Black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10</a:t>
            </a:r>
            <a:r>
              <a:rPr lang="en-US" altLang="ru-RU" sz="2000" baseline="30000" dirty="0">
                <a:latin typeface="Optima Black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32</a:t>
            </a:r>
            <a:r>
              <a:rPr lang="en-US" altLang="ru-RU" sz="2000" dirty="0">
                <a:latin typeface="Optima Black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</a:t>
            </a:r>
            <a:r>
              <a:rPr lang="en-US" altLang="ru-RU" sz="2000" dirty="0">
                <a:latin typeface="Optima Black"/>
              </a:rPr>
              <a:t>cm</a:t>
            </a:r>
            <a:r>
              <a:rPr lang="ru-RU" altLang="ru-RU" sz="2000" baseline="30000" dirty="0">
                <a:latin typeface="Tahoma" pitchFamily="34" charset="0"/>
              </a:rPr>
              <a:t>-2</a:t>
            </a:r>
            <a:r>
              <a:rPr lang="en-US" altLang="ru-RU" sz="2000" baseline="30000" dirty="0">
                <a:latin typeface="Tahoma" pitchFamily="34" charset="0"/>
              </a:rPr>
              <a:t> </a:t>
            </a:r>
            <a:r>
              <a:rPr lang="en-US" altLang="ru-RU" sz="2000" dirty="0">
                <a:latin typeface="Optima Black"/>
              </a:rPr>
              <a:t>sec</a:t>
            </a:r>
            <a:r>
              <a:rPr lang="ru-RU" altLang="ru-RU" sz="2000" baseline="30000" dirty="0">
                <a:latin typeface="Tahoma" pitchFamily="34" charset="0"/>
              </a:rPr>
              <a:t>-1</a:t>
            </a:r>
            <a:r>
              <a:rPr lang="en-US" altLang="ru-RU" sz="2000" baseline="30000" dirty="0">
                <a:latin typeface="Tahoma" pitchFamily="34" charset="0"/>
              </a:rPr>
              <a:t> </a:t>
            </a:r>
            <a:r>
              <a:rPr lang="en-US" altLang="ru-RU" sz="2000" dirty="0">
                <a:latin typeface="Tahoma" pitchFamily="34" charset="0"/>
              </a:rPr>
              <a:t>(project)           </a:t>
            </a:r>
            <a:r>
              <a:rPr lang="en-US" altLang="ru-RU" sz="2000" dirty="0">
                <a:latin typeface="Optima Black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   </a:t>
            </a:r>
            <a:r>
              <a:rPr lang="en-US" altLang="ru-RU" sz="2000" dirty="0" smtClean="0">
                <a:latin typeface="Optima Black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4</a:t>
            </a:r>
            <a:r>
              <a:rPr lang="en-US" altLang="ru-RU" sz="2000" dirty="0" smtClean="0">
                <a:latin typeface="Optima Black"/>
                <a:ea typeface="Arial Unicode MS" pitchFamily="34" charset="-128"/>
                <a:cs typeface="Arial Unicode MS" pitchFamily="34" charset="-128"/>
                <a:sym typeface="Symbol"/>
              </a:rPr>
              <a:t></a:t>
            </a:r>
            <a:r>
              <a:rPr lang="en-US" altLang="ru-RU" sz="2000" dirty="0">
                <a:latin typeface="Optima Black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10</a:t>
            </a:r>
            <a:r>
              <a:rPr lang="en-US" altLang="ru-RU" sz="2000" baseline="30000" dirty="0">
                <a:latin typeface="Optima Black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31</a:t>
            </a:r>
            <a:r>
              <a:rPr lang="en-US" altLang="ru-RU" sz="2000" dirty="0">
                <a:latin typeface="Optima Black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</a:t>
            </a:r>
            <a:r>
              <a:rPr lang="en-US" altLang="ru-RU" sz="2000" dirty="0">
                <a:latin typeface="Optima Black"/>
              </a:rPr>
              <a:t>cm</a:t>
            </a:r>
            <a:r>
              <a:rPr lang="ru-RU" altLang="ru-RU" sz="2000" baseline="30000" dirty="0">
                <a:latin typeface="Tahoma" pitchFamily="34" charset="0"/>
              </a:rPr>
              <a:t>-2</a:t>
            </a:r>
            <a:r>
              <a:rPr lang="en-US" altLang="ru-RU" sz="2000" baseline="30000" dirty="0">
                <a:latin typeface="Tahoma" pitchFamily="34" charset="0"/>
              </a:rPr>
              <a:t> </a:t>
            </a:r>
            <a:r>
              <a:rPr lang="en-US" altLang="ru-RU" sz="2000" dirty="0">
                <a:latin typeface="Optima Black"/>
              </a:rPr>
              <a:t>sec</a:t>
            </a:r>
            <a:r>
              <a:rPr lang="ru-RU" altLang="ru-RU" sz="2000" baseline="30000" dirty="0">
                <a:latin typeface="Tahoma" pitchFamily="34" charset="0"/>
              </a:rPr>
              <a:t>-1</a:t>
            </a:r>
            <a:r>
              <a:rPr lang="en-US" altLang="ru-RU" sz="2000" baseline="30000" dirty="0">
                <a:latin typeface="Tahoma" pitchFamily="34" charset="0"/>
              </a:rPr>
              <a:t> </a:t>
            </a:r>
            <a:r>
              <a:rPr lang="en-US" altLang="ru-RU" sz="2000" dirty="0">
                <a:latin typeface="Tahoma" pitchFamily="34" charset="0"/>
              </a:rPr>
              <a:t>(</a:t>
            </a:r>
            <a:r>
              <a:rPr lang="en-US" altLang="ru-RU" sz="2000" dirty="0" smtClean="0">
                <a:latin typeface="Tahoma" pitchFamily="34" charset="0"/>
              </a:rPr>
              <a:t>achieved in 2018)</a:t>
            </a:r>
            <a:endParaRPr lang="en-US" altLang="ru-RU" sz="2000" dirty="0">
              <a:latin typeface="Optima Black"/>
              <a:ea typeface="Arial Unicode MS" pitchFamily="34" charset="-128"/>
              <a:cs typeface="Arial Unicode MS" pitchFamily="34" charset="-128"/>
              <a:sym typeface="Symbol" pitchFamily="18" charset="2"/>
            </a:endParaRPr>
          </a:p>
        </p:txBody>
      </p:sp>
      <p:pic>
        <p:nvPicPr>
          <p:cNvPr id="12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509120"/>
            <a:ext cx="2415289" cy="563821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3" name="Прямая со стрелкой 12"/>
          <p:cNvCxnSpPr>
            <a:endCxn id="12" idx="1"/>
          </p:cNvCxnSpPr>
          <p:nvPr/>
        </p:nvCxnSpPr>
        <p:spPr>
          <a:xfrm flipV="1">
            <a:off x="3851920" y="4791031"/>
            <a:ext cx="2016224" cy="7812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730836" y="2813163"/>
            <a:ext cx="4375313" cy="1384995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00009C"/>
                </a:solidFill>
                <a:sym typeface="Symbol" panose="05050102010706020507" pitchFamily="18" charset="2"/>
              </a:rPr>
              <a:t>VEPP-2000 collider began to</a:t>
            </a:r>
            <a:r>
              <a:rPr lang="en-US" sz="2800" dirty="0">
                <a:solidFill>
                  <a:srgbClr val="00009C"/>
                </a:solidFill>
                <a:sym typeface="Symbol" panose="05050102010706020507" pitchFamily="18" charset="2"/>
              </a:rPr>
              <a:t> </a:t>
            </a:r>
            <a:r>
              <a:rPr lang="en-US" sz="2800" dirty="0" smtClean="0">
                <a:solidFill>
                  <a:srgbClr val="00009C"/>
                </a:solidFill>
                <a:sym typeface="Symbol" panose="05050102010706020507" pitchFamily="18" charset="2"/>
              </a:rPr>
              <a:t>operate since the end of 2010 </a:t>
            </a:r>
            <a:endParaRPr lang="ru-RU" sz="2800" dirty="0">
              <a:solidFill>
                <a:srgbClr val="00009C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25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-27384"/>
            <a:ext cx="8028384" cy="648072"/>
          </a:xfrm>
          <a:prstGeom prst="rect">
            <a:avLst/>
          </a:prstGeom>
          <a:noFill/>
        </p:spPr>
        <p:txBody>
          <a:bodyPr/>
          <a:lstStyle/>
          <a:p>
            <a:pPr lvl="0" algn="ctr">
              <a:defRPr/>
            </a:pPr>
            <a:r>
              <a:rPr lang="en-US" altLang="ru-RU" sz="32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CMD-3 detector </a:t>
            </a:r>
            <a:endParaRPr lang="ru-RU" sz="3200" b="1" kern="0" noProof="0" dirty="0" smtClean="0">
              <a:ea typeface="+mj-ea"/>
              <a:cs typeface="Times New Roman" pitchFamily="18" charset="0"/>
            </a:endParaRPr>
          </a:p>
        </p:txBody>
      </p:sp>
      <p:pic>
        <p:nvPicPr>
          <p:cNvPr id="9" name="Picture 3" descr="g4RayTrac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9"/>
          <a:stretch>
            <a:fillRect/>
          </a:stretch>
        </p:blipFill>
        <p:spPr bwMode="auto">
          <a:xfrm>
            <a:off x="0" y="859006"/>
            <a:ext cx="5996675" cy="601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225473" y="1124744"/>
            <a:ext cx="3910752" cy="57246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1" tIns="45710" rIns="91421" bIns="45710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1600" dirty="0"/>
              <a:t>DC – 1218 hexagonal cells with sensitive </a:t>
            </a:r>
          </a:p>
          <a:p>
            <a:r>
              <a:rPr lang="en-US" altLang="ru-RU" sz="1600" dirty="0"/>
              <a:t>wires, W-Re alloy,  15 </a:t>
            </a:r>
            <a:r>
              <a:rPr lang="en-US" altLang="ru-RU" sz="1600" dirty="0">
                <a:latin typeface="Symbol" panose="05050102010706020507" pitchFamily="18" charset="2"/>
              </a:rPr>
              <a:t>m</a:t>
            </a:r>
            <a:r>
              <a:rPr lang="en-US" altLang="ru-RU" sz="1600" dirty="0"/>
              <a:t> in </a:t>
            </a:r>
            <a:r>
              <a:rPr lang="en-US" altLang="ru-RU" sz="1600" dirty="0" smtClean="0"/>
              <a:t>diameter, spatial resolution </a:t>
            </a:r>
            <a:r>
              <a:rPr lang="en-US" altLang="ru-RU" sz="1600" dirty="0" smtClean="0">
                <a:sym typeface="Symbol" panose="05050102010706020507" pitchFamily="18" charset="2"/>
              </a:rPr>
              <a:t> 100</a:t>
            </a:r>
            <a:r>
              <a:rPr lang="en-US" altLang="ru-RU" sz="1600" dirty="0" smtClean="0"/>
              <a:t>.</a:t>
            </a:r>
            <a:endParaRPr lang="en-US" altLang="ru-RU" sz="1600" dirty="0"/>
          </a:p>
          <a:p>
            <a:endParaRPr lang="en-US" altLang="ru-RU" sz="1600" dirty="0"/>
          </a:p>
          <a:p>
            <a:r>
              <a:rPr lang="en-US" altLang="ru-RU" sz="1600" dirty="0"/>
              <a:t>Z-chamber – start FLT, precise </a:t>
            </a:r>
          </a:p>
          <a:p>
            <a:r>
              <a:rPr lang="en-US" altLang="ru-RU" sz="1600" dirty="0"/>
              <a:t>z-coordinate </a:t>
            </a:r>
            <a:r>
              <a:rPr lang="en-US" altLang="ru-RU" sz="1600" dirty="0">
                <a:cs typeface="Times New Roman" panose="02020603050405020304" pitchFamily="18" charset="0"/>
              </a:rPr>
              <a:t>~ 500 </a:t>
            </a:r>
            <a:r>
              <a:rPr lang="en-US" altLang="ru-RU" sz="1600" dirty="0">
                <a:cs typeface="Times New Roman" panose="02020603050405020304" pitchFamily="18" charset="0"/>
                <a:sym typeface="Symbol" panose="05050102010706020507" pitchFamily="18" charset="2"/>
              </a:rPr>
              <a:t> </a:t>
            </a:r>
            <a:r>
              <a:rPr lang="en-US" altLang="ru-RU" sz="1600" dirty="0"/>
              <a:t>(detector acceptance)</a:t>
            </a:r>
          </a:p>
          <a:p>
            <a:endParaRPr lang="en-US" altLang="ru-RU" sz="1600" dirty="0"/>
          </a:p>
          <a:p>
            <a:pPr>
              <a:lnSpc>
                <a:spcPct val="100000"/>
              </a:lnSpc>
            </a:pPr>
            <a:r>
              <a:rPr lang="en-US" altLang="ru-RU" sz="1600" dirty="0" err="1"/>
              <a:t>LXe</a:t>
            </a:r>
            <a:r>
              <a:rPr lang="en-US" altLang="ru-RU" sz="1600" dirty="0"/>
              <a:t> calorimeter thickness </a:t>
            </a:r>
            <a:r>
              <a:rPr lang="en-US" altLang="ru-RU" sz="1600" dirty="0" smtClean="0"/>
              <a:t>5,1X</a:t>
            </a:r>
            <a:r>
              <a:rPr lang="en-US" altLang="ru-RU" sz="1600" baseline="-20000" dirty="0" smtClean="0"/>
              <a:t>0</a:t>
            </a:r>
            <a:r>
              <a:rPr lang="en-US" altLang="ru-RU" sz="1600" dirty="0"/>
              <a:t>, 196 towers </a:t>
            </a:r>
            <a:r>
              <a:rPr lang="en-US" altLang="ru-RU" sz="1600" dirty="0" smtClean="0"/>
              <a:t>  &amp; 1286 </a:t>
            </a:r>
            <a:r>
              <a:rPr lang="en-US" altLang="ru-RU" sz="1600" dirty="0"/>
              <a:t>strips. </a:t>
            </a:r>
            <a:r>
              <a:rPr lang="en-US" altLang="ru-RU" sz="1600" dirty="0" smtClean="0"/>
              <a:t>Spatial </a:t>
            </a:r>
            <a:r>
              <a:rPr lang="ru-RU" altLang="ru-RU" sz="1600" dirty="0" smtClean="0"/>
              <a:t> </a:t>
            </a:r>
            <a:r>
              <a:rPr lang="en-US" altLang="ru-RU" sz="1600" dirty="0"/>
              <a:t>resolution 1 – 2 </a:t>
            </a:r>
            <a:r>
              <a:rPr lang="en-US" altLang="ru-RU" sz="1600" dirty="0" smtClean="0"/>
              <a:t>mm, </a:t>
            </a:r>
            <a:r>
              <a:rPr lang="en-US" sz="1500" dirty="0">
                <a:solidFill>
                  <a:srgbClr val="000000"/>
                </a:solidFill>
                <a:latin typeface="Arial"/>
                <a:ea typeface="DejaVu LGC Sans"/>
              </a:rPr>
              <a:t>measurement of conversion point for </a:t>
            </a:r>
            <a:r>
              <a:rPr lang="en-US" sz="1500" dirty="0">
                <a:solidFill>
                  <a:srgbClr val="000000"/>
                </a:solidFill>
                <a:latin typeface="Standard Symbols L"/>
                <a:ea typeface="Standard Symbols L"/>
              </a:rPr>
              <a:t>g</a:t>
            </a:r>
            <a:r>
              <a:rPr lang="en-US" sz="1500" dirty="0">
                <a:solidFill>
                  <a:srgbClr val="000000"/>
                </a:solidFill>
                <a:latin typeface="Arial"/>
                <a:ea typeface="DejaVu LGC Sans"/>
              </a:rPr>
              <a:t>’s </a:t>
            </a:r>
            <a:r>
              <a:rPr lang="en-US" sz="1500" dirty="0" smtClean="0">
                <a:solidFill>
                  <a:srgbClr val="000000"/>
                </a:solidFill>
                <a:latin typeface="Arial"/>
                <a:ea typeface="DejaVu LGC Sans"/>
              </a:rPr>
              <a:t>measurement </a:t>
            </a:r>
            <a:r>
              <a:rPr lang="en-US" sz="1500" dirty="0">
                <a:solidFill>
                  <a:srgbClr val="000000"/>
                </a:solidFill>
                <a:latin typeface="Arial"/>
                <a:ea typeface="DejaVu LGC Sans"/>
              </a:rPr>
              <a:t>of shower profile</a:t>
            </a:r>
          </a:p>
          <a:p>
            <a:r>
              <a:rPr lang="en-US" altLang="ru-RU" sz="1600" dirty="0" smtClean="0"/>
              <a:t>  </a:t>
            </a:r>
          </a:p>
          <a:p>
            <a:r>
              <a:rPr lang="en-US" altLang="ru-RU" sz="1600" dirty="0" smtClean="0"/>
              <a:t>TOF – 16 counters, time resolution </a:t>
            </a:r>
            <a:r>
              <a:rPr lang="en-US" altLang="ru-RU" sz="1600" dirty="0" smtClean="0">
                <a:cs typeface="Times New Roman" panose="02020603050405020304" pitchFamily="18" charset="0"/>
              </a:rPr>
              <a:t>~ 1ns</a:t>
            </a:r>
            <a:r>
              <a:rPr lang="en-US" altLang="ru-RU" sz="1600" dirty="0" smtClean="0"/>
              <a:t> </a:t>
            </a:r>
          </a:p>
          <a:p>
            <a:endParaRPr lang="en-US" altLang="ru-RU" sz="1600" dirty="0"/>
          </a:p>
          <a:p>
            <a:r>
              <a:rPr lang="en-US" altLang="ru-RU" sz="1600" dirty="0"/>
              <a:t>Calorimeter with </a:t>
            </a:r>
            <a:r>
              <a:rPr lang="en-US" altLang="ru-RU" sz="1600" dirty="0" err="1"/>
              <a:t>CsI</a:t>
            </a:r>
            <a:r>
              <a:rPr lang="en-US" altLang="ru-RU" sz="1600" dirty="0"/>
              <a:t> crystals (</a:t>
            </a:r>
            <a:r>
              <a:rPr lang="en-US" altLang="ru-RU" sz="1600" dirty="0">
                <a:sym typeface="Symbol" panose="05050102010706020507" pitchFamily="18" charset="2"/>
              </a:rPr>
              <a:t>3,5 t</a:t>
            </a:r>
            <a:r>
              <a:rPr lang="en-US" altLang="ru-RU" sz="1600" dirty="0"/>
              <a:t>), 8 </a:t>
            </a:r>
            <a:r>
              <a:rPr lang="en-US" altLang="ru-RU" sz="1600" dirty="0" smtClean="0"/>
              <a:t> octants</a:t>
            </a:r>
            <a:r>
              <a:rPr lang="en-US" altLang="ru-RU" sz="1600" dirty="0"/>
              <a:t>, </a:t>
            </a:r>
            <a:r>
              <a:rPr lang="ru-RU" altLang="ru-RU" sz="1600" dirty="0"/>
              <a:t> </a:t>
            </a:r>
            <a:r>
              <a:rPr lang="en-US" altLang="ru-RU" sz="1600" dirty="0"/>
              <a:t>number of crystals - 1152, 8 X</a:t>
            </a:r>
            <a:r>
              <a:rPr lang="en-US" altLang="ru-RU" sz="1600" baseline="-20000" dirty="0"/>
              <a:t>0</a:t>
            </a:r>
            <a:r>
              <a:rPr lang="en-US" altLang="ru-RU" sz="1600" dirty="0" smtClean="0"/>
              <a:t>.</a:t>
            </a:r>
            <a:endParaRPr lang="en-US" altLang="ru-RU" sz="1600" dirty="0"/>
          </a:p>
          <a:p>
            <a:endParaRPr lang="en-US" altLang="ru-RU" sz="1600" dirty="0"/>
          </a:p>
          <a:p>
            <a:r>
              <a:rPr lang="en-US" altLang="ru-RU" sz="1600" dirty="0"/>
              <a:t>MR system – 8 octants (cosmic veto, ~ 1ns </a:t>
            </a:r>
            <a:r>
              <a:rPr lang="en-US" altLang="ru-RU" sz="1600" dirty="0" smtClean="0"/>
              <a:t>) 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ejaVu LGC Sans"/>
              </a:rPr>
              <a:t>particle 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DejaVu LGC Sans"/>
              </a:rPr>
              <a:t>ID 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DejaVu LGC Sans"/>
              </a:rPr>
              <a:t>(mainly p, n)</a:t>
            </a:r>
            <a:endParaRPr lang="en-US" sz="1600" dirty="0"/>
          </a:p>
          <a:p>
            <a:endParaRPr lang="en-US" altLang="ru-RU" sz="1600" dirty="0"/>
          </a:p>
          <a:p>
            <a:r>
              <a:rPr lang="en-US" altLang="ru-RU" sz="1600" dirty="0"/>
              <a:t>Project magnetic field - 1,5 T </a:t>
            </a:r>
          </a:p>
          <a:p>
            <a:r>
              <a:rPr lang="en-US" altLang="ru-RU" sz="1600" dirty="0"/>
              <a:t>(current value  1.3 </a:t>
            </a:r>
            <a:r>
              <a:rPr lang="en-US" altLang="ru-RU" sz="1600" dirty="0" smtClean="0"/>
              <a:t>T)</a:t>
            </a:r>
          </a:p>
          <a:p>
            <a:endParaRPr lang="en-US" altLang="ru-RU" sz="16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843808" y="3356992"/>
            <a:ext cx="1656184" cy="880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8"/>
          <p:cNvSpPr txBox="1">
            <a:spLocks noChangeArrowheads="1"/>
          </p:cNvSpPr>
          <p:nvPr/>
        </p:nvSpPr>
        <p:spPr bwMode="auto">
          <a:xfrm>
            <a:off x="4344641" y="3140968"/>
            <a:ext cx="5180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 dirty="0" smtClean="0"/>
              <a:t>DC</a:t>
            </a:r>
            <a:endParaRPr lang="ru-RU" b="1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224269" y="3797307"/>
            <a:ext cx="1379417" cy="8143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8"/>
          <p:cNvSpPr txBox="1">
            <a:spLocks noChangeArrowheads="1"/>
          </p:cNvSpPr>
          <p:nvPr/>
        </p:nvSpPr>
        <p:spPr bwMode="auto">
          <a:xfrm>
            <a:off x="4549795" y="3486878"/>
            <a:ext cx="4924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 dirty="0" smtClean="0"/>
              <a:t>ZC</a:t>
            </a:r>
            <a:endParaRPr lang="ru-RU" b="1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3246155" y="4611674"/>
            <a:ext cx="1248705" cy="3013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427984" y="4851381"/>
            <a:ext cx="642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/>
              <a:t>TOF</a:t>
            </a:r>
          </a:p>
        </p:txBody>
      </p:sp>
      <p:sp>
        <p:nvSpPr>
          <p:cNvPr id="22" name="TextBox 18"/>
          <p:cNvSpPr txBox="1">
            <a:spLocks noChangeArrowheads="1"/>
          </p:cNvSpPr>
          <p:nvPr/>
        </p:nvSpPr>
        <p:spPr bwMode="auto">
          <a:xfrm>
            <a:off x="4413196" y="4347325"/>
            <a:ext cx="608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err="1"/>
              <a:t>LXe</a:t>
            </a:r>
            <a:endParaRPr lang="ru-RU" b="1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3224269" y="5060621"/>
            <a:ext cx="1308716" cy="1371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3290902" y="5517456"/>
            <a:ext cx="1144145" cy="3906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18"/>
          <p:cNvSpPr txBox="1">
            <a:spLocks noChangeArrowheads="1"/>
          </p:cNvSpPr>
          <p:nvPr/>
        </p:nvSpPr>
        <p:spPr bwMode="auto">
          <a:xfrm>
            <a:off x="4367054" y="5723204"/>
            <a:ext cx="544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err="1"/>
              <a:t>CsI</a:t>
            </a:r>
            <a:endParaRPr lang="ru-RU" b="1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3295265" y="994739"/>
            <a:ext cx="618712" cy="2220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18"/>
          <p:cNvSpPr txBox="1">
            <a:spLocks noChangeArrowheads="1"/>
          </p:cNvSpPr>
          <p:nvPr/>
        </p:nvSpPr>
        <p:spPr bwMode="auto">
          <a:xfrm>
            <a:off x="3877065" y="735735"/>
            <a:ext cx="517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err="1"/>
              <a:t>Mu</a:t>
            </a:r>
            <a:endParaRPr lang="ru-RU" b="1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755576" y="4465609"/>
            <a:ext cx="1452173" cy="16996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8"/>
          <p:cNvSpPr txBox="1">
            <a:spLocks noChangeArrowheads="1"/>
          </p:cNvSpPr>
          <p:nvPr/>
        </p:nvSpPr>
        <p:spPr bwMode="auto">
          <a:xfrm>
            <a:off x="209702" y="6083835"/>
            <a:ext cx="71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/>
              <a:t>BGO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425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724" t="11727" r="7088" b="77508"/>
          <a:stretch/>
        </p:blipFill>
        <p:spPr>
          <a:xfrm>
            <a:off x="35496" y="44624"/>
            <a:ext cx="8064896" cy="720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188" t="22868" r="6623" b="4870"/>
          <a:stretch/>
        </p:blipFill>
        <p:spPr>
          <a:xfrm>
            <a:off x="35495" y="692696"/>
            <a:ext cx="9111291" cy="60486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6200000">
            <a:off x="-1550544" y="3430864"/>
            <a:ext cx="400423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 rate statistics collection, 1/</a:t>
            </a:r>
            <a:r>
              <a:rPr lang="en-US" sz="2000" dirty="0" err="1" smtClean="0"/>
              <a:t>pb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343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TextShape 2"/>
          <p:cNvSpPr txBox="1"/>
          <p:nvPr/>
        </p:nvSpPr>
        <p:spPr>
          <a:xfrm>
            <a:off x="8379957" y="6597026"/>
            <a:ext cx="1004471" cy="28674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fld id="{27610030-8831-40FE-AF25-91021C73899C}" type="slidenum">
              <a:rPr lang="it-IT" sz="1500">
                <a:solidFill>
                  <a:srgbClr val="FFFFFF"/>
                </a:solidFill>
                <a:latin typeface="Arial"/>
              </a:rPr>
              <a:pPr algn="ctr"/>
              <a:t>8</a:t>
            </a:fld>
            <a:endParaRPr dirty="0"/>
          </a:p>
        </p:txBody>
      </p:sp>
      <p:pic>
        <p:nvPicPr>
          <p:cNvPr id="9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8131" r="8095"/>
          <a:stretch>
            <a:fillRect/>
          </a:stretch>
        </p:blipFill>
        <p:spPr bwMode="auto">
          <a:xfrm>
            <a:off x="11237760" y="35108006"/>
            <a:ext cx="5244480" cy="372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" t="7764" r="9633" b="2711"/>
          <a:stretch>
            <a:fillRect/>
          </a:stretch>
        </p:blipFill>
        <p:spPr bwMode="auto">
          <a:xfrm>
            <a:off x="13323570" y="28999324"/>
            <a:ext cx="5244480" cy="366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" t="7764" r="9633" b="2711"/>
          <a:stretch>
            <a:fillRect/>
          </a:stretch>
        </p:blipFill>
        <p:spPr bwMode="auto">
          <a:xfrm>
            <a:off x="16797601" y="35106567"/>
            <a:ext cx="5244480" cy="366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" t="7764" r="9633" b="2711"/>
          <a:stretch>
            <a:fillRect/>
          </a:stretch>
        </p:blipFill>
        <p:spPr bwMode="auto">
          <a:xfrm>
            <a:off x="16935841" y="35244821"/>
            <a:ext cx="5244480" cy="366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85781"/>
            <a:ext cx="4644008" cy="3093481"/>
          </a:xfrm>
          <a:prstGeom prst="rect">
            <a:avLst/>
          </a:prstGeom>
        </p:spPr>
      </p:pic>
      <p:pic>
        <p:nvPicPr>
          <p:cNvPr id="16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628596"/>
            <a:ext cx="4716015" cy="3229403"/>
          </a:xfrm>
          <a:prstGeom prst="rect">
            <a:avLst/>
          </a:prstGeom>
        </p:spPr>
      </p:pic>
      <p:pic>
        <p:nvPicPr>
          <p:cNvPr id="22" name="Рисунок 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80489" y="555862"/>
            <a:ext cx="4476853" cy="30891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5246" y="742858"/>
            <a:ext cx="1762498" cy="45308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en-US" dirty="0" smtClean="0"/>
              <a:t>Fit: (2 </a:t>
            </a:r>
            <a:r>
              <a:rPr lang="en-US" dirty="0" smtClean="0">
                <a:sym typeface="Symbol" panose="05050102010706020507" pitchFamily="18" charset="2"/>
              </a:rPr>
              <a:t> 1)%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2543864"/>
            <a:ext cx="3096344" cy="360755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can up &amp; down, 2011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876229" y="721585"/>
            <a:ext cx="2224163" cy="45308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en-US" dirty="0" smtClean="0"/>
              <a:t>Fit: (0.1 </a:t>
            </a:r>
            <a:r>
              <a:rPr lang="en-US" dirty="0" smtClean="0">
                <a:sym typeface="Symbol" panose="05050102010706020507" pitchFamily="18" charset="2"/>
              </a:rPr>
              <a:t> 0.2)%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475656" y="6072256"/>
            <a:ext cx="2326755" cy="453088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sz="1800" dirty="0" smtClean="0">
                <a:sym typeface="Symbol" panose="05050102010706020507" pitchFamily="18" charset="2"/>
              </a:rPr>
              <a:t></a:t>
            </a:r>
            <a:r>
              <a:rPr lang="en-US" dirty="0" smtClean="0">
                <a:sym typeface="Symbol" panose="05050102010706020507" pitchFamily="18" charset="2"/>
              </a:rPr>
              <a:t> s</a:t>
            </a:r>
            <a:r>
              <a:rPr lang="en-US" dirty="0" smtClean="0"/>
              <a:t>can, 2013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467544" y="3717032"/>
            <a:ext cx="2326755" cy="45308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en-US" dirty="0" smtClean="0"/>
              <a:t>Fit: (-0.3 </a:t>
            </a:r>
            <a:r>
              <a:rPr lang="en-US" dirty="0" smtClean="0">
                <a:sym typeface="Symbol" panose="05050102010706020507" pitchFamily="18" charset="2"/>
              </a:rPr>
              <a:t> 0.3)%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 rot="19722741">
            <a:off x="2220027" y="1818889"/>
            <a:ext cx="5384450" cy="76943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>
                    <a:lumMod val="85000"/>
                  </a:schemeClr>
                </a:solidFill>
                <a:cs typeface="Times New Roman" pitchFamily="18" charset="0"/>
              </a:rPr>
              <a:t>Preliminary</a:t>
            </a:r>
            <a:endParaRPr lang="en-US" sz="4400" b="1" dirty="0">
              <a:solidFill>
                <a:schemeClr val="bg1">
                  <a:lumMod val="8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0" y="-27384"/>
            <a:ext cx="9144000" cy="648072"/>
          </a:xfrm>
          <a:prstGeom prst="rect">
            <a:avLst/>
          </a:prstGeom>
          <a:noFill/>
        </p:spPr>
        <p:txBody>
          <a:bodyPr/>
          <a:lstStyle/>
          <a:p>
            <a:pPr algn="ctr"/>
            <a:r>
              <a:rPr lang="it-IT" sz="3200" dirty="0" smtClean="0">
                <a:latin typeface="Comic Sans MS" pitchFamily="66" charset="0"/>
              </a:rPr>
              <a:t>Luminosity determination</a:t>
            </a:r>
            <a:endParaRPr lang="it-IT" sz="3200" dirty="0">
              <a:latin typeface="Comic Sans MS" pitchFamily="66" charset="0"/>
            </a:endParaRPr>
          </a:p>
        </p:txBody>
      </p:sp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5076056" y="2492896"/>
            <a:ext cx="2304256" cy="360755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can up, 2012</a:t>
            </a:r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7" r="7544"/>
          <a:stretch/>
        </p:blipFill>
        <p:spPr>
          <a:xfrm>
            <a:off x="4750606" y="3712335"/>
            <a:ext cx="4438845" cy="314566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884151" y="3867515"/>
            <a:ext cx="2229421" cy="360755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en-US" dirty="0" smtClean="0"/>
              <a:t>Fit: (-0.25 </a:t>
            </a:r>
            <a:r>
              <a:rPr lang="en-US" dirty="0" smtClean="0">
                <a:sym typeface="Symbol" panose="05050102010706020507" pitchFamily="18" charset="2"/>
              </a:rPr>
              <a:t> 0.09)%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6228184" y="6092581"/>
            <a:ext cx="1368152" cy="360755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scan 2017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5778" y="5517232"/>
            <a:ext cx="886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Overall runs systematic uncertainty is about 1%</a:t>
            </a:r>
            <a:endParaRPr lang="ru-RU" sz="3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69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Заголовок 1"/>
              <p:cNvSpPr txBox="1">
                <a:spLocks/>
              </p:cNvSpPr>
              <p:nvPr/>
            </p:nvSpPr>
            <p:spPr bwMode="auto">
              <a:xfrm>
                <a:off x="35496" y="-27383"/>
                <a:ext cx="8229600" cy="7200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+mj-lt"/>
                    <a:ea typeface="MS PGothic" pitchFamily="34" charset="-128"/>
                    <a:cs typeface="MS PGothic" pitchFamily="34" charset="-128"/>
                  </a:defRPr>
                </a:lvl1pPr>
                <a:lvl2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  <a:ea typeface="MS PGothic" pitchFamily="34" charset="-128"/>
                    <a:cs typeface="MS PGothic" pitchFamily="34" charset="-128"/>
                  </a:defRPr>
                </a:lvl2pPr>
                <a:lvl3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  <a:ea typeface="MS PGothic" pitchFamily="34" charset="-128"/>
                    <a:cs typeface="MS PGothic" pitchFamily="34" charset="-128"/>
                  </a:defRPr>
                </a:lvl3pPr>
                <a:lvl4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  <a:ea typeface="MS PGothic" pitchFamily="34" charset="-128"/>
                    <a:cs typeface="MS PGothic" pitchFamily="34" charset="-128"/>
                  </a:defRPr>
                </a:lvl4pPr>
                <a:lvl5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  <a:ea typeface="MS PGothic" pitchFamily="34" charset="-128"/>
                    <a:cs typeface="MS PGothic" pitchFamily="34" charset="-128"/>
                  </a:defRPr>
                </a:lvl5pPr>
                <a:lvl6pPr marL="4572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</a:defRPr>
                </a:lvl6pPr>
                <a:lvl7pPr marL="9144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</a:defRPr>
                </a:lvl7pPr>
                <a:lvl8pPr marL="13716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</a:defRPr>
                </a:lvl8pPr>
                <a:lvl9pPr marL="18288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2"/>
                    </a:solidFill>
                    <a:latin typeface="Tahoma" charset="0"/>
                  </a:defRPr>
                </a:lvl9pPr>
              </a:lstStyle>
              <a:p>
                <a:r>
                  <a:rPr lang="en-US" kern="0" dirty="0" smtClean="0"/>
                  <a:t>Exclusive channels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i="1" ker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h𝑎𝑑𝑟𝑜𝑛𝑠</m:t>
                    </m:r>
                  </m:oMath>
                </a14:m>
                <a:endParaRPr lang="en-US" kern="0" dirty="0"/>
              </a:p>
            </p:txBody>
          </p:sp>
        </mc:Choice>
        <mc:Fallback xmlns="">
          <p:sp>
            <p:nvSpPr>
              <p:cNvPr id="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-27383"/>
                <a:ext cx="8229600" cy="720079"/>
              </a:xfrm>
              <a:prstGeom prst="rect">
                <a:avLst/>
              </a:prstGeom>
              <a:blipFill rotWithShape="0">
                <a:blip r:embed="rId3"/>
                <a:stretch>
                  <a:fillRect l="-148" t="-11864" b="-2966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2"/>
              <p:cNvSpPr txBox="1">
                <a:spLocks/>
              </p:cNvSpPr>
              <p:nvPr/>
            </p:nvSpPr>
            <p:spPr bwMode="auto">
              <a:xfrm>
                <a:off x="179512" y="620688"/>
                <a:ext cx="8856984" cy="62373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fontScale="40000" lnSpcReduction="20000"/>
              </a:bodyPr>
              <a:lstStyle>
                <a:lvl1pPr marL="0" indent="0" algn="ctr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FontTx/>
                  <a:buNone/>
                  <a:defRPr sz="3000">
                    <a:solidFill>
                      <a:schemeClr val="tx2"/>
                    </a:solidFill>
                    <a:latin typeface="+mn-lt"/>
                    <a:ea typeface="MS PGothic" pitchFamily="34" charset="-128"/>
                    <a:cs typeface="MS PGothic" pitchFamily="34" charset="-128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2"/>
                    </a:solidFill>
                    <a:latin typeface="+mn-lt"/>
                    <a:ea typeface="MS PGothic" pitchFamily="34" charset="-128"/>
                    <a:cs typeface="MS PGothic" pitchFamily="34" charset="-128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2"/>
                    </a:solidFill>
                    <a:latin typeface="+mn-lt"/>
                    <a:ea typeface="MS PGothic" pitchFamily="34" charset="-128"/>
                    <a:cs typeface="MS PGothic" pitchFamily="34" charset="-128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2"/>
                    </a:solidFill>
                    <a:latin typeface="+mn-lt"/>
                    <a:ea typeface="MS PGothic" pitchFamily="34" charset="-128"/>
                    <a:cs typeface="MS PGothic" pitchFamily="34" charset="-128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2"/>
                    </a:solidFill>
                    <a:latin typeface="+mn-lt"/>
                    <a:ea typeface="MS PGothic" pitchFamily="34" charset="-128"/>
                    <a:cs typeface="MS PGothic" pitchFamily="34" charset="-128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2"/>
                    </a:solidFill>
                    <a:latin typeface="+mn-lt"/>
                    <a:ea typeface="ＭＳ Ｐゴシック" charset="-128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2"/>
                    </a:solidFill>
                    <a:latin typeface="+mn-lt"/>
                    <a:ea typeface="ＭＳ Ｐゴシック" charset="-128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2"/>
                    </a:solidFill>
                    <a:latin typeface="+mn-lt"/>
                    <a:ea typeface="ＭＳ Ｐゴシック" charset="-128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2"/>
                    </a:solidFill>
                    <a:latin typeface="+mn-lt"/>
                    <a:ea typeface="ＭＳ Ｐゴシック" charset="-128"/>
                  </a:defRPr>
                </a:lvl9pPr>
              </a:lstStyle>
              <a:p>
                <a:r>
                  <a:rPr lang="en-US" sz="4400" kern="0" dirty="0" smtClean="0"/>
                  <a:t>At VEPP-2000 we do </a:t>
                </a:r>
                <a:r>
                  <a:rPr lang="en-US" sz="4400" kern="0" dirty="0" smtClean="0">
                    <a:solidFill>
                      <a:srgbClr val="C00000"/>
                    </a:solidFill>
                  </a:rPr>
                  <a:t>exclusive</a:t>
                </a:r>
                <a:r>
                  <a:rPr lang="en-US" sz="4400" kern="0" dirty="0" smtClean="0"/>
                  <a:t> measurement of </a:t>
                </a:r>
                <a14:m>
                  <m:oMath xmlns:m="http://schemas.openxmlformats.org/officeDocument/2006/math">
                    <m:r>
                      <a:rPr lang="en-US" sz="4400" i="1" kern="0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sz="440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400" i="1" kern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 kern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4400" i="1" kern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4400" i="1" kern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 kern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4400" i="1" kern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en-US" sz="4400" i="1" kern="0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sz="4400" i="1" kern="0" smtClean="0">
                            <a:latin typeface="Cambria Math" panose="02040503050406030204" pitchFamily="18" charset="0"/>
                          </a:rPr>
                          <m:t>h𝑎𝑑𝑟𝑜𝑛𝑠</m:t>
                        </m:r>
                      </m:e>
                    </m:d>
                  </m:oMath>
                </a14:m>
                <a:r>
                  <a:rPr lang="en-US" sz="4400" kern="0" dirty="0" smtClean="0"/>
                  <a:t>.</a:t>
                </a:r>
              </a:p>
              <a:p>
                <a:endParaRPr lang="en-US" sz="2000" kern="0" dirty="0" smtClean="0"/>
              </a:p>
              <a:p>
                <a:r>
                  <a:rPr lang="en-US" sz="4200" kern="0" dirty="0" smtClean="0"/>
                  <a:t>2 charged</a:t>
                </a:r>
              </a:p>
              <a:p>
                <a:pPr marL="274320" lvl="1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b="1" i="1" kern="0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sub>
                      </m:sSub>
                      <m:sSub>
                        <m:sSubPr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sub>
                      </m:sSub>
                      <m:r>
                        <a:rPr lang="en-US" sz="4200" b="1" i="1" kern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200" b="1" i="1" kern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bar>
                        <m:barPr>
                          <m:pos m:val="top"/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bar>
                    </m:oMath>
                  </m:oMathPara>
                </a14:m>
                <a:endParaRPr lang="ru-RU" sz="4200" b="1" kern="0" dirty="0" smtClean="0"/>
              </a:p>
              <a:p>
                <a:pPr marL="274320" lvl="1" indent="0">
                  <a:buFontTx/>
                  <a:buNone/>
                </a:pPr>
                <a:endParaRPr lang="en-US" sz="4200" b="1" kern="0" dirty="0" smtClean="0"/>
              </a:p>
              <a:p>
                <a:r>
                  <a:rPr lang="en-US" sz="4200" kern="0" dirty="0" smtClean="0"/>
                  <a:t>2 charged 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 i="1" kern="0" smtClea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sz="4200" kern="0" dirty="0" smtClean="0"/>
                  <a:t>’s</a:t>
                </a:r>
              </a:p>
              <a:p>
                <a:pPr marL="274320" lvl="1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200" b="1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sz="4200" b="1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sub>
                      </m:sSub>
                      <m:sSub>
                        <m:sSubPr>
                          <m:ctrlP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sub>
                      </m:sSub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4200" b="1" kern="0" dirty="0" smtClean="0">
                  <a:solidFill>
                    <a:schemeClr val="tx1"/>
                  </a:solidFill>
                </a:endParaRPr>
              </a:p>
              <a:p>
                <a:pPr marL="274320" lvl="1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200" i="1" ker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4200" kern="0" dirty="0" smtClean="0"/>
              </a:p>
              <a:p>
                <a:pPr marL="274320" lvl="1" indent="0">
                  <a:buFontTx/>
                  <a:buNone/>
                </a:pPr>
                <a:endParaRPr lang="en-US" sz="4200" kern="0" dirty="0" smtClean="0"/>
              </a:p>
              <a:p>
                <a:r>
                  <a:rPr lang="en-US" sz="4200" kern="0" dirty="0" smtClean="0"/>
                  <a:t>4 charged</a:t>
                </a:r>
              </a:p>
              <a:p>
                <a:pPr marL="274320" lvl="1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b="1" i="1" ker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4200" kern="0" dirty="0" smtClean="0"/>
              </a:p>
              <a:p>
                <a:pPr marL="274320" lvl="1" indent="0">
                  <a:buFontTx/>
                  <a:buNone/>
                </a:pPr>
                <a:endParaRPr lang="en-US" sz="4200" kern="0" dirty="0" smtClean="0"/>
              </a:p>
              <a:p>
                <a:r>
                  <a:rPr lang="en-US" sz="4200" kern="0" dirty="0" smtClean="0"/>
                  <a:t>4 charged 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 i="1" ker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sz="4200" kern="0" dirty="0"/>
                  <a:t>’s</a:t>
                </a:r>
                <a:endParaRPr lang="en-US" sz="4200" kern="0" dirty="0" smtClean="0"/>
              </a:p>
              <a:p>
                <a:pPr marL="274320" lvl="1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4200" i="1" ker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en-US" sz="4200" i="1" ker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b="1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sz="4200" b="1" i="1" ker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</m:oMath>
                  </m:oMathPara>
                </a14:m>
                <a:endParaRPr lang="ru-RU" sz="4200" b="1" kern="0" dirty="0" smtClean="0">
                  <a:solidFill>
                    <a:schemeClr val="tx1"/>
                  </a:solidFill>
                </a:endParaRPr>
              </a:p>
              <a:p>
                <a:pPr marL="274320" lvl="1" indent="0">
                  <a:buFontTx/>
                  <a:buNone/>
                </a:pPr>
                <a:endParaRPr lang="en-US" sz="4200" kern="0" dirty="0" smtClean="0">
                  <a:solidFill>
                    <a:srgbClr val="0070C0"/>
                  </a:solidFill>
                </a:endParaRPr>
              </a:p>
              <a:p>
                <a:r>
                  <a:rPr lang="en-US" sz="4200" kern="0" dirty="0" smtClean="0"/>
                  <a:t>6 charged</a:t>
                </a:r>
              </a:p>
              <a:p>
                <a:pPr marL="274320" lvl="1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ru-RU" sz="4200" b="1" kern="0" dirty="0" smtClean="0"/>
              </a:p>
              <a:p>
                <a:pPr marL="274320" lvl="1" indent="0">
                  <a:buFontTx/>
                  <a:buNone/>
                </a:pPr>
                <a:endParaRPr lang="en-US" sz="4200" b="1" kern="0" dirty="0" smtClean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 i="1" ker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sz="4200" kern="0" dirty="0"/>
                  <a:t>’s</a:t>
                </a:r>
                <a:r>
                  <a:rPr lang="en-US" sz="4200" kern="0" dirty="0" smtClean="0"/>
                  <a:t> only</a:t>
                </a:r>
              </a:p>
              <a:p>
                <a:pPr marL="274320" lvl="1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𝜼𝜸</m:t>
                      </m:r>
                      <m:r>
                        <a:rPr lang="en-US" sz="4200" kern="0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𝜂𝛾</m:t>
                      </m:r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𝜂𝛾</m:t>
                      </m:r>
                    </m:oMath>
                  </m:oMathPara>
                </a14:m>
                <a:endParaRPr lang="ru-RU" sz="4200" kern="0" dirty="0" smtClean="0"/>
              </a:p>
              <a:p>
                <a:pPr marL="274320" lvl="1" indent="0">
                  <a:buFontTx/>
                  <a:buNone/>
                </a:pPr>
                <a:endParaRPr lang="en-US" sz="4200" kern="0" dirty="0" smtClean="0"/>
              </a:p>
              <a:p>
                <a:r>
                  <a:rPr lang="en-US" sz="4200" kern="0" dirty="0" smtClean="0"/>
                  <a:t>other</a:t>
                </a:r>
              </a:p>
              <a:p>
                <a:pPr marL="274320" lvl="1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bar>
                        <m:barPr>
                          <m:pos m:val="top"/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bar>
                      <m:r>
                        <a:rPr lang="en-US" sz="4200" b="1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4200" i="1" kern="0" smtClean="0">
                          <a:latin typeface="Cambria Math" panose="02040503050406030204" pitchFamily="18" charset="0"/>
                        </a:rPr>
                        <m:t>𝜂</m:t>
                      </m:r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200" i="1" kern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200" i="1" kern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4200" kern="0" dirty="0" smtClean="0"/>
              </a:p>
            </p:txBody>
          </p:sp>
        </mc:Choice>
        <mc:Fallback xmlns=""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620688"/>
                <a:ext cx="8856984" cy="6237312"/>
              </a:xfrm>
              <a:prstGeom prst="rect">
                <a:avLst/>
              </a:prstGeom>
              <a:blipFill rotWithShape="0">
                <a:blip r:embed="rId4"/>
                <a:stretch>
                  <a:fillRect t="-1466"/>
                </a:stretch>
              </a:blipFill>
              <a:ln>
                <a:noFill/>
              </a:ln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47050" y="0"/>
            <a:ext cx="9969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168" y="1052736"/>
            <a:ext cx="2621616" cy="83099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r</a:t>
            </a:r>
            <a:r>
              <a:rPr lang="en-US" sz="1600" dirty="0" smtClean="0">
                <a:solidFill>
                  <a:srgbClr val="C00000"/>
                </a:solidFill>
              </a:rPr>
              <a:t>ed – results are published </a:t>
            </a:r>
          </a:p>
          <a:p>
            <a:r>
              <a:rPr lang="en-US" sz="1600" dirty="0" smtClean="0"/>
              <a:t>green – are under study</a:t>
            </a:r>
          </a:p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blue – to be studied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ADB12F-46EB-4679-AEC8-1F634C7FBFE6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94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Default Design 13">
      <a:dk1>
        <a:srgbClr val="003300"/>
      </a:dk1>
      <a:lt1>
        <a:srgbClr val="FFFFFF"/>
      </a:lt1>
      <a:dk2>
        <a:srgbClr val="3A566E"/>
      </a:dk2>
      <a:lt2>
        <a:srgbClr val="808080"/>
      </a:lt2>
      <a:accent1>
        <a:srgbClr val="A6BF73"/>
      </a:accent1>
      <a:accent2>
        <a:srgbClr val="FFFFCC"/>
      </a:accent2>
      <a:accent3>
        <a:srgbClr val="FFFFFF"/>
      </a:accent3>
      <a:accent4>
        <a:srgbClr val="002A00"/>
      </a:accent4>
      <a:accent5>
        <a:srgbClr val="D0DCBC"/>
      </a:accent5>
      <a:accent6>
        <a:srgbClr val="E7E7B9"/>
      </a:accent6>
      <a:hlink>
        <a:srgbClr val="7EA0BC"/>
      </a:hlink>
      <a:folHlink>
        <a:srgbClr val="BF848A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00"/>
        </a:dk1>
        <a:lt1>
          <a:srgbClr val="FFFFFF"/>
        </a:lt1>
        <a:dk2>
          <a:srgbClr val="3A566E"/>
        </a:dk2>
        <a:lt2>
          <a:srgbClr val="808080"/>
        </a:lt2>
        <a:accent1>
          <a:srgbClr val="A6BF73"/>
        </a:accent1>
        <a:accent2>
          <a:srgbClr val="FFFFCC"/>
        </a:accent2>
        <a:accent3>
          <a:srgbClr val="FFFFFF"/>
        </a:accent3>
        <a:accent4>
          <a:srgbClr val="002A00"/>
        </a:accent4>
        <a:accent5>
          <a:srgbClr val="D0DCBC"/>
        </a:accent5>
        <a:accent6>
          <a:srgbClr val="E7E7B9"/>
        </a:accent6>
        <a:hlink>
          <a:srgbClr val="7EA0BC"/>
        </a:hlink>
        <a:folHlink>
          <a:srgbClr val="BF848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36767</TotalTime>
  <Words>2006</Words>
  <Application>Microsoft Office PowerPoint</Application>
  <PresentationFormat>Экран (4:3)</PresentationFormat>
  <Paragraphs>393</Paragraphs>
  <Slides>28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58" baseType="lpstr">
      <vt:lpstr>Arial Unicode MS</vt:lpstr>
      <vt:lpstr>ＭＳ Ｐゴシック</vt:lpstr>
      <vt:lpstr>ＭＳ Ｐゴシック</vt:lpstr>
      <vt:lpstr>Adobe Ming Std L</vt:lpstr>
      <vt:lpstr>Albany</vt:lpstr>
      <vt:lpstr>Andale Sans UI</vt:lpstr>
      <vt:lpstr>Arial</vt:lpstr>
      <vt:lpstr>Calibri</vt:lpstr>
      <vt:lpstr>Cambria Math</vt:lpstr>
      <vt:lpstr>CMMI12</vt:lpstr>
      <vt:lpstr>CMR12</vt:lpstr>
      <vt:lpstr>CMR8</vt:lpstr>
      <vt:lpstr>CMSY10</vt:lpstr>
      <vt:lpstr>CMSY8</vt:lpstr>
      <vt:lpstr>Comic Sans MS</vt:lpstr>
      <vt:lpstr>DejaVu LGC Sans</vt:lpstr>
      <vt:lpstr>DejaVu Sans</vt:lpstr>
      <vt:lpstr>Liberation Sans</vt:lpstr>
      <vt:lpstr>Liberation Serif</vt:lpstr>
      <vt:lpstr>OpenSymbol</vt:lpstr>
      <vt:lpstr>Optima Black</vt:lpstr>
      <vt:lpstr>Standard Symbols L</vt:lpstr>
      <vt:lpstr>StarSymbol</vt:lpstr>
      <vt:lpstr>Symbol</vt:lpstr>
      <vt:lpstr>Tahoma</vt:lpstr>
      <vt:lpstr>Times New Roman</vt:lpstr>
      <vt:lpstr>Verdana</vt:lpstr>
      <vt:lpstr>Wingdings</vt:lpstr>
      <vt:lpstr>Tema1</vt:lpstr>
      <vt:lpstr>Equation</vt:lpstr>
      <vt:lpstr>Презентация PowerPoint</vt:lpstr>
      <vt:lpstr>Презентация PowerPoint</vt:lpstr>
      <vt:lpstr>Презентация PowerPoint</vt:lpstr>
      <vt:lpstr>History of a_μ measurements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MPL</dc:creator>
  <cp:lastModifiedBy>BINP User</cp:lastModifiedBy>
  <cp:revision>344</cp:revision>
  <dcterms:created xsi:type="dcterms:W3CDTF">2015-05-26T09:43:09Z</dcterms:created>
  <dcterms:modified xsi:type="dcterms:W3CDTF">2018-06-11T10:35:15Z</dcterms:modified>
</cp:coreProperties>
</file>