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ink/ink3.xml" ContentType="application/inkml+xml"/>
  <Override PartName="/ppt/notesSlides/notesSlide16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31" r:id="rId1"/>
  </p:sldMasterIdLst>
  <p:notesMasterIdLst>
    <p:notesMasterId r:id="rId28"/>
  </p:notesMasterIdLst>
  <p:handoutMasterIdLst>
    <p:handoutMasterId r:id="rId29"/>
  </p:handoutMasterIdLst>
  <p:sldIdLst>
    <p:sldId id="440" r:id="rId2"/>
    <p:sldId id="441" r:id="rId3"/>
    <p:sldId id="367" r:id="rId4"/>
    <p:sldId id="288" r:id="rId5"/>
    <p:sldId id="338" r:id="rId6"/>
    <p:sldId id="466" r:id="rId7"/>
    <p:sldId id="505" r:id="rId8"/>
    <p:sldId id="293" r:id="rId9"/>
    <p:sldId id="262" r:id="rId10"/>
    <p:sldId id="278" r:id="rId11"/>
    <p:sldId id="493" r:id="rId12"/>
    <p:sldId id="280" r:id="rId13"/>
    <p:sldId id="281" r:id="rId14"/>
    <p:sldId id="283" r:id="rId15"/>
    <p:sldId id="508" r:id="rId16"/>
    <p:sldId id="286" r:id="rId17"/>
    <p:sldId id="506" r:id="rId18"/>
    <p:sldId id="413" r:id="rId19"/>
    <p:sldId id="411" r:id="rId20"/>
    <p:sldId id="353" r:id="rId21"/>
    <p:sldId id="509" r:id="rId22"/>
    <p:sldId id="510" r:id="rId23"/>
    <p:sldId id="511" r:id="rId24"/>
    <p:sldId id="501" r:id="rId25"/>
    <p:sldId id="490" r:id="rId26"/>
    <p:sldId id="412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7A9B187A-9904-AE44-B98B-4722B6FD26CE}">
          <p14:sldIdLst>
            <p14:sldId id="440"/>
            <p14:sldId id="441"/>
            <p14:sldId id="367"/>
            <p14:sldId id="288"/>
            <p14:sldId id="338"/>
            <p14:sldId id="466"/>
            <p14:sldId id="505"/>
          </p14:sldIdLst>
        </p14:section>
        <p14:section name="NPDGamma" id="{6636DB25-B9BC-B54E-9496-6B08CAAE1BC9}">
          <p14:sldIdLst>
            <p14:sldId id="293"/>
            <p14:sldId id="262"/>
            <p14:sldId id="278"/>
            <p14:sldId id="493"/>
            <p14:sldId id="280"/>
            <p14:sldId id="281"/>
            <p14:sldId id="283"/>
            <p14:sldId id="508"/>
            <p14:sldId id="286"/>
            <p14:sldId id="506"/>
            <p14:sldId id="413"/>
            <p14:sldId id="411"/>
            <p14:sldId id="353"/>
            <p14:sldId id="509"/>
            <p14:sldId id="510"/>
            <p14:sldId id="511"/>
          </p14:sldIdLst>
        </p14:section>
        <p14:section name="Future" id="{1C7DFD5E-64D8-BC4F-A6BB-4B433DA95F75}">
          <p14:sldIdLst>
            <p14:sldId id="501"/>
            <p14:sldId id="490"/>
            <p14:sldId id="4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DC9D9B"/>
    <a:srgbClr val="FF8000"/>
    <a:srgbClr val="0000E5"/>
    <a:srgbClr val="449241"/>
    <a:srgbClr val="B9CEE3"/>
    <a:srgbClr val="00E500"/>
    <a:srgbClr val="E57200"/>
    <a:srgbClr val="FF000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7" autoAdjust="0"/>
    <p:restoredTop sz="96276" autoAdjust="0"/>
  </p:normalViewPr>
  <p:slideViewPr>
    <p:cSldViewPr snapToGrid="0" snapToObjects="1">
      <p:cViewPr>
        <p:scale>
          <a:sx n="113" d="100"/>
          <a:sy n="113" d="100"/>
        </p:scale>
        <p:origin x="414" y="9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67A20-E0DF-834C-9843-F8B34008D9EA}" type="datetimeFigureOut">
              <a:rPr lang="en-US" smtClean="0"/>
              <a:t>2018-06-11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06F59-0146-AC4B-A7B4-88BCA886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59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78.54889" units="1/cm"/>
          <inkml:channelProperty channel="Y" name="resolution" value="336.487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10T21:26:33.218"/>
    </inkml:context>
    <inkml:brush xml:id="br0">
      <inkml:brushProperty name="width" value="0.05292" units="cm"/>
      <inkml:brushProperty name="height" value="0.05292" units="cm"/>
      <inkml:brushProperty name="color" value="#449241"/>
      <inkml:brushProperty name="fitToCurve" value="1"/>
    </inkml:brush>
  </inkml:definitions>
  <inkml:traceGroup>
    <inkml:annotationXML>
      <emma:emma xmlns:emma="http://www.w3.org/2003/04/emma" version="1.0">
        <emma:interpretation id="{EE7EFC63-BFEA-40F4-A81A-6F5619FB59AD}" emma:medium="tactile" emma:mode="ink">
          <msink:context xmlns:msink="http://schemas.microsoft.com/ink/2010/main" type="writingRegion" rotatedBoundingBox="19188,2756 19599,2756 19599,3487 19188,3487"/>
        </emma:interpretation>
      </emma:emma>
    </inkml:annotationXML>
    <inkml:traceGroup>
      <inkml:annotationXML>
        <emma:emma xmlns:emma="http://www.w3.org/2003/04/emma" version="1.0">
          <emma:interpretation id="{14C2C0CF-7B12-43A9-954D-B65E8CFBA85B}" emma:medium="tactile" emma:mode="ink">
            <msink:context xmlns:msink="http://schemas.microsoft.com/ink/2010/main" type="paragraph" rotatedBoundingBox="19188,2756 19599,2756 19599,3487 19188,34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A3B46C-6C66-4BCD-A86C-406CAB93BBAD}" emma:medium="tactile" emma:mode="ink">
              <msink:context xmlns:msink="http://schemas.microsoft.com/ink/2010/main" type="line" rotatedBoundingBox="19188,2756 19599,2756 19599,3487 19188,3487"/>
            </emma:interpretation>
          </emma:emma>
        </inkml:annotationXML>
        <inkml:traceGroup>
          <inkml:annotationXML>
            <emma:emma xmlns:emma="http://www.w3.org/2003/04/emma" version="1.0">
              <emma:interpretation id="{59915775-1E08-4CEB-A283-A1A04C7B3F0B}" emma:medium="tactile" emma:mode="ink">
                <msink:context xmlns:msink="http://schemas.microsoft.com/ink/2010/main" type="inkWord" rotatedBoundingBox="19188,2756 19599,2756 19599,3487 19188,3487"/>
              </emma:interpretation>
              <emma:one-of disjunction-type="recognition" id="oneOf0">
                <emma:interpretation id="interp0" emma:lang="" emma:confidence="1">
                  <emma:literal>g</emma:literal>
                </emma:interpretation>
                <emma:interpretation id="interp1" emma:lang="" emma:confidence="0">
                  <emma:literal>9</emma:literal>
                </emma:interpretation>
                <emma:interpretation id="interp2" emma:lang="" emma:confidence="0">
                  <emma:literal>q</emma:literal>
                </emma:interpretation>
                <emma:interpretation id="interp3" emma:lang="" emma:confidence="0">
                  <emma:literal>3</emma:literal>
                </emma:interpretation>
                <emma:interpretation id="interp4" emma:lang="" emma:confidence="0">
                  <emma:literal>y</emma:literal>
                </emma:interpretation>
              </emma:one-of>
            </emma:emma>
          </inkml:annotationXML>
          <inkml:trace contextRef="#ctx0" brushRef="#br0">289 220 212 0,'17'-10'79'0,"-17"5"-42"0,13-10-21 15,-9 10 22-15,1-4 2 16,3-1 3-16,-4-5-1 16,1 1-2-16,-5-6-21 15,0 6-3-15,-9-6-1 0,-4 1 0 0,-4-1 1 16,-9 1-2-16,-9 4-1 15,-4 5-7-15,0 10-2 16,5 10 0-16,-1 10 2 16,5 4-3-16,4 5-2 15,4 5 2-15,9-4 0 16,9-1 1-16,4-5 0 16,13-4-2-16,4-1-2 15,9-4 1-15,4-10 1 16,9-5-1-16,0-5 2 15,-4-5-2-15,-5-10-1 16,1 1 1-16,-10-5-1 16,-3-6 0-16,-5 1 0 15,0 5 0-15,-9 4 0 0,4 6 0 16,-3 4 0-16,-1 29-3 16,0 16 2-1,1 4 1-15,-1 4 0 16,5 6 2-16,4 9-1 15,-9 1-1-15,5 4-2 16,-9-9 1-16,8-1 1 16,-8-9 0-16,9 0 0 15,-9-10 2-15,-9-10-1 16,1 1 2-16,8-6-4 16,-22-4 0-1,-8-15 1-15,-5 0 0 16,-4-10 2-16,0-4-1 0,0 4-1 15,13-15 1-15,5 1 1 16,3 9-3-16,5-4-2 16,5-5 2-16,16 4 0 15,1-9-2-15,4-5 2 16,17 0 1-16,-4 5 2 16,5 9-3-16,-1-9-2 15,-4 9-9-15,-4 1-5 16,-5-1-18-16,0 6-5 15,-4-1-14-15,4 5-4 16,1 1-90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78.54889" units="1/cm"/>
          <inkml:channelProperty channel="Y" name="resolution" value="336.487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10T21:25:54.332"/>
    </inkml:context>
    <inkml:brush xml:id="br0">
      <inkml:brushProperty name="width" value="0.05292" units="cm"/>
      <inkml:brushProperty name="height" value="0.05292" units="cm"/>
      <inkml:brushProperty name="color" value="#449241"/>
      <inkml:brushProperty name="fitToCurve" value="1"/>
    </inkml:brush>
  </inkml:definitions>
  <inkml:traceGroup>
    <inkml:annotationXML>
      <emma:emma xmlns:emma="http://www.w3.org/2003/04/emma" version="1.0">
        <emma:interpretation id="{AD0A6EA2-D38B-406C-B9BE-F716B1CFC097}" emma:medium="tactile" emma:mode="ink">
          <msink:context xmlns:msink="http://schemas.microsoft.com/ink/2010/main" type="writingRegion" rotatedBoundingBox="20386,5143 24065,5053 24086,5939 20408,6029"/>
        </emma:interpretation>
      </emma:emma>
    </inkml:annotationXML>
    <inkml:traceGroup>
      <inkml:annotationXML>
        <emma:emma xmlns:emma="http://www.w3.org/2003/04/emma" version="1.0">
          <emma:interpretation id="{2202AB77-8862-4C42-8743-360ABD5F2765}" emma:medium="tactile" emma:mode="ink">
            <msink:context xmlns:msink="http://schemas.microsoft.com/ink/2010/main" type="paragraph" rotatedBoundingBox="20386,5143 24065,5053 24086,5939 20408,60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F40142-CC30-4031-8267-22E81559EF0D}" emma:medium="tactile" emma:mode="ink">
              <msink:context xmlns:msink="http://schemas.microsoft.com/ink/2010/main" type="line" rotatedBoundingBox="20386,5143 24065,5053 24086,5939 20408,6029"/>
            </emma:interpretation>
          </emma:emma>
        </inkml:annotationXML>
        <inkml:traceGroup>
          <inkml:annotationXML>
            <emma:emma xmlns:emma="http://www.w3.org/2003/04/emma" version="1.0">
              <emma:interpretation id="{3B3FBF36-650B-42CD-B4D7-E3DE7A6362B6}" emma:medium="tactile" emma:mode="ink">
                <msink:context xmlns:msink="http://schemas.microsoft.com/ink/2010/main" type="inkWord" rotatedBoundingBox="20390,5274 20770,5264 20787,5948 20406,59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308 118 256 0,'0'-15'96'0,"-4"30"-52"0,8-25-27 16,-4 10 25-16,0-5-7 15,0-4 2-15,0-1-8 16,0 0-1-16,0 0-15 16,0 1 3-16,-8-1 4 0,-1 0-2 15,-4 0-1-15,0 1-5 16,-4-1 0-16,-1 5-5 15,-3 5-2-15,-5 5-5 0,0 5 0 16,-4 9 0-16,-5 6 0 16,5 4 2-16,8 5 3 15,5 0-2-15,4 0 0 16,4-5 1-16,9 0 0 16,4-4-5-16,9-1 1 15,5-19 0-15,8 0 2 16,4-10-3-16,5-5 0 15,-1 1 1-15,-3-6 2 16,-10-9 1-16,-8 4 1 16,0 1-5-16,-4-6-1 15,-1 1 3-15,1 0 1 16,0 9 0-16,-5 5 1 16,0 5 0-16,1 10 1 15,-5 10 2-15,0 9 1 16,0 10 3-16,-5 15 4 0,1-10-8 15,0 5-3-15,-1-5-2 16,5 14-1-16,0 1 0 16,0-5 2-16,0-6-3 15,5-4 0-15,-1-5-6 16,0-9-3-16,-4-6-8 16,0-9-1-16,0-5-12 15,0-5-5-15,0 0-19 16,-4-15-7-16,0 6-25 15,-1 4-7-15,1-5-34 16</inkml:trace>
          <inkml:trace contextRef="#ctx0" brushRef="#br0" timeOffset="587.428">83 488 260 0,'-4'0'99'0,"0"-5"-54"0,8 5-26 0,0 0 26 15,1-5-3-15,8-4-1 16,4 9-5-16,5 0-2 15,4-5-19-15,-5 5 2 0,5-5 3 16,-4 5-2-16,-1-5-1 16,-3 5-9-16,-1 0-5 15,0 0-5-15,1 0-1 16,-5 0-25-16,0 0-9 16,-5-10-34-16,5 1-15 15,0-1-71-15</inkml:trace>
        </inkml:traceGroup>
        <inkml:traceGroup>
          <inkml:annotationXML>
            <emma:emma xmlns:emma="http://www.w3.org/2003/04/emma" version="1.0">
              <emma:interpretation id="{280E79FF-40F8-43EB-B95D-43527C9C6B5F}" emma:medium="tactile" emma:mode="ink">
                <msink:context xmlns:msink="http://schemas.microsoft.com/ink/2010/main" type="inkWord" rotatedBoundingBox="22537,5567 22870,4903 23472,5205 23140,586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617.4066">978 28 176 0,'0'-39'68'0,"-8"29"-36"0,12-9 2 0,-4 9 31 16,0-5-7-16,0 10-1 16,-4 0-17-16,4 5-5 15,-4 10-11-15,-1 15-5 16,1 9 4-16,4 14 5 15,0 6-4-15,4 4-2 16,1-9-4-16,3 0-1 16,5-10-7-16,0-5-4 15,4-5-1-15,1-5-1 16,-1-4-2-16,5-6 1 16,-1-4-2-16,-3-5 2 15,3-5-2-15,-8 0 2 16,9-10-4-16,-5 1 0 0,-4-11 1 15,-4 1 2-15,-9-6-1 16,9-4-1-16,-5-10 1 16,-4 5-1-16,9-5-3 15,-5 10 0-15,-4 4 2 16,0 6 2-16,4 14-2 16,1 5 0-1,-5 10 1-15,8 14 2 0,-8 5-3 16,5 5 0-16,8 5-1 15,-1-4 0-15,1-6 4 16,5-5 1-16,-14 0-1 16,18-4-2-16,-9-5-2 0,4-6 1 15,5-4 1-15,4-5 2 16,-5 0-1-16,-8-10-1 16,13-4 3-16,-8-6 0 15,-1-9 1-15,-17-10 0 16,13-10-5-16,-13-9-1 15,0-5 1-15,-13-1 0 16,0 6 1-16,9 9 2 16,4 5-3-16,-9 10-2 15,0 10-3-15,9 5-1 16,0-1-1-16,-4 5 0 16,4 6-6-16,-4-1-4 15,4 0-17-15,0 5-5 16,0 5-28-16,0 0-9 0</inkml:trace>
        </inkml:traceGroup>
        <inkml:traceGroup>
          <inkml:annotationXML>
            <emma:emma xmlns:emma="http://www.w3.org/2003/04/emma" version="1.0">
              <emma:interpretation id="{306C2A82-EBB7-4E34-826B-A3199005458A}" emma:medium="tactile" emma:mode="ink">
                <msink:context xmlns:msink="http://schemas.microsoft.com/ink/2010/main" type="inkWord" rotatedBoundingBox="23381,5732 23497,5730 23502,5953 23387,5956"/>
              </emma:interpretation>
              <emma:one-of disjunction-type="recognition" id="oneOf2">
                <emma:interpretation id="interp2" emma:lang="" emma:confidence="0">
                  <emma:literal>)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&gt;</emma:literal>
                </emma:interpretation>
                <emma:interpretation id="interp5" emma:lang="" emma:confidence="0">
                  <emma:literal>}</emma:literal>
                </emma:interpretation>
                <emma:interpretation id="interp6" emma:lang="" emma:confidence="0">
                  <emma:literal>]</emma:literal>
                </emma:interpretation>
              </emma:one-of>
            </emma:emma>
          </inkml:annotationXML>
          <inkml:trace contextRef="#ctx0" brushRef="#br0" timeOffset="53236.3146">1659 442 228 0,'13'0'88'0,"-13"0"-48"0,0 0-20 0,8-5 27 15,-8 5-3-15,0 0 4 16,0 0-12-16,0 0-2 16,5 0-19-16,-5 0 2 0,8 0 3 15,1 5 0-15,-5-1 3 16,9 1-4-16,-4 0-2 0,-5 5-3 15,5 0 1-15,-1 4-4 16,1 1-1-16,-9 9 0 16,-9-4 1-16,1-1-1 15,-1-4-1-15,-4 9-8 16,0-14 0-16,-8 9-6 16,16-14-1-16,-16 5-30 15,16 0-14-15,-3-10-49 16,16-10-20-16,-8 0-47 15</inkml:trace>
        </inkml:traceGroup>
        <inkml:traceGroup>
          <inkml:annotationXML>
            <emma:emma xmlns:emma="http://www.w3.org/2003/04/emma" version="1.0">
              <emma:interpretation id="{23127DCD-E472-4B60-9679-A981E2581456}" emma:medium="tactile" emma:mode="ink">
                <msink:context xmlns:msink="http://schemas.microsoft.com/ink/2010/main" type="inkWord" rotatedBoundingBox="23429,5103 24065,5087 24081,5729 23445,574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0177.2343">1697-162 244 0,'-4'0'90'0,"-1"-5"-48"0,5 5-25 0,0 0 27 0,0 0-3 15,5 0 0-15,8-5-11 16,4 0-4-16,0 0-15 16,18 0-2-16,4 1 1 0,4-1-4 15,-4 5-1-15,9 0 2 16,-5 5 2-16,-13-1 0 15,5 1 0-15,-9 5-1 16,0 5 0-16,-17-1-2 16,-1 6 1-16,-16 4-2 15,-5 5 2-15,-9 10 2 16,-4-5 2-16,-9 5-1 16,14 5-1-16,-10 0-3 0,1 0 1 15,4 0-2-15,0-5 0 16,13-5-3-16,0-5 1 15,5 0-2-15,8-5 2 16,8-4 0-16,5-1 1 16,-4-4-2-16,21-5 1 15,-4-5-4-15,4-5 0 16,9 0 1-16,0 0 2 16,-4-5-3-16,8 0 0 15,-12 0-1-15,3 0 0 16,-12 0 2-16,4 0 2 15,-13 1-3-15,8-1-2 16,-8 5-23-16,-4 0-7 16,-5-5-15-16,9 0-5 0,-4 0-18 15,-5-5-5-15,14 1-69 16</inkml:trace>
          <inkml:trace contextRef="#ctx0" brushRef="#br0" timeOffset="20672.9088">1849 37 216 0,'0'-9'82'0,"0"9"-44"0,0 0-44 16,0 5 67-16,0-1-19 0,0 1 1 15,8 0-4-15,-3 0-23 16,3-5 4-16,1 10 3 0,-5-5 1 16,9 0 3-16,9-1-6 15,4 1-3-15,0-5-8 16,8-5-2-16,5 5-4 15,-17-4-1-15,13-1-6 16,-14 0 0-16,-3-5-34 16,-5 5-16-16,4-5-23 15,-13 1-8-15,9 9-56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8-06-11T10:23:18.82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0 0 0,'0'0'0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FACCA-BADC-824E-9545-E170386866A0}" type="datetimeFigureOut">
              <a:rPr lang="en-US" smtClean="0"/>
              <a:t>2018-06-11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BC07C-70AE-0445-A6E6-F50C364C7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680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BC07C-70AE-0445-A6E6-F50C364C70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91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DA8C80-D931-3844-99F5-A10EDD5C088C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9D7EA9-625D-C541-A4F6-D0F5F8E29B8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571" tIns="45286" rIns="90571" bIns="45286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2338AE-843A-8546-9FC3-2CB4A8FFA8EA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571" tIns="45286" rIns="90571" bIns="45286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C200F1-8CB8-6448-90B0-D0262D415022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571" tIns="45286" rIns="90571" bIns="45286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BC07C-70AE-0445-A6E6-F50C364C70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89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BC07C-70AE-0445-A6E6-F50C364C70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65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BC07C-70AE-0445-A6E6-F50C364C70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6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we get started,</a:t>
            </a:r>
            <a:r>
              <a:rPr lang="en-US" baseline="0" dirty="0" smtClean="0"/>
              <a:t> let me introduce you to our parity doublet, Spencer and Madison, who were born just before I joined the NDPGamma experiment in Los Alamos 10 years ago.  And they want you all to know is that this spin-momentum correlation in the </a:t>
            </a:r>
            <a:r>
              <a:rPr lang="en-US" baseline="0" dirty="0" err="1" smtClean="0"/>
              <a:t>n+p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d+gamma</a:t>
            </a:r>
            <a:r>
              <a:rPr lang="en-US" baseline="0" dirty="0" smtClean="0"/>
              <a:t> reaction is parity odd, and therefore is exclusively sensitive to weak contributions to the NN potential.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BC07C-70AE-0445-A6E6-F50C364C70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0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other experiment I will report</a:t>
            </a:r>
            <a:r>
              <a:rPr lang="en-US" baseline="0" dirty="0" smtClean="0"/>
              <a:t> on today, n + 3He to p + t , is similar except the correlation is with a proton instead of photon.</a:t>
            </a:r>
          </a:p>
          <a:p>
            <a:r>
              <a:rPr lang="en-US" baseline="0" dirty="0" smtClean="0"/>
              <a:t>Under the hood, PV is attributed to a weak vertex in the NN potential, which is characterized by its spin and isospin structure.</a:t>
            </a:r>
          </a:p>
          <a:p>
            <a:r>
              <a:rPr lang="en-US" baseline="0" dirty="0" smtClean="0"/>
              <a:t>At the quark level, the SM physics is well understood, so this is one of the only talks here NOT concerning BSM.</a:t>
            </a:r>
          </a:p>
          <a:p>
            <a:r>
              <a:rPr lang="en-US" baseline="0" dirty="0" smtClean="0"/>
              <a:t>Instead the HWI lies at the intersection between nuclear and nucleonic structure, and is a unique probe of each.</a:t>
            </a:r>
          </a:p>
          <a:p>
            <a:r>
              <a:rPr lang="en-US" baseline="0" dirty="0" smtClean="0"/>
              <a:t>Our experimental program is to measure enough independent observables to characterize the spin/isospin structure of the HWI.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BC07C-70AE-0445-A6E6-F50C364C70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594931-51A5-D340-B561-CF99F380AF15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Here</a:t>
            </a:r>
            <a:r>
              <a:rPr lang="en-US" baseline="0" dirty="0" smtClean="0"/>
              <a:t> is a list of the various isospin, spin and spatial operators associated with the different couplings</a:t>
            </a:r>
          </a:p>
          <a:p>
            <a:pPr eaLnBrk="1" hangingPunct="1"/>
            <a:r>
              <a:rPr lang="en-US" baseline="0" dirty="0" smtClean="0"/>
              <a:t>  in the de facto DDH meson exchange potential, with their reasonable ranges. </a:t>
            </a:r>
          </a:p>
          <a:p>
            <a:pPr eaLnBrk="1" hangingPunct="1"/>
            <a:r>
              <a:rPr lang="en-US" baseline="0" dirty="0" smtClean="0"/>
              <a:t>The ratio of weak to strong scales is about 10^-7, which is level of asymmetries we must observe to extract values of these couplings.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748139-68F0-714B-9826-559C048F76C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Now days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people use the EFT framework to characterize the HWI in a systematic model-independent way,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but as Haxton and Holstein showed, the low energy coupling constants are quite related.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In fact, they published a “Rosetta stone” to relate both theories back to the 5 basic S-P elastic scattering amplitudes.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130145-02FC-AA41-82F1-B16E298DCB34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571" tIns="45286" rIns="90571" bIns="45286"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With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linear sensitivities of the observables to the couplings, you can create a sensitivity matrix, which you can invert to obtain each coupling with uncertainties.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Our goal with the NPDGamma and n-3He experiments is improve the precision of the four largest couplings, while dropping the dependence on few-body observables.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130145-02FC-AA41-82F1-B16E298DCB34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571" tIns="45286" rIns="90571" bIns="45286"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With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linear sensitivities of the observables to the couplings, you can create a sensitivity matrix, which you can invert to obtain each coupling with uncertainties.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Our goal with the NPDGamma and n-3He experiments is improve the precision of the four largest couplings, while dropping the dependence on few-body observables.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62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9AE4BC-3C97-6B47-B25D-2B77CADF690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2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571" tIns="45286" rIns="90571" bIns="45286"/>
          <a:lstStyle/>
          <a:p>
            <a:pPr eaLnBrk="1" hangingPunct="1"/>
            <a:r>
              <a:rPr lang="en-US" dirty="0" smtClean="0"/>
              <a:t>Before I</a:t>
            </a:r>
            <a:r>
              <a:rPr lang="en-US" baseline="0" dirty="0" smtClean="0"/>
              <a:t> talk about the NPDGamma experiment, I would like to recognize the collaborators from Canada, US, Mexico, Germany, Russia, and Japan.</a:t>
            </a:r>
          </a:p>
          <a:p>
            <a:pPr eaLnBrk="1" hangingPunct="1"/>
            <a:r>
              <a:rPr lang="en-US" baseline="0" dirty="0" smtClean="0"/>
              <a:t>As a reminder, we need to capture a polarized neutron beam on hydrogen, and measure the direction of outgoing gammas.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3069E0-A9B0-3745-8DC3-05B419CE59E5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226 us RMS width moderated pulse</a:t>
            </a:r>
          </a:p>
          <a:p>
            <a:pPr eaLnBrk="1" hangingPunct="1"/>
            <a:r>
              <a:rPr lang="en-US"/>
              <a:t>18 m,  TOF=11-27 ms,  v = 1700-650 ms/s</a:t>
            </a:r>
          </a:p>
          <a:p>
            <a:pPr eaLnBrk="1" hangingPunct="1"/>
            <a:r>
              <a:rPr lang="en-US"/>
              <a:t>E=15 – 2.3 meV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r>
              <a:rPr lang="en-US" dirty="0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4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‹#›</a:t>
            </a:fld>
            <a:r>
              <a:rPr lang="en-US" dirty="0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95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‹#›</a:t>
            </a:fld>
            <a:r>
              <a:rPr lang="en-US" dirty="0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2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4350"/>
            <a:ext cx="4038600" cy="54764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4350"/>
            <a:ext cx="4038600" cy="54764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‹#›</a:t>
            </a:fld>
            <a:r>
              <a:rPr lang="en-US" dirty="0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3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639"/>
            <a:ext cx="4040188" cy="4369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99054"/>
            <a:ext cx="4040188" cy="47810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639"/>
            <a:ext cx="4041775" cy="4369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54"/>
            <a:ext cx="4041775" cy="47810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‹#›</a:t>
            </a:fld>
            <a:r>
              <a:rPr lang="en-US" dirty="0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3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‹#›</a:t>
            </a:fld>
            <a:r>
              <a:rPr lang="en-US" dirty="0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‹#›</a:t>
            </a:fld>
            <a:r>
              <a:rPr lang="en-US" dirty="0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7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55721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893763"/>
            <a:ext cx="4114800" cy="53324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572000" y="893763"/>
            <a:ext cx="4114800" cy="533241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7198923" y="6409710"/>
            <a:ext cx="970543" cy="365125"/>
          </a:xfrm>
        </p:spPr>
        <p:txBody>
          <a:bodyPr/>
          <a:lstStyle/>
          <a:p>
            <a:r>
              <a:rPr lang="en-US" smtClean="0"/>
              <a:t>2016-09-22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77962" y="6409710"/>
            <a:ext cx="3420792" cy="365125"/>
          </a:xfrm>
        </p:spPr>
        <p:txBody>
          <a:bodyPr/>
          <a:lstStyle/>
          <a:p>
            <a:r>
              <a:rPr lang="en-US" smtClean="0"/>
              <a:t>MESON 2018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5804" y="6409710"/>
            <a:ext cx="681186" cy="365125"/>
          </a:xfrm>
        </p:spPr>
        <p:txBody>
          <a:bodyPr/>
          <a:lstStyle/>
          <a:p>
            <a:fld id="{89BA9E80-DA99-844D-986A-8D691D11CFE6}" type="slidenum">
              <a:rPr lang="en-US" smtClean="0"/>
              <a:pPr/>
              <a:t>‹#›</a:t>
            </a:fld>
            <a:r>
              <a:rPr lang="en-US" dirty="0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33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68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68947"/>
            <a:ext cx="8229600" cy="525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923" y="6409710"/>
            <a:ext cx="970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2016-09-22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77962" y="6409710"/>
            <a:ext cx="3420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MESON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5804" y="6409710"/>
            <a:ext cx="681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A9E80-DA99-844D-986A-8D691D11CFE6}" type="slidenum">
              <a:rPr lang="en-US" smtClean="0"/>
              <a:pPr/>
              <a:t>‹#›</a:t>
            </a:fld>
            <a:r>
              <a:rPr lang="en-US" dirty="0" smtClean="0"/>
              <a:t>/26</a:t>
            </a:r>
            <a:endParaRPr lang="en-US" dirty="0" smtClean="0"/>
          </a:p>
        </p:txBody>
      </p:sp>
      <p:pic>
        <p:nvPicPr>
          <p:cNvPr id="7" name="Picture 5" descr="UK_logo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10" y="6384810"/>
            <a:ext cx="33845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1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C0504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tiff"/><Relationship Id="rId3" Type="http://schemas.openxmlformats.org/officeDocument/2006/relationships/image" Target="../media/image72.pn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jpg"/><Relationship Id="rId4" Type="http://schemas.openxmlformats.org/officeDocument/2006/relationships/image" Target="../media/image7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tiff"/><Relationship Id="rId4" Type="http://schemas.openxmlformats.org/officeDocument/2006/relationships/image" Target="../media/image8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8.tif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3.png"/><Relationship Id="rId12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1.png"/><Relationship Id="rId1" Type="http://schemas.openxmlformats.org/officeDocument/2006/relationships/tags" Target="../tags/tag40.xml"/><Relationship Id="rId6" Type="http://schemas.openxmlformats.org/officeDocument/2006/relationships/image" Target="../media/image92.png"/><Relationship Id="rId11" Type="http://schemas.openxmlformats.org/officeDocument/2006/relationships/image" Target="../media/image96.emf"/><Relationship Id="rId5" Type="http://schemas.openxmlformats.org/officeDocument/2006/relationships/image" Target="../media/image91.png"/><Relationship Id="rId15" Type="http://schemas.openxmlformats.org/officeDocument/2006/relationships/image" Target="../media/image100.tiff"/><Relationship Id="rId10" Type="http://schemas.openxmlformats.org/officeDocument/2006/relationships/customXml" Target="../ink/ink3.xml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7.jpe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jpeg"/><Relationship Id="rId2" Type="http://schemas.openxmlformats.org/officeDocument/2006/relationships/tags" Target="../tags/tag3.xml"/><Relationship Id="rId16" Type="http://schemas.openxmlformats.org/officeDocument/2006/relationships/image" Target="../media/image10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jpe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tiff"/><Relationship Id="rId5" Type="http://schemas.openxmlformats.org/officeDocument/2006/relationships/image" Target="../media/image109.emf"/><Relationship Id="rId4" Type="http://schemas.openxmlformats.org/officeDocument/2006/relationships/image" Target="../media/image10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3.emf"/><Relationship Id="rId4" Type="http://schemas.openxmlformats.org/officeDocument/2006/relationships/image" Target="../media/image1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tags" Target="../tags/tag43.xml"/><Relationship Id="rId7" Type="http://schemas.openxmlformats.org/officeDocument/2006/relationships/image" Target="../media/image118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17.png"/><Relationship Id="rId5" Type="http://schemas.openxmlformats.org/officeDocument/2006/relationships/image" Target="../media/image116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em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1.emf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notesSlide" Target="../notesSlides/notesSlide4.xml"/><Relationship Id="rId39" Type="http://schemas.openxmlformats.org/officeDocument/2006/relationships/image" Target="../media/image33.png"/><Relationship Id="rId21" Type="http://schemas.openxmlformats.org/officeDocument/2006/relationships/tags" Target="../tags/tag28.xml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50" Type="http://schemas.openxmlformats.org/officeDocument/2006/relationships/image" Target="../media/image44.png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9" Type="http://schemas.openxmlformats.org/officeDocument/2006/relationships/image" Target="../media/image23.png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8" Type="http://schemas.openxmlformats.org/officeDocument/2006/relationships/tags" Target="../tags/tag15.xml"/><Relationship Id="rId51" Type="http://schemas.openxmlformats.org/officeDocument/2006/relationships/image" Target="../media/image45.png"/><Relationship Id="rId3" Type="http://schemas.openxmlformats.org/officeDocument/2006/relationships/tags" Target="../tags/tag10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slideLayout" Target="../slideLayouts/slideLayout6.xml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20" Type="http://schemas.openxmlformats.org/officeDocument/2006/relationships/tags" Target="../tags/tag27.xml"/><Relationship Id="rId41" Type="http://schemas.openxmlformats.org/officeDocument/2006/relationships/image" Target="../media/image35.png"/><Relationship Id="rId1" Type="http://schemas.openxmlformats.org/officeDocument/2006/relationships/tags" Target="../tags/tag8.xml"/><Relationship Id="rId6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tags" Target="../tags/tag33.xml"/><Relationship Id="rId16" Type="http://schemas.openxmlformats.org/officeDocument/2006/relationships/image" Target="../media/image52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47.png"/><Relationship Id="rId5" Type="http://schemas.openxmlformats.org/officeDocument/2006/relationships/tags" Target="../tags/tag36.xml"/><Relationship Id="rId15" Type="http://schemas.openxmlformats.org/officeDocument/2006/relationships/image" Target="../media/image51.pn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55.png"/><Relationship Id="rId4" Type="http://schemas.openxmlformats.org/officeDocument/2006/relationships/tags" Target="../tags/tag35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ORNL_SNS_Building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6079"/>
            <a:ext cx="9144000" cy="2384235"/>
          </a:xfrm>
        </p:spPr>
        <p:txBody>
          <a:bodyPr>
            <a:noAutofit/>
          </a:bodyPr>
          <a:lstStyle/>
          <a:p>
            <a:r>
              <a:rPr lang="en-US" sz="4200" dirty="0" smtClean="0"/>
              <a:t>The NPDGamma Experiment – </a:t>
            </a:r>
            <a:br>
              <a:rPr lang="en-US" sz="4200" dirty="0" smtClean="0"/>
            </a:br>
            <a:r>
              <a:rPr lang="en-US" sz="4200" dirty="0" smtClean="0"/>
              <a:t>a new era in Hadronic Parity Violation</a:t>
            </a:r>
            <a:br>
              <a:rPr lang="en-US" sz="4200" dirty="0" smtClean="0"/>
            </a:br>
            <a:endParaRPr lang="en-US" sz="4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602070"/>
            <a:ext cx="9037690" cy="1255929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 smtClean="0">
                <a:solidFill>
                  <a:srgbClr val="6B8E5E"/>
                </a:solidFill>
              </a:rPr>
              <a:t>Christopher Crawford</a:t>
            </a:r>
            <a:r>
              <a:rPr lang="en-US" dirty="0">
                <a:solidFill>
                  <a:srgbClr val="6B8E5E"/>
                </a:solidFill>
              </a:rPr>
              <a:t>, University of Kentucky</a:t>
            </a:r>
          </a:p>
          <a:p>
            <a:pPr algn="r"/>
            <a:r>
              <a:rPr lang="en-US" dirty="0">
                <a:solidFill>
                  <a:srgbClr val="6B8E5E"/>
                </a:solidFill>
              </a:rPr>
              <a:t>15th International Workshop on Meson </a:t>
            </a:r>
            <a:r>
              <a:rPr lang="en-US" dirty="0" smtClean="0">
                <a:solidFill>
                  <a:srgbClr val="6B8E5E"/>
                </a:solidFill>
              </a:rPr>
              <a:t>Physics</a:t>
            </a:r>
          </a:p>
          <a:p>
            <a:pPr algn="r"/>
            <a:r>
              <a:rPr lang="en-US" dirty="0">
                <a:solidFill>
                  <a:srgbClr val="6B8E5E"/>
                </a:solidFill>
              </a:rPr>
              <a:t>KRAKÓW, POLAND, </a:t>
            </a:r>
            <a:r>
              <a:rPr lang="en-US" dirty="0" smtClean="0">
                <a:solidFill>
                  <a:srgbClr val="6B8E5E"/>
                </a:solidFill>
              </a:rPr>
              <a:t>2018-06-11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1142054"/>
            <a:ext cx="9144000" cy="2384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00-04492D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Spallation neutron source, ORNL</a:t>
            </a: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sz="2800" b="1">
              <a:solidFill>
                <a:srgbClr val="24459C"/>
              </a:solidFill>
            </a:endParaRPr>
          </a:p>
        </p:txBody>
      </p:sp>
      <p:grpSp>
        <p:nvGrpSpPr>
          <p:cNvPr id="20485" name="Group 6"/>
          <p:cNvGrpSpPr>
            <a:grpSpLocks/>
          </p:cNvGrpSpPr>
          <p:nvPr/>
        </p:nvGrpSpPr>
        <p:grpSpPr bwMode="auto">
          <a:xfrm>
            <a:off x="228600" y="2743200"/>
            <a:ext cx="5964238" cy="3886200"/>
            <a:chOff x="144" y="1728"/>
            <a:chExt cx="3757" cy="2448"/>
          </a:xfrm>
        </p:grpSpPr>
        <p:pic>
          <p:nvPicPr>
            <p:cNvPr id="20486" name="Picture 7" descr="mod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749"/>
              <a:ext cx="3024" cy="241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7" name="Line 8"/>
            <p:cNvSpPr>
              <a:spLocks noChangeShapeType="1"/>
            </p:cNvSpPr>
            <p:nvPr/>
          </p:nvSpPr>
          <p:spPr bwMode="auto">
            <a:xfrm>
              <a:off x="3168" y="1728"/>
              <a:ext cx="720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Line 9"/>
            <p:cNvSpPr>
              <a:spLocks noChangeShapeType="1"/>
            </p:cNvSpPr>
            <p:nvPr/>
          </p:nvSpPr>
          <p:spPr bwMode="auto">
            <a:xfrm flipV="1">
              <a:off x="3168" y="2352"/>
              <a:ext cx="720" cy="18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Freeform 10"/>
            <p:cNvSpPr>
              <a:spLocks/>
            </p:cNvSpPr>
            <p:nvPr/>
          </p:nvSpPr>
          <p:spPr bwMode="auto">
            <a:xfrm>
              <a:off x="3181" y="1728"/>
              <a:ext cx="720" cy="2443"/>
            </a:xfrm>
            <a:custGeom>
              <a:avLst/>
              <a:gdLst>
                <a:gd name="T0" fmla="*/ 0 w 720"/>
                <a:gd name="T1" fmla="*/ 2433 h 2448"/>
                <a:gd name="T2" fmla="*/ 0 w 720"/>
                <a:gd name="T3" fmla="*/ 0 h 2448"/>
                <a:gd name="T4" fmla="*/ 720 w 720"/>
                <a:gd name="T5" fmla="*/ 621 h 24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2448">
                  <a:moveTo>
                    <a:pt x="0" y="2448"/>
                  </a:moveTo>
                  <a:lnTo>
                    <a:pt x="0" y="0"/>
                  </a:lnTo>
                  <a:lnTo>
                    <a:pt x="720" y="624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 cmpd="sng">
                  <a:solidFill>
                    <a:schemeClr val="accent2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10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8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Neutron Flux at the SNS FnPB</a:t>
            </a:r>
            <a:endParaRPr lang="en-US" dirty="0"/>
          </a:p>
        </p:txBody>
      </p:sp>
      <p:pic>
        <p:nvPicPr>
          <p:cNvPr id="22530" name="Picture 2" descr="long_wavelength_do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39" r="1733" b="-761"/>
          <a:stretch>
            <a:fillRect/>
          </a:stretch>
        </p:blipFill>
        <p:spPr bwMode="auto">
          <a:xfrm>
            <a:off x="718430" y="1081320"/>
            <a:ext cx="722630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2309105" y="1568682"/>
            <a:ext cx="0" cy="3352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3188580" y="1568682"/>
            <a:ext cx="0" cy="3352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2350380" y="4921482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8000"/>
                </a:solidFill>
              </a:rPr>
              <a:t>SNS TOF window</a:t>
            </a:r>
            <a:endParaRPr lang="en-US" sz="1600">
              <a:solidFill>
                <a:srgbClr val="008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350380" y="4845282"/>
            <a:ext cx="762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535" name="TextBox 9"/>
          <p:cNvSpPr txBox="1">
            <a:spLocks noChangeArrowheads="1"/>
          </p:cNvSpPr>
          <p:nvPr/>
        </p:nvSpPr>
        <p:spPr bwMode="auto">
          <a:xfrm rot="-5400000">
            <a:off x="1349461" y="3407801"/>
            <a:ext cx="2187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8000"/>
                </a:solidFill>
              </a:rPr>
              <a:t>15 meV LH</a:t>
            </a:r>
            <a:r>
              <a:rPr lang="en-US" sz="1600" baseline="-25000">
                <a:solidFill>
                  <a:srgbClr val="008000"/>
                </a:solidFill>
              </a:rPr>
              <a:t>2</a:t>
            </a:r>
            <a:r>
              <a:rPr lang="en-US" sz="1600">
                <a:solidFill>
                  <a:srgbClr val="008000"/>
                </a:solidFill>
              </a:rPr>
              <a:t> threshold</a:t>
            </a:r>
          </a:p>
        </p:txBody>
      </p:sp>
      <p:pic>
        <p:nvPicPr>
          <p:cNvPr id="13" name="Picture 2" descr="long_wavelength_doe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48" t="21994" r="16318" b="24352"/>
          <a:stretch/>
        </p:blipFill>
        <p:spPr bwMode="auto">
          <a:xfrm>
            <a:off x="2774454" y="1855493"/>
            <a:ext cx="4995747" cy="281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708534" y="1855492"/>
            <a:ext cx="4061668" cy="2815167"/>
            <a:chOff x="3872754" y="1658410"/>
            <a:chExt cx="4061668" cy="2815167"/>
          </a:xfrm>
        </p:grpSpPr>
        <p:pic>
          <p:nvPicPr>
            <p:cNvPr id="14" name="Picture 2" descr="long_wavelength_doe"/>
            <p:cNvPicPr>
              <a:picLocks noChangeAspect="1" noChangeArrowheads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748" t="21994" r="29020" b="24352"/>
            <a:stretch/>
          </p:blipFill>
          <p:spPr bwMode="auto">
            <a:xfrm>
              <a:off x="3872754" y="1658411"/>
              <a:ext cx="4061668" cy="2815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long_wavelength_doe"/>
            <p:cNvPicPr>
              <a:picLocks noChangeAspect="1" noChangeArrowheads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748" t="21994" r="41637" b="24352"/>
            <a:stretch/>
          </p:blipFill>
          <p:spPr bwMode="auto">
            <a:xfrm>
              <a:off x="4800600" y="1658410"/>
              <a:ext cx="3133822" cy="2815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long_wavelength_doe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24184" y="1658410"/>
              <a:ext cx="2210237" cy="2815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 descr="long_wavelength_doe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47768" y="1658410"/>
              <a:ext cx="1286653" cy="2815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3230115" y="1263882"/>
            <a:ext cx="2865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8000"/>
                </a:solidFill>
              </a:rPr>
              <a:t>Flux = 6.5x10</a:t>
            </a:r>
            <a:r>
              <a:rPr lang="en-US" sz="2000" baseline="30000" dirty="0">
                <a:solidFill>
                  <a:srgbClr val="008000"/>
                </a:solidFill>
              </a:rPr>
              <a:t>10</a:t>
            </a:r>
            <a:r>
              <a:rPr lang="en-US" sz="2000" dirty="0">
                <a:solidFill>
                  <a:srgbClr val="008000"/>
                </a:solidFill>
              </a:rPr>
              <a:t> n/s/MW</a:t>
            </a:r>
          </a:p>
          <a:p>
            <a:r>
              <a:rPr lang="en-US" sz="2000" dirty="0">
                <a:solidFill>
                  <a:srgbClr val="008000"/>
                </a:solidFill>
              </a:rPr>
              <a:t>  2.5 </a:t>
            </a:r>
            <a:r>
              <a:rPr lang="en-US" sz="2000" dirty="0" err="1">
                <a:solidFill>
                  <a:srgbClr val="008000"/>
                </a:solidFill>
              </a:rPr>
              <a:t>Å</a:t>
            </a:r>
            <a:r>
              <a:rPr lang="en-US" sz="2000" dirty="0">
                <a:solidFill>
                  <a:srgbClr val="008000"/>
                </a:solidFill>
              </a:rPr>
              <a:t> &lt; </a:t>
            </a:r>
            <a:r>
              <a:rPr lang="en-US" sz="2000" dirty="0" err="1">
                <a:solidFill>
                  <a:srgbClr val="008000"/>
                </a:solidFill>
              </a:rPr>
              <a:t>λ</a:t>
            </a:r>
            <a:r>
              <a:rPr lang="en-US" sz="2000" dirty="0">
                <a:solidFill>
                  <a:srgbClr val="008000"/>
                </a:solidFill>
              </a:rPr>
              <a:t> &lt; 6.0 </a:t>
            </a:r>
            <a:r>
              <a:rPr lang="en-US" sz="2000" dirty="0" err="1">
                <a:solidFill>
                  <a:srgbClr val="008000"/>
                </a:solidFill>
              </a:rPr>
              <a:t>Å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11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2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FnPB supermirror polarizer </a:t>
            </a:r>
          </a:p>
        </p:txBody>
      </p:sp>
      <p:pic>
        <p:nvPicPr>
          <p:cNvPr id="23554" name="Picture 8" descr="tx_lambd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65" r="7193"/>
          <a:stretch>
            <a:fillRect/>
          </a:stretch>
        </p:blipFill>
        <p:spPr bwMode="auto">
          <a:xfrm>
            <a:off x="4926013" y="739775"/>
            <a:ext cx="4017962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Text Box 9"/>
              <p:cNvSpPr txBox="1">
                <a:spLocks noChangeArrowheads="1"/>
              </p:cNvSpPr>
              <p:nvPr/>
            </p:nvSpPr>
            <p:spPr bwMode="auto">
              <a:xfrm>
                <a:off x="534523" y="868946"/>
                <a:ext cx="4044697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 smtClean="0">
                    <a:solidFill>
                      <a:srgbClr val="C0504D"/>
                    </a:solidFill>
                    <a:latin typeface="Times" charset="0"/>
                  </a:rPr>
                  <a:t>T</a:t>
                </a:r>
                <a:r>
                  <a:rPr lang="en-US" sz="1800" dirty="0">
                    <a:solidFill>
                      <a:srgbClr val="C0504D"/>
                    </a:solidFill>
                    <a:latin typeface="Times" charset="0"/>
                  </a:rPr>
                  <a:t>=25.8%</a:t>
                </a:r>
                <a:r>
                  <a:rPr lang="en-US" sz="1800" dirty="0">
                    <a:latin typeface="Times" charset="0"/>
                  </a:rPr>
                  <a:t>		</a:t>
                </a:r>
                <a:r>
                  <a:rPr lang="en-US" sz="1800" dirty="0" smtClean="0">
                    <a:latin typeface="Times" charset="0"/>
                  </a:rPr>
                  <a:t>	transmission</a:t>
                </a:r>
                <a:endParaRPr lang="en-US" sz="1800" dirty="0">
                  <a:latin typeface="Times" charset="0"/>
                </a:endParaRPr>
              </a:p>
              <a:p>
                <a:r>
                  <a:rPr lang="en-US" sz="1800" dirty="0">
                    <a:solidFill>
                      <a:srgbClr val="C0504D"/>
                    </a:solidFill>
                    <a:latin typeface="Times" charset="0"/>
                  </a:rPr>
                  <a:t>P=95.3%</a:t>
                </a:r>
                <a:r>
                  <a:rPr lang="en-US" sz="1800" dirty="0">
                    <a:latin typeface="Times" charset="0"/>
                  </a:rPr>
                  <a:t>			</a:t>
                </a:r>
                <a:r>
                  <a:rPr lang="en-US" sz="1800" dirty="0" smtClean="0">
                    <a:latin typeface="Times" charset="0"/>
                  </a:rPr>
                  <a:t>polarization</a:t>
                </a:r>
                <a:endParaRPr lang="en-US" sz="1800" dirty="0">
                  <a:latin typeface="Times" charset="0"/>
                </a:endParaRPr>
              </a:p>
              <a:p>
                <a:r>
                  <a:rPr lang="en-US" sz="1800" dirty="0" smtClean="0">
                    <a:solidFill>
                      <a:srgbClr val="C0504D"/>
                    </a:solidFill>
                    <a:latin typeface="Times" charset="0"/>
                  </a:rPr>
                  <a:t>N=2.2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504D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dirty="0" smtClean="0">
                    <a:solidFill>
                      <a:srgbClr val="C0504D"/>
                    </a:solidFill>
                    <a:latin typeface="Times" charset="0"/>
                  </a:rPr>
                  <a:t>10</a:t>
                </a:r>
                <a:r>
                  <a:rPr lang="en-US" sz="1800" baseline="30000" dirty="0" smtClean="0">
                    <a:solidFill>
                      <a:srgbClr val="C0504D"/>
                    </a:solidFill>
                    <a:latin typeface="Times" charset="0"/>
                  </a:rPr>
                  <a:t>10 </a:t>
                </a:r>
                <a:r>
                  <a:rPr lang="en-US" sz="1800" dirty="0">
                    <a:solidFill>
                      <a:srgbClr val="C0504D"/>
                    </a:solidFill>
                    <a:latin typeface="Times" charset="0"/>
                  </a:rPr>
                  <a:t>n/s</a:t>
                </a:r>
                <a:r>
                  <a:rPr lang="en-US" sz="1800" dirty="0">
                    <a:latin typeface="Times" charset="0"/>
                  </a:rPr>
                  <a:t>	output flux (chopped)</a:t>
                </a:r>
              </a:p>
              <a:p>
                <a:endParaRPr lang="en-US" sz="1800" dirty="0">
                  <a:solidFill>
                    <a:srgbClr val="CC0000"/>
                  </a:solidFill>
                  <a:latin typeface="Times" charset="0"/>
                </a:endParaRPr>
              </a:p>
            </p:txBody>
          </p:sp>
        </mc:Choice>
        <mc:Fallback xmlns="">
          <p:sp>
            <p:nvSpPr>
              <p:cNvPr id="2355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523" y="868946"/>
                <a:ext cx="4044697" cy="1200329"/>
              </a:xfrm>
              <a:prstGeom prst="rect">
                <a:avLst/>
              </a:prstGeom>
              <a:blipFill>
                <a:blip r:embed="rId4"/>
                <a:stretch>
                  <a:fillRect l="-1357" t="-3061" r="-4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7" name="Picture 12" descr="pol_lambd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65" r="7535"/>
          <a:stretch>
            <a:fillRect/>
          </a:stretch>
        </p:blipFill>
        <p:spPr bwMode="auto">
          <a:xfrm>
            <a:off x="4937125" y="3416017"/>
            <a:ext cx="403225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13"/>
          <p:cNvSpPr txBox="1">
            <a:spLocks noChangeArrowheads="1"/>
          </p:cNvSpPr>
          <p:nvPr/>
        </p:nvSpPr>
        <p:spPr bwMode="auto">
          <a:xfrm>
            <a:off x="6670675" y="5167313"/>
            <a:ext cx="2030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i="1">
                <a:latin typeface="Times" charset="0"/>
              </a:rPr>
              <a:t>simulations using </a:t>
            </a:r>
          </a:p>
          <a:p>
            <a:pPr algn="r"/>
            <a:r>
              <a:rPr lang="en-US" sz="1600" i="1">
                <a:latin typeface="Times" charset="0"/>
              </a:rPr>
              <a:t>McStas / ROOT ntuple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10136" y="6187133"/>
            <a:ext cx="4671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S. </a:t>
            </a:r>
            <a:r>
              <a:rPr lang="en-US" sz="1600" dirty="0" smtClean="0"/>
              <a:t>Balascuta </a:t>
            </a:r>
            <a:r>
              <a:rPr lang="en-US" sz="1600" i="1" dirty="0" smtClean="0"/>
              <a:t>et al.,</a:t>
            </a:r>
            <a:r>
              <a:rPr lang="en-US" sz="1600" dirty="0" smtClean="0"/>
              <a:t> Nucl</a:t>
            </a:r>
            <a:r>
              <a:rPr lang="en-US" sz="1600" dirty="0"/>
              <a:t>. Instr. Meth. </a:t>
            </a:r>
            <a:r>
              <a:rPr lang="en-US" sz="1600" b="1" dirty="0" smtClean="0"/>
              <a:t>A671</a:t>
            </a:r>
            <a:r>
              <a:rPr lang="en-US" sz="1600" dirty="0" smtClean="0"/>
              <a:t> </a:t>
            </a:r>
            <a:r>
              <a:rPr lang="en-US" sz="1600" dirty="0"/>
              <a:t>137 (</a:t>
            </a:r>
            <a:r>
              <a:rPr lang="en-US" sz="1600" dirty="0">
                <a:solidFill>
                  <a:srgbClr val="C0504D"/>
                </a:solidFill>
              </a:rPr>
              <a:t>2012</a:t>
            </a:r>
            <a:r>
              <a:rPr lang="en-US" sz="1600" dirty="0"/>
              <a:t>)</a:t>
            </a:r>
          </a:p>
        </p:txBody>
      </p:sp>
      <p:pic>
        <p:nvPicPr>
          <p:cNvPr id="3" name="Picture 2" descr="Picture 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2630"/>
            <a:ext cx="4032250" cy="2268642"/>
          </a:xfrm>
          <a:prstGeom prst="rect">
            <a:avLst/>
          </a:prstGeom>
        </p:spPr>
      </p:pic>
      <p:pic>
        <p:nvPicPr>
          <p:cNvPr id="12" name="Picture 11" descr="Musgrave_APS201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191" y="1898321"/>
            <a:ext cx="3107672" cy="2176098"/>
          </a:xfrm>
          <a:prstGeom prst="rect">
            <a:avLst/>
          </a:prstGeom>
        </p:spPr>
      </p:pic>
      <p:pic>
        <p:nvPicPr>
          <p:cNvPr id="13" name="Picture 12" descr="Fomin_cipanp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412" y="3365011"/>
            <a:ext cx="4440857" cy="313471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12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Resonant RF spin rotator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Resonant RF spin rotator, </a:t>
            </a:r>
          </a:p>
          <a:p>
            <a:pPr lvl="1"/>
            <a:r>
              <a:rPr lang="en-US" sz="1800" dirty="0" smtClean="0"/>
              <a:t>1/t RF amplitude tuned to velocity of neutrons</a:t>
            </a:r>
          </a:p>
          <a:p>
            <a:pPr lvl="1"/>
            <a:r>
              <a:rPr lang="en-US" sz="1800" dirty="0" smtClean="0"/>
              <a:t>Affects spin only–NOT velocity (no static gradient)</a:t>
            </a:r>
          </a:p>
          <a:p>
            <a:r>
              <a:rPr lang="en-US" sz="2000" dirty="0" smtClean="0"/>
              <a:t>essential to reduce instrumental systematics</a:t>
            </a:r>
          </a:p>
          <a:p>
            <a:pPr lvl="1"/>
            <a:r>
              <a:rPr lang="en-US" sz="1800" dirty="0" smtClean="0">
                <a:sym typeface="Symbol" charset="0"/>
              </a:rPr>
              <a:t>danger: must isolate spin state from the detector</a:t>
            </a:r>
            <a:endParaRPr lang="en-US" sz="1800" dirty="0" smtClean="0"/>
          </a:p>
          <a:p>
            <a:pPr lvl="1"/>
            <a:r>
              <a:rPr lang="en-US" sz="1800" dirty="0" smtClean="0"/>
              <a:t>false asymmetries: additive &amp; multiplicave</a:t>
            </a:r>
            <a:endParaRPr lang="en-US" sz="1800" dirty="0"/>
          </a:p>
        </p:txBody>
      </p:sp>
      <p:pic>
        <p:nvPicPr>
          <p:cNvPr id="30" name="Picture 29" descr="SF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843" y="4425443"/>
            <a:ext cx="3156857" cy="18988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63786" y="3203414"/>
            <a:ext cx="5182077" cy="2590962"/>
            <a:chOff x="891958" y="3743323"/>
            <a:chExt cx="4140532" cy="2051052"/>
          </a:xfrm>
        </p:grpSpPr>
        <p:pic>
          <p:nvPicPr>
            <p:cNvPr id="25604" name="Picture 5" descr="spin_flipper_coil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77683" y="3657600"/>
              <a:ext cx="2051050" cy="222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Fomin_cipanp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8610" y="3743323"/>
              <a:ext cx="2043880" cy="2051051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48031" y="5898139"/>
            <a:ext cx="5397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P. Neo-Seo, </a:t>
            </a:r>
            <a:r>
              <a:rPr lang="en-US" sz="1600" i="1" dirty="0" smtClean="0"/>
              <a:t>et </a:t>
            </a:r>
            <a:r>
              <a:rPr lang="en-US" sz="1600" i="1" dirty="0"/>
              <a:t>al. </a:t>
            </a:r>
            <a:r>
              <a:rPr lang="en-US" sz="1600" dirty="0"/>
              <a:t>Phys. Rev. ST </a:t>
            </a:r>
            <a:r>
              <a:rPr lang="en-US" sz="1600" dirty="0" err="1"/>
              <a:t>Accel</a:t>
            </a:r>
            <a:r>
              <a:rPr lang="en-US" sz="1600" dirty="0"/>
              <a:t>. </a:t>
            </a:r>
            <a:r>
              <a:rPr lang="en-US" sz="1600" dirty="0" smtClean="0"/>
              <a:t>Beams </a:t>
            </a:r>
            <a:r>
              <a:rPr lang="en-US" sz="1600" b="1" dirty="0" smtClean="0"/>
              <a:t>11</a:t>
            </a:r>
            <a:r>
              <a:rPr lang="en-US" sz="1600" dirty="0" smtClean="0"/>
              <a:t> </a:t>
            </a:r>
            <a:r>
              <a:rPr lang="en-US" sz="1600" dirty="0"/>
              <a:t>084701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C0504D"/>
                </a:solidFill>
              </a:rPr>
              <a:t>2008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grpSp>
        <p:nvGrpSpPr>
          <p:cNvPr id="25605" name="Group 6"/>
          <p:cNvGrpSpPr>
            <a:grpSpLocks/>
          </p:cNvGrpSpPr>
          <p:nvPr/>
        </p:nvGrpSpPr>
        <p:grpSpPr bwMode="auto">
          <a:xfrm>
            <a:off x="6990706" y="799879"/>
            <a:ext cx="1882704" cy="2227263"/>
            <a:chOff x="4656" y="768"/>
            <a:chExt cx="1074" cy="1344"/>
          </a:xfrm>
        </p:grpSpPr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 flipV="1">
              <a:off x="4865" y="1008"/>
              <a:ext cx="0" cy="1104"/>
            </a:xfrm>
            <a:prstGeom prst="line">
              <a:avLst/>
            </a:prstGeom>
            <a:noFill/>
            <a:ln w="38100">
              <a:solidFill>
                <a:srgbClr val="B90007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4656" y="768"/>
              <a:ext cx="72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B90007"/>
                  </a:solidFill>
                </a:rPr>
                <a:t>holding field</a:t>
              </a:r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 flipV="1">
              <a:off x="4865" y="1392"/>
              <a:ext cx="528" cy="72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5441" y="1296"/>
              <a:ext cx="21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accent2"/>
                  </a:solidFill>
                </a:rPr>
                <a:t>s</a:t>
              </a:r>
              <a:r>
                <a:rPr lang="en-US" sz="1800" baseline="-25000">
                  <a:solidFill>
                    <a:schemeClr val="accent2"/>
                  </a:solidFill>
                </a:rPr>
                <a:t>n</a:t>
              </a:r>
              <a:endParaRPr lang="en-US" sz="1800" baseline="-25000"/>
            </a:p>
          </p:txBody>
        </p:sp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>
              <a:off x="4865" y="2112"/>
              <a:ext cx="528" cy="0"/>
            </a:xfrm>
            <a:prstGeom prst="line">
              <a:avLst/>
            </a:prstGeom>
            <a:noFill/>
            <a:ln w="38100">
              <a:solidFill>
                <a:srgbClr val="9C5C2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Arc 13"/>
            <p:cNvSpPr>
              <a:spLocks/>
            </p:cNvSpPr>
            <p:nvPr/>
          </p:nvSpPr>
          <p:spPr bwMode="auto">
            <a:xfrm>
              <a:off x="4868" y="1946"/>
              <a:ext cx="528" cy="154"/>
            </a:xfrm>
            <a:custGeom>
              <a:avLst/>
              <a:gdLst>
                <a:gd name="T0" fmla="*/ 0 w 21600"/>
                <a:gd name="T1" fmla="*/ 0 h 19590"/>
                <a:gd name="T2" fmla="*/ 0 w 21600"/>
                <a:gd name="T3" fmla="*/ 0 h 19590"/>
                <a:gd name="T4" fmla="*/ 0 w 21600"/>
                <a:gd name="T5" fmla="*/ 0 h 19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590" fill="none" extrusionOk="0">
                  <a:moveTo>
                    <a:pt x="11182" y="-1"/>
                  </a:moveTo>
                  <a:cubicBezTo>
                    <a:pt x="17648" y="3912"/>
                    <a:pt x="21600" y="10921"/>
                    <a:pt x="21600" y="18480"/>
                  </a:cubicBezTo>
                  <a:cubicBezTo>
                    <a:pt x="21600" y="18850"/>
                    <a:pt x="21590" y="19220"/>
                    <a:pt x="21571" y="19590"/>
                  </a:cubicBezTo>
                </a:path>
                <a:path w="21600" h="19590" stroke="0" extrusionOk="0">
                  <a:moveTo>
                    <a:pt x="11182" y="-1"/>
                  </a:moveTo>
                  <a:cubicBezTo>
                    <a:pt x="17648" y="3912"/>
                    <a:pt x="21600" y="10921"/>
                    <a:pt x="21600" y="18480"/>
                  </a:cubicBezTo>
                  <a:cubicBezTo>
                    <a:pt x="21600" y="18850"/>
                    <a:pt x="21590" y="19220"/>
                    <a:pt x="21571" y="19590"/>
                  </a:cubicBezTo>
                  <a:lnTo>
                    <a:pt x="0" y="18480"/>
                  </a:lnTo>
                  <a:lnTo>
                    <a:pt x="11182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Text Box 14"/>
            <p:cNvSpPr txBox="1">
              <a:spLocks noChangeArrowheads="1"/>
            </p:cNvSpPr>
            <p:nvPr/>
          </p:nvSpPr>
          <p:spPr bwMode="auto">
            <a:xfrm>
              <a:off x="5441" y="1872"/>
              <a:ext cx="28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9C5C22"/>
                  </a:solidFill>
                </a:rPr>
                <a:t>B</a:t>
              </a:r>
              <a:r>
                <a:rPr lang="en-US" sz="1600" baseline="-25000">
                  <a:solidFill>
                    <a:srgbClr val="9C5C22"/>
                  </a:solidFill>
                </a:rPr>
                <a:t>RF</a:t>
              </a:r>
              <a:endParaRPr lang="en-US" sz="1600">
                <a:solidFill>
                  <a:srgbClr val="9C5C22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028094" y="3131251"/>
            <a:ext cx="1917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Larmor precession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>  + Rabi oscillation 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24" name="Picture 23" descr="precession_0.15.png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52" t="20754" r="18729" b="25164"/>
          <a:stretch/>
        </p:blipFill>
        <p:spPr>
          <a:xfrm rot="3149633">
            <a:off x="5864703" y="1283818"/>
            <a:ext cx="3123345" cy="311128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13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16L liquid </a:t>
            </a:r>
            <a:r>
              <a:rPr lang="en-US" dirty="0" err="1" smtClean="0">
                <a:cs typeface="+mj-cs"/>
              </a:rPr>
              <a:t>para</a:t>
            </a:r>
            <a:r>
              <a:rPr lang="en-US" dirty="0" smtClean="0">
                <a:cs typeface="+mj-cs"/>
              </a:rPr>
              <a:t>-hydrogen target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2" t="22223" r="10233" b="6560"/>
          <a:stretch>
            <a:fillRect/>
          </a:stretch>
        </p:blipFill>
        <p:spPr bwMode="auto">
          <a:xfrm>
            <a:off x="4384675" y="3327400"/>
            <a:ext cx="4648200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7361238" y="3651250"/>
            <a:ext cx="0" cy="2057400"/>
          </a:xfrm>
          <a:prstGeom prst="line">
            <a:avLst/>
          </a:prstGeom>
          <a:noFill/>
          <a:ln w="9525">
            <a:solidFill>
              <a:srgbClr val="B90007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 rot="-5400000">
            <a:off x="6754019" y="4258469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B90007"/>
                </a:solidFill>
              </a:rPr>
              <a:t>15 meV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5492750" y="37973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2"/>
                </a:solidFill>
              </a:rPr>
              <a:t>ortho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5638800" y="441325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2"/>
                </a:solidFill>
              </a:rPr>
              <a:t>para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5597525" y="5175250"/>
            <a:ext cx="862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2"/>
                </a:solidFill>
              </a:rPr>
              <a:t>capture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5565775" y="6075363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E</a:t>
            </a:r>
            <a:r>
              <a:rPr lang="en-US" sz="1600" baseline="-25000"/>
              <a:t>n</a:t>
            </a:r>
            <a:r>
              <a:rPr lang="en-US" sz="1600"/>
              <a:t> (meV)</a:t>
            </a:r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4503738" y="4441825"/>
            <a:ext cx="339725" cy="561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 rot="-5400000">
            <a:off x="4322762" y="481488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Symbol" charset="0"/>
                <a:sym typeface="Symbol" charset="0"/>
              </a:rPr>
              <a:t></a:t>
            </a:r>
            <a:r>
              <a:rPr lang="en-US" sz="1600"/>
              <a:t> (b)</a:t>
            </a:r>
          </a:p>
        </p:txBody>
      </p:sp>
      <p:sp>
        <p:nvSpPr>
          <p:cNvPr id="29708" name="Rectangle 14"/>
          <p:cNvSpPr>
            <a:spLocks noChangeArrowheads="1"/>
          </p:cNvSpPr>
          <p:nvPr/>
        </p:nvSpPr>
        <p:spPr bwMode="auto">
          <a:xfrm>
            <a:off x="4572000" y="838200"/>
            <a:ext cx="457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Clr>
                <a:srgbClr val="24459C"/>
              </a:buClr>
              <a:buSzPct val="110000"/>
              <a:buFont typeface="Wingdings" charset="0"/>
              <a:buChar char="§"/>
            </a:pPr>
            <a:r>
              <a:rPr lang="en-US" dirty="0">
                <a:solidFill>
                  <a:srgbClr val="000000"/>
                </a:solidFill>
              </a:rPr>
              <a:t>30 cm long </a:t>
            </a:r>
            <a:r>
              <a:rPr lang="en-US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dirty="0">
                <a:solidFill>
                  <a:srgbClr val="000000"/>
                </a:solidFill>
              </a:rPr>
              <a:t> 1 interaction length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Clr>
                <a:srgbClr val="24459C"/>
              </a:buClr>
              <a:buSzPct val="110000"/>
              <a:buFont typeface="Wingdings" charset="0"/>
              <a:buChar char="§"/>
            </a:pPr>
            <a:r>
              <a:rPr lang="en-US" dirty="0">
                <a:solidFill>
                  <a:srgbClr val="000000"/>
                </a:solidFill>
              </a:rPr>
              <a:t>99.97%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Symbol" charset="0"/>
              </a:rPr>
              <a:t> 1% depolarization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Clr>
                <a:srgbClr val="24459C"/>
              </a:buClr>
              <a:buSzPct val="110000"/>
              <a:buFont typeface="Wingdings" charset="0"/>
              <a:buChar char="§"/>
            </a:pP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Improvements</a:t>
            </a:r>
            <a:r>
              <a:rPr lang="en-US" dirty="0" smtClean="0">
                <a:solidFill>
                  <a:srgbClr val="000000"/>
                </a:solidFill>
                <a:sym typeface="Symbol" charset="0"/>
              </a:rPr>
              <a:t>: pressure-stamped vessel</a:t>
            </a:r>
            <a:r>
              <a:rPr lang="en-US" dirty="0">
                <a:solidFill>
                  <a:srgbClr val="000000"/>
                </a:solidFill>
                <a:sym typeface="Symbol" charset="0"/>
              </a:rPr>
              <a:t/>
            </a:r>
            <a:br>
              <a:rPr lang="en-US" dirty="0">
                <a:solidFill>
                  <a:srgbClr val="000000"/>
                </a:solidFill>
                <a:sym typeface="Symbol" charset="0"/>
              </a:rPr>
            </a:br>
            <a:r>
              <a:rPr lang="en-US" dirty="0" smtClean="0">
                <a:solidFill>
                  <a:srgbClr val="000000"/>
                </a:solidFill>
                <a:sym typeface="Symbol" charset="0"/>
              </a:rPr>
              <a:t>				thinner windows</a:t>
            </a:r>
          </a:p>
        </p:txBody>
      </p:sp>
      <p:grpSp>
        <p:nvGrpSpPr>
          <p:cNvPr id="29709" name="Group 15"/>
          <p:cNvGrpSpPr>
            <a:grpSpLocks/>
          </p:cNvGrpSpPr>
          <p:nvPr/>
        </p:nvGrpSpPr>
        <p:grpSpPr bwMode="auto">
          <a:xfrm>
            <a:off x="5181600" y="2292860"/>
            <a:ext cx="882650" cy="1098550"/>
            <a:chOff x="3264" y="1440"/>
            <a:chExt cx="556" cy="692"/>
          </a:xfrm>
        </p:grpSpPr>
        <p:sp>
          <p:nvSpPr>
            <p:cNvPr id="29717" name="Line 16"/>
            <p:cNvSpPr>
              <a:spLocks noChangeShapeType="1"/>
            </p:cNvSpPr>
            <p:nvPr/>
          </p:nvSpPr>
          <p:spPr bwMode="auto">
            <a:xfrm>
              <a:off x="3360" y="1680"/>
              <a:ext cx="288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Line 17"/>
            <p:cNvSpPr>
              <a:spLocks noChangeShapeType="1"/>
            </p:cNvSpPr>
            <p:nvPr/>
          </p:nvSpPr>
          <p:spPr bwMode="auto">
            <a:xfrm>
              <a:off x="3360" y="144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Oval 18"/>
            <p:cNvSpPr>
              <a:spLocks noChangeArrowheads="1"/>
            </p:cNvSpPr>
            <p:nvPr/>
          </p:nvSpPr>
          <p:spPr bwMode="auto">
            <a:xfrm>
              <a:off x="3264" y="1584"/>
              <a:ext cx="192" cy="192"/>
            </a:xfrm>
            <a:prstGeom prst="ellipse">
              <a:avLst/>
            </a:prstGeom>
            <a:solidFill>
              <a:srgbClr val="9BBB5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63500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/>
                <a:t>p</a:t>
              </a:r>
            </a:p>
          </p:txBody>
        </p:sp>
        <p:sp>
          <p:nvSpPr>
            <p:cNvPr id="29720" name="Line 19"/>
            <p:cNvSpPr>
              <a:spLocks noChangeShapeType="1"/>
            </p:cNvSpPr>
            <p:nvPr/>
          </p:nvSpPr>
          <p:spPr bwMode="auto">
            <a:xfrm>
              <a:off x="3696" y="148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Oval 20"/>
            <p:cNvSpPr>
              <a:spLocks noChangeArrowheads="1"/>
            </p:cNvSpPr>
            <p:nvPr/>
          </p:nvSpPr>
          <p:spPr bwMode="auto">
            <a:xfrm>
              <a:off x="3600" y="1584"/>
              <a:ext cx="192" cy="192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63500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/>
                <a:t>p</a:t>
              </a:r>
            </a:p>
          </p:txBody>
        </p:sp>
        <p:sp>
          <p:nvSpPr>
            <p:cNvPr id="29722" name="Text Box 21"/>
            <p:cNvSpPr txBox="1">
              <a:spLocks noChangeArrowheads="1"/>
            </p:cNvSpPr>
            <p:nvPr/>
          </p:nvSpPr>
          <p:spPr bwMode="auto">
            <a:xfrm>
              <a:off x="3264" y="1920"/>
              <a:ext cx="5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para-H</a:t>
              </a:r>
              <a:r>
                <a:rPr lang="en-US" sz="1600" baseline="-25000"/>
                <a:t>2</a:t>
              </a:r>
              <a:endParaRPr lang="en-US" sz="1600"/>
            </a:p>
          </p:txBody>
        </p:sp>
      </p:grpSp>
      <p:sp>
        <p:nvSpPr>
          <p:cNvPr id="29710" name="Line 22"/>
          <p:cNvSpPr>
            <a:spLocks noChangeShapeType="1"/>
          </p:cNvSpPr>
          <p:nvPr/>
        </p:nvSpPr>
        <p:spPr bwMode="auto">
          <a:xfrm>
            <a:off x="7772400" y="2673860"/>
            <a:ext cx="533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23"/>
          <p:cNvSpPr>
            <a:spLocks noChangeShapeType="1"/>
          </p:cNvSpPr>
          <p:nvPr/>
        </p:nvSpPr>
        <p:spPr bwMode="auto">
          <a:xfrm>
            <a:off x="7772400" y="229286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7620000" y="2521460"/>
            <a:ext cx="304800" cy="304800"/>
          </a:xfrm>
          <a:prstGeom prst="ellipse">
            <a:avLst/>
          </a:prstGeom>
          <a:solidFill>
            <a:srgbClr val="9BBB5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63500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/>
              <a:t>p</a:t>
            </a:r>
          </a:p>
        </p:txBody>
      </p:sp>
      <p:sp>
        <p:nvSpPr>
          <p:cNvPr id="29713" name="Line 25"/>
          <p:cNvSpPr>
            <a:spLocks noChangeShapeType="1"/>
          </p:cNvSpPr>
          <p:nvPr/>
        </p:nvSpPr>
        <p:spPr bwMode="auto">
          <a:xfrm>
            <a:off x="8305800" y="229286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26"/>
          <p:cNvSpPr>
            <a:spLocks noChangeArrowheads="1"/>
          </p:cNvSpPr>
          <p:nvPr/>
        </p:nvSpPr>
        <p:spPr bwMode="auto">
          <a:xfrm>
            <a:off x="8153400" y="2521460"/>
            <a:ext cx="304800" cy="304800"/>
          </a:xfrm>
          <a:prstGeom prst="ellipse">
            <a:avLst/>
          </a:prstGeom>
          <a:solidFill>
            <a:srgbClr val="9BBB5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63500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/>
              <a:t>p</a:t>
            </a:r>
          </a:p>
        </p:txBody>
      </p:sp>
      <p:sp>
        <p:nvSpPr>
          <p:cNvPr id="29715" name="Text Box 27"/>
          <p:cNvSpPr txBox="1">
            <a:spLocks noChangeArrowheads="1"/>
          </p:cNvSpPr>
          <p:nvPr/>
        </p:nvSpPr>
        <p:spPr bwMode="auto">
          <a:xfrm>
            <a:off x="7620000" y="3054860"/>
            <a:ext cx="93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ortho-H</a:t>
            </a:r>
            <a:r>
              <a:rPr lang="en-US" sz="1600" baseline="-25000"/>
              <a:t>2</a:t>
            </a:r>
            <a:endParaRPr lang="en-US" sz="1600"/>
          </a:p>
        </p:txBody>
      </p:sp>
      <p:sp>
        <p:nvSpPr>
          <p:cNvPr id="29716" name="Text Box 28"/>
          <p:cNvSpPr txBox="1">
            <a:spLocks noChangeArrowheads="1"/>
          </p:cNvSpPr>
          <p:nvPr/>
        </p:nvSpPr>
        <p:spPr bwMode="auto">
          <a:xfrm>
            <a:off x="6324600" y="2445260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Symbol" charset="0"/>
                <a:sym typeface="Symbol" charset="0"/>
              </a:rPr>
              <a:t></a:t>
            </a:r>
            <a:r>
              <a:rPr lang="en-US" sz="1600" b="1"/>
              <a:t>E = </a:t>
            </a:r>
            <a:br>
              <a:rPr lang="en-US" sz="1600" b="1"/>
            </a:br>
            <a:r>
              <a:rPr lang="en-US" sz="1600" b="1"/>
              <a:t>15 meV</a:t>
            </a:r>
          </a:p>
        </p:txBody>
      </p:sp>
      <p:pic>
        <p:nvPicPr>
          <p:cNvPr id="31" name="Picture 30" descr="DSC0161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43" y="983448"/>
            <a:ext cx="3950727" cy="5267636"/>
          </a:xfrm>
          <a:prstGeom prst="rect">
            <a:avLst/>
          </a:prstGeom>
        </p:spPr>
      </p:pic>
      <p:pic>
        <p:nvPicPr>
          <p:cNvPr id="29" name="Picture 28" descr="Fomin_cipanp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" t="7932" r="52810" b="10058"/>
          <a:stretch/>
        </p:blipFill>
        <p:spPr>
          <a:xfrm>
            <a:off x="4501807" y="2153923"/>
            <a:ext cx="4505134" cy="4357382"/>
          </a:xfrm>
          <a:prstGeom prst="rect">
            <a:avLst/>
          </a:prstGeom>
        </p:spPr>
      </p:pic>
      <p:pic>
        <p:nvPicPr>
          <p:cNvPr id="30" name="Picture 29" descr="Fomin_cipanp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844" t="7932" r="4104" b="10058"/>
          <a:stretch/>
        </p:blipFill>
        <p:spPr>
          <a:xfrm>
            <a:off x="4757502" y="2153923"/>
            <a:ext cx="4227162" cy="435738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14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3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n-Scattering from Ortho-Hydrogen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14" y="868946"/>
            <a:ext cx="8522571" cy="544694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15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CsI(</a:t>
            </a:r>
            <a:r>
              <a:rPr lang="en-US" dirty="0" err="1" smtClean="0">
                <a:cs typeface="+mj-cs"/>
              </a:rPr>
              <a:t>Tl</a:t>
            </a:r>
            <a:r>
              <a:rPr lang="en-US" dirty="0" smtClean="0">
                <a:cs typeface="+mj-cs"/>
              </a:rPr>
              <a:t>) Detector Array</a:t>
            </a:r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457200" y="914400"/>
            <a:ext cx="365125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Clr>
                <a:srgbClr val="24459C"/>
              </a:buClr>
              <a:buSzPct val="110000"/>
              <a:buFont typeface="Wingdings" charset="0"/>
              <a:buChar char="§"/>
            </a:pPr>
            <a:r>
              <a:rPr lang="en-US" sz="1800" dirty="0"/>
              <a:t>4 rings of 12 detectors each</a:t>
            </a:r>
          </a:p>
          <a:p>
            <a:pPr marL="838200" lvl="1" indent="-381000" eaLnBrk="1" hangingPunct="1">
              <a:lnSpc>
                <a:spcPct val="80000"/>
              </a:lnSpc>
              <a:spcBef>
                <a:spcPct val="10000"/>
              </a:spcBef>
              <a:buFont typeface="Times" charset="0"/>
              <a:buChar char="•"/>
            </a:pPr>
            <a:r>
              <a:rPr lang="en-US" sz="1600" dirty="0"/>
              <a:t>15 x 15 x 15 cm</a:t>
            </a:r>
            <a:r>
              <a:rPr lang="en-US" sz="1600" baseline="30000" dirty="0"/>
              <a:t>3</a:t>
            </a:r>
            <a:r>
              <a:rPr lang="en-US" sz="1600" dirty="0"/>
              <a:t> each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Clr>
                <a:srgbClr val="24459C"/>
              </a:buClr>
              <a:buSzPct val="110000"/>
              <a:buFont typeface="Wingdings" charset="0"/>
              <a:buChar char="§"/>
            </a:pPr>
            <a:r>
              <a:rPr lang="en-US" sz="1800" dirty="0"/>
              <a:t>VPD</a:t>
            </a:r>
            <a:r>
              <a:rPr lang="ja-JP" altLang="en-US" sz="1800" dirty="0"/>
              <a:t>’</a:t>
            </a:r>
            <a:r>
              <a:rPr lang="en-US" altLang="ja-JP" sz="1800" dirty="0"/>
              <a:t>s insensitive to B field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Clr>
                <a:srgbClr val="24459C"/>
              </a:buClr>
              <a:buSzPct val="110000"/>
              <a:buFont typeface="Wingdings" charset="0"/>
              <a:buChar char="§"/>
            </a:pPr>
            <a:r>
              <a:rPr lang="en-US" sz="1800" dirty="0"/>
              <a:t>detection efficiency: 95%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Clr>
                <a:srgbClr val="24459C"/>
              </a:buClr>
              <a:buSzPct val="110000"/>
              <a:buFont typeface="Wingdings" charset="0"/>
              <a:buChar char="§"/>
            </a:pPr>
            <a:r>
              <a:rPr lang="en-US" sz="1800" dirty="0"/>
              <a:t>current-mode operation</a:t>
            </a:r>
          </a:p>
          <a:p>
            <a:pPr marL="838200" lvl="1" indent="-381000" eaLnBrk="1" hangingPunct="1">
              <a:lnSpc>
                <a:spcPct val="80000"/>
              </a:lnSpc>
              <a:spcBef>
                <a:spcPct val="10000"/>
              </a:spcBef>
              <a:buFont typeface="Times" charset="0"/>
              <a:buChar char="•"/>
            </a:pPr>
            <a:r>
              <a:rPr lang="en-US" sz="1600" dirty="0"/>
              <a:t>5 x 10</a:t>
            </a:r>
            <a:r>
              <a:rPr lang="en-US" sz="1600" baseline="30000" dirty="0"/>
              <a:t>7</a:t>
            </a:r>
            <a:r>
              <a:rPr lang="en-US" sz="1600" dirty="0"/>
              <a:t> gammas/pulse</a:t>
            </a:r>
          </a:p>
          <a:p>
            <a:pPr marL="838200" lvl="1" indent="-381000" eaLnBrk="1" hangingPunct="1">
              <a:lnSpc>
                <a:spcPct val="80000"/>
              </a:lnSpc>
              <a:spcBef>
                <a:spcPct val="10000"/>
              </a:spcBef>
              <a:buFont typeface="Times" charset="0"/>
              <a:buChar char="•"/>
            </a:pPr>
            <a:r>
              <a:rPr lang="en-US" sz="1600" dirty="0"/>
              <a:t>counting statistics limited</a:t>
            </a:r>
          </a:p>
        </p:txBody>
      </p:sp>
      <p:pic>
        <p:nvPicPr>
          <p:cNvPr id="34819" name="Picture 4" descr="crys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4267200"/>
            <a:ext cx="20002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photodiod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5908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pictur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8382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NPDGtargetandarray-flip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3094038"/>
            <a:ext cx="37814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16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8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Layout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8225"/>
          <a:stretch/>
        </p:blipFill>
        <p:spPr>
          <a:xfrm>
            <a:off x="802477" y="732097"/>
            <a:ext cx="7924591" cy="572164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17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of the Physics Asymmetry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840522" y="1933304"/>
                <a:ext cx="7223388" cy="851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44924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44924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44924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̅"/>
                              <m:ctrlPr>
                                <a:rPr lang="en-US" b="1" i="1" smtClean="0">
                                  <a:solidFill>
                                    <a:srgbClr val="44924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44924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bSup>
                                    <m:sSubSupPr>
                                      <m:ctrlPr>
                                        <a:rPr lang="en-US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𝑼𝑫</m:t>
                                      </m:r>
                                    </m:sup>
                                  </m:sSubSup>
                                </m:e>
                              </m:groupChr>
                            </m:e>
                            <m:lim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lim>
                          </m:limLow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𝑷𝑽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limLow>
                        <m:limLow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Sup>
                                <m:sSubSupPr>
                                  <m:ctrlP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𝑳𝑹</m:t>
                                  </m:r>
                                </m:sup>
                              </m:sSubSup>
                            </m:e>
                          </m:groupChr>
                        </m:e>
                        <m:lim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lim>
                      </m:limLow>
                      <m:sSubSup>
                        <m:sSubSupPr>
                          <m:ctrlP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𝑷𝑪</m:t>
                          </m:r>
                        </m:sup>
                      </m:sSub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22" y="1933304"/>
                <a:ext cx="7223388" cy="8512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3467473" y="2732263"/>
            <a:ext cx="105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neutron</a:t>
            </a:r>
          </a:p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polarization</a:t>
            </a:r>
            <a:endParaRPr lang="en-US" sz="1400" dirty="0">
              <a:solidFill>
                <a:schemeClr val="accent3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4030902" y="2493615"/>
            <a:ext cx="104146" cy="290948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570191" y="3573562"/>
            <a:ext cx="2573809" cy="2573809"/>
            <a:chOff x="6277702" y="817702"/>
            <a:chExt cx="2573809" cy="2573809"/>
          </a:xfrm>
        </p:grpSpPr>
        <p:grpSp>
          <p:nvGrpSpPr>
            <p:cNvPr id="105" name="Group 104"/>
            <p:cNvGrpSpPr/>
            <p:nvPr/>
          </p:nvGrpSpPr>
          <p:grpSpPr>
            <a:xfrm>
              <a:off x="6277702" y="817702"/>
              <a:ext cx="2573809" cy="2573809"/>
              <a:chOff x="6262314" y="1139580"/>
              <a:chExt cx="1492076" cy="1492076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6737616" y="1226642"/>
                <a:ext cx="254000" cy="254000"/>
              </a:xfrm>
              <a:prstGeom prst="rect">
                <a:avLst/>
              </a:prstGeom>
              <a:solidFill>
                <a:srgbClr val="77933C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004058" y="1226642"/>
                <a:ext cx="254000" cy="254000"/>
              </a:xfrm>
              <a:prstGeom prst="rect">
                <a:avLst/>
              </a:prstGeom>
              <a:solidFill>
                <a:srgbClr val="77933C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270500" y="1357025"/>
                <a:ext cx="254000" cy="254000"/>
              </a:xfrm>
              <a:prstGeom prst="rect">
                <a:avLst/>
              </a:prstGeom>
              <a:solidFill>
                <a:srgbClr val="77933C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16200000">
                <a:off x="7410541" y="1888296"/>
                <a:ext cx="254000" cy="254000"/>
              </a:xfrm>
              <a:prstGeom prst="rect">
                <a:avLst/>
              </a:prstGeom>
              <a:solidFill>
                <a:srgbClr val="77933C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 rot="16200000">
                <a:off x="7410541" y="1621854"/>
                <a:ext cx="254000" cy="254000"/>
              </a:xfrm>
              <a:prstGeom prst="rect">
                <a:avLst/>
              </a:prstGeom>
              <a:solidFill>
                <a:srgbClr val="77933C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469728" y="1357025"/>
                <a:ext cx="254000" cy="254000"/>
              </a:xfrm>
              <a:prstGeom prst="rect">
                <a:avLst/>
              </a:prstGeom>
              <a:solidFill>
                <a:srgbClr val="77933C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16200000">
                <a:off x="6329687" y="1888296"/>
                <a:ext cx="254000" cy="254000"/>
              </a:xfrm>
              <a:prstGeom prst="rect">
                <a:avLst/>
              </a:prstGeom>
              <a:solidFill>
                <a:srgbClr val="77933C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16200000">
                <a:off x="6329687" y="1621854"/>
                <a:ext cx="254000" cy="254000"/>
              </a:xfrm>
              <a:prstGeom prst="rect">
                <a:avLst/>
              </a:prstGeom>
              <a:solidFill>
                <a:srgbClr val="77933C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 flipV="1">
                <a:off x="6737616" y="2281886"/>
                <a:ext cx="254000" cy="254000"/>
              </a:xfrm>
              <a:prstGeom prst="rect">
                <a:avLst/>
              </a:prstGeom>
              <a:solidFill>
                <a:srgbClr val="77933C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 flipV="1">
                <a:off x="7004058" y="2281886"/>
                <a:ext cx="254000" cy="254000"/>
              </a:xfrm>
              <a:prstGeom prst="rect">
                <a:avLst/>
              </a:prstGeom>
              <a:solidFill>
                <a:srgbClr val="77933C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 flipV="1">
                <a:off x="7270500" y="2151503"/>
                <a:ext cx="254000" cy="254000"/>
              </a:xfrm>
              <a:prstGeom prst="rect">
                <a:avLst/>
              </a:prstGeom>
              <a:solidFill>
                <a:srgbClr val="77933C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 flipV="1">
                <a:off x="6469728" y="2151503"/>
                <a:ext cx="254000" cy="254000"/>
              </a:xfrm>
              <a:prstGeom prst="rect">
                <a:avLst/>
              </a:prstGeom>
              <a:solidFill>
                <a:srgbClr val="77933C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6723728" y="1611025"/>
                <a:ext cx="546772" cy="54047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7001274" y="1139580"/>
                <a:ext cx="0" cy="14920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6200000">
                <a:off x="7008352" y="1140920"/>
                <a:ext cx="0" cy="14920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8" name="Oval 97"/>
              <p:cNvSpPr/>
              <p:nvPr/>
            </p:nvSpPr>
            <p:spPr>
              <a:xfrm>
                <a:off x="7361527" y="1470984"/>
                <a:ext cx="49014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Connector 98"/>
              <p:cNvCxnSpPr>
                <a:stCxn id="98" idx="3"/>
              </p:cNvCxnSpPr>
              <p:nvPr/>
            </p:nvCxnSpPr>
            <p:spPr>
              <a:xfrm flipH="1">
                <a:off x="7003523" y="1510008"/>
                <a:ext cx="365182" cy="3756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1" name="Arc 100"/>
              <p:cNvSpPr/>
              <p:nvPr/>
            </p:nvSpPr>
            <p:spPr>
              <a:xfrm>
                <a:off x="6734832" y="1618619"/>
                <a:ext cx="532884" cy="532884"/>
              </a:xfrm>
              <a:prstGeom prst="arc">
                <a:avLst>
                  <a:gd name="adj1" fmla="val 16200000"/>
                  <a:gd name="adj2" fmla="val 18815757"/>
                </a:avLst>
              </a:prstGeom>
              <a:noFill/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4" name="Picture 103" descr="TP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7096249" y="1494768"/>
                <a:ext cx="94385" cy="12584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/>
                <p:cNvSpPr/>
                <p:nvPr/>
              </p:nvSpPr>
              <p:spPr>
                <a:xfrm>
                  <a:off x="7871856" y="1610628"/>
                  <a:ext cx="489173" cy="4131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856" y="1610628"/>
                  <a:ext cx="489173" cy="413190"/>
                </a:xfrm>
                <a:prstGeom prst="rect">
                  <a:avLst/>
                </a:prstGeom>
                <a:blipFill>
                  <a:blip r:embed="rId6"/>
                  <a:stretch>
                    <a:fillRect r="-1235" b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7012764" y="1755777"/>
              <a:ext cx="471539" cy="537967"/>
              <a:chOff x="8598740" y="2311066"/>
              <a:chExt cx="471539" cy="537967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9006990" y="2365422"/>
                <a:ext cx="0" cy="483611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8598740" y="2311066"/>
                    <a:ext cx="47153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98740" y="2311066"/>
                    <a:ext cx="47153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6557" r="-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6" name="Straight Arrow Connector 15"/>
            <p:cNvCxnSpPr/>
            <p:nvPr/>
          </p:nvCxnSpPr>
          <p:spPr>
            <a:xfrm flipV="1">
              <a:off x="7661916" y="1439754"/>
              <a:ext cx="545459" cy="56085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336363" y="1913469"/>
                  <a:ext cx="4240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449241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6363" y="1913469"/>
                  <a:ext cx="424084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1429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23"/>
                <p:cNvSpPr/>
                <p:nvPr/>
              </p:nvSpPr>
              <p:spPr>
                <a:xfrm>
                  <a:off x="7523500" y="2042349"/>
                  <a:ext cx="497187" cy="3843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44924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1" i="1">
                                    <a:solidFill>
                                      <a:srgbClr val="44924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44924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solidFill>
                                  <a:srgbClr val="44924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449241"/>
                    </a:solidFill>
                  </a:endParaRPr>
                </a:p>
              </p:txBody>
            </p:sp>
          </mc:Choice>
          <mc:Fallback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3500" y="2042349"/>
                  <a:ext cx="497187" cy="384336"/>
                </a:xfrm>
                <a:prstGeom prst="rect">
                  <a:avLst/>
                </a:prstGeom>
                <a:blipFill>
                  <a:blip r:embed="rId9"/>
                  <a:stretch>
                    <a:fillRect t="-1587" r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4" name="Ink 83"/>
                <p14:cNvContentPartPr/>
                <p14:nvPr/>
              </p14:nvContentPartPr>
              <p14:xfrm>
                <a:off x="8079543" y="2893973"/>
                <a:ext cx="360" cy="360"/>
              </p14:xfrm>
            </p:contentPart>
          </mc:Choice>
          <mc:Fallback>
            <p:pic>
              <p:nvPicPr>
                <p:cNvPr id="84" name="Ink 83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74863" y="2889293"/>
                  <a:ext cx="9720" cy="9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5" name="TextBox 84"/>
          <p:cNvSpPr txBox="1"/>
          <p:nvPr/>
        </p:nvSpPr>
        <p:spPr>
          <a:xfrm>
            <a:off x="4928878" y="2732263"/>
            <a:ext cx="791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fraction </a:t>
            </a:r>
          </a:p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of yield</a:t>
            </a:r>
            <a:endParaRPr lang="en-US" sz="1400" dirty="0">
              <a:solidFill>
                <a:schemeClr val="accent3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H="1" flipV="1">
            <a:off x="5110554" y="2493614"/>
            <a:ext cx="50953" cy="290949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761101" y="2732263"/>
            <a:ext cx="890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geometry</a:t>
            </a:r>
          </a:p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factors</a:t>
            </a:r>
            <a:endParaRPr lang="en-US" sz="1400" dirty="0">
              <a:solidFill>
                <a:schemeClr val="accent3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H="1" flipV="1">
            <a:off x="5876486" y="2493614"/>
            <a:ext cx="197562" cy="290949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435612" y="2493617"/>
            <a:ext cx="427180" cy="283523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587041" y="2732263"/>
            <a:ext cx="1000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physics</a:t>
            </a:r>
          </a:p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asymmetry</a:t>
            </a:r>
            <a:endParaRPr lang="en-US" sz="1400" dirty="0">
              <a:solidFill>
                <a:schemeClr val="accent3"/>
              </a:solidFill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H="1" flipV="1">
            <a:off x="6279523" y="2493615"/>
            <a:ext cx="428287" cy="290949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7325428" y="2493614"/>
            <a:ext cx="200670" cy="290949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35544" y="2732263"/>
            <a:ext cx="1133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detector pair</a:t>
            </a:r>
          </a:p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asymmetry</a:t>
            </a:r>
            <a:endParaRPr lang="en-US" sz="1400" dirty="0">
              <a:solidFill>
                <a:schemeClr val="accent3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H="1" flipV="1">
            <a:off x="1144264" y="2529013"/>
            <a:ext cx="51506" cy="255552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/>
              <p:cNvSpPr txBox="1"/>
              <p:nvPr/>
            </p:nvSpPr>
            <p:spPr>
              <a:xfrm>
                <a:off x="1112581" y="1043886"/>
                <a:ext cx="6845980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b="1" i="1">
                                  <a:solidFill>
                                    <a:srgbClr val="44924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44924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b="1" i="1" smtClean="0">
                                  <a:solidFill>
                                    <a:srgbClr val="44924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rgbClr val="44924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b="1" i="1">
                                  <a:solidFill>
                                    <a:srgbClr val="449241"/>
                                  </a:solidFill>
                                  <a:latin typeface="Cambria Math" panose="02040503050406030204" pitchFamily="18" charset="0"/>
                                </a:rPr>
                                <m:t>𝛀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( 1+</m:t>
                      </m:r>
                      <m:limLow>
                        <m:limLow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lim>
                      </m:limLow>
                      <m:sSubSup>
                        <m:sSubSupPr>
                          <m:ctrlP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𝒏𝒑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𝑷𝑽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lim>
                      </m:limLow>
                      <m:d>
                        <m:dPr>
                          <m:begChr m:val="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𝒏𝒑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𝑷𝑪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81" y="1043886"/>
                <a:ext cx="6845980" cy="8188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907187" y="37573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7417852" y="37573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907187" y="55845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7485994" y="55845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8393855" y="53452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6985508" y="53452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6929909" y="39849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6752589" y="44384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6752589" y="4883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36" name="TextBox 235"/>
          <p:cNvSpPr txBox="1"/>
          <p:nvPr/>
        </p:nvSpPr>
        <p:spPr>
          <a:xfrm>
            <a:off x="8648539" y="4883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37" name="TextBox 236"/>
          <p:cNvSpPr txBox="1"/>
          <p:nvPr/>
        </p:nvSpPr>
        <p:spPr>
          <a:xfrm>
            <a:off x="8644456" y="44384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38" name="TextBox 237"/>
          <p:cNvSpPr txBox="1"/>
          <p:nvPr/>
        </p:nvSpPr>
        <p:spPr>
          <a:xfrm>
            <a:off x="8464151" y="39849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171701" y="3421528"/>
            <a:ext cx="3318592" cy="3010106"/>
            <a:chOff x="3171701" y="3300133"/>
            <a:chExt cx="3318592" cy="3010106"/>
          </a:xfrm>
        </p:grpSpPr>
        <p:pic>
          <p:nvPicPr>
            <p:cNvPr id="15" name="Picture 14" descr="ghp_2013_apr9_Glr.tiff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1701" y="3546368"/>
              <a:ext cx="3318592" cy="276387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Rectangle 32"/>
                <p:cNvSpPr/>
                <p:nvPr/>
              </p:nvSpPr>
              <p:spPr>
                <a:xfrm>
                  <a:off x="4135048" y="3300133"/>
                  <a:ext cx="1591269" cy="3879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𝑳𝑹</m:t>
                          </m:r>
                        </m:sup>
                      </m:sSubSup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e>
                      </m:d>
                    </m:oMath>
                  </a14:m>
                  <a:r>
                    <a:rPr lang="en-US" b="1" dirty="0" smtClean="0">
                      <a:solidFill>
                        <a:schemeClr val="accent2"/>
                      </a:solidFill>
                    </a:rPr>
                    <a:t> </a:t>
                  </a:r>
                  <a:endParaRPr lang="en-US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5048" y="3300133"/>
                  <a:ext cx="1591269" cy="387991"/>
                </a:xfrm>
                <a:prstGeom prst="rect">
                  <a:avLst/>
                </a:prstGeom>
                <a:blipFill>
                  <a:blip r:embed="rId14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17167" y="3421528"/>
            <a:ext cx="3190109" cy="3010106"/>
            <a:chOff x="17167" y="3300133"/>
            <a:chExt cx="3190109" cy="3010106"/>
          </a:xfrm>
        </p:grpSpPr>
        <p:pic>
          <p:nvPicPr>
            <p:cNvPr id="14" name="Picture 13" descr="ghp_2013_apr9_Gud.tiff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67" y="3496483"/>
              <a:ext cx="3190109" cy="281375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9" name="Rectangle 238"/>
                <p:cNvSpPr/>
                <p:nvPr/>
              </p:nvSpPr>
              <p:spPr>
                <a:xfrm>
                  <a:off x="691733" y="3300133"/>
                  <a:ext cx="1656992" cy="3892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𝑼𝑫</m:t>
                          </m:r>
                        </m:sup>
                      </m:sSubSup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e>
                      </m:d>
                    </m:oMath>
                  </a14:m>
                  <a:r>
                    <a:rPr lang="en-US" b="1" dirty="0" smtClean="0">
                      <a:solidFill>
                        <a:schemeClr val="tx2"/>
                      </a:solidFill>
                    </a:rPr>
                    <a:t> </a:t>
                  </a:r>
                  <a:endParaRPr lang="en-US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>
            <p:sp>
              <p:nvSpPr>
                <p:cNvPr id="239" name="Rectangle 2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733" y="3300133"/>
                  <a:ext cx="1656992" cy="389274"/>
                </a:xfrm>
                <a:prstGeom prst="rect">
                  <a:avLst/>
                </a:prstGeom>
                <a:blipFill>
                  <a:blip r:embed="rId16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18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r>
              <a:rPr lang="en-US" dirty="0" smtClean="0"/>
              <a:t>Systematic Uncertainties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96523" y="840668"/>
            <a:ext cx="7294289" cy="5434434"/>
            <a:chOff x="0" y="45484"/>
            <a:chExt cx="9143998" cy="6812511"/>
          </a:xfrm>
        </p:grpSpPr>
        <p:pic>
          <p:nvPicPr>
            <p:cNvPr id="7" name="Picture 6" descr="Screen Shot 2014-06-19 at 6.28.52 PM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prstClr val="white">
                  <a:tint val="45000"/>
                  <a:satMod val="400000"/>
                </a:prst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5484"/>
              <a:ext cx="9143998" cy="681251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48382" y="4332322"/>
              <a:ext cx="909616" cy="4629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&lt;1%      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40520" y="5183843"/>
              <a:ext cx="917480" cy="4629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2.6%      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19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38748" y="3681288"/>
            <a:ext cx="4961386" cy="2746687"/>
            <a:chOff x="131016" y="3333247"/>
            <a:chExt cx="4953000" cy="2867827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1016" y="3333247"/>
              <a:ext cx="4953000" cy="286782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0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513" y="3563369"/>
              <a:ext cx="2794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1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740" y="4906719"/>
              <a:ext cx="2794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622" y="4203438"/>
              <a:ext cx="2794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400350" y="1819141"/>
            <a:ext cx="4458699" cy="3228636"/>
            <a:chOff x="4800600" y="3429000"/>
            <a:chExt cx="4011613" cy="3008313"/>
          </a:xfrm>
        </p:grpSpPr>
        <p:pic>
          <p:nvPicPr>
            <p:cNvPr id="13" name="Picture 5" descr="IMG_1362_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429000"/>
              <a:ext cx="4011613" cy="30083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5209701" y="6084888"/>
              <a:ext cx="9525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Madison</a:t>
              </a: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7696200" y="6084888"/>
              <a:ext cx="9413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Spencer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800907"/>
            <a:ext cx="7668169" cy="3825254"/>
          </a:xfrm>
        </p:spPr>
        <p:txBody>
          <a:bodyPr>
            <a:normAutofit/>
          </a:bodyPr>
          <a:lstStyle/>
          <a:p>
            <a:r>
              <a:rPr lang="en-US" dirty="0" smtClean="0"/>
              <a:t>Low energy neutron physics and Hadronic Parity Violation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Meson exchange and </a:t>
            </a:r>
            <a:r>
              <a:rPr lang="en-US" dirty="0" smtClean="0">
                <a:solidFill>
                  <a:schemeClr val="accent1"/>
                </a:solidFill>
              </a:rPr>
              <a:t>Effective Field Theory formalisms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NPDGamma Experiment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FnPB, target, detector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Data analysis, interpretation</a:t>
            </a:r>
            <a:endParaRPr lang="en-US" dirty="0" smtClean="0"/>
          </a:p>
          <a:p>
            <a:r>
              <a:rPr lang="en-US" dirty="0" smtClean="0"/>
              <a:t>Future directions</a:t>
            </a:r>
          </a:p>
          <a:p>
            <a:pPr lvl="1"/>
            <a:r>
              <a:rPr lang="en-US" dirty="0" smtClean="0">
                <a:solidFill>
                  <a:srgbClr val="4F81BD"/>
                </a:solidFill>
              </a:rPr>
              <a:t>new HPV, TRIV experiments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3814" y="5823748"/>
            <a:ext cx="1060386" cy="171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5735" y="5060511"/>
            <a:ext cx="508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00133" y="5213670"/>
            <a:ext cx="3564829" cy="1139620"/>
            <a:chOff x="5100133" y="5213670"/>
            <a:chExt cx="3564829" cy="1139620"/>
          </a:xfrm>
        </p:grpSpPr>
        <p:sp>
          <p:nvSpPr>
            <p:cNvPr id="7" name="Oval Callout 6"/>
            <p:cNvSpPr/>
            <p:nvPr/>
          </p:nvSpPr>
          <p:spPr>
            <a:xfrm rot="10800000">
              <a:off x="5100133" y="5213670"/>
              <a:ext cx="3564829" cy="1139620"/>
            </a:xfrm>
            <a:prstGeom prst="wedgeEllipseCallout">
              <a:avLst>
                <a:gd name="adj1" fmla="val -10701"/>
                <a:gd name="adj2" fmla="val 84992"/>
              </a:avLst>
            </a:prstGeom>
            <a:solidFill>
              <a:srgbClr val="B9CEE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30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087" y="5361788"/>
              <a:ext cx="1155742" cy="48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4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960" y="5434021"/>
              <a:ext cx="976083" cy="41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538658" y="5763668"/>
              <a:ext cx="2872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Is a parity odd pseudoscalar!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 rot="2629557">
            <a:off x="4045915" y="4890206"/>
            <a:ext cx="968832" cy="51263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2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Chlorine PV asymmetry</a:t>
            </a:r>
            <a:endParaRPr lang="en-US" dirty="0"/>
          </a:p>
        </p:txBody>
      </p:sp>
      <p:pic>
        <p:nvPicPr>
          <p:cNvPr id="15" name="Picture 14" descr="Collab2013_chlorine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77" t="15109" b="8668"/>
          <a:stretch/>
        </p:blipFill>
        <p:spPr>
          <a:xfrm>
            <a:off x="4674727" y="715014"/>
            <a:ext cx="4469273" cy="2911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Data set</a:t>
            </a:r>
          </a:p>
          <a:p>
            <a:pPr lvl="1"/>
            <a:r>
              <a:rPr lang="en-US" sz="1600" dirty="0" smtClean="0"/>
              <a:t>To verify sensitivity &amp; geometry factors</a:t>
            </a:r>
          </a:p>
          <a:p>
            <a:pPr lvl="1"/>
            <a:r>
              <a:rPr lang="en-US" sz="1600" dirty="0" smtClean="0"/>
              <a:t>40 </a:t>
            </a:r>
            <a:r>
              <a:rPr lang="en-US" sz="1600" dirty="0"/>
              <a:t>hr.  over 4 run periods</a:t>
            </a:r>
          </a:p>
          <a:p>
            <a:r>
              <a:rPr lang="en-US" sz="1800" dirty="0" smtClean="0"/>
              <a:t>Corrections</a:t>
            </a:r>
          </a:p>
          <a:p>
            <a:pPr lvl="1"/>
            <a:r>
              <a:rPr lang="en-US" sz="1600" dirty="0" smtClean="0"/>
              <a:t>Background </a:t>
            </a:r>
            <a:r>
              <a:rPr lang="en-US" sz="1600" dirty="0"/>
              <a:t>Subtraction </a:t>
            </a:r>
            <a:endParaRPr lang="en-US" sz="1600" dirty="0" smtClean="0"/>
          </a:p>
          <a:p>
            <a:pPr lvl="1"/>
            <a:r>
              <a:rPr lang="en-US" sz="1600" dirty="0" smtClean="0"/>
              <a:t>Beam </a:t>
            </a:r>
            <a:r>
              <a:rPr lang="en-US" sz="1600" dirty="0"/>
              <a:t>Polarization </a:t>
            </a:r>
            <a:r>
              <a:rPr lang="en-US" sz="1600" dirty="0" smtClean="0"/>
              <a:t>/ Depolarization</a:t>
            </a:r>
          </a:p>
          <a:p>
            <a:pPr lvl="1"/>
            <a:r>
              <a:rPr lang="en-US" sz="1600" dirty="0" smtClean="0"/>
              <a:t>RFSF Efficiency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059396"/>
              </p:ext>
            </p:extLst>
          </p:nvPr>
        </p:nvGraphicFramePr>
        <p:xfrm>
          <a:off x="5100028" y="3771372"/>
          <a:ext cx="3683024" cy="13411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4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7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Prev. Measurement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Asymmetry (x10</a:t>
                      </a:r>
                      <a:r>
                        <a:rPr lang="en-US" sz="1600" baseline="30000" dirty="0" smtClean="0"/>
                        <a:t>-6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7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LANL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-29.1 ± 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8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Leningrad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-27.8 ± 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-21.2 ± 1.72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" name="Picture 16" descr="Screen Capture.pdf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847" y="3073495"/>
            <a:ext cx="4794356" cy="3362686"/>
          </a:xfrm>
          <a:prstGeom prst="rect">
            <a:avLst/>
          </a:prstGeom>
        </p:spPr>
      </p:pic>
      <p:pic>
        <p:nvPicPr>
          <p:cNvPr id="18" name="Picture 17" descr="Screen Capture.pd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030" y="5232293"/>
            <a:ext cx="3683022" cy="10558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20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2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Aluminum Background Asymmetry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9333" y="868947"/>
                <a:ext cx="8517467" cy="5257218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 smtClean="0">
                    <a:solidFill>
                      <a:schemeClr val="accent2"/>
                    </a:solidFill>
                  </a:rPr>
                  <a:t>Dominant systematic effect</a:t>
                </a:r>
              </a:p>
              <a:p>
                <a:r>
                  <a:rPr lang="en-US" sz="1800" dirty="0">
                    <a:solidFill>
                      <a:srgbClr val="000000"/>
                    </a:solidFill>
                  </a:rPr>
                  <a:t>15–25% background at 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SNS</a:t>
                </a:r>
                <a:endParaRPr lang="en-US" sz="1800" dirty="0">
                  <a:solidFill>
                    <a:srgbClr val="000000"/>
                  </a:solidFill>
                </a:endParaRPr>
              </a:p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Extracted </a:t>
                </a:r>
                <a:r>
                  <a:rPr lang="en-US" sz="1800" dirty="0">
                    <a:solidFill>
                      <a:srgbClr val="00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= 27 min </a:t>
                </a:r>
                <a:r>
                  <a:rPr lang="en-US" sz="1800" dirty="0">
                    <a:solidFill>
                      <a:srgbClr val="000000"/>
                    </a:solidFill>
                  </a:rPr>
                  <a:t>decay 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amp.</a:t>
                </a:r>
                <a:endParaRPr lang="en-US" sz="1800" dirty="0">
                  <a:solidFill>
                    <a:srgbClr val="000000"/>
                  </a:solidFill>
                </a:endParaRPr>
              </a:p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Discovered additional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800" dirty="0" smtClean="0">
                    <a:solidFill>
                      <a:srgbClr val="000000"/>
                    </a:solidFill>
                  </a:rPr>
                  <a:t> = </a:t>
                </a:r>
                <a:r>
                  <a:rPr lang="en-US" sz="1800" dirty="0">
                    <a:solidFill>
                      <a:srgbClr val="000000"/>
                    </a:solidFill>
                  </a:rPr>
                  <a:t>3 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hr. amplitude!</a:t>
                </a:r>
                <a:r>
                  <a:rPr lang="en-US" sz="1800" dirty="0">
                    <a:solidFill>
                      <a:srgbClr val="000000"/>
                    </a:solidFill>
                  </a:rPr>
                  <a:t/>
                </a:r>
                <a:br>
                  <a:rPr lang="en-US" sz="1800" dirty="0">
                    <a:solidFill>
                      <a:srgbClr val="000000"/>
                    </a:solidFill>
                  </a:rPr>
                </a:br>
                <a:r>
                  <a:rPr lang="en-US" sz="1800" dirty="0"/>
                  <a:t>1% </a:t>
                </a:r>
                <a:r>
                  <a:rPr lang="en-US" sz="1800" dirty="0" err="1"/>
                  <a:t>Mn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contamination (unknown asymmetry)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/>
                </a:r>
                <a:br>
                  <a:rPr lang="en-US" sz="1800" dirty="0" smtClean="0">
                    <a:solidFill>
                      <a:srgbClr val="000000"/>
                    </a:solidFill>
                  </a:rPr>
                </a:br>
                <a:r>
                  <a:rPr lang="en-US" sz="1600" dirty="0" smtClean="0">
                    <a:solidFill>
                      <a:srgbClr val="000000"/>
                    </a:solidFill>
                  </a:rPr>
                  <a:t>Confirmed </a:t>
                </a:r>
                <a:r>
                  <a:rPr lang="en-US" sz="1600" dirty="0">
                    <a:solidFill>
                      <a:srgbClr val="000000"/>
                    </a:solidFill>
                  </a:rPr>
                  <a:t>by neutron activation analysis at 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NIST</a:t>
                </a:r>
                <a:endParaRPr lang="en-US" sz="1800" dirty="0" smtClean="0">
                  <a:solidFill>
                    <a:srgbClr val="000000"/>
                  </a:solidFill>
                </a:endParaRPr>
              </a:p>
              <a:p>
                <a:r>
                  <a:rPr lang="en-US" sz="1800" dirty="0" smtClean="0">
                    <a:solidFill>
                      <a:srgbClr val="0D0D0D"/>
                    </a:solidFill>
                  </a:rPr>
                  <a:t>To reduce </a:t>
                </a:r>
                <a:r>
                  <a:rPr lang="en-US" sz="1800" dirty="0">
                    <a:solidFill>
                      <a:srgbClr val="0D0D0D"/>
                    </a:solidFill>
                  </a:rPr>
                  <a:t>systematic errors due to </a:t>
                </a:r>
                <a:r>
                  <a:rPr lang="en-US" sz="1800" dirty="0" err="1" smtClean="0">
                    <a:solidFill>
                      <a:srgbClr val="0D0D0D"/>
                    </a:solidFill>
                  </a:rPr>
                  <a:t>Mn</a:t>
                </a:r>
                <a:r>
                  <a:rPr lang="en-US" sz="1800" dirty="0" smtClean="0">
                    <a:solidFill>
                      <a:srgbClr val="0D0D0D"/>
                    </a:solidFill>
                  </a:rPr>
                  <a:t> asymmetry</a:t>
                </a:r>
                <a:br>
                  <a:rPr lang="en-US" sz="1800" dirty="0" smtClean="0">
                    <a:solidFill>
                      <a:srgbClr val="0D0D0D"/>
                    </a:solidFill>
                  </a:rPr>
                </a:br>
                <a:r>
                  <a:rPr lang="en-US" sz="1800" dirty="0" smtClean="0">
                    <a:solidFill>
                      <a:srgbClr val="0D0D0D"/>
                    </a:solidFill>
                  </a:rPr>
                  <a:t>we </a:t>
                </a:r>
                <a:r>
                  <a:rPr lang="en-US" sz="1800" dirty="0">
                    <a:solidFill>
                      <a:srgbClr val="0D0D0D"/>
                    </a:solidFill>
                  </a:rPr>
                  <a:t>cut </a:t>
                </a:r>
                <a:r>
                  <a:rPr lang="en-US" sz="1800" dirty="0">
                    <a:solidFill>
                      <a:schemeClr val="tx1"/>
                    </a:solidFill>
                  </a:rPr>
                  <a:t>up all pieces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of the cryostat seen by neutrons:</a:t>
                </a:r>
                <a:br>
                  <a:rPr lang="en-US" sz="1800" dirty="0" smtClean="0">
                    <a:solidFill>
                      <a:schemeClr val="tx1"/>
                    </a:solidFill>
                  </a:rPr>
                </a:br>
                <a:r>
                  <a:rPr lang="en-US" sz="1600" dirty="0" smtClean="0">
                    <a:solidFill>
                      <a:schemeClr val="accent1"/>
                    </a:solidFill>
                  </a:rPr>
                  <a:t>SF window, cryostat windows, LH2 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vessel entry </a:t>
                </a:r>
                <a:r>
                  <a:rPr lang="en-US" sz="1600" dirty="0" smtClean="0">
                    <a:solidFill>
                      <a:schemeClr val="accent1"/>
                    </a:solidFill>
                  </a:rPr>
                  <a:t>dome &amp; walls</a:t>
                </a: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Al asymmetry data retaken in June 2016</a:t>
                </a: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333" y="868947"/>
                <a:ext cx="8517467" cy="5257218"/>
              </a:xfrm>
              <a:blipFill>
                <a:blip r:embed="rId2"/>
                <a:stretch>
                  <a:fillRect l="-501"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ome bckg tgt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65" t="19762" r="36559" b="41801"/>
          <a:stretch/>
        </p:blipFill>
        <p:spPr>
          <a:xfrm>
            <a:off x="2168679" y="3995363"/>
            <a:ext cx="1880608" cy="2325004"/>
          </a:xfrm>
          <a:prstGeom prst="rect">
            <a:avLst/>
          </a:prstGeom>
        </p:spPr>
      </p:pic>
      <p:pic>
        <p:nvPicPr>
          <p:cNvPr id="6" name="Picture 5" descr="BackViewofOldSFWindowTgt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06" t="26455" r="15440" b="14257"/>
          <a:stretch/>
        </p:blipFill>
        <p:spPr>
          <a:xfrm>
            <a:off x="264010" y="3995363"/>
            <a:ext cx="1904669" cy="2325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4262" y="3538978"/>
            <a:ext cx="4960825" cy="3269635"/>
          </a:xfrm>
          <a:prstGeom prst="rect">
            <a:avLst/>
          </a:prstGeom>
        </p:spPr>
      </p:pic>
      <p:pic>
        <p:nvPicPr>
          <p:cNvPr id="9" name="Picture 8" descr="ghp_2013_apr9_albbkg.tif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001" y="864714"/>
            <a:ext cx="4292484" cy="2339919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21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Data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803709"/>
            <a:ext cx="8229600" cy="53224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minimal cuts:  </a:t>
            </a:r>
            <a:r>
              <a:rPr lang="en-US" sz="2000" dirty="0" smtClean="0">
                <a:solidFill>
                  <a:schemeClr val="tx1"/>
                </a:solidFill>
              </a:rPr>
              <a:t>1% beam stability for several pulses</a:t>
            </a:r>
            <a:endParaRPr lang="en-US" sz="2000" dirty="0" smtClean="0"/>
          </a:p>
          <a:p>
            <a:r>
              <a:rPr lang="en-US" sz="2000" dirty="0" smtClean="0"/>
              <a:t>three independent analyses:  </a:t>
            </a:r>
            <a:r>
              <a:rPr lang="en-US" sz="2000" dirty="0" smtClean="0">
                <a:solidFill>
                  <a:schemeClr val="tx1"/>
                </a:solidFill>
              </a:rPr>
              <a:t>in e</a:t>
            </a:r>
            <a:r>
              <a:rPr lang="en-US" sz="2000" dirty="0" smtClean="0">
                <a:solidFill>
                  <a:schemeClr val="tx1"/>
                </a:solidFill>
              </a:rPr>
              <a:t>xcellent </a:t>
            </a:r>
            <a:r>
              <a:rPr lang="en-US" sz="2000" dirty="0" smtClean="0">
                <a:solidFill>
                  <a:schemeClr val="tx1"/>
                </a:solidFill>
              </a:rPr>
              <a:t>agreement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1331447"/>
            <a:ext cx="9144000" cy="4418335"/>
            <a:chOff x="0" y="1976564"/>
            <a:chExt cx="9144000" cy="4418335"/>
          </a:xfrm>
        </p:grpSpPr>
        <p:pic>
          <p:nvPicPr>
            <p:cNvPr id="12" name="Content Placeholder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" y="4206182"/>
              <a:ext cx="2696329" cy="184404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820"/>
            <a:stretch/>
          </p:blipFill>
          <p:spPr>
            <a:xfrm>
              <a:off x="2677147" y="1976564"/>
              <a:ext cx="6466853" cy="439054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2068794"/>
              <a:ext cx="2696330" cy="190602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64144" y="3882384"/>
              <a:ext cx="1174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Detector 0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4144" y="6025567"/>
              <a:ext cx="1318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Detector 12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4400" y="5719459"/>
                <a:ext cx="8812590" cy="62773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1"/>
                    </a:solidFill>
                  </a:rPr>
                  <a:t>Final Result: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𝑷𝑽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𝒏𝒑</m:t>
                        </m:r>
                      </m:sup>
                    </m:sSubSup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𝒔𝒕𝒂𝒕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𝒔𝒚𝒔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00" y="5719459"/>
                <a:ext cx="8812590" cy="627736"/>
              </a:xfrm>
              <a:prstGeom prst="rect">
                <a:avLst/>
              </a:prstGeom>
              <a:blipFill>
                <a:blip r:embed="rId6"/>
                <a:stretch>
                  <a:fillRect l="-1452" t="-3883" b="-1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202753" y="5124613"/>
            <a:ext cx="219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detector pair number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22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Results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6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ctr"/>
                <a:r>
                  <a:rPr lang="en-US" b="0" dirty="0" smtClean="0"/>
                  <a:t>DDH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=0, 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projection</m:t>
                    </m:r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15278" b="-3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b="0" dirty="0" smtClean="0"/>
              <a:t>Low energy amplitudes</a:t>
            </a:r>
            <a:endParaRPr lang="en-US" b="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3471236"/>
            <a:ext cx="4373768" cy="2510906"/>
          </a:xfrm>
          <a:prstGeom prst="rect">
            <a:avLst/>
          </a:prstGeom>
        </p:spPr>
      </p:pic>
      <p:pic>
        <p:nvPicPr>
          <p:cNvPr id="11" name="Content Placeholder 10" descr="Screen Shot 2016-09-21 at 13.23.08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33" y="1505778"/>
            <a:ext cx="4040188" cy="456716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423746" y="1583267"/>
            <a:ext cx="1404864" cy="3961474"/>
            <a:chOff x="1423746" y="1583267"/>
            <a:chExt cx="1404864" cy="3961474"/>
          </a:xfrm>
        </p:grpSpPr>
        <p:sp>
          <p:nvSpPr>
            <p:cNvPr id="13" name="Rectangle 12"/>
            <p:cNvSpPr/>
            <p:nvPr/>
          </p:nvSpPr>
          <p:spPr>
            <a:xfrm>
              <a:off x="1423746" y="1583267"/>
              <a:ext cx="536288" cy="3961474"/>
            </a:xfrm>
            <a:prstGeom prst="rect">
              <a:avLst/>
            </a:prstGeom>
            <a:solidFill>
              <a:schemeClr val="accent2">
                <a:alpha val="56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2148" y="1889337"/>
              <a:ext cx="1356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NPDGamma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41942" y="4943475"/>
            <a:ext cx="69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LQCD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60898" y="3564003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E5"/>
                </a:solidFill>
              </a:rPr>
              <a:t>18</a:t>
            </a:r>
            <a:r>
              <a:rPr lang="en-US" dirty="0" smtClean="0">
                <a:solidFill>
                  <a:srgbClr val="0000E5"/>
                </a:solidFill>
              </a:rPr>
              <a:t>F</a:t>
            </a:r>
            <a:endParaRPr lang="en-US" dirty="0">
              <a:solidFill>
                <a:srgbClr val="0000E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37095" y="3898804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8000"/>
                </a:solidFill>
              </a:rPr>
              <a:t>NPDGamma</a:t>
            </a:r>
          </a:p>
          <a:p>
            <a:r>
              <a:rPr lang="en-US" dirty="0">
                <a:solidFill>
                  <a:srgbClr val="FF8000"/>
                </a:solidFill>
              </a:rPr>
              <a:t> </a:t>
            </a:r>
            <a:r>
              <a:rPr lang="en-US" dirty="0" smtClean="0">
                <a:solidFill>
                  <a:srgbClr val="FF8000"/>
                </a:solidFill>
              </a:rPr>
              <a:t>projected</a:t>
            </a:r>
            <a:endParaRPr lang="en-US" dirty="0">
              <a:solidFill>
                <a:srgbClr val="FF8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264927" y="1397297"/>
            <a:ext cx="4229378" cy="4245736"/>
            <a:chOff x="4264927" y="1397297"/>
            <a:chExt cx="4229378" cy="4245736"/>
          </a:xfrm>
        </p:grpSpPr>
        <p:cxnSp>
          <p:nvCxnSpPr>
            <p:cNvPr id="26" name="Straight Connector 25"/>
            <p:cNvCxnSpPr/>
            <p:nvPr/>
          </p:nvCxnSpPr>
          <p:spPr>
            <a:xfrm flipH="1" flipV="1">
              <a:off x="5433605" y="1397297"/>
              <a:ext cx="3060700" cy="4245736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4473336" y="1838163"/>
              <a:ext cx="2742885" cy="380487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4264927" y="1510011"/>
              <a:ext cx="3911564" cy="1961225"/>
              <a:chOff x="4264927" y="1510011"/>
              <a:chExt cx="3911564" cy="1961225"/>
            </a:xfrm>
          </p:grpSpPr>
          <p:sp>
            <p:nvSpPr>
              <p:cNvPr id="33" name="Oval 32"/>
              <p:cNvSpPr/>
              <p:nvPr/>
            </p:nvSpPr>
            <p:spPr>
              <a:xfrm rot="18800556">
                <a:off x="5142384" y="1170020"/>
                <a:ext cx="909437" cy="266435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673919" y="2244296"/>
                <a:ext cx="13564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NPDGamma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506505" y="1510011"/>
                <a:ext cx="3669986" cy="1961225"/>
              </a:xfrm>
              <a:prstGeom prst="rect">
                <a:avLst/>
              </a:prstGeom>
              <a:solidFill>
                <a:schemeClr val="accent2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494663" y="1510011"/>
                <a:ext cx="3681828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494663" y="3471236"/>
                <a:ext cx="3681828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4834214" y="6074038"/>
            <a:ext cx="40530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804000"/>
                </a:solidFill>
              </a:rPr>
              <a:t>Gardner, Haxton, </a:t>
            </a:r>
            <a:r>
              <a:rPr lang="en-US" sz="1400" dirty="0" smtClean="0">
                <a:solidFill>
                  <a:srgbClr val="804000"/>
                </a:solidFill>
              </a:rPr>
              <a:t>Holstein, ARNPS </a:t>
            </a:r>
            <a:r>
              <a:rPr lang="en-US" sz="1400" b="1" dirty="0" smtClean="0">
                <a:solidFill>
                  <a:srgbClr val="804000"/>
                </a:solidFill>
              </a:rPr>
              <a:t>67</a:t>
            </a:r>
            <a:r>
              <a:rPr lang="en-US" sz="1400" dirty="0" smtClean="0">
                <a:solidFill>
                  <a:srgbClr val="804000"/>
                </a:solidFill>
              </a:rPr>
              <a:t>, 69 (2017)</a:t>
            </a:r>
            <a:endParaRPr lang="en-US" sz="1400" dirty="0">
              <a:solidFill>
                <a:srgbClr val="804000"/>
              </a:solidFill>
            </a:endParaRPr>
          </a:p>
        </p:txBody>
      </p:sp>
      <p:sp>
        <p:nvSpPr>
          <p:cNvPr id="53" name="Text Box 26"/>
          <p:cNvSpPr txBox="1">
            <a:spLocks noChangeArrowheads="1"/>
          </p:cNvSpPr>
          <p:nvPr/>
        </p:nvSpPr>
        <p:spPr bwMode="auto">
          <a:xfrm>
            <a:off x="794026" y="6072947"/>
            <a:ext cx="37888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804000"/>
                </a:solidFill>
              </a:rPr>
              <a:t>Haxton </a:t>
            </a:r>
            <a:r>
              <a:rPr lang="en-US" sz="1400" dirty="0">
                <a:solidFill>
                  <a:srgbClr val="804000"/>
                </a:solidFill>
              </a:rPr>
              <a:t>&amp; </a:t>
            </a:r>
            <a:r>
              <a:rPr lang="en-US" sz="1400" dirty="0" smtClean="0">
                <a:solidFill>
                  <a:srgbClr val="804000"/>
                </a:solidFill>
              </a:rPr>
              <a:t>Holstein, PPNP </a:t>
            </a:r>
            <a:r>
              <a:rPr lang="en-US" sz="1400" b="1" dirty="0" smtClean="0">
                <a:solidFill>
                  <a:srgbClr val="804000"/>
                </a:solidFill>
              </a:rPr>
              <a:t>7</a:t>
            </a:r>
            <a:r>
              <a:rPr lang="en-US" sz="1400" dirty="0" smtClean="0">
                <a:solidFill>
                  <a:srgbClr val="804000"/>
                </a:solidFill>
              </a:rPr>
              <a:t>, 1851</a:t>
            </a:r>
            <a:r>
              <a:rPr lang="en-US" sz="1400" dirty="0" smtClean="0">
                <a:solidFill>
                  <a:srgbClr val="804000"/>
                </a:solidFill>
              </a:rPr>
              <a:t> </a:t>
            </a:r>
            <a:r>
              <a:rPr lang="en-US" sz="1400" dirty="0" smtClean="0">
                <a:solidFill>
                  <a:srgbClr val="804000"/>
                </a:solidFill>
              </a:rPr>
              <a:t>(2013</a:t>
            </a:r>
            <a:r>
              <a:rPr lang="en-US" sz="1400" dirty="0" smtClean="0">
                <a:solidFill>
                  <a:srgbClr val="804000"/>
                </a:solidFill>
              </a:rPr>
              <a:t>)</a:t>
            </a:r>
            <a:endParaRPr lang="en-US" sz="1400" dirty="0">
              <a:solidFill>
                <a:srgbClr val="804000"/>
              </a:solidFill>
            </a:endParaRPr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23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4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HWI: HPV vs. EDM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96857" y="1471931"/>
            <a:ext cx="6072874" cy="5238300"/>
            <a:chOff x="1030697" y="730270"/>
            <a:chExt cx="6568402" cy="5665726"/>
          </a:xfrm>
        </p:grpSpPr>
        <p:pic>
          <p:nvPicPr>
            <p:cNvPr id="7" name="Picture 6" descr="PVTR.jpg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0697" y="730270"/>
              <a:ext cx="6568402" cy="5665726"/>
            </a:xfrm>
            <a:prstGeom prst="rect">
              <a:avLst/>
            </a:prstGeom>
          </p:spPr>
        </p:pic>
        <p:pic>
          <p:nvPicPr>
            <p:cNvPr id="5" name="Picture 4" descr="Screen Shot 2016-09-22 at 01.04.10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5729" y="1315901"/>
              <a:ext cx="857250" cy="400050"/>
            </a:xfrm>
            <a:prstGeom prst="rect">
              <a:avLst/>
            </a:prstGeom>
          </p:spPr>
        </p:pic>
      </p:grp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 level diagrams</a:t>
            </a:r>
            <a:endParaRPr lang="en-US" dirty="0"/>
          </a:p>
        </p:txBody>
      </p:sp>
      <p:pic>
        <p:nvPicPr>
          <p:cNvPr id="18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0666" y="922314"/>
            <a:ext cx="2438400" cy="635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8878" y="2365476"/>
            <a:ext cx="279400" cy="3048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7397" y="4713284"/>
            <a:ext cx="406400" cy="3302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3" name="Text Box 76"/>
          <p:cNvSpPr txBox="1">
            <a:spLocks noChangeArrowheads="1"/>
          </p:cNvSpPr>
          <p:nvPr/>
        </p:nvSpPr>
        <p:spPr bwMode="auto">
          <a:xfrm>
            <a:off x="570744" y="1300012"/>
            <a:ext cx="35844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984807"/>
                </a:solidFill>
              </a:rPr>
              <a:t>Bowman, Gudkov, PRC </a:t>
            </a:r>
            <a:r>
              <a:rPr lang="en-US" sz="1400" dirty="0">
                <a:solidFill>
                  <a:srgbClr val="984807"/>
                </a:solidFill>
              </a:rPr>
              <a:t>90, 065503 (</a:t>
            </a:r>
            <a:r>
              <a:rPr lang="en-US" sz="1400" dirty="0" smtClean="0">
                <a:solidFill>
                  <a:srgbClr val="984807"/>
                </a:solidFill>
              </a:rPr>
              <a:t>2014)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24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HWI: Time Reversal Invariance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55" y="868947"/>
            <a:ext cx="8518358" cy="5257218"/>
          </a:xfrm>
        </p:spPr>
        <p:txBody>
          <a:bodyPr>
            <a:normAutofit/>
          </a:bodyPr>
          <a:lstStyle/>
          <a:p>
            <a:r>
              <a:rPr lang="en-US" dirty="0" smtClean="0"/>
              <a:t>T-odd neutron forward transmission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through polarized nuclei</a:t>
            </a:r>
          </a:p>
          <a:p>
            <a:pPr lvl="1"/>
            <a:r>
              <a:rPr lang="en-US" dirty="0" smtClean="0"/>
              <a:t>Amplification factors of </a:t>
            </a:r>
            <a:r>
              <a:rPr lang="en-US" dirty="0" smtClean="0">
                <a:solidFill>
                  <a:schemeClr val="tx2"/>
                </a:solidFill>
              </a:rPr>
              <a:t>10</a:t>
            </a:r>
            <a:r>
              <a:rPr lang="en-US" baseline="30000" dirty="0" smtClean="0">
                <a:solidFill>
                  <a:schemeClr val="tx2"/>
                </a:solidFill>
              </a:rPr>
              <a:t>5</a:t>
            </a:r>
            <a:r>
              <a:rPr lang="en-US" dirty="0" smtClean="0">
                <a:solidFill>
                  <a:schemeClr val="tx2"/>
                </a:solidFill>
              </a:rPr>
              <a:t>–10</a:t>
            </a:r>
            <a:r>
              <a:rPr lang="en-US" baseline="30000" dirty="0" smtClean="0">
                <a:solidFill>
                  <a:schemeClr val="tx2"/>
                </a:solidFill>
              </a:rPr>
              <a:t>6</a:t>
            </a:r>
            <a:r>
              <a:rPr lang="en-US" dirty="0" smtClean="0"/>
              <a:t> in heavy nuclei: </a:t>
            </a:r>
            <a:r>
              <a:rPr lang="en-US" baseline="30000" dirty="0" smtClean="0">
                <a:solidFill>
                  <a:schemeClr val="tx2"/>
                </a:solidFill>
              </a:rPr>
              <a:t>139</a:t>
            </a:r>
            <a:r>
              <a:rPr lang="en-US" dirty="0" smtClean="0">
                <a:solidFill>
                  <a:schemeClr val="tx2"/>
                </a:solidFill>
              </a:rPr>
              <a:t>La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aseline="30000" dirty="0" smtClean="0">
                <a:solidFill>
                  <a:schemeClr val="tx2"/>
                </a:solidFill>
              </a:rPr>
              <a:t>81</a:t>
            </a:r>
            <a:r>
              <a:rPr lang="en-US" dirty="0" smtClean="0">
                <a:solidFill>
                  <a:schemeClr val="tx2"/>
                </a:solidFill>
              </a:rPr>
              <a:t>Br</a:t>
            </a:r>
          </a:p>
          <a:p>
            <a:pPr lvl="1"/>
            <a:r>
              <a:rPr lang="en-US" dirty="0" smtClean="0"/>
              <a:t>Complementary with searches for EDMs </a:t>
            </a:r>
          </a:p>
          <a:p>
            <a:pPr lvl="1"/>
            <a:r>
              <a:rPr lang="en-US" dirty="0" smtClean="0"/>
              <a:t>Alignment errors cancel by rotating both target, analyzer</a:t>
            </a:r>
          </a:p>
          <a:p>
            <a:r>
              <a:rPr lang="en-US" dirty="0" smtClean="0"/>
              <a:t>Investigative beam time awarded at LANSCE</a:t>
            </a:r>
          </a:p>
          <a:p>
            <a:pPr lvl="1"/>
            <a:r>
              <a:rPr lang="en-US" dirty="0" smtClean="0"/>
              <a:t>To investigate TOF resolution, re-measure PV amplitude in </a:t>
            </a:r>
            <a:r>
              <a:rPr lang="en-US" baseline="30000" dirty="0" smtClean="0"/>
              <a:t>139</a:t>
            </a:r>
            <a:r>
              <a:rPr lang="en-US" dirty="0" smtClean="0"/>
              <a:t>La, </a:t>
            </a:r>
            <a:r>
              <a:rPr lang="en-US" baseline="30000" dirty="0" smtClean="0"/>
              <a:t>131</a:t>
            </a:r>
            <a:r>
              <a:rPr lang="en-US" dirty="0" smtClean="0"/>
              <a:t>Xe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642"/>
          <a:stretch/>
        </p:blipFill>
        <p:spPr>
          <a:xfrm>
            <a:off x="798897" y="3314201"/>
            <a:ext cx="7647271" cy="2999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98" y="3314202"/>
            <a:ext cx="7647270" cy="29992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25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4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-212241" y="868947"/>
                <a:ext cx="4148668" cy="525721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Hadronic Parity Violation</a:t>
                </a:r>
              </a:p>
              <a:p>
                <a:pPr lvl="1"/>
                <a:r>
                  <a:rPr lang="en-US" sz="1800" dirty="0" smtClean="0"/>
                  <a:t>After 60 years of HPV, w</a:t>
                </a:r>
                <a:r>
                  <a:rPr lang="en-US" sz="1800" dirty="0" smtClean="0"/>
                  <a:t>e </a:t>
                </a:r>
                <a:r>
                  <a:rPr lang="en-US" sz="1800" dirty="0" smtClean="0"/>
                  <a:t>are very close to a </a:t>
                </a:r>
                <a:r>
                  <a:rPr lang="en-US" sz="1800" dirty="0" smtClean="0"/>
                  <a:t>full complement </a:t>
                </a:r>
                <a:r>
                  <a:rPr lang="en-US" sz="1800" dirty="0" smtClean="0"/>
                  <a:t>of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few-body HPV </a:t>
                </a:r>
                <a:r>
                  <a:rPr lang="en-US" sz="1800" dirty="0" smtClean="0"/>
                  <a:t>observables</a:t>
                </a:r>
              </a:p>
              <a:p>
                <a:pPr lvl="1"/>
                <a:r>
                  <a:rPr lang="en-US" sz="1800" dirty="0" smtClean="0"/>
                  <a:t>Using </a:t>
                </a:r>
                <a:r>
                  <a:rPr lang="en-US" sz="1800" b="1" dirty="0" smtClean="0">
                    <a:solidFill>
                      <a:srgbClr val="4F81BD"/>
                    </a:solidFill>
                  </a:rPr>
                  <a:t>pp</a:t>
                </a:r>
                <a:r>
                  <a:rPr lang="en-US" sz="1800" dirty="0" smtClean="0">
                    <a:solidFill>
                      <a:srgbClr val="4F81BD"/>
                    </a:solidFill>
                  </a:rPr>
                  <a:t> (45MeV),  </a:t>
                </a:r>
                <a:r>
                  <a:rPr lang="en-US" sz="1800" b="1" dirty="0" smtClean="0">
                    <a:solidFill>
                      <a:srgbClr val="4F81BD"/>
                    </a:solidFill>
                  </a:rPr>
                  <a:t>pp</a:t>
                </a:r>
                <a:r>
                  <a:rPr lang="en-US" sz="1800" dirty="0" smtClean="0">
                    <a:solidFill>
                      <a:srgbClr val="4F81BD"/>
                    </a:solidFill>
                  </a:rPr>
                  <a:t> (220 MeV), </a:t>
                </a:r>
                <a:r>
                  <a:rPr lang="en-US" sz="1800" b="1" dirty="0" smtClean="0">
                    <a:solidFill>
                      <a:srgbClr val="4F81BD"/>
                    </a:solidFill>
                  </a:rPr>
                  <a:t>NPDGamma</a:t>
                </a:r>
                <a:r>
                  <a:rPr lang="en-US" sz="1800" dirty="0" smtClean="0">
                    <a:solidFill>
                      <a:srgbClr val="4F81BD"/>
                    </a:solidFill>
                  </a:rPr>
                  <a:t>,  </a:t>
                </a:r>
                <a:r>
                  <a:rPr lang="en-US" sz="1800" b="1" dirty="0" smtClean="0">
                    <a:solidFill>
                      <a:srgbClr val="4F81BD"/>
                    </a:solidFill>
                  </a:rPr>
                  <a:t>n-</a:t>
                </a:r>
                <a:r>
                  <a:rPr lang="en-US" sz="1800" b="1" baseline="30000" dirty="0" smtClean="0">
                    <a:solidFill>
                      <a:srgbClr val="4F81BD"/>
                    </a:solidFill>
                  </a:rPr>
                  <a:t>3</a:t>
                </a:r>
                <a:r>
                  <a:rPr lang="en-US" sz="1800" b="1" dirty="0" smtClean="0">
                    <a:solidFill>
                      <a:srgbClr val="4F81BD"/>
                    </a:solidFill>
                  </a:rPr>
                  <a:t>He</a:t>
                </a:r>
                <a:r>
                  <a:rPr lang="en-US" sz="1800" dirty="0" smtClean="0">
                    <a:solidFill>
                      <a:srgbClr val="4F81BD"/>
                    </a:solidFill>
                  </a:rPr>
                  <a:t>,  </a:t>
                </a:r>
                <a:r>
                  <a:rPr lang="en-US" sz="1800" b="1" dirty="0" smtClean="0">
                    <a:solidFill>
                      <a:srgbClr val="4F81BD"/>
                    </a:solidFill>
                  </a:rPr>
                  <a:t>NSR-III</a:t>
                </a:r>
                <a:r>
                  <a:rPr lang="en-US" sz="1800" dirty="0" smtClean="0"/>
                  <a:t>, </a:t>
                </a:r>
                <a:br>
                  <a:rPr lang="en-US" sz="1800" dirty="0" smtClean="0"/>
                </a:br>
                <a:r>
                  <a:rPr lang="en-US" sz="1800" dirty="0" smtClean="0"/>
                  <a:t>we </a:t>
                </a:r>
                <a:r>
                  <a:rPr lang="en-US" sz="1800" dirty="0" smtClean="0"/>
                  <a:t>can test the self-consistency of HWI formalisms</a:t>
                </a:r>
              </a:p>
              <a:p>
                <a:r>
                  <a:rPr lang="en-US" sz="2000" dirty="0" smtClean="0"/>
                  <a:t>NPDGamma Experiment</a:t>
                </a:r>
              </a:p>
              <a:p>
                <a:pPr lvl="1"/>
                <a:r>
                  <a:rPr lang="en-US" sz="1800" dirty="0" smtClean="0"/>
                  <a:t>Sensitive to long-range   </a:t>
                </a:r>
                <a:r>
                  <a:rPr lang="en-US" sz="1800" i="1" dirty="0" smtClean="0">
                    <a:solidFill>
                      <a:srgbClr val="4F81BD"/>
                    </a:solidFill>
                  </a:rPr>
                  <a:t>h</a:t>
                </a:r>
                <a:r>
                  <a:rPr lang="en-US" sz="1800" i="1" baseline="30000" dirty="0" smtClean="0">
                    <a:solidFill>
                      <a:srgbClr val="4F81BD"/>
                    </a:solidFill>
                  </a:rPr>
                  <a:t>1</a:t>
                </a:r>
                <a:r>
                  <a:rPr lang="en-US" sz="1800" i="1" baseline="-25000" dirty="0" smtClean="0">
                    <a:solidFill>
                      <a:srgbClr val="4F81BD"/>
                    </a:solidFill>
                  </a:rPr>
                  <a:t>π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  <m:t>𝑛𝑝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rgbClr val="4F81B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  <m:t>−3.0±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  <m:t>1.4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  <m:t>𝑠𝑡𝑎𝑡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  <m:t>𝑠𝑦𝑠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rgbClr val="4F81BD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en-US" sz="1800" dirty="0" smtClean="0">
                  <a:solidFill>
                    <a:srgbClr val="4F81BD"/>
                  </a:solidFill>
                </a:endParaRPr>
              </a:p>
              <a:p>
                <a:r>
                  <a:rPr lang="en-US" sz="2000" dirty="0" smtClean="0"/>
                  <a:t>On the horizon …</a:t>
                </a:r>
              </a:p>
              <a:p>
                <a:pPr lvl="1"/>
                <a:r>
                  <a:rPr lang="en-US" sz="1800" dirty="0" smtClean="0"/>
                  <a:t>n-</a:t>
                </a:r>
                <a:r>
                  <a:rPr lang="en-US" sz="1800" baseline="30000" dirty="0" smtClean="0"/>
                  <a:t>3</a:t>
                </a:r>
                <a:r>
                  <a:rPr lang="en-US" sz="1800" dirty="0" smtClean="0"/>
                  <a:t>He experiment: </a:t>
                </a:r>
                <a:r>
                  <a:rPr lang="en-US" sz="1800" i="1" dirty="0" err="1" smtClean="0">
                    <a:solidFill>
                      <a:srgbClr val="4F81BD"/>
                    </a:solidFill>
                  </a:rPr>
                  <a:t>δA</a:t>
                </a:r>
                <a:r>
                  <a:rPr lang="en-US" sz="1800" dirty="0" smtClean="0">
                    <a:solidFill>
                      <a:srgbClr val="4F81BD"/>
                    </a:solidFill>
                  </a:rPr>
                  <a:t>=1.0x10</a:t>
                </a:r>
                <a:r>
                  <a:rPr lang="en-US" sz="1800" baseline="30000" dirty="0" smtClean="0">
                    <a:solidFill>
                      <a:srgbClr val="4F81BD"/>
                    </a:solidFill>
                  </a:rPr>
                  <a:t>-8</a:t>
                </a:r>
                <a:endParaRPr lang="en-US" sz="1800" dirty="0" smtClean="0"/>
              </a:p>
              <a:p>
                <a:pPr lvl="1"/>
                <a:r>
                  <a:rPr lang="en-US" sz="1800" dirty="0" smtClean="0"/>
                  <a:t>Neutron spin rotation in </a:t>
                </a:r>
                <a:r>
                  <a:rPr lang="en-US" sz="1800" baseline="30000" dirty="0" smtClean="0"/>
                  <a:t>4</a:t>
                </a:r>
                <a:r>
                  <a:rPr lang="en-US" sz="1800" dirty="0" smtClean="0"/>
                  <a:t>He</a:t>
                </a:r>
              </a:p>
              <a:p>
                <a:pPr lvl="1"/>
                <a:r>
                  <a:rPr lang="en-US" sz="1800" dirty="0" err="1" smtClean="0"/>
                  <a:t>NDTGamma</a:t>
                </a:r>
                <a:r>
                  <a:rPr lang="en-US" sz="1800" dirty="0" smtClean="0"/>
                  <a:t> / NPDG circular pol.</a:t>
                </a:r>
              </a:p>
              <a:p>
                <a:pPr lvl="1"/>
                <a:r>
                  <a:rPr lang="en-US" sz="1800" dirty="0" smtClean="0"/>
                  <a:t>Time-reversal </a:t>
                </a:r>
                <a:r>
                  <a:rPr lang="en-US" sz="1800" dirty="0" smtClean="0"/>
                  <a:t>invariance violation</a:t>
                </a: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12241" y="868947"/>
                <a:ext cx="4148668" cy="5257218"/>
              </a:xfrm>
              <a:blipFill>
                <a:blip r:embed="rId2"/>
                <a:stretch>
                  <a:fillRect l="-1322" t="-696" r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894008" y="5778308"/>
            <a:ext cx="2275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4F6228"/>
                </a:solidFill>
              </a:rPr>
              <a:t>Thank you!</a:t>
            </a:r>
            <a:endParaRPr lang="en-US" sz="3600" dirty="0">
              <a:solidFill>
                <a:srgbClr val="4F6228"/>
              </a:solidFill>
            </a:endParaRPr>
          </a:p>
        </p:txBody>
      </p:sp>
      <p:pic>
        <p:nvPicPr>
          <p:cNvPr id="2" name="Picture 1" descr="2016-03-21 15.04.5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593" y="868946"/>
            <a:ext cx="5186407" cy="50057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26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1"/>
            <a:ext cx="9147049" cy="868947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Hadronic Weak Interaction </a:t>
            </a:r>
            <a:r>
              <a:rPr lang="en-US" sz="4000" dirty="0" smtClean="0"/>
              <a:t>in a</a:t>
            </a:r>
            <a:r>
              <a:rPr lang="en-US" dirty="0" smtClean="0"/>
              <a:t> nutshell</a:t>
            </a:r>
            <a:endParaRPr lang="en-US" dirty="0"/>
          </a:p>
        </p:txBody>
      </p:sp>
      <p:sp>
        <p:nvSpPr>
          <p:cNvPr id="164" name="Oval 89"/>
          <p:cNvSpPr>
            <a:spLocks noChangeArrowheads="1"/>
          </p:cNvSpPr>
          <p:nvPr/>
        </p:nvSpPr>
        <p:spPr bwMode="auto">
          <a:xfrm rot="20704215">
            <a:off x="3544888" y="1873250"/>
            <a:ext cx="663575" cy="541338"/>
          </a:xfrm>
          <a:prstGeom prst="ellipse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5" name="Picture 1" descr="Picture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2738" y="762000"/>
            <a:ext cx="392112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6" name="Group 165"/>
          <p:cNvGrpSpPr>
            <a:grpSpLocks/>
          </p:cNvGrpSpPr>
          <p:nvPr/>
        </p:nvGrpSpPr>
        <p:grpSpPr bwMode="auto">
          <a:xfrm>
            <a:off x="3248025" y="1887538"/>
            <a:ext cx="2382838" cy="2308225"/>
            <a:chOff x="3394044" y="1887050"/>
            <a:chExt cx="2382866" cy="2309445"/>
          </a:xfrm>
        </p:grpSpPr>
        <p:sp>
          <p:nvSpPr>
            <p:cNvPr id="167" name="Oval 5"/>
            <p:cNvSpPr>
              <a:spLocks noChangeArrowheads="1"/>
            </p:cNvSpPr>
            <p:nvPr/>
          </p:nvSpPr>
          <p:spPr bwMode="auto">
            <a:xfrm rot="-895785">
              <a:off x="3487992" y="2772428"/>
              <a:ext cx="2176379" cy="1334661"/>
            </a:xfrm>
            <a:prstGeom prst="ellipse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68" name="Picture 1" descr="Picture 1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044" y="1887050"/>
              <a:ext cx="2382866" cy="230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9" name="Group 168"/>
          <p:cNvGrpSpPr>
            <a:grpSpLocks/>
          </p:cNvGrpSpPr>
          <p:nvPr/>
        </p:nvGrpSpPr>
        <p:grpSpPr bwMode="auto">
          <a:xfrm>
            <a:off x="3600450" y="3352800"/>
            <a:ext cx="3070225" cy="3376613"/>
            <a:chOff x="3810000" y="3352800"/>
            <a:chExt cx="3070361" cy="3377397"/>
          </a:xfrm>
        </p:grpSpPr>
        <p:sp>
          <p:nvSpPr>
            <p:cNvPr id="170" name="Oval 9"/>
            <p:cNvSpPr>
              <a:spLocks noChangeArrowheads="1"/>
            </p:cNvSpPr>
            <p:nvPr/>
          </p:nvSpPr>
          <p:spPr bwMode="auto">
            <a:xfrm rot="-895785">
              <a:off x="3905507" y="4708824"/>
              <a:ext cx="2583155" cy="1526671"/>
            </a:xfrm>
            <a:prstGeom prst="ellipse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71" name="Picture 2" descr="Picture 2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352800"/>
              <a:ext cx="3070361" cy="3377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2" name="Picture 8" descr="Picture 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0" y="1204913"/>
            <a:ext cx="27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" name="Group 173"/>
          <p:cNvGrpSpPr>
            <a:grpSpLocks/>
          </p:cNvGrpSpPr>
          <p:nvPr/>
        </p:nvGrpSpPr>
        <p:grpSpPr bwMode="auto">
          <a:xfrm>
            <a:off x="4959349" y="1502205"/>
            <a:ext cx="1949587" cy="3074558"/>
            <a:chOff x="5105400" y="1502200"/>
            <a:chExt cx="1950266" cy="3074265"/>
          </a:xfrm>
        </p:grpSpPr>
        <p:sp>
          <p:nvSpPr>
            <p:cNvPr id="175" name="TextBox 17"/>
            <p:cNvSpPr txBox="1">
              <a:spLocks noChangeArrowheads="1"/>
            </p:cNvSpPr>
            <p:nvPr/>
          </p:nvSpPr>
          <p:spPr bwMode="auto">
            <a:xfrm>
              <a:off x="5638800" y="2667000"/>
              <a:ext cx="1416866" cy="46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a"/>
                  <a:cs typeface="Cala"/>
                </a:rPr>
                <a:t>Hadronic</a:t>
              </a:r>
            </a:p>
          </p:txBody>
        </p:sp>
        <p:sp>
          <p:nvSpPr>
            <p:cNvPr id="176" name="TextBox 18"/>
            <p:cNvSpPr txBox="1">
              <a:spLocks noChangeArrowheads="1"/>
            </p:cNvSpPr>
            <p:nvPr/>
          </p:nvSpPr>
          <p:spPr bwMode="auto">
            <a:xfrm>
              <a:off x="5406518" y="1502200"/>
              <a:ext cx="1249495" cy="46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a"/>
                  <a:cs typeface="Cala"/>
                </a:rPr>
                <a:t>Nuclear</a:t>
              </a:r>
            </a:p>
          </p:txBody>
        </p:sp>
        <p:sp>
          <p:nvSpPr>
            <p:cNvPr id="177" name="TextBox 19"/>
            <p:cNvSpPr txBox="1">
              <a:spLocks noChangeArrowheads="1"/>
            </p:cNvSpPr>
            <p:nvPr/>
          </p:nvSpPr>
          <p:spPr bwMode="auto">
            <a:xfrm>
              <a:off x="6019800" y="4114800"/>
              <a:ext cx="697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Cala"/>
                  <a:cs typeface="Cala"/>
                </a:rPr>
                <a:t>EW</a:t>
              </a:r>
            </a:p>
          </p:txBody>
        </p:sp>
        <p:sp>
          <p:nvSpPr>
            <p:cNvPr id="178" name="TextBox 60"/>
            <p:cNvSpPr txBox="1">
              <a:spLocks noChangeArrowheads="1"/>
            </p:cNvSpPr>
            <p:nvPr/>
          </p:nvSpPr>
          <p:spPr bwMode="auto">
            <a:xfrm>
              <a:off x="5105400" y="2209800"/>
              <a:ext cx="1782002" cy="307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804000"/>
                  </a:solidFill>
                  <a:latin typeface="Cala"/>
                  <a:cs typeface="Cala"/>
                </a:rPr>
                <a:t>&lt;nuclear structure&gt;</a:t>
              </a:r>
            </a:p>
          </p:txBody>
        </p:sp>
        <p:sp>
          <p:nvSpPr>
            <p:cNvPr id="179" name="TextBox 61"/>
            <p:cNvSpPr txBox="1">
              <a:spLocks noChangeArrowheads="1"/>
            </p:cNvSpPr>
            <p:nvPr/>
          </p:nvSpPr>
          <p:spPr bwMode="auto">
            <a:xfrm>
              <a:off x="5406518" y="3754577"/>
              <a:ext cx="1542157" cy="307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804000"/>
                  </a:solidFill>
                  <a:latin typeface="Cala"/>
                  <a:cs typeface="Cala"/>
                </a:rPr>
                <a:t>&lt;QCD structure&gt;</a:t>
              </a:r>
            </a:p>
          </p:txBody>
        </p:sp>
      </p:grpSp>
      <p:sp>
        <p:nvSpPr>
          <p:cNvPr id="181" name="Freeform 15"/>
          <p:cNvSpPr>
            <a:spLocks/>
          </p:cNvSpPr>
          <p:nvPr/>
        </p:nvSpPr>
        <p:spPr bwMode="auto">
          <a:xfrm>
            <a:off x="6780213" y="3136530"/>
            <a:ext cx="2003425" cy="1235075"/>
          </a:xfrm>
          <a:custGeom>
            <a:avLst/>
            <a:gdLst>
              <a:gd name="T0" fmla="*/ 29238 w 2003537"/>
              <a:gd name="T1" fmla="*/ 184727 h 1235363"/>
              <a:gd name="T2" fmla="*/ 29238 w 2003537"/>
              <a:gd name="T3" fmla="*/ 184727 h 1235363"/>
              <a:gd name="T4" fmla="*/ 17693 w 2003537"/>
              <a:gd name="T5" fmla="*/ 531091 h 1235363"/>
              <a:gd name="T6" fmla="*/ 40784 w 2003537"/>
              <a:gd name="T7" fmla="*/ 565727 h 1235363"/>
              <a:gd name="T8" fmla="*/ 52329 w 2003537"/>
              <a:gd name="T9" fmla="*/ 600363 h 1235363"/>
              <a:gd name="T10" fmla="*/ 110057 w 2003537"/>
              <a:gd name="T11" fmla="*/ 669636 h 1235363"/>
              <a:gd name="T12" fmla="*/ 133147 w 2003537"/>
              <a:gd name="T13" fmla="*/ 715818 h 1235363"/>
              <a:gd name="T14" fmla="*/ 202420 w 2003537"/>
              <a:gd name="T15" fmla="*/ 762000 h 1235363"/>
              <a:gd name="T16" fmla="*/ 225511 w 2003537"/>
              <a:gd name="T17" fmla="*/ 796636 h 1235363"/>
              <a:gd name="T18" fmla="*/ 317875 w 2003537"/>
              <a:gd name="T19" fmla="*/ 831272 h 1235363"/>
              <a:gd name="T20" fmla="*/ 364057 w 2003537"/>
              <a:gd name="T21" fmla="*/ 865909 h 1235363"/>
              <a:gd name="T22" fmla="*/ 398693 w 2003537"/>
              <a:gd name="T23" fmla="*/ 889000 h 1235363"/>
              <a:gd name="T24" fmla="*/ 421784 w 2003537"/>
              <a:gd name="T25" fmla="*/ 923636 h 1235363"/>
              <a:gd name="T26" fmla="*/ 456420 w 2003537"/>
              <a:gd name="T27" fmla="*/ 946727 h 1235363"/>
              <a:gd name="T28" fmla="*/ 491057 w 2003537"/>
              <a:gd name="T29" fmla="*/ 981363 h 1235363"/>
              <a:gd name="T30" fmla="*/ 560329 w 2003537"/>
              <a:gd name="T31" fmla="*/ 1119909 h 1235363"/>
              <a:gd name="T32" fmla="*/ 594966 w 2003537"/>
              <a:gd name="T33" fmla="*/ 1154545 h 1235363"/>
              <a:gd name="T34" fmla="*/ 629602 w 2003537"/>
              <a:gd name="T35" fmla="*/ 1166091 h 1235363"/>
              <a:gd name="T36" fmla="*/ 664238 w 2003537"/>
              <a:gd name="T37" fmla="*/ 1189182 h 1235363"/>
              <a:gd name="T38" fmla="*/ 779693 w 2003537"/>
              <a:gd name="T39" fmla="*/ 1212272 h 1235363"/>
              <a:gd name="T40" fmla="*/ 1183784 w 2003537"/>
              <a:gd name="T41" fmla="*/ 1235363 h 1235363"/>
              <a:gd name="T42" fmla="*/ 1841875 w 2003537"/>
              <a:gd name="T43" fmla="*/ 1212272 h 1235363"/>
              <a:gd name="T44" fmla="*/ 1888057 w 2003537"/>
              <a:gd name="T45" fmla="*/ 1200727 h 1235363"/>
              <a:gd name="T46" fmla="*/ 1934238 w 2003537"/>
              <a:gd name="T47" fmla="*/ 1177636 h 1235363"/>
              <a:gd name="T48" fmla="*/ 1957329 w 2003537"/>
              <a:gd name="T49" fmla="*/ 1143000 h 1235363"/>
              <a:gd name="T50" fmla="*/ 1991966 w 2003537"/>
              <a:gd name="T51" fmla="*/ 1073727 h 1235363"/>
              <a:gd name="T52" fmla="*/ 2003511 w 2003537"/>
              <a:gd name="T53" fmla="*/ 1039091 h 1235363"/>
              <a:gd name="T54" fmla="*/ 1980420 w 2003537"/>
              <a:gd name="T55" fmla="*/ 819727 h 1235363"/>
              <a:gd name="T56" fmla="*/ 1945784 w 2003537"/>
              <a:gd name="T57" fmla="*/ 796636 h 1235363"/>
              <a:gd name="T58" fmla="*/ 1888057 w 2003537"/>
              <a:gd name="T59" fmla="*/ 785091 h 1235363"/>
              <a:gd name="T60" fmla="*/ 1853420 w 2003537"/>
              <a:gd name="T61" fmla="*/ 773545 h 1235363"/>
              <a:gd name="T62" fmla="*/ 1818784 w 2003537"/>
              <a:gd name="T63" fmla="*/ 750454 h 1235363"/>
              <a:gd name="T64" fmla="*/ 1737966 w 2003537"/>
              <a:gd name="T65" fmla="*/ 738909 h 1235363"/>
              <a:gd name="T66" fmla="*/ 1657147 w 2003537"/>
              <a:gd name="T67" fmla="*/ 692727 h 1235363"/>
              <a:gd name="T68" fmla="*/ 1553238 w 2003537"/>
              <a:gd name="T69" fmla="*/ 669636 h 1235363"/>
              <a:gd name="T70" fmla="*/ 1426238 w 2003537"/>
              <a:gd name="T71" fmla="*/ 646545 h 1235363"/>
              <a:gd name="T72" fmla="*/ 1149147 w 2003537"/>
              <a:gd name="T73" fmla="*/ 623454 h 1235363"/>
              <a:gd name="T74" fmla="*/ 1114511 w 2003537"/>
              <a:gd name="T75" fmla="*/ 611909 h 1235363"/>
              <a:gd name="T76" fmla="*/ 1091420 w 2003537"/>
              <a:gd name="T77" fmla="*/ 577272 h 1235363"/>
              <a:gd name="T78" fmla="*/ 1033693 w 2003537"/>
              <a:gd name="T79" fmla="*/ 565727 h 1235363"/>
              <a:gd name="T80" fmla="*/ 929784 w 2003537"/>
              <a:gd name="T81" fmla="*/ 519545 h 1235363"/>
              <a:gd name="T82" fmla="*/ 906693 w 2003537"/>
              <a:gd name="T83" fmla="*/ 484909 h 1235363"/>
              <a:gd name="T84" fmla="*/ 872057 w 2003537"/>
              <a:gd name="T85" fmla="*/ 473363 h 1235363"/>
              <a:gd name="T86" fmla="*/ 802784 w 2003537"/>
              <a:gd name="T87" fmla="*/ 427182 h 1235363"/>
              <a:gd name="T88" fmla="*/ 768147 w 2003537"/>
              <a:gd name="T89" fmla="*/ 404091 h 1235363"/>
              <a:gd name="T90" fmla="*/ 721966 w 2003537"/>
              <a:gd name="T91" fmla="*/ 346363 h 1235363"/>
              <a:gd name="T92" fmla="*/ 710420 w 2003537"/>
              <a:gd name="T93" fmla="*/ 311727 h 1235363"/>
              <a:gd name="T94" fmla="*/ 652693 w 2003537"/>
              <a:gd name="T95" fmla="*/ 242454 h 1235363"/>
              <a:gd name="T96" fmla="*/ 618057 w 2003537"/>
              <a:gd name="T97" fmla="*/ 219363 h 1235363"/>
              <a:gd name="T98" fmla="*/ 537238 w 2003537"/>
              <a:gd name="T99" fmla="*/ 115454 h 1235363"/>
              <a:gd name="T100" fmla="*/ 502602 w 2003537"/>
              <a:gd name="T101" fmla="*/ 103909 h 1235363"/>
              <a:gd name="T102" fmla="*/ 364057 w 2003537"/>
              <a:gd name="T103" fmla="*/ 127000 h 1235363"/>
              <a:gd name="T104" fmla="*/ 294784 w 2003537"/>
              <a:gd name="T105" fmla="*/ 150091 h 1235363"/>
              <a:gd name="T106" fmla="*/ 260147 w 2003537"/>
              <a:gd name="T107" fmla="*/ 161636 h 1235363"/>
              <a:gd name="T108" fmla="*/ 225511 w 2003537"/>
              <a:gd name="T109" fmla="*/ 184727 h 1235363"/>
              <a:gd name="T110" fmla="*/ 179329 w 2003537"/>
              <a:gd name="T111" fmla="*/ 207818 h 1235363"/>
              <a:gd name="T112" fmla="*/ 179329 w 2003537"/>
              <a:gd name="T113" fmla="*/ 207818 h 1235363"/>
              <a:gd name="T114" fmla="*/ 98511 w 2003537"/>
              <a:gd name="T115" fmla="*/ 438727 h 1235363"/>
              <a:gd name="T116" fmla="*/ 618057 w 2003537"/>
              <a:gd name="T117" fmla="*/ 1166091 h 1235363"/>
              <a:gd name="T118" fmla="*/ 1761057 w 2003537"/>
              <a:gd name="T119" fmla="*/ 1223818 h 1235363"/>
              <a:gd name="T120" fmla="*/ 1911147 w 2003537"/>
              <a:gd name="T121" fmla="*/ 819727 h 1235363"/>
              <a:gd name="T122" fmla="*/ 1172238 w 2003537"/>
              <a:gd name="T123" fmla="*/ 600363 h 1235363"/>
              <a:gd name="T124" fmla="*/ 698875 w 2003537"/>
              <a:gd name="T125" fmla="*/ 265545 h 1235363"/>
              <a:gd name="T126" fmla="*/ 283238 w 2003537"/>
              <a:gd name="T127" fmla="*/ 0 h 1235363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60000 65536"/>
              <a:gd name="T190" fmla="*/ 0 60000 65536"/>
              <a:gd name="T191" fmla="*/ 0 60000 65536"/>
            </a:gdLst>
            <a:ahLst/>
            <a:cxnLst>
              <a:cxn ang="T128">
                <a:pos x="T0" y="T1"/>
              </a:cxn>
              <a:cxn ang="T129">
                <a:pos x="T2" y="T3"/>
              </a:cxn>
              <a:cxn ang="T130">
                <a:pos x="T4" y="T5"/>
              </a:cxn>
              <a:cxn ang="T131">
                <a:pos x="T6" y="T7"/>
              </a:cxn>
              <a:cxn ang="T132">
                <a:pos x="T8" y="T9"/>
              </a:cxn>
              <a:cxn ang="T133">
                <a:pos x="T10" y="T11"/>
              </a:cxn>
              <a:cxn ang="T134">
                <a:pos x="T12" y="T13"/>
              </a:cxn>
              <a:cxn ang="T135">
                <a:pos x="T14" y="T15"/>
              </a:cxn>
              <a:cxn ang="T136">
                <a:pos x="T16" y="T17"/>
              </a:cxn>
              <a:cxn ang="T137">
                <a:pos x="T18" y="T19"/>
              </a:cxn>
              <a:cxn ang="T138">
                <a:pos x="T20" y="T21"/>
              </a:cxn>
              <a:cxn ang="T139">
                <a:pos x="T22" y="T23"/>
              </a:cxn>
              <a:cxn ang="T140">
                <a:pos x="T24" y="T25"/>
              </a:cxn>
              <a:cxn ang="T141">
                <a:pos x="T26" y="T27"/>
              </a:cxn>
              <a:cxn ang="T142">
                <a:pos x="T28" y="T29"/>
              </a:cxn>
              <a:cxn ang="T143">
                <a:pos x="T30" y="T31"/>
              </a:cxn>
              <a:cxn ang="T144">
                <a:pos x="T32" y="T33"/>
              </a:cxn>
              <a:cxn ang="T145">
                <a:pos x="T34" y="T35"/>
              </a:cxn>
              <a:cxn ang="T146">
                <a:pos x="T36" y="T37"/>
              </a:cxn>
              <a:cxn ang="T147">
                <a:pos x="T38" y="T39"/>
              </a:cxn>
              <a:cxn ang="T148">
                <a:pos x="T40" y="T41"/>
              </a:cxn>
              <a:cxn ang="T149">
                <a:pos x="T42" y="T43"/>
              </a:cxn>
              <a:cxn ang="T150">
                <a:pos x="T44" y="T45"/>
              </a:cxn>
              <a:cxn ang="T151">
                <a:pos x="T46" y="T47"/>
              </a:cxn>
              <a:cxn ang="T152">
                <a:pos x="T48" y="T49"/>
              </a:cxn>
              <a:cxn ang="T153">
                <a:pos x="T50" y="T51"/>
              </a:cxn>
              <a:cxn ang="T154">
                <a:pos x="T52" y="T53"/>
              </a:cxn>
              <a:cxn ang="T155">
                <a:pos x="T54" y="T55"/>
              </a:cxn>
              <a:cxn ang="T156">
                <a:pos x="T56" y="T57"/>
              </a:cxn>
              <a:cxn ang="T157">
                <a:pos x="T58" y="T59"/>
              </a:cxn>
              <a:cxn ang="T158">
                <a:pos x="T60" y="T61"/>
              </a:cxn>
              <a:cxn ang="T159">
                <a:pos x="T62" y="T63"/>
              </a:cxn>
              <a:cxn ang="T160">
                <a:pos x="T64" y="T65"/>
              </a:cxn>
              <a:cxn ang="T161">
                <a:pos x="T66" y="T67"/>
              </a:cxn>
              <a:cxn ang="T162">
                <a:pos x="T68" y="T69"/>
              </a:cxn>
              <a:cxn ang="T163">
                <a:pos x="T70" y="T71"/>
              </a:cxn>
              <a:cxn ang="T164">
                <a:pos x="T72" y="T73"/>
              </a:cxn>
              <a:cxn ang="T165">
                <a:pos x="T74" y="T75"/>
              </a:cxn>
              <a:cxn ang="T166">
                <a:pos x="T76" y="T77"/>
              </a:cxn>
              <a:cxn ang="T167">
                <a:pos x="T78" y="T79"/>
              </a:cxn>
              <a:cxn ang="T168">
                <a:pos x="T80" y="T81"/>
              </a:cxn>
              <a:cxn ang="T169">
                <a:pos x="T82" y="T83"/>
              </a:cxn>
              <a:cxn ang="T170">
                <a:pos x="T84" y="T85"/>
              </a:cxn>
              <a:cxn ang="T171">
                <a:pos x="T86" y="T87"/>
              </a:cxn>
              <a:cxn ang="T172">
                <a:pos x="T88" y="T89"/>
              </a:cxn>
              <a:cxn ang="T173">
                <a:pos x="T90" y="T91"/>
              </a:cxn>
              <a:cxn ang="T174">
                <a:pos x="T92" y="T93"/>
              </a:cxn>
              <a:cxn ang="T175">
                <a:pos x="T94" y="T95"/>
              </a:cxn>
              <a:cxn ang="T176">
                <a:pos x="T96" y="T97"/>
              </a:cxn>
              <a:cxn ang="T177">
                <a:pos x="T98" y="T99"/>
              </a:cxn>
              <a:cxn ang="T178">
                <a:pos x="T100" y="T101"/>
              </a:cxn>
              <a:cxn ang="T179">
                <a:pos x="T102" y="T103"/>
              </a:cxn>
              <a:cxn ang="T180">
                <a:pos x="T104" y="T105"/>
              </a:cxn>
              <a:cxn ang="T181">
                <a:pos x="T106" y="T107"/>
              </a:cxn>
              <a:cxn ang="T182">
                <a:pos x="T108" y="T109"/>
              </a:cxn>
              <a:cxn ang="T183">
                <a:pos x="T110" y="T111"/>
              </a:cxn>
              <a:cxn ang="T184">
                <a:pos x="T112" y="T113"/>
              </a:cxn>
              <a:cxn ang="T185">
                <a:pos x="T114" y="T115"/>
              </a:cxn>
              <a:cxn ang="T186">
                <a:pos x="T116" y="T117"/>
              </a:cxn>
              <a:cxn ang="T187">
                <a:pos x="T118" y="T119"/>
              </a:cxn>
              <a:cxn ang="T188">
                <a:pos x="T120" y="T121"/>
              </a:cxn>
              <a:cxn ang="T189">
                <a:pos x="T122" y="T123"/>
              </a:cxn>
              <a:cxn ang="T190">
                <a:pos x="T124" y="T125"/>
              </a:cxn>
              <a:cxn ang="T191">
                <a:pos x="T126" y="T127"/>
              </a:cxn>
            </a:cxnLst>
            <a:rect l="0" t="0" r="r" b="b"/>
            <a:pathLst>
              <a:path w="2003537" h="1235363">
                <a:moveTo>
                  <a:pt x="29238" y="184727"/>
                </a:moveTo>
                <a:lnTo>
                  <a:pt x="29238" y="184727"/>
                </a:lnTo>
                <a:cubicBezTo>
                  <a:pt x="-5370" y="340461"/>
                  <a:pt x="-9303" y="315126"/>
                  <a:pt x="17693" y="531091"/>
                </a:cubicBezTo>
                <a:cubicBezTo>
                  <a:pt x="19414" y="544860"/>
                  <a:pt x="33087" y="554182"/>
                  <a:pt x="40784" y="565727"/>
                </a:cubicBezTo>
                <a:cubicBezTo>
                  <a:pt x="44632" y="577272"/>
                  <a:pt x="46887" y="589478"/>
                  <a:pt x="52329" y="600363"/>
                </a:cubicBezTo>
                <a:cubicBezTo>
                  <a:pt x="68404" y="632513"/>
                  <a:pt x="84521" y="644101"/>
                  <a:pt x="110057" y="669636"/>
                </a:cubicBezTo>
                <a:cubicBezTo>
                  <a:pt x="117754" y="685030"/>
                  <a:pt x="120977" y="703648"/>
                  <a:pt x="133147" y="715818"/>
                </a:cubicBezTo>
                <a:cubicBezTo>
                  <a:pt x="152770" y="735442"/>
                  <a:pt x="202420" y="762000"/>
                  <a:pt x="202420" y="762000"/>
                </a:cubicBezTo>
                <a:cubicBezTo>
                  <a:pt x="210117" y="773545"/>
                  <a:pt x="214851" y="787753"/>
                  <a:pt x="225511" y="796636"/>
                </a:cubicBezTo>
                <a:cubicBezTo>
                  <a:pt x="251387" y="818199"/>
                  <a:pt x="286802" y="823504"/>
                  <a:pt x="317875" y="831272"/>
                </a:cubicBezTo>
                <a:cubicBezTo>
                  <a:pt x="333269" y="842818"/>
                  <a:pt x="348399" y="854724"/>
                  <a:pt x="364057" y="865909"/>
                </a:cubicBezTo>
                <a:cubicBezTo>
                  <a:pt x="375348" y="873974"/>
                  <a:pt x="388881" y="879188"/>
                  <a:pt x="398693" y="889000"/>
                </a:cubicBezTo>
                <a:cubicBezTo>
                  <a:pt x="408505" y="898812"/>
                  <a:pt x="411972" y="913824"/>
                  <a:pt x="421784" y="923636"/>
                </a:cubicBezTo>
                <a:cubicBezTo>
                  <a:pt x="431596" y="933448"/>
                  <a:pt x="445760" y="937844"/>
                  <a:pt x="456420" y="946727"/>
                </a:cubicBezTo>
                <a:cubicBezTo>
                  <a:pt x="468963" y="957180"/>
                  <a:pt x="479511" y="969818"/>
                  <a:pt x="491057" y="981363"/>
                </a:cubicBezTo>
                <a:cubicBezTo>
                  <a:pt x="509836" y="1037704"/>
                  <a:pt x="515566" y="1075147"/>
                  <a:pt x="560329" y="1119909"/>
                </a:cubicBezTo>
                <a:cubicBezTo>
                  <a:pt x="571875" y="1131454"/>
                  <a:pt x="581380" y="1145488"/>
                  <a:pt x="594966" y="1154545"/>
                </a:cubicBezTo>
                <a:cubicBezTo>
                  <a:pt x="605092" y="1161296"/>
                  <a:pt x="618717" y="1160648"/>
                  <a:pt x="629602" y="1166091"/>
                </a:cubicBezTo>
                <a:cubicBezTo>
                  <a:pt x="642013" y="1172297"/>
                  <a:pt x="651827" y="1182977"/>
                  <a:pt x="664238" y="1189182"/>
                </a:cubicBezTo>
                <a:cubicBezTo>
                  <a:pt x="694258" y="1204192"/>
                  <a:pt x="754877" y="1210499"/>
                  <a:pt x="779693" y="1212272"/>
                </a:cubicBezTo>
                <a:cubicBezTo>
                  <a:pt x="914267" y="1221884"/>
                  <a:pt x="1049087" y="1227666"/>
                  <a:pt x="1183784" y="1235363"/>
                </a:cubicBezTo>
                <a:lnTo>
                  <a:pt x="1841875" y="1212272"/>
                </a:lnTo>
                <a:cubicBezTo>
                  <a:pt x="1857724" y="1211493"/>
                  <a:pt x="1873200" y="1206299"/>
                  <a:pt x="1888057" y="1200727"/>
                </a:cubicBezTo>
                <a:cubicBezTo>
                  <a:pt x="1904172" y="1194684"/>
                  <a:pt x="1918844" y="1185333"/>
                  <a:pt x="1934238" y="1177636"/>
                </a:cubicBezTo>
                <a:cubicBezTo>
                  <a:pt x="1941935" y="1166091"/>
                  <a:pt x="1951123" y="1155411"/>
                  <a:pt x="1957329" y="1143000"/>
                </a:cubicBezTo>
                <a:cubicBezTo>
                  <a:pt x="2005130" y="1047400"/>
                  <a:pt x="1925791" y="1172987"/>
                  <a:pt x="1991966" y="1073727"/>
                </a:cubicBezTo>
                <a:cubicBezTo>
                  <a:pt x="1995814" y="1062182"/>
                  <a:pt x="2004064" y="1051248"/>
                  <a:pt x="2003511" y="1039091"/>
                </a:cubicBezTo>
                <a:cubicBezTo>
                  <a:pt x="2000172" y="965642"/>
                  <a:pt x="1997450" y="891253"/>
                  <a:pt x="1980420" y="819727"/>
                </a:cubicBezTo>
                <a:cubicBezTo>
                  <a:pt x="1977206" y="806229"/>
                  <a:pt x="1958776" y="801508"/>
                  <a:pt x="1945784" y="796636"/>
                </a:cubicBezTo>
                <a:cubicBezTo>
                  <a:pt x="1927410" y="789746"/>
                  <a:pt x="1907094" y="789850"/>
                  <a:pt x="1888057" y="785091"/>
                </a:cubicBezTo>
                <a:cubicBezTo>
                  <a:pt x="1876250" y="782139"/>
                  <a:pt x="1864305" y="778988"/>
                  <a:pt x="1853420" y="773545"/>
                </a:cubicBezTo>
                <a:cubicBezTo>
                  <a:pt x="1841009" y="767339"/>
                  <a:pt x="1832075" y="754441"/>
                  <a:pt x="1818784" y="750454"/>
                </a:cubicBezTo>
                <a:cubicBezTo>
                  <a:pt x="1792719" y="742634"/>
                  <a:pt x="1764905" y="742757"/>
                  <a:pt x="1737966" y="738909"/>
                </a:cubicBezTo>
                <a:cubicBezTo>
                  <a:pt x="1714316" y="723143"/>
                  <a:pt x="1684350" y="701097"/>
                  <a:pt x="1657147" y="692727"/>
                </a:cubicBezTo>
                <a:cubicBezTo>
                  <a:pt x="1623235" y="682292"/>
                  <a:pt x="1587811" y="677614"/>
                  <a:pt x="1553238" y="669636"/>
                </a:cubicBezTo>
                <a:cubicBezTo>
                  <a:pt x="1489600" y="654950"/>
                  <a:pt x="1507426" y="654402"/>
                  <a:pt x="1426238" y="646545"/>
                </a:cubicBezTo>
                <a:cubicBezTo>
                  <a:pt x="1333985" y="637617"/>
                  <a:pt x="1149147" y="623454"/>
                  <a:pt x="1149147" y="623454"/>
                </a:cubicBezTo>
                <a:cubicBezTo>
                  <a:pt x="1137602" y="619606"/>
                  <a:pt x="1124014" y="619511"/>
                  <a:pt x="1114511" y="611909"/>
                </a:cubicBezTo>
                <a:cubicBezTo>
                  <a:pt x="1103676" y="603241"/>
                  <a:pt x="1103468" y="584157"/>
                  <a:pt x="1091420" y="577272"/>
                </a:cubicBezTo>
                <a:cubicBezTo>
                  <a:pt x="1074382" y="567536"/>
                  <a:pt x="1052625" y="570890"/>
                  <a:pt x="1033693" y="565727"/>
                </a:cubicBezTo>
                <a:cubicBezTo>
                  <a:pt x="963939" y="546703"/>
                  <a:pt x="977442" y="551317"/>
                  <a:pt x="929784" y="519545"/>
                </a:cubicBezTo>
                <a:cubicBezTo>
                  <a:pt x="922087" y="508000"/>
                  <a:pt x="917528" y="493577"/>
                  <a:pt x="906693" y="484909"/>
                </a:cubicBezTo>
                <a:cubicBezTo>
                  <a:pt x="897190" y="477306"/>
                  <a:pt x="882695" y="479273"/>
                  <a:pt x="872057" y="473363"/>
                </a:cubicBezTo>
                <a:cubicBezTo>
                  <a:pt x="847798" y="459886"/>
                  <a:pt x="825875" y="442576"/>
                  <a:pt x="802784" y="427182"/>
                </a:cubicBezTo>
                <a:lnTo>
                  <a:pt x="768147" y="404091"/>
                </a:lnTo>
                <a:cubicBezTo>
                  <a:pt x="739130" y="317034"/>
                  <a:pt x="781647" y="420963"/>
                  <a:pt x="721966" y="346363"/>
                </a:cubicBezTo>
                <a:cubicBezTo>
                  <a:pt x="714363" y="336860"/>
                  <a:pt x="715863" y="322612"/>
                  <a:pt x="710420" y="311727"/>
                </a:cubicBezTo>
                <a:cubicBezTo>
                  <a:pt x="697446" y="285780"/>
                  <a:pt x="674578" y="260692"/>
                  <a:pt x="652693" y="242454"/>
                </a:cubicBezTo>
                <a:cubicBezTo>
                  <a:pt x="642033" y="233571"/>
                  <a:pt x="629602" y="227060"/>
                  <a:pt x="618057" y="219363"/>
                </a:cubicBezTo>
                <a:cubicBezTo>
                  <a:pt x="599708" y="191840"/>
                  <a:pt x="569794" y="137158"/>
                  <a:pt x="537238" y="115454"/>
                </a:cubicBezTo>
                <a:cubicBezTo>
                  <a:pt x="527112" y="108703"/>
                  <a:pt x="514147" y="107757"/>
                  <a:pt x="502602" y="103909"/>
                </a:cubicBezTo>
                <a:cubicBezTo>
                  <a:pt x="456420" y="111606"/>
                  <a:pt x="409761" y="116844"/>
                  <a:pt x="364057" y="127000"/>
                </a:cubicBezTo>
                <a:cubicBezTo>
                  <a:pt x="340297" y="132280"/>
                  <a:pt x="317875" y="142394"/>
                  <a:pt x="294784" y="150091"/>
                </a:cubicBezTo>
                <a:lnTo>
                  <a:pt x="260147" y="161636"/>
                </a:lnTo>
                <a:cubicBezTo>
                  <a:pt x="248602" y="169333"/>
                  <a:pt x="237922" y="178522"/>
                  <a:pt x="225511" y="184727"/>
                </a:cubicBezTo>
                <a:cubicBezTo>
                  <a:pt x="172444" y="211260"/>
                  <a:pt x="205414" y="181733"/>
                  <a:pt x="179329" y="207818"/>
                </a:cubicBezTo>
                <a:lnTo>
                  <a:pt x="98511" y="438727"/>
                </a:lnTo>
                <a:lnTo>
                  <a:pt x="618057" y="1166091"/>
                </a:lnTo>
                <a:lnTo>
                  <a:pt x="1761057" y="1223818"/>
                </a:lnTo>
                <a:lnTo>
                  <a:pt x="1911147" y="819727"/>
                </a:lnTo>
                <a:lnTo>
                  <a:pt x="1172238" y="600363"/>
                </a:lnTo>
                <a:lnTo>
                  <a:pt x="698875" y="265545"/>
                </a:lnTo>
                <a:lnTo>
                  <a:pt x="2832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92" name="Group 191"/>
          <p:cNvGrpSpPr>
            <a:grpSpLocks/>
          </p:cNvGrpSpPr>
          <p:nvPr/>
        </p:nvGrpSpPr>
        <p:grpSpPr bwMode="auto">
          <a:xfrm>
            <a:off x="112584" y="3098198"/>
            <a:ext cx="2865566" cy="2466414"/>
            <a:chOff x="112575" y="2951730"/>
            <a:chExt cx="2866151" cy="2466681"/>
          </a:xfrm>
        </p:grpSpPr>
        <p:pic>
          <p:nvPicPr>
            <p:cNvPr id="193" name="Picture 6162" descr="Picture 8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505200"/>
              <a:ext cx="1143000" cy="66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10" descr="Picture 4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429000"/>
              <a:ext cx="1143000" cy="77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" name="TextBox 12"/>
            <p:cNvSpPr txBox="1">
              <a:spLocks noChangeArrowheads="1"/>
            </p:cNvSpPr>
            <p:nvPr/>
          </p:nvSpPr>
          <p:spPr bwMode="auto">
            <a:xfrm>
              <a:off x="112575" y="2951730"/>
              <a:ext cx="2836612" cy="40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bg2">
                      <a:lumMod val="50000"/>
                    </a:schemeClr>
                  </a:solidFill>
                  <a:latin typeface="Cala"/>
                  <a:cs typeface="Cala"/>
                </a:rPr>
                <a:t>Many Body Nuclear PV</a:t>
              </a:r>
            </a:p>
          </p:txBody>
        </p:sp>
        <p:sp>
          <p:nvSpPr>
            <p:cNvPr id="196" name="Rounded Rectangle 6161"/>
            <p:cNvSpPr>
              <a:spLocks noChangeArrowheads="1"/>
            </p:cNvSpPr>
            <p:nvPr/>
          </p:nvSpPr>
          <p:spPr bwMode="auto">
            <a:xfrm>
              <a:off x="152399" y="3352800"/>
              <a:ext cx="2826327" cy="914400"/>
            </a:xfrm>
            <a:prstGeom prst="roundRect">
              <a:avLst>
                <a:gd name="adj" fmla="val 16667"/>
              </a:avLst>
            </a:prstGeom>
            <a:solidFill>
              <a:srgbClr val="808000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Cala"/>
                <a:ea typeface="ＭＳ Ｐゴシック" charset="0"/>
                <a:cs typeface="Cala"/>
              </a:endParaRPr>
            </a:p>
          </p:txBody>
        </p:sp>
        <p:pic>
          <p:nvPicPr>
            <p:cNvPr id="197" name="Picture 6159" descr="Picture 7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49" y="4819560"/>
              <a:ext cx="1447772" cy="598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8" name="Group 197"/>
          <p:cNvGrpSpPr>
            <a:grpSpLocks/>
          </p:cNvGrpSpPr>
          <p:nvPr/>
        </p:nvGrpSpPr>
        <p:grpSpPr bwMode="auto">
          <a:xfrm>
            <a:off x="117494" y="4482317"/>
            <a:ext cx="2860656" cy="1768095"/>
            <a:chOff x="117487" y="4404105"/>
            <a:chExt cx="2861240" cy="1768095"/>
          </a:xfrm>
        </p:grpSpPr>
        <p:pic>
          <p:nvPicPr>
            <p:cNvPr id="199" name="Picture 6157" descr="Picture 3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1" y="5202545"/>
              <a:ext cx="1143000" cy="71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TextBox 52"/>
            <p:cNvSpPr txBox="1">
              <a:spLocks noChangeArrowheads="1"/>
            </p:cNvSpPr>
            <p:nvPr/>
          </p:nvSpPr>
          <p:spPr bwMode="auto">
            <a:xfrm>
              <a:off x="117487" y="4404105"/>
              <a:ext cx="17255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bg2">
                      <a:lumMod val="50000"/>
                    </a:schemeClr>
                  </a:solidFill>
                  <a:latin typeface="Cala"/>
                  <a:cs typeface="Cala"/>
                </a:rPr>
                <a:t>Few-body PV</a:t>
              </a:r>
            </a:p>
          </p:txBody>
        </p:sp>
        <p:pic>
          <p:nvPicPr>
            <p:cNvPr id="201" name="Picture 6158" descr="Picture 2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5410200"/>
              <a:ext cx="1371600" cy="699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Rounded Rectangle 57"/>
            <p:cNvSpPr>
              <a:spLocks noChangeArrowheads="1"/>
            </p:cNvSpPr>
            <p:nvPr/>
          </p:nvSpPr>
          <p:spPr bwMode="auto">
            <a:xfrm>
              <a:off x="152400" y="4800600"/>
              <a:ext cx="2826327" cy="1371600"/>
            </a:xfrm>
            <a:prstGeom prst="roundRect">
              <a:avLst>
                <a:gd name="adj" fmla="val 16667"/>
              </a:avLst>
            </a:prstGeom>
            <a:solidFill>
              <a:srgbClr val="808000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Cala"/>
                <a:ea typeface="ＭＳ Ｐゴシック" charset="0"/>
                <a:cs typeface="Cala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07532" y="5039593"/>
            <a:ext cx="2017830" cy="1328930"/>
            <a:chOff x="6907532" y="4917515"/>
            <a:chExt cx="2017830" cy="1328930"/>
          </a:xfrm>
        </p:grpSpPr>
        <p:sp>
          <p:nvSpPr>
            <p:cNvPr id="33" name="Rounded Rectangle 6161"/>
            <p:cNvSpPr>
              <a:spLocks noChangeArrowheads="1"/>
            </p:cNvSpPr>
            <p:nvPr/>
          </p:nvSpPr>
          <p:spPr bwMode="auto">
            <a:xfrm>
              <a:off x="6907532" y="5317625"/>
              <a:ext cx="2007681" cy="928820"/>
            </a:xfrm>
            <a:prstGeom prst="roundRect">
              <a:avLst>
                <a:gd name="adj" fmla="val 16667"/>
              </a:avLst>
            </a:prstGeom>
            <a:solidFill>
              <a:srgbClr val="808000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Cala"/>
                <a:ea typeface="ＭＳ Ｐゴシック" charset="0"/>
                <a:cs typeface="Cala"/>
              </a:endParaRPr>
            </a:p>
          </p:txBody>
        </p:sp>
        <p:sp>
          <p:nvSpPr>
            <p:cNvPr id="35" name="TextBox 17"/>
            <p:cNvSpPr txBox="1">
              <a:spLocks noChangeArrowheads="1"/>
            </p:cNvSpPr>
            <p:nvPr/>
          </p:nvSpPr>
          <p:spPr bwMode="auto">
            <a:xfrm>
              <a:off x="6930906" y="4917515"/>
              <a:ext cx="19944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bg2">
                      <a:lumMod val="50000"/>
                    </a:schemeClr>
                  </a:solidFill>
                  <a:latin typeface="Cala"/>
                  <a:cs typeface="Cala"/>
                </a:rPr>
                <a:t>Standard Model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" name="Ink 25"/>
                <p14:cNvContentPartPr/>
                <p14:nvPr/>
              </p14:nvContentPartPr>
              <p14:xfrm>
                <a:off x="8309990" y="5771212"/>
                <a:ext cx="149400" cy="26496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97720" y="5759692"/>
                  <a:ext cx="173939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/>
                <p14:cNvContentPartPr/>
                <p14:nvPr/>
              </p14:nvContentPartPr>
              <p14:xfrm>
                <a:off x="7342246" y="5704058"/>
                <a:ext cx="842040" cy="32436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29646" y="5692538"/>
                  <a:ext cx="861480" cy="34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6852362" y="2602908"/>
            <a:ext cx="2165978" cy="2446121"/>
            <a:chOff x="6852362" y="2480830"/>
            <a:chExt cx="2165978" cy="2446121"/>
          </a:xfrm>
        </p:grpSpPr>
        <p:pic>
          <p:nvPicPr>
            <p:cNvPr id="173" name="Picture 172" descr="Picture 8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152" y="3210704"/>
              <a:ext cx="1854200" cy="16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17"/>
            <p:cNvSpPr txBox="1">
              <a:spLocks noChangeArrowheads="1"/>
            </p:cNvSpPr>
            <p:nvPr/>
          </p:nvSpPr>
          <p:spPr bwMode="auto">
            <a:xfrm>
              <a:off x="6852362" y="2480830"/>
              <a:ext cx="216597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bg2">
                      <a:lumMod val="50000"/>
                    </a:schemeClr>
                  </a:solidFill>
                  <a:latin typeface="Cala"/>
                  <a:cs typeface="Cala"/>
                </a:rPr>
                <a:t>Meson Exchange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bg2">
                      <a:lumMod val="50000"/>
                    </a:schemeClr>
                  </a:solidFill>
                  <a:latin typeface="Cala"/>
                  <a:cs typeface="Cala"/>
                </a:rPr>
                <a:t>Potential</a:t>
              </a:r>
            </a:p>
          </p:txBody>
        </p:sp>
        <p:sp>
          <p:nvSpPr>
            <p:cNvPr id="61" name="Rounded Rectangle 6161"/>
            <p:cNvSpPr>
              <a:spLocks noChangeArrowheads="1"/>
            </p:cNvSpPr>
            <p:nvPr/>
          </p:nvSpPr>
          <p:spPr bwMode="auto">
            <a:xfrm>
              <a:off x="6897383" y="3154363"/>
              <a:ext cx="2007681" cy="1772588"/>
            </a:xfrm>
            <a:prstGeom prst="roundRect">
              <a:avLst>
                <a:gd name="adj" fmla="val 16667"/>
              </a:avLst>
            </a:prstGeom>
            <a:solidFill>
              <a:srgbClr val="808000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Cala"/>
                <a:ea typeface="ＭＳ Ｐゴシック" charset="0"/>
                <a:cs typeface="Cala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3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DDH Meson-exchange potential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41745" y="1138352"/>
            <a:ext cx="5136311" cy="2851204"/>
            <a:chOff x="1263046" y="711781"/>
            <a:chExt cx="6661754" cy="3697985"/>
          </a:xfrm>
        </p:grpSpPr>
        <p:sp>
          <p:nvSpPr>
            <p:cNvPr id="8194" name="Rectangle 15"/>
            <p:cNvSpPr>
              <a:spLocks noChangeArrowheads="1"/>
            </p:cNvSpPr>
            <p:nvPr/>
          </p:nvSpPr>
          <p:spPr bwMode="auto">
            <a:xfrm>
              <a:off x="2438400" y="1143000"/>
              <a:ext cx="5486400" cy="1447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195" name="Picture 6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219200"/>
              <a:ext cx="9144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Picture 8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219200"/>
              <a:ext cx="3048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9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676400"/>
              <a:ext cx="13208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11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200" y="1676400"/>
              <a:ext cx="13208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12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676400"/>
              <a:ext cx="13208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14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133600"/>
              <a:ext cx="2286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17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762000"/>
              <a:ext cx="2540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9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762000"/>
              <a:ext cx="3048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21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762000"/>
              <a:ext cx="5588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23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762000"/>
              <a:ext cx="406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25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219200"/>
              <a:ext cx="8128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28" descr="TP_tmp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752600"/>
              <a:ext cx="7874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29" descr="TP_tmp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286000"/>
              <a:ext cx="7874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Text Box 30"/>
            <p:cNvSpPr txBox="1">
              <a:spLocks noChangeArrowheads="1"/>
            </p:cNvSpPr>
            <p:nvPr/>
          </p:nvSpPr>
          <p:spPr bwMode="auto">
            <a:xfrm>
              <a:off x="1263046" y="711781"/>
              <a:ext cx="1067894" cy="43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2"/>
                  </a:solidFill>
                </a:rPr>
                <a:t>isospin</a:t>
              </a:r>
            </a:p>
          </p:txBody>
        </p:sp>
        <p:sp>
          <p:nvSpPr>
            <p:cNvPr id="8209" name="Text Box 31"/>
            <p:cNvSpPr txBox="1">
              <a:spLocks noChangeArrowheads="1"/>
            </p:cNvSpPr>
            <p:nvPr/>
          </p:nvSpPr>
          <p:spPr bwMode="auto">
            <a:xfrm>
              <a:off x="1292524" y="2628074"/>
              <a:ext cx="920150" cy="43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2"/>
                  </a:solidFill>
                </a:rPr>
                <a:t>range</a:t>
              </a:r>
              <a:endParaRPr lang="en-US" sz="1600" dirty="0"/>
            </a:p>
          </p:txBody>
        </p:sp>
        <p:sp>
          <p:nvSpPr>
            <p:cNvPr id="8210" name="Rectangle 33"/>
            <p:cNvSpPr>
              <a:spLocks noChangeArrowheads="1"/>
            </p:cNvSpPr>
            <p:nvPr/>
          </p:nvSpPr>
          <p:spPr bwMode="auto">
            <a:xfrm>
              <a:off x="2438400" y="2961965"/>
              <a:ext cx="5486400" cy="14478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11" name="Picture 51" descr="TP_tmp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150480"/>
              <a:ext cx="355600" cy="177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Picture 54" descr="TP_tmp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658923"/>
              <a:ext cx="9144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55" descr="TP_tmp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799" y="2668320"/>
              <a:ext cx="6350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Picture 56" descr="TP_tmp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668320"/>
              <a:ext cx="609601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Picture 57" descr="TP_tmp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2668320"/>
              <a:ext cx="609601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6" name="Picture 60" descr="TP_tmp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00" y="3025683"/>
              <a:ext cx="2286001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7" name="Picture 62" descr="TP_tmp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00" y="3482884"/>
              <a:ext cx="228441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8" name="Picture 64" descr="TP_tmp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399" y="3482884"/>
              <a:ext cx="23669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9" name="Picture 66" descr="TP_tmp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787" y="3940085"/>
              <a:ext cx="23653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3557" name="Picture 69"/>
          <p:cNvPicPr>
            <a:picLocks noChangeAspect="1" noChangeArrowheads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20"/>
          <a:stretch>
            <a:fillRect/>
          </a:stretch>
        </p:blipFill>
        <p:spPr bwMode="auto">
          <a:xfrm>
            <a:off x="1363387" y="4327238"/>
            <a:ext cx="1531186" cy="76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3558" name="Picture 70"/>
          <p:cNvPicPr>
            <a:picLocks noChangeAspect="1" noChangeArrowheads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076"/>
          <a:stretch>
            <a:fillRect/>
          </a:stretch>
        </p:blipFill>
        <p:spPr bwMode="auto">
          <a:xfrm>
            <a:off x="2479523" y="4016007"/>
            <a:ext cx="1533185" cy="72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3556" name="Picture 68"/>
          <p:cNvPicPr>
            <a:picLocks noChangeAspect="1" noChangeArrowheads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367"/>
          <a:stretch>
            <a:fillRect/>
          </a:stretch>
        </p:blipFill>
        <p:spPr bwMode="auto">
          <a:xfrm>
            <a:off x="262739" y="4041314"/>
            <a:ext cx="1517173" cy="70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224" name="Text Box 76"/>
          <p:cNvSpPr txBox="1">
            <a:spLocks noChangeArrowheads="1"/>
          </p:cNvSpPr>
          <p:nvPr/>
        </p:nvSpPr>
        <p:spPr bwMode="auto">
          <a:xfrm>
            <a:off x="321738" y="5104415"/>
            <a:ext cx="386456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984807"/>
                </a:solidFill>
              </a:rPr>
              <a:t>Desplanques, Donoghue, Holstein, </a:t>
            </a:r>
          </a:p>
          <a:p>
            <a:r>
              <a:rPr lang="en-US" sz="1600" dirty="0">
                <a:solidFill>
                  <a:srgbClr val="984807"/>
                </a:solidFill>
              </a:rPr>
              <a:t>Annals of Physics </a:t>
            </a:r>
            <a:r>
              <a:rPr lang="en-US" sz="1600" b="1" dirty="0">
                <a:solidFill>
                  <a:srgbClr val="984807"/>
                </a:solidFill>
              </a:rPr>
              <a:t>124</a:t>
            </a:r>
            <a:r>
              <a:rPr lang="en-US" sz="1600" dirty="0">
                <a:solidFill>
                  <a:srgbClr val="984807"/>
                </a:solidFill>
              </a:rPr>
              <a:t>, 449 (1980</a:t>
            </a:r>
            <a:r>
              <a:rPr lang="en-US" sz="1600" dirty="0" smtClean="0">
                <a:solidFill>
                  <a:srgbClr val="984807"/>
                </a:solidFill>
              </a:rPr>
              <a:t>)</a:t>
            </a:r>
          </a:p>
          <a:p>
            <a:r>
              <a:rPr lang="en-US" sz="800" dirty="0" smtClean="0">
                <a:solidFill>
                  <a:srgbClr val="984807"/>
                </a:solidFill>
              </a:rPr>
              <a:t> </a:t>
            </a:r>
            <a:endParaRPr lang="en-US" sz="800" dirty="0">
              <a:solidFill>
                <a:srgbClr val="984807"/>
              </a:solidFill>
            </a:endParaRPr>
          </a:p>
          <a:p>
            <a:r>
              <a:rPr lang="en-US" sz="1600" dirty="0">
                <a:solidFill>
                  <a:srgbClr val="984807"/>
                </a:solidFill>
              </a:rPr>
              <a:t>Wasem, Phys. Rev. C </a:t>
            </a:r>
            <a:r>
              <a:rPr lang="en-US" sz="1600" b="1" dirty="0">
                <a:solidFill>
                  <a:srgbClr val="984807"/>
                </a:solidFill>
              </a:rPr>
              <a:t>85</a:t>
            </a:r>
            <a:r>
              <a:rPr lang="en-US" sz="1600" dirty="0">
                <a:solidFill>
                  <a:srgbClr val="984807"/>
                </a:solidFill>
              </a:rPr>
              <a:t> (2012) 022501</a:t>
            </a:r>
          </a:p>
          <a:p>
            <a:r>
              <a:rPr lang="en-CA" sz="1600" i="1" dirty="0"/>
              <a:t>      </a:t>
            </a:r>
            <a:r>
              <a:rPr lang="en-CA" sz="1600" b="1" i="1" dirty="0">
                <a:solidFill>
                  <a:schemeClr val="accent1"/>
                </a:solidFill>
              </a:rPr>
              <a:t>1st Lattice QCD result  </a:t>
            </a:r>
            <a:r>
              <a:rPr lang="en-CA" sz="1600" b="1" i="1" dirty="0">
                <a:solidFill>
                  <a:srgbClr val="4F81BD"/>
                </a:solidFill>
              </a:rPr>
              <a:t>of</a:t>
            </a:r>
            <a:r>
              <a:rPr lang="en-CA" sz="1600" b="1" i="1" dirty="0"/>
              <a:t>  </a:t>
            </a:r>
            <a:r>
              <a:rPr lang="en-CA" sz="1600" b="1" i="1" dirty="0">
                <a:solidFill>
                  <a:schemeClr val="accent3">
                    <a:lumMod val="75000"/>
                  </a:schemeClr>
                </a:solidFill>
              </a:rPr>
              <a:t> f</a:t>
            </a:r>
            <a:r>
              <a:rPr lang="en-CA" sz="1600" b="1" i="1" baseline="-25000" dirty="0">
                <a:solidFill>
                  <a:schemeClr val="accent3">
                    <a:lumMod val="75000"/>
                  </a:schemeClr>
                </a:solidFill>
              </a:rPr>
              <a:t>π  </a:t>
            </a:r>
            <a:r>
              <a:rPr lang="en-CA" sz="1600" b="1" i="1" dirty="0">
                <a:solidFill>
                  <a:srgbClr val="4F81BD"/>
                </a:solidFill>
              </a:rPr>
              <a:t>!!</a:t>
            </a:r>
            <a:endParaRPr lang="en-US" sz="1600" b="1" baseline="-25000" dirty="0">
              <a:solidFill>
                <a:srgbClr val="4F81BD"/>
              </a:solidFill>
            </a:endParaRPr>
          </a:p>
          <a:p>
            <a:endParaRPr lang="en-US" sz="1600" dirty="0">
              <a:solidFill>
                <a:srgbClr val="80400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62739" y="1477940"/>
            <a:ext cx="2548780" cy="2478653"/>
            <a:chOff x="762000" y="3048000"/>
            <a:chExt cx="3173413" cy="2985239"/>
          </a:xfrm>
        </p:grpSpPr>
        <p:grpSp>
          <p:nvGrpSpPr>
            <p:cNvPr id="54" name="Group 8"/>
            <p:cNvGrpSpPr>
              <a:grpSpLocks/>
            </p:cNvGrpSpPr>
            <p:nvPr/>
          </p:nvGrpSpPr>
          <p:grpSpPr bwMode="auto">
            <a:xfrm>
              <a:off x="762000" y="3048000"/>
              <a:ext cx="3173413" cy="2339975"/>
              <a:chOff x="146" y="2256"/>
              <a:chExt cx="1712" cy="1376"/>
            </a:xfrm>
          </p:grpSpPr>
          <p:sp>
            <p:nvSpPr>
              <p:cNvPr id="57" name="Oval 9"/>
              <p:cNvSpPr>
                <a:spLocks noChangeArrowheads="1"/>
              </p:cNvSpPr>
              <p:nvPr/>
            </p:nvSpPr>
            <p:spPr bwMode="auto">
              <a:xfrm>
                <a:off x="770" y="2867"/>
                <a:ext cx="162" cy="91"/>
              </a:xfrm>
              <a:prstGeom prst="ellipse">
                <a:avLst/>
              </a:prstGeom>
              <a:solidFill>
                <a:srgbClr val="FF505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1800"/>
              </a:p>
            </p:txBody>
          </p:sp>
          <p:sp>
            <p:nvSpPr>
              <p:cNvPr id="58" name="Oval 10"/>
              <p:cNvSpPr>
                <a:spLocks noChangeArrowheads="1"/>
              </p:cNvSpPr>
              <p:nvPr/>
            </p:nvSpPr>
            <p:spPr bwMode="auto">
              <a:xfrm>
                <a:off x="1202" y="2867"/>
                <a:ext cx="162" cy="87"/>
              </a:xfrm>
              <a:prstGeom prst="ellipse">
                <a:avLst/>
              </a:prstGeom>
              <a:solidFill>
                <a:srgbClr val="00F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1800"/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 flipH="1">
                <a:off x="553" y="2954"/>
                <a:ext cx="271" cy="4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Line 12"/>
              <p:cNvSpPr>
                <a:spLocks noChangeShapeType="1"/>
              </p:cNvSpPr>
              <p:nvPr/>
            </p:nvSpPr>
            <p:spPr bwMode="auto">
              <a:xfrm>
                <a:off x="1310" y="2954"/>
                <a:ext cx="325" cy="4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>
                <a:off x="553" y="2400"/>
                <a:ext cx="271" cy="4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Line 14"/>
              <p:cNvSpPr>
                <a:spLocks noChangeShapeType="1"/>
              </p:cNvSpPr>
              <p:nvPr/>
            </p:nvSpPr>
            <p:spPr bwMode="auto">
              <a:xfrm flipH="1">
                <a:off x="1310" y="2406"/>
                <a:ext cx="325" cy="4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Text Box 15"/>
              <p:cNvSpPr txBox="1">
                <a:spLocks noChangeArrowheads="1"/>
              </p:cNvSpPr>
              <p:nvPr/>
            </p:nvSpPr>
            <p:spPr bwMode="auto">
              <a:xfrm>
                <a:off x="283" y="2256"/>
                <a:ext cx="20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800" b="1">
                    <a:latin typeface="Comic Sans MS" charset="0"/>
                  </a:rPr>
                  <a:t>N</a:t>
                </a:r>
              </a:p>
            </p:txBody>
          </p:sp>
          <p:sp>
            <p:nvSpPr>
              <p:cNvPr id="64" name="Text Box 16"/>
              <p:cNvSpPr txBox="1">
                <a:spLocks noChangeArrowheads="1"/>
              </p:cNvSpPr>
              <p:nvPr/>
            </p:nvSpPr>
            <p:spPr bwMode="auto">
              <a:xfrm>
                <a:off x="1635" y="2262"/>
                <a:ext cx="200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800" b="1">
                    <a:latin typeface="Comic Sans MS" charset="0"/>
                  </a:rPr>
                  <a:t>N</a:t>
                </a:r>
                <a:endParaRPr lang="en-US" sz="1800"/>
              </a:p>
            </p:txBody>
          </p:sp>
          <p:sp>
            <p:nvSpPr>
              <p:cNvPr id="65" name="Text Box 17"/>
              <p:cNvSpPr txBox="1">
                <a:spLocks noChangeArrowheads="1"/>
              </p:cNvSpPr>
              <p:nvPr/>
            </p:nvSpPr>
            <p:spPr bwMode="auto">
              <a:xfrm>
                <a:off x="283" y="3410"/>
                <a:ext cx="200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800" b="1">
                    <a:latin typeface="Comic Sans MS" charset="0"/>
                  </a:rPr>
                  <a:t>N</a:t>
                </a:r>
                <a:endParaRPr lang="en-US" sz="1800"/>
              </a:p>
            </p:txBody>
          </p:sp>
          <p:sp>
            <p:nvSpPr>
              <p:cNvPr id="66" name="Text Box 18"/>
              <p:cNvSpPr txBox="1">
                <a:spLocks noChangeArrowheads="1"/>
              </p:cNvSpPr>
              <p:nvPr/>
            </p:nvSpPr>
            <p:spPr bwMode="auto">
              <a:xfrm>
                <a:off x="1635" y="3416"/>
                <a:ext cx="200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800" b="1">
                    <a:latin typeface="Comic Sans MS" charset="0"/>
                  </a:rPr>
                  <a:t>N</a:t>
                </a:r>
                <a:endParaRPr lang="en-US" sz="1800"/>
              </a:p>
            </p:txBody>
          </p:sp>
          <p:sp>
            <p:nvSpPr>
              <p:cNvPr id="67" name="Text Box 19"/>
              <p:cNvSpPr txBox="1">
                <a:spLocks noChangeArrowheads="1"/>
              </p:cNvSpPr>
              <p:nvPr/>
            </p:nvSpPr>
            <p:spPr bwMode="auto">
              <a:xfrm>
                <a:off x="672" y="3025"/>
                <a:ext cx="834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ts val="1200"/>
                  </a:lnSpc>
                  <a:defRPr/>
                </a:pPr>
                <a:r>
                  <a:rPr lang="en-US" sz="1800" dirty="0">
                    <a:latin typeface="Comic Sans MS" charset="0"/>
                  </a:rPr>
                  <a:t>Meson </a:t>
                </a:r>
              </a:p>
              <a:p>
                <a:pPr algn="ctr" eaLnBrk="1" hangingPunct="1">
                  <a:lnSpc>
                    <a:spcPts val="1200"/>
                  </a:lnSpc>
                  <a:defRPr/>
                </a:pPr>
                <a:r>
                  <a:rPr lang="en-US" sz="1800" dirty="0">
                    <a:latin typeface="Comic Sans MS" charset="0"/>
                  </a:rPr>
                  <a:t>exchange</a:t>
                </a:r>
              </a:p>
            </p:txBody>
          </p:sp>
          <p:sp>
            <p:nvSpPr>
              <p:cNvPr id="68" name="Text Box 20"/>
              <p:cNvSpPr txBox="1">
                <a:spLocks noChangeArrowheads="1"/>
              </p:cNvSpPr>
              <p:nvPr/>
            </p:nvSpPr>
            <p:spPr bwMode="auto">
              <a:xfrm>
                <a:off x="146" y="2735"/>
                <a:ext cx="573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600" b="1">
                    <a:latin typeface="Comic Sans MS" charset="0"/>
                  </a:rPr>
                  <a:t>STRONG</a:t>
                </a:r>
              </a:p>
              <a:p>
                <a:pPr algn="ctr" eaLnBrk="1" hangingPunct="1">
                  <a:defRPr/>
                </a:pPr>
                <a:r>
                  <a:rPr lang="en-US" sz="1600" b="1">
                    <a:latin typeface="Comic Sans MS" charset="0"/>
                  </a:rPr>
                  <a:t>(PC)</a:t>
                </a:r>
              </a:p>
            </p:txBody>
          </p:sp>
          <p:sp>
            <p:nvSpPr>
              <p:cNvPr id="69" name="Text Box 21"/>
              <p:cNvSpPr txBox="1">
                <a:spLocks noChangeArrowheads="1"/>
              </p:cNvSpPr>
              <p:nvPr/>
            </p:nvSpPr>
            <p:spPr bwMode="auto">
              <a:xfrm>
                <a:off x="1429" y="2736"/>
                <a:ext cx="429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600" b="1" dirty="0">
                    <a:latin typeface="Comic Sans MS" charset="0"/>
                  </a:rPr>
                  <a:t>WEAK</a:t>
                </a:r>
              </a:p>
              <a:p>
                <a:pPr algn="ctr" eaLnBrk="1" hangingPunct="1">
                  <a:defRPr/>
                </a:pPr>
                <a:r>
                  <a:rPr lang="en-US" sz="1600" b="1" dirty="0">
                    <a:latin typeface="Comic Sans MS" charset="0"/>
                  </a:rPr>
                  <a:t>(PV)</a:t>
                </a:r>
              </a:p>
            </p:txBody>
          </p:sp>
          <p:sp>
            <p:nvSpPr>
              <p:cNvPr id="70" name="Line 22"/>
              <p:cNvSpPr>
                <a:spLocks noChangeShapeType="1"/>
              </p:cNvSpPr>
              <p:nvPr/>
            </p:nvSpPr>
            <p:spPr bwMode="auto">
              <a:xfrm>
                <a:off x="932" y="2896"/>
                <a:ext cx="27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71" name="Picture 23" descr="TP_tmp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4" y="2750"/>
                <a:ext cx="37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5" name="Picture 24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3689" y="5293464"/>
              <a:ext cx="2273300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24448" y="966293"/>
            <a:ext cx="2686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PV </a:t>
            </a:r>
            <a:r>
              <a:rPr lang="en-US" sz="2400" dirty="0">
                <a:solidFill>
                  <a:schemeClr val="accent2"/>
                </a:solidFill>
              </a:rPr>
              <a:t>meson exchange</a:t>
            </a:r>
          </a:p>
        </p:txBody>
      </p:sp>
      <p:pic>
        <p:nvPicPr>
          <p:cNvPr id="73" name="Picture 71"/>
          <p:cNvPicPr>
            <a:picLocks noChangeAspect="1" noChangeArrowheads="1"/>
          </p:cNvPicPr>
          <p:nvPr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36" b="23781"/>
          <a:stretch>
            <a:fillRect/>
          </a:stretch>
        </p:blipFill>
        <p:spPr bwMode="auto">
          <a:xfrm>
            <a:off x="4527910" y="4244699"/>
            <a:ext cx="388620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4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Danilov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parameters / EFT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20747" y="1032392"/>
            <a:ext cx="3399476" cy="289395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Elastic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NN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scattering</a:t>
            </a:r>
            <a:b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 at low energy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(&lt;40 MeV)</a:t>
            </a:r>
            <a:b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	</a:t>
            </a:r>
            <a:r>
              <a:rPr lang="en-US" sz="18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18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-P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transition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(PV)</a:t>
            </a:r>
            <a:endParaRPr lang="en-US" sz="16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 err="1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1800" baseline="-25000" dirty="0" err="1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18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=±1</a:t>
            </a:r>
            <a:r>
              <a:rPr lang="en-US" sz="18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/2 </a:t>
            </a:r>
            <a:r>
              <a:rPr lang="en-US" sz="18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 I</a:t>
            </a:r>
            <a:r>
              <a:rPr lang="en-US" sz="1800" baseline="-250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18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=±</a:t>
            </a:r>
            <a:r>
              <a:rPr lang="en-US" sz="18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1/</a:t>
            </a:r>
            <a:r>
              <a:rPr lang="en-US" sz="18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br>
              <a:rPr lang="en-US" sz="18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 	Antisymmetric in 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L, S, I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	Conservation of   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J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Equivalent to pion-less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Effective Field Theory (EFT)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 in the low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energy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limit</a:t>
            </a:r>
            <a:endParaRPr lang="en-US" sz="14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12" name="Text Box 26"/>
          <p:cNvSpPr txBox="1">
            <a:spLocks noChangeArrowheads="1"/>
          </p:cNvSpPr>
          <p:nvPr/>
        </p:nvSpPr>
        <p:spPr bwMode="auto">
          <a:xfrm>
            <a:off x="4138584" y="3184325"/>
            <a:ext cx="404008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804000"/>
                </a:solidFill>
              </a:rPr>
              <a:t>C.-P. Liu, </a:t>
            </a:r>
            <a:r>
              <a:rPr lang="en-US" sz="1600" dirty="0" smtClean="0">
                <a:solidFill>
                  <a:srgbClr val="804000"/>
                </a:solidFill>
              </a:rPr>
              <a:t>P.R.C. </a:t>
            </a:r>
            <a:r>
              <a:rPr lang="en-US" sz="1600" b="1" dirty="0">
                <a:solidFill>
                  <a:srgbClr val="804000"/>
                </a:solidFill>
              </a:rPr>
              <a:t>75</a:t>
            </a:r>
            <a:r>
              <a:rPr lang="en-US" sz="1600" dirty="0">
                <a:solidFill>
                  <a:srgbClr val="804000"/>
                </a:solidFill>
              </a:rPr>
              <a:t>, 065501 (2007</a:t>
            </a:r>
            <a:r>
              <a:rPr lang="en-US" sz="1600" dirty="0" smtClean="0">
                <a:solidFill>
                  <a:srgbClr val="804000"/>
                </a:solidFill>
              </a:rPr>
              <a:t>)</a:t>
            </a:r>
          </a:p>
          <a:p>
            <a:r>
              <a:rPr lang="en-US" sz="1600" dirty="0">
                <a:solidFill>
                  <a:srgbClr val="804000"/>
                </a:solidFill>
              </a:rPr>
              <a:t>Haxton &amp; Holstein, P.P.N.P. </a:t>
            </a:r>
            <a:r>
              <a:rPr lang="en-US" sz="1600" b="1" dirty="0">
                <a:solidFill>
                  <a:srgbClr val="804000"/>
                </a:solidFill>
              </a:rPr>
              <a:t>7</a:t>
            </a:r>
            <a:r>
              <a:rPr lang="en-US" sz="1600" dirty="0">
                <a:solidFill>
                  <a:srgbClr val="804000"/>
                </a:solidFill>
              </a:rPr>
              <a:t>, 1851 (2013</a:t>
            </a:r>
            <a:r>
              <a:rPr lang="en-US" sz="1600" dirty="0" smtClean="0">
                <a:solidFill>
                  <a:srgbClr val="804000"/>
                </a:solidFill>
              </a:rPr>
              <a:t>)</a:t>
            </a:r>
            <a:endParaRPr lang="en-US" sz="1600" dirty="0">
              <a:solidFill>
                <a:srgbClr val="804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183547" y="1142568"/>
            <a:ext cx="5867786" cy="1827671"/>
            <a:chOff x="3848098" y="1447801"/>
            <a:chExt cx="4648198" cy="1447801"/>
          </a:xfrm>
        </p:grpSpPr>
        <p:sp>
          <p:nvSpPr>
            <p:cNvPr id="42" name="Rectangle 22"/>
            <p:cNvSpPr>
              <a:spLocks noChangeArrowheads="1"/>
            </p:cNvSpPr>
            <p:nvPr/>
          </p:nvSpPr>
          <p:spPr bwMode="auto">
            <a:xfrm>
              <a:off x="3848098" y="1447801"/>
              <a:ext cx="4648198" cy="14478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43" name="Picture 9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897" y="2438402"/>
              <a:ext cx="1142999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2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098" y="2438402"/>
              <a:ext cx="1142999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6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798" y="1524001"/>
              <a:ext cx="1168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7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297" y="1524001"/>
              <a:ext cx="1168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4838698" y="1828801"/>
              <a:ext cx="304800" cy="5334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0"/>
            <p:cNvSpPr>
              <a:spLocks noChangeShapeType="1"/>
            </p:cNvSpPr>
            <p:nvPr/>
          </p:nvSpPr>
          <p:spPr bwMode="auto">
            <a:xfrm flipH="1">
              <a:off x="5448297" y="1828801"/>
              <a:ext cx="609600" cy="5334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1"/>
            <p:cNvSpPr>
              <a:spLocks noChangeShapeType="1"/>
            </p:cNvSpPr>
            <p:nvPr/>
          </p:nvSpPr>
          <p:spPr bwMode="auto">
            <a:xfrm flipH="1">
              <a:off x="7277095" y="1828801"/>
              <a:ext cx="304800" cy="5334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" name="Picture 1042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896" y="1524000"/>
              <a:ext cx="1168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044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997" y="2006603"/>
              <a:ext cx="228600" cy="24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1046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697" y="2032003"/>
              <a:ext cx="2032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1048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850" y="2012950"/>
              <a:ext cx="2413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 descr="Screen Shot 2016-09-21 at 13.24.40.png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62" y="3838842"/>
            <a:ext cx="6839869" cy="25988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5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     DDH Extraction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704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277021"/>
              </p:ext>
            </p:extLst>
          </p:nvPr>
        </p:nvGraphicFramePr>
        <p:xfrm>
          <a:off x="381000" y="990600"/>
          <a:ext cx="4529666" cy="1977465"/>
        </p:xfrm>
        <a:graphic>
          <a:graphicData uri="http://schemas.openxmlformats.org/drawingml/2006/table">
            <a:tbl>
              <a:tblPr/>
              <a:tblGrid>
                <a:gridCol w="487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6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22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60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3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7263" marR="67263" marT="33630" marB="3363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np A</a:t>
                      </a:r>
                      <a:r>
                        <a:rPr kumimoji="0" lang="en-US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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B90007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nD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A</a:t>
                      </a:r>
                      <a:r>
                        <a:rPr kumimoji="0" lang="en-US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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B90007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Symbol" charset="0"/>
                      </a:endParaRP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2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p</a:t>
                      </a:r>
                      <a:endParaRPr kumimoji="0" lang="en-US" sz="1200" b="1" i="0" u="none" strike="noStrike" cap="none" normalizeH="0" baseline="-25000" dirty="0">
                        <a:ln>
                          <a:noFill/>
                        </a:ln>
                        <a:solidFill>
                          <a:srgbClr val="B90007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Symbol" charset="0"/>
                      </a:endParaRP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np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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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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pp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2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z</a:t>
                      </a:r>
                      <a:endParaRPr kumimoji="0" lang="en-US" sz="1200" b="1" i="0" u="none" strike="noStrike" cap="none" normalizeH="0" baseline="-25000" dirty="0">
                        <a:ln>
                          <a:noFill/>
                        </a:ln>
                        <a:solidFill>
                          <a:srgbClr val="B90007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Symbol" charset="0"/>
                      </a:endParaRP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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2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z</a:t>
                      </a:r>
                      <a:endParaRPr kumimoji="0" lang="en-US" sz="1200" b="1" i="0" u="none" strike="noStrike" cap="none" normalizeH="0" baseline="-25000" dirty="0">
                        <a:ln>
                          <a:noFill/>
                        </a:ln>
                        <a:solidFill>
                          <a:srgbClr val="B90007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Symbol" charset="0"/>
                      </a:endParaRP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f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-0.11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0.92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-0.18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-3.12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-0.97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E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-0.34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UniversalMath1 BT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-0.50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-0.14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-0. 23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-0.32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0.08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E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0.14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UniversalMath1 BT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-0.001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0.10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0.027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0.11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0.08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E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0.05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0.0012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-0.25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0.03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E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UniversalMath1 BT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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-0.16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-0.13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-0. 23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-0.22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-0.07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E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0.06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UniversalMath1 BT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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B90007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0.003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-0.002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0.05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0.22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0.07</a:t>
                      </a:r>
                    </a:p>
                  </a:txBody>
                  <a:tcPr marL="67263" marR="67263" marT="33630" marB="336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E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4459C"/>
                        </a:buClr>
                        <a:buSzPct val="11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0.06</a:t>
                      </a:r>
                    </a:p>
                  </a:txBody>
                  <a:tcPr marL="67263" marR="67263" marT="33630" marB="33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" name="Text Box 76"/>
          <p:cNvSpPr txBox="1">
            <a:spLocks noChangeArrowheads="1"/>
          </p:cNvSpPr>
          <p:nvPr/>
        </p:nvSpPr>
        <p:spPr bwMode="auto">
          <a:xfrm>
            <a:off x="2974975" y="3092537"/>
            <a:ext cx="2220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400" dirty="0" smtClean="0">
                <a:solidFill>
                  <a:srgbClr val="984807"/>
                </a:solidFill>
              </a:rPr>
              <a:t>Viviani </a:t>
            </a:r>
            <a:r>
              <a:rPr lang="it-IT" sz="1400" dirty="0">
                <a:solidFill>
                  <a:srgbClr val="984807"/>
                </a:solidFill>
              </a:rPr>
              <a:t>(PISA), </a:t>
            </a:r>
            <a:r>
              <a:rPr lang="it-IT" sz="1400" dirty="0" smtClean="0">
                <a:solidFill>
                  <a:srgbClr val="984807"/>
                </a:solidFill>
              </a:rPr>
              <a:t>  [n-</a:t>
            </a:r>
            <a:r>
              <a:rPr lang="it-IT" sz="1400" baseline="30000" dirty="0" smtClean="0">
                <a:solidFill>
                  <a:srgbClr val="984807"/>
                </a:solidFill>
              </a:rPr>
              <a:t>3</a:t>
            </a:r>
            <a:r>
              <a:rPr lang="it-IT" sz="1400" dirty="0" smtClean="0">
                <a:solidFill>
                  <a:srgbClr val="984807"/>
                </a:solidFill>
              </a:rPr>
              <a:t>He]</a:t>
            </a:r>
            <a:br>
              <a:rPr lang="it-IT" sz="1400" dirty="0" smtClean="0">
                <a:solidFill>
                  <a:srgbClr val="984807"/>
                </a:solidFill>
              </a:rPr>
            </a:br>
            <a:r>
              <a:rPr lang="it-IT" sz="1400" dirty="0" smtClean="0">
                <a:solidFill>
                  <a:srgbClr val="984807"/>
                </a:solidFill>
              </a:rPr>
              <a:t>P.R.C.</a:t>
            </a:r>
            <a:r>
              <a:rPr lang="it-IT" sz="1400" dirty="0">
                <a:solidFill>
                  <a:srgbClr val="984807"/>
                </a:solidFill>
              </a:rPr>
              <a:t> 82, 044001 (2010)</a:t>
            </a:r>
            <a:endParaRPr lang="en-US" sz="1400" dirty="0" smtClean="0">
              <a:solidFill>
                <a:srgbClr val="984807"/>
              </a:solidFill>
            </a:endParaRP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570744" y="3092537"/>
            <a:ext cx="2247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984807"/>
                </a:solidFill>
              </a:rPr>
              <a:t>Adelberger, Haxton, </a:t>
            </a:r>
            <a:br>
              <a:rPr lang="en-US" sz="1400" dirty="0" smtClean="0">
                <a:solidFill>
                  <a:srgbClr val="984807"/>
                </a:solidFill>
              </a:rPr>
            </a:br>
            <a:r>
              <a:rPr lang="en-US" sz="1400" dirty="0" smtClean="0">
                <a:solidFill>
                  <a:srgbClr val="984807"/>
                </a:solidFill>
              </a:rPr>
              <a:t>A.R.N.P.S. </a:t>
            </a:r>
            <a:r>
              <a:rPr lang="en-US" sz="1400" b="1" dirty="0" smtClean="0">
                <a:solidFill>
                  <a:srgbClr val="984807"/>
                </a:solidFill>
              </a:rPr>
              <a:t>35, </a:t>
            </a:r>
            <a:r>
              <a:rPr lang="en-US" sz="1400" dirty="0" smtClean="0">
                <a:solidFill>
                  <a:srgbClr val="984807"/>
                </a:solidFill>
              </a:rPr>
              <a:t>501 (1985)</a:t>
            </a:r>
          </a:p>
        </p:txBody>
      </p:sp>
      <p:pic>
        <p:nvPicPr>
          <p:cNvPr id="2" name="Picture 1" descr="Screen Shot 2016-09-21 at 13.23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093" y="548475"/>
            <a:ext cx="3486897" cy="3941710"/>
          </a:xfrm>
          <a:prstGeom prst="rect">
            <a:avLst/>
          </a:prstGeom>
        </p:spPr>
      </p:pic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6849532" y="4612134"/>
            <a:ext cx="19769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804000"/>
                </a:solidFill>
              </a:rPr>
              <a:t>Haxton </a:t>
            </a:r>
            <a:r>
              <a:rPr lang="en-US" sz="1400" dirty="0">
                <a:solidFill>
                  <a:srgbClr val="804000"/>
                </a:solidFill>
              </a:rPr>
              <a:t>&amp; Holstein, </a:t>
            </a:r>
            <a:r>
              <a:rPr lang="en-US" sz="1400" dirty="0" smtClean="0">
                <a:solidFill>
                  <a:srgbClr val="804000"/>
                </a:solidFill>
              </a:rPr>
              <a:t/>
            </a:r>
            <a:br>
              <a:rPr lang="en-US" sz="1400" dirty="0" smtClean="0">
                <a:solidFill>
                  <a:srgbClr val="804000"/>
                </a:solidFill>
              </a:rPr>
            </a:br>
            <a:r>
              <a:rPr lang="en-US" sz="1400" dirty="0" smtClean="0">
                <a:solidFill>
                  <a:srgbClr val="804000"/>
                </a:solidFill>
              </a:rPr>
              <a:t>PPNP </a:t>
            </a:r>
            <a:r>
              <a:rPr lang="en-US" sz="1400" b="1" dirty="0">
                <a:solidFill>
                  <a:srgbClr val="804000"/>
                </a:solidFill>
              </a:rPr>
              <a:t>7</a:t>
            </a:r>
            <a:r>
              <a:rPr lang="en-US" sz="1400" dirty="0">
                <a:solidFill>
                  <a:srgbClr val="804000"/>
                </a:solidFill>
              </a:rPr>
              <a:t>, </a:t>
            </a:r>
            <a:r>
              <a:rPr lang="en-US" sz="1400" dirty="0" smtClean="0">
                <a:solidFill>
                  <a:srgbClr val="804000"/>
                </a:solidFill>
              </a:rPr>
              <a:t>1851</a:t>
            </a:r>
            <a:r>
              <a:rPr lang="en-US" sz="1400" dirty="0">
                <a:solidFill>
                  <a:srgbClr val="804000"/>
                </a:solidFill>
              </a:rPr>
              <a:t> </a:t>
            </a:r>
            <a:r>
              <a:rPr lang="en-US" sz="1400" dirty="0" smtClean="0">
                <a:solidFill>
                  <a:srgbClr val="804000"/>
                </a:solidFill>
              </a:rPr>
              <a:t>(2013</a:t>
            </a:r>
            <a:r>
              <a:rPr lang="en-US" sz="1400" dirty="0" smtClean="0">
                <a:solidFill>
                  <a:srgbClr val="804000"/>
                </a:solidFill>
              </a:rPr>
              <a:t>)</a:t>
            </a:r>
            <a:endParaRPr lang="en-US" sz="1400" dirty="0">
              <a:solidFill>
                <a:srgbClr val="804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60684" y="3950104"/>
                <a:ext cx="8305800" cy="23376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>
                    <a:solidFill>
                      <a:srgbClr val="4F81BD"/>
                    </a:solidFill>
                  </a:rPr>
                  <a:t>PV observables are  </a:t>
                </a:r>
                <a:r>
                  <a:rPr lang="en-US" sz="2200" b="1" dirty="0">
                    <a:solidFill>
                      <a:schemeClr val="accent3">
                        <a:lumMod val="75000"/>
                      </a:schemeClr>
                    </a:solidFill>
                  </a:rPr>
                  <a:t>LINEAR</a:t>
                </a:r>
                <a:r>
                  <a:rPr lang="en-US" sz="2200" b="1" dirty="0">
                    <a:solidFill>
                      <a:srgbClr val="4F81BD"/>
                    </a:solidFill>
                  </a:rPr>
                  <a:t>  in weak couplings</a:t>
                </a:r>
                <a:endParaRPr lang="en-US" sz="2200" b="1" dirty="0"/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Spin asymmetry in gamma transitions:</a:t>
                </a:r>
                <a:r>
                  <a:rPr lang="en-US" sz="2000" dirty="0" smtClean="0"/>
                  <a:t>            </a:t>
                </a:r>
                <a:r>
                  <a:rPr lang="nn-NO" sz="2000" dirty="0" smtClean="0">
                    <a:solidFill>
                      <a:schemeClr val="tx2"/>
                    </a:solidFill>
                  </a:rPr>
                  <a:t>np,  nd</a:t>
                </a:r>
                <a:endParaRPr lang="en-US" sz="2000" dirty="0" smtClean="0"/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Circular polarization of gamma transitions:</a:t>
                </a:r>
                <a:r>
                  <a:rPr lang="en-US" sz="2000" dirty="0" smtClean="0"/>
                  <a:t>   </a:t>
                </a:r>
                <a:r>
                  <a:rPr lang="nn-NO" sz="1600" dirty="0" smtClean="0">
                    <a:solidFill>
                      <a:schemeClr val="tx2"/>
                    </a:solidFill>
                  </a:rPr>
                  <a:t>  </a:t>
                </a:r>
                <a:r>
                  <a:rPr lang="nn-NO" sz="2000" dirty="0" smtClean="0">
                    <a:solidFill>
                      <a:schemeClr val="tx2"/>
                    </a:solidFill>
                  </a:rPr>
                  <a:t>np,  nd</a:t>
                </a:r>
                <a:endParaRPr lang="en-US" sz="2000" dirty="0" smtClean="0"/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Spin asymmetry in charge exchange:              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nn-NO" sz="2000" dirty="0" smtClean="0">
                    <a:solidFill>
                      <a:schemeClr val="tx2"/>
                    </a:solidFill>
                  </a:rPr>
                  <a:t>n</a:t>
                </a:r>
                <a:r>
                  <a:rPr lang="nn-NO" sz="2000" baseline="30000" dirty="0" smtClean="0">
                    <a:solidFill>
                      <a:schemeClr val="tx2"/>
                    </a:solidFill>
                  </a:rPr>
                  <a:t>3</a:t>
                </a:r>
                <a:r>
                  <a:rPr lang="nn-NO" sz="2000" dirty="0" smtClean="0">
                    <a:solidFill>
                      <a:schemeClr val="tx2"/>
                    </a:solidFill>
                  </a:rPr>
                  <a:t>He</a:t>
                </a:r>
                <a:endParaRPr lang="en-US" sz="2000" dirty="0" smtClean="0"/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Neutron spin rotation in nuclear medium:   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nn-NO" sz="2000" dirty="0" smtClean="0">
                    <a:solidFill>
                      <a:schemeClr val="tx2"/>
                    </a:solidFill>
                  </a:rPr>
                  <a:t>np,  nd,  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Analyzing power in </a:t>
                </a:r>
                <a:r>
                  <a:rPr lang="en-US" sz="2000" dirty="0">
                    <a:solidFill>
                      <a:schemeClr val="tx1"/>
                    </a:solidFill>
                  </a:rPr>
                  <a:t>elastic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scattering:               </a:t>
                </a:r>
                <a:r>
                  <a:rPr lang="nn-NO" sz="2000" dirty="0" smtClean="0">
                    <a:solidFill>
                      <a:schemeClr val="tx2"/>
                    </a:solidFill>
                  </a:rPr>
                  <a:t>pp,  pd</a:t>
                </a:r>
                <a:r>
                  <a:rPr lang="nn-NO" sz="2000" dirty="0">
                    <a:solidFill>
                      <a:schemeClr val="tx2"/>
                    </a:solidFill>
                  </a:rPr>
                  <a:t>,  </a:t>
                </a:r>
                <a:r>
                  <a:rPr lang="nn-NO" sz="2000" dirty="0" smtClean="0">
                    <a:solidFill>
                      <a:schemeClr val="tx2"/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0684" y="3950104"/>
                <a:ext cx="8305800" cy="2337657"/>
              </a:xfrm>
              <a:blipFill>
                <a:blip r:embed="rId4"/>
                <a:stretch>
                  <a:fillRect l="-954" t="-1828" b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247359" y="3500725"/>
            <a:ext cx="69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LQCD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6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     Large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baseline="-25000" dirty="0" err="1" smtClean="0"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expansion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68946"/>
            <a:ext cx="8305800" cy="5257219"/>
          </a:xfrm>
        </p:spPr>
        <p:txBody>
          <a:bodyPr/>
          <a:lstStyle/>
          <a:p>
            <a:r>
              <a:rPr lang="en-US" dirty="0" smtClean="0"/>
              <a:t>Only two leading order amplitudes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Others suppressed by N</a:t>
            </a:r>
            <a:r>
              <a:rPr lang="en-US" baseline="-25000" dirty="0" smtClean="0"/>
              <a:t>c</a:t>
            </a:r>
            <a:r>
              <a:rPr lang="en-US" baseline="30000" dirty="0" smtClean="0"/>
              <a:t>2</a:t>
            </a:r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-25000" dirty="0"/>
          </a:p>
          <a:p>
            <a:r>
              <a:rPr lang="en-US" dirty="0" smtClean="0"/>
              <a:t>New paradigm for experiments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NPDG will test the smallness of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n</a:t>
            </a:r>
            <a:r>
              <a:rPr lang="en-US" baseline="30000" dirty="0" smtClean="0">
                <a:solidFill>
                  <a:schemeClr val="accent1"/>
                </a:solidFill>
              </a:rPr>
              <a:t>3</a:t>
            </a:r>
            <a:r>
              <a:rPr lang="en-US" dirty="0" smtClean="0">
                <a:solidFill>
                  <a:schemeClr val="accent1"/>
                </a:solidFill>
              </a:rPr>
              <a:t>He an orthogonal constraint on          ,                   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Text Box 76"/>
          <p:cNvSpPr txBox="1">
            <a:spLocks noChangeArrowheads="1"/>
          </p:cNvSpPr>
          <p:nvPr/>
        </p:nvSpPr>
        <p:spPr bwMode="auto">
          <a:xfrm>
            <a:off x="3310255" y="5799562"/>
            <a:ext cx="2570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984807"/>
                </a:solidFill>
              </a:rPr>
              <a:t>Schindler, </a:t>
            </a:r>
            <a:r>
              <a:rPr lang="en-US" sz="1400" dirty="0" smtClean="0">
                <a:solidFill>
                  <a:srgbClr val="984807"/>
                </a:solidFill>
              </a:rPr>
              <a:t>Springer, </a:t>
            </a:r>
            <a:r>
              <a:rPr lang="en-US" sz="1400" dirty="0">
                <a:solidFill>
                  <a:srgbClr val="984807"/>
                </a:solidFill>
              </a:rPr>
              <a:t>Vanasse, </a:t>
            </a:r>
            <a:endParaRPr lang="en-US" sz="1400" dirty="0" smtClean="0">
              <a:solidFill>
                <a:srgbClr val="984807"/>
              </a:solidFill>
            </a:endParaRPr>
          </a:p>
          <a:p>
            <a:r>
              <a:rPr lang="en-US" sz="1400" dirty="0" smtClean="0">
                <a:solidFill>
                  <a:srgbClr val="984807"/>
                </a:solidFill>
              </a:rPr>
              <a:t>PRC </a:t>
            </a:r>
            <a:r>
              <a:rPr lang="en-US" sz="1400" b="1" dirty="0" smtClean="0">
                <a:solidFill>
                  <a:srgbClr val="984807"/>
                </a:solidFill>
              </a:rPr>
              <a:t>93</a:t>
            </a:r>
            <a:r>
              <a:rPr lang="en-US" sz="1400" dirty="0" smtClean="0">
                <a:solidFill>
                  <a:srgbClr val="984807"/>
                </a:solidFill>
              </a:rPr>
              <a:t>, 025502 </a:t>
            </a:r>
            <a:r>
              <a:rPr lang="en-US" sz="1400" dirty="0">
                <a:solidFill>
                  <a:srgbClr val="984807"/>
                </a:solidFill>
              </a:rPr>
              <a:t>(2016)</a:t>
            </a:r>
            <a:endParaRPr lang="en-US" sz="1400" dirty="0" smtClean="0">
              <a:solidFill>
                <a:srgbClr val="984807"/>
              </a:solidFill>
            </a:endParaRP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906024" y="5799562"/>
            <a:ext cx="21235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984807"/>
                </a:solidFill>
              </a:rPr>
              <a:t>Phillips, </a:t>
            </a:r>
            <a:r>
              <a:rPr lang="en-US" sz="1400" dirty="0" err="1" smtClean="0">
                <a:solidFill>
                  <a:srgbClr val="984807"/>
                </a:solidFill>
              </a:rPr>
              <a:t>Samart</a:t>
            </a:r>
            <a:r>
              <a:rPr lang="en-US" sz="1400" dirty="0" smtClean="0">
                <a:solidFill>
                  <a:srgbClr val="984807"/>
                </a:solidFill>
              </a:rPr>
              <a:t>, </a:t>
            </a:r>
            <a:r>
              <a:rPr lang="en-US" sz="1400" dirty="0" err="1" smtClean="0">
                <a:solidFill>
                  <a:srgbClr val="984807"/>
                </a:solidFill>
              </a:rPr>
              <a:t>Schat</a:t>
            </a:r>
            <a:r>
              <a:rPr lang="en-US" sz="1400" dirty="0" smtClean="0">
                <a:solidFill>
                  <a:srgbClr val="984807"/>
                </a:solidFill>
              </a:rPr>
              <a:t>,</a:t>
            </a:r>
          </a:p>
          <a:p>
            <a:r>
              <a:rPr lang="en-US" sz="1400" dirty="0">
                <a:solidFill>
                  <a:srgbClr val="984807"/>
                </a:solidFill>
              </a:rPr>
              <a:t>PRL </a:t>
            </a:r>
            <a:r>
              <a:rPr lang="en-US" sz="1400" b="1" dirty="0">
                <a:solidFill>
                  <a:srgbClr val="984807"/>
                </a:solidFill>
              </a:rPr>
              <a:t>114</a:t>
            </a:r>
            <a:r>
              <a:rPr lang="en-US" sz="1400" dirty="0">
                <a:solidFill>
                  <a:srgbClr val="984807"/>
                </a:solidFill>
              </a:rPr>
              <a:t>, 062301 (2015)</a:t>
            </a:r>
            <a:endParaRPr lang="en-US" sz="1400" dirty="0" smtClean="0">
              <a:solidFill>
                <a:srgbClr val="984807"/>
              </a:solidFill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6214150" y="5797482"/>
            <a:ext cx="2343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804000"/>
                </a:solidFill>
              </a:rPr>
              <a:t>Gardner, Haxton, </a:t>
            </a:r>
            <a:r>
              <a:rPr lang="en-US" sz="1400" dirty="0">
                <a:solidFill>
                  <a:srgbClr val="804000"/>
                </a:solidFill>
              </a:rPr>
              <a:t>Holstein, </a:t>
            </a:r>
            <a:r>
              <a:rPr lang="en-US" sz="1400" dirty="0" smtClean="0">
                <a:solidFill>
                  <a:srgbClr val="804000"/>
                </a:solidFill>
              </a:rPr>
              <a:t/>
            </a:r>
            <a:br>
              <a:rPr lang="en-US" sz="1400" dirty="0" smtClean="0">
                <a:solidFill>
                  <a:srgbClr val="804000"/>
                </a:solidFill>
              </a:rPr>
            </a:br>
            <a:r>
              <a:rPr lang="en-US" sz="1400" dirty="0" smtClean="0">
                <a:solidFill>
                  <a:srgbClr val="804000"/>
                </a:solidFill>
              </a:rPr>
              <a:t>    </a:t>
            </a:r>
            <a:r>
              <a:rPr lang="en-US" sz="1400" dirty="0" smtClean="0">
                <a:solidFill>
                  <a:srgbClr val="804000"/>
                </a:solidFill>
              </a:rPr>
              <a:t>  </a:t>
            </a:r>
            <a:r>
              <a:rPr lang="en-US" sz="1400" dirty="0" smtClean="0">
                <a:solidFill>
                  <a:srgbClr val="804000"/>
                </a:solidFill>
              </a:rPr>
              <a:t>ARNPS </a:t>
            </a:r>
            <a:r>
              <a:rPr lang="en-US" sz="1400" b="1" dirty="0">
                <a:solidFill>
                  <a:srgbClr val="804000"/>
                </a:solidFill>
              </a:rPr>
              <a:t>67</a:t>
            </a:r>
            <a:r>
              <a:rPr lang="en-US" sz="1400" dirty="0">
                <a:solidFill>
                  <a:srgbClr val="804000"/>
                </a:solidFill>
              </a:rPr>
              <a:t>, 69 (2017</a:t>
            </a:r>
            <a:r>
              <a:rPr lang="en-US" sz="1400" dirty="0" smtClean="0">
                <a:solidFill>
                  <a:srgbClr val="804000"/>
                </a:solidFill>
              </a:rPr>
              <a:t>)</a:t>
            </a:r>
            <a:endParaRPr lang="en-US" sz="1400" dirty="0">
              <a:solidFill>
                <a:srgbClr val="804000"/>
              </a:solidFill>
            </a:endParaRPr>
          </a:p>
        </p:txBody>
      </p:sp>
      <p:pic>
        <p:nvPicPr>
          <p:cNvPr id="3075" name="Picture 3" descr="Machine generated alternative text:&#10;4 &#10;PI &#10;—Also &#10;4 &#10;Also— &#10;A3Sl &#10;I/Nc &#10;sin2 Ow &#10;sin2 Ow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6"/>
          <a:stretch/>
        </p:blipFill>
        <p:spPr bwMode="auto">
          <a:xfrm>
            <a:off x="341700" y="3098909"/>
            <a:ext cx="4575875" cy="137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achine generated alternative text:&#10;A + — 3A3Sl-lPl + -A ISO-3P0 &#10;Also-3po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00" y="1450828"/>
            <a:ext cx="4269291" cy="108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Machine generated alternative text:&#10;4 &#10;PI &#10;—Also &#10;4 &#10;Also— &#10;A3Sl &#10;I/Nc &#10;sin2 Ow &#10;sin2 Ow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5" t="40201" r="28701" b="26174"/>
          <a:stretch/>
        </p:blipFill>
        <p:spPr bwMode="auto">
          <a:xfrm>
            <a:off x="4713711" y="4893635"/>
            <a:ext cx="1043941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chine generated alternative text:&#10;A + — 3A3Sl-lPl + -A ISO-3P0 &#10;Also-3po 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" t="11617" r="90512" b="43603"/>
          <a:stretch/>
        </p:blipFill>
        <p:spPr bwMode="auto">
          <a:xfrm>
            <a:off x="4746882" y="5281205"/>
            <a:ext cx="381001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achine generated alternative text:&#10;A + — 3A3Sl-lPl + -A ISO-3P0 &#10;Also-3po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9" t="55696" r="24295" b="1"/>
          <a:stretch/>
        </p:blipFill>
        <p:spPr bwMode="auto">
          <a:xfrm>
            <a:off x="5359919" y="5250528"/>
            <a:ext cx="975361" cy="4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971252" y="905174"/>
            <a:ext cx="4147981" cy="3565173"/>
            <a:chOff x="4859009" y="1498051"/>
            <a:chExt cx="4147981" cy="35651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b="11337"/>
            <a:stretch/>
          </p:blipFill>
          <p:spPr>
            <a:xfrm>
              <a:off x="5235682" y="1498051"/>
              <a:ext cx="3771308" cy="3201715"/>
            </a:xfrm>
            <a:prstGeom prst="rect">
              <a:avLst/>
            </a:prstGeom>
          </p:spPr>
        </p:pic>
        <p:pic>
          <p:nvPicPr>
            <p:cNvPr id="14" name="Picture 2" descr="Machine generated alternative text:&#10;A + — 3A3Sl-lPl + -A ISO-3P0 &#10;Also-3po 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59" t="55696" r="24295" b="1"/>
            <a:stretch/>
          </p:blipFill>
          <p:spPr bwMode="auto">
            <a:xfrm>
              <a:off x="7040176" y="4580738"/>
              <a:ext cx="975361" cy="48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Machine generated alternative text:&#10;A + — 3A3Sl-lPl + -A ISO-3P0 &#10;Also-3po 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" t="11617" r="90512" b="43603"/>
            <a:stretch/>
          </p:blipFill>
          <p:spPr bwMode="auto">
            <a:xfrm>
              <a:off x="4859009" y="3196683"/>
              <a:ext cx="381001" cy="48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6836984" y="1127938"/>
            <a:ext cx="184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pp   (220 MeV)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41572" y="1453338"/>
            <a:ext cx="184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E5"/>
                </a:solidFill>
              </a:rPr>
              <a:t>pp   (15, 45MeV)</a:t>
            </a:r>
            <a:endParaRPr lang="en-US" b="1" dirty="0">
              <a:solidFill>
                <a:srgbClr val="0000E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89948" y="1721863"/>
            <a:ext cx="5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57200"/>
                </a:solidFill>
              </a:rPr>
              <a:t>p</a:t>
            </a:r>
            <a:r>
              <a:rPr lang="en-US" b="1" dirty="0" smtClean="0">
                <a:solidFill>
                  <a:srgbClr val="E57200"/>
                </a:solidFill>
                <a:sym typeface="Symbol" panose="05050102010706020507" pitchFamily="18" charset="2"/>
              </a:rPr>
              <a:t></a:t>
            </a:r>
            <a:endParaRPr lang="en-US" b="1" dirty="0">
              <a:solidFill>
                <a:srgbClr val="E572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75363" y="2092185"/>
            <a:ext cx="5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 smtClean="0">
                <a:solidFill>
                  <a:srgbClr val="00E500"/>
                </a:solidFill>
              </a:rPr>
              <a:t>19</a:t>
            </a:r>
            <a:r>
              <a:rPr lang="en-US" b="1" dirty="0" smtClean="0">
                <a:solidFill>
                  <a:srgbClr val="00E500"/>
                </a:solidFill>
              </a:rPr>
              <a:t>F</a:t>
            </a:r>
            <a:endParaRPr lang="en-US" b="1" baseline="30000" dirty="0">
              <a:solidFill>
                <a:srgbClr val="00E5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7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NPDGamma Collaboration</a:t>
            </a:r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231775" y="838121"/>
            <a:ext cx="868045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400" dirty="0">
                <a:solidFill>
                  <a:srgbClr val="000000"/>
                </a:solidFill>
              </a:rPr>
              <a:t>. Alarcon</a:t>
            </a:r>
            <a:r>
              <a:rPr lang="en-US" sz="1400" baseline="30000" dirty="0">
                <a:solidFill>
                  <a:srgbClr val="000000"/>
                </a:solidFill>
              </a:rPr>
              <a:t>1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R. Allen</a:t>
            </a:r>
            <a:r>
              <a:rPr lang="en-US" sz="1400" baseline="30000" dirty="0">
                <a:solidFill>
                  <a:srgbClr val="000000"/>
                </a:solidFill>
              </a:rPr>
              <a:t>4</a:t>
            </a:r>
            <a:r>
              <a:rPr lang="en-US" sz="1400" dirty="0" smtClean="0">
                <a:solidFill>
                  <a:srgbClr val="000000"/>
                </a:solidFill>
              </a:rPr>
              <a:t>, L.P. Alonzi</a:t>
            </a:r>
            <a:r>
              <a:rPr lang="en-US" sz="1400" baseline="30000" dirty="0" smtClean="0">
                <a:solidFill>
                  <a:srgbClr val="000000"/>
                </a:solidFill>
              </a:rPr>
              <a:t>3</a:t>
            </a:r>
            <a:r>
              <a:rPr lang="en-US" sz="1400" dirty="0" smtClean="0">
                <a:solidFill>
                  <a:srgbClr val="000000"/>
                </a:solidFill>
              </a:rPr>
              <a:t>, E. Askanazi</a:t>
            </a:r>
            <a:r>
              <a:rPr lang="en-US" sz="1400" baseline="30000" dirty="0" smtClean="0">
                <a:solidFill>
                  <a:srgbClr val="000000"/>
                </a:solidFill>
              </a:rPr>
              <a:t>3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</a:rPr>
              <a:t>S. Baeßler</a:t>
            </a:r>
            <a:r>
              <a:rPr lang="en-US" sz="1400" baseline="30000" dirty="0">
                <a:solidFill>
                  <a:srgbClr val="000000"/>
                </a:solidFill>
              </a:rPr>
              <a:t>3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S. Balascuta</a:t>
            </a:r>
            <a:r>
              <a:rPr lang="en-US" sz="1400" b="1" baseline="30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1400" dirty="0">
                <a:solidFill>
                  <a:srgbClr val="000000"/>
                </a:solidFill>
              </a:rPr>
              <a:t>, L. Barron-</a:t>
            </a:r>
            <a:r>
              <a:rPr lang="en-US" sz="1400" dirty="0" smtClean="0">
                <a:solidFill>
                  <a:srgbClr val="000000"/>
                </a:solidFill>
              </a:rPr>
              <a:t>Palos</a:t>
            </a:r>
            <a:r>
              <a:rPr lang="en-US" sz="1400" baseline="30000" dirty="0" smtClean="0">
                <a:solidFill>
                  <a:srgbClr val="000000"/>
                </a:solidFill>
              </a:rPr>
              <a:t>2</a:t>
            </a:r>
            <a:r>
              <a:rPr lang="en-US" sz="1400" dirty="0" smtClean="0">
                <a:solidFill>
                  <a:srgbClr val="000000"/>
                </a:solidFill>
              </a:rPr>
              <a:t>, A. Barzilov</a:t>
            </a:r>
            <a:r>
              <a:rPr lang="en-US" sz="1400" baseline="30000" dirty="0" smtClean="0">
                <a:solidFill>
                  <a:srgbClr val="000000"/>
                </a:solidFill>
              </a:rPr>
              <a:t>25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D. Blythe</a:t>
            </a:r>
            <a:r>
              <a:rPr lang="en-US" sz="1400" b="1" baseline="30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J.D</a:t>
            </a:r>
            <a:r>
              <a:rPr lang="en-US" sz="1400" dirty="0">
                <a:solidFill>
                  <a:srgbClr val="000000"/>
                </a:solidFill>
              </a:rPr>
              <a:t>. Bowman</a:t>
            </a:r>
            <a:r>
              <a:rPr lang="en-US" sz="1400" baseline="30000" dirty="0">
                <a:solidFill>
                  <a:srgbClr val="000000"/>
                </a:solidFill>
              </a:rPr>
              <a:t>4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M. Bychkov</a:t>
            </a:r>
            <a:r>
              <a:rPr lang="en-US" sz="1400" baseline="30000" dirty="0" smtClean="0">
                <a:solidFill>
                  <a:srgbClr val="000000"/>
                </a:solidFill>
              </a:rPr>
              <a:t>3</a:t>
            </a:r>
            <a:r>
              <a:rPr lang="en-US" sz="1400" dirty="0" smtClean="0">
                <a:solidFill>
                  <a:srgbClr val="000000"/>
                </a:solidFill>
              </a:rPr>
              <a:t>, J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smtClean="0">
                <a:solidFill>
                  <a:srgbClr val="000000"/>
                </a:solidFill>
              </a:rPr>
              <a:t>Calarco</a:t>
            </a:r>
            <a:r>
              <a:rPr lang="en-US" sz="1400" baseline="30000" dirty="0" smtClean="0">
                <a:solidFill>
                  <a:srgbClr val="000000"/>
                </a:solidFill>
              </a:rPr>
              <a:t>9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,R. Carlini</a:t>
            </a:r>
            <a:r>
              <a:rPr lang="en-US" sz="1400" baseline="30000" dirty="0">
                <a:solidFill>
                  <a:srgbClr val="000000"/>
                </a:solidFill>
              </a:rPr>
              <a:t>5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W. Chen</a:t>
            </a:r>
            <a:r>
              <a:rPr lang="en-US" sz="1400" baseline="30000" dirty="0" smtClean="0">
                <a:solidFill>
                  <a:srgbClr val="000000"/>
                </a:solidFill>
              </a:rPr>
              <a:t>6</a:t>
            </a:r>
            <a:r>
              <a:rPr lang="en-US" sz="1400" dirty="0" smtClean="0">
                <a:solidFill>
                  <a:srgbClr val="000000"/>
                </a:solidFill>
              </a:rPr>
              <a:t>, T</a:t>
            </a:r>
            <a:r>
              <a:rPr lang="en-US" sz="1400" dirty="0">
                <a:solidFill>
                  <a:srgbClr val="000000"/>
                </a:solidFill>
              </a:rPr>
              <a:t>. Chupp</a:t>
            </a:r>
            <a:r>
              <a:rPr lang="en-US" sz="1400" baseline="30000" dirty="0">
                <a:solidFill>
                  <a:srgbClr val="000000"/>
                </a:solidFill>
              </a:rPr>
              <a:t>7</a:t>
            </a:r>
            <a:r>
              <a:rPr lang="en-US" sz="1400" dirty="0">
                <a:solidFill>
                  <a:srgbClr val="000000"/>
                </a:solidFill>
              </a:rPr>
              <a:t>, C. Crawford</a:t>
            </a:r>
            <a:r>
              <a:rPr lang="en-US" sz="1400" baseline="30000" dirty="0">
                <a:solidFill>
                  <a:srgbClr val="000000"/>
                </a:solidFill>
              </a:rPr>
              <a:t>8</a:t>
            </a:r>
            <a:r>
              <a:rPr lang="en-US" sz="1400" dirty="0" smtClean="0">
                <a:solidFill>
                  <a:srgbClr val="000000"/>
                </a:solidFill>
              </a:rPr>
              <a:t>, K. Craycraft</a:t>
            </a:r>
            <a:r>
              <a:rPr lang="en-US" sz="1400" baseline="30000" dirty="0" smtClean="0">
                <a:solidFill>
                  <a:srgbClr val="000000"/>
                </a:solidFill>
              </a:rPr>
              <a:t>8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. Dabaghyan</a:t>
            </a:r>
            <a:r>
              <a:rPr lang="en-US" sz="1400" b="1" baseline="30000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/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A</a:t>
            </a:r>
            <a:r>
              <a:rPr lang="en-US" sz="1400" dirty="0">
                <a:solidFill>
                  <a:srgbClr val="000000"/>
                </a:solidFill>
              </a:rPr>
              <a:t>. Danagoulian</a:t>
            </a:r>
            <a:r>
              <a:rPr lang="en-US" sz="1400" baseline="30000" dirty="0">
                <a:solidFill>
                  <a:srgbClr val="000000"/>
                </a:solidFill>
              </a:rPr>
              <a:t>10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D. Evans</a:t>
            </a:r>
            <a:r>
              <a:rPr lang="en-US" sz="1400" baseline="30000" dirty="0" smtClean="0">
                <a:solidFill>
                  <a:srgbClr val="000000"/>
                </a:solidFill>
              </a:rPr>
              <a:t>3</a:t>
            </a:r>
            <a:r>
              <a:rPr lang="en-US" sz="1400" dirty="0" smtClean="0">
                <a:solidFill>
                  <a:srgbClr val="000000"/>
                </a:solidFill>
              </a:rPr>
              <a:t>, J. Favela</a:t>
            </a:r>
            <a:r>
              <a:rPr lang="en-US" sz="1400" baseline="30000" dirty="0" smtClean="0">
                <a:solidFill>
                  <a:srgbClr val="000000"/>
                </a:solidFill>
              </a:rPr>
              <a:t>2</a:t>
            </a:r>
            <a:r>
              <a:rPr lang="en-US" sz="1400" dirty="0" smtClean="0">
                <a:solidFill>
                  <a:srgbClr val="000000"/>
                </a:solidFill>
              </a:rPr>
              <a:t>, N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smtClean="0">
                <a:solidFill>
                  <a:srgbClr val="000000"/>
                </a:solidFill>
              </a:rPr>
              <a:t>Fomin</a:t>
            </a:r>
            <a:r>
              <a:rPr lang="en-US" sz="1400" baseline="30000" dirty="0" smtClean="0">
                <a:solidFill>
                  <a:srgbClr val="000000"/>
                </a:solidFill>
              </a:rPr>
              <a:t>12</a:t>
            </a:r>
            <a:r>
              <a:rPr lang="en-US" sz="1400" dirty="0" smtClean="0">
                <a:solidFill>
                  <a:srgbClr val="000000"/>
                </a:solidFill>
              </a:rPr>
              <a:t>, W. Fox</a:t>
            </a:r>
            <a:r>
              <a:rPr lang="en-US" sz="1400" baseline="30000" dirty="0" smtClean="0">
                <a:solidFill>
                  <a:srgbClr val="000000"/>
                </a:solidFill>
              </a:rPr>
              <a:t>11</a:t>
            </a:r>
            <a:r>
              <a:rPr lang="en-US" sz="1400" dirty="0" smtClean="0">
                <a:solidFill>
                  <a:srgbClr val="000000"/>
                </a:solidFill>
              </a:rPr>
              <a:t>, S</a:t>
            </a:r>
            <a:r>
              <a:rPr lang="en-US" sz="1400" dirty="0">
                <a:solidFill>
                  <a:srgbClr val="000000"/>
                </a:solidFill>
              </a:rPr>
              <a:t>. Freedman</a:t>
            </a:r>
            <a:r>
              <a:rPr lang="en-US" sz="1400" baseline="30000" dirty="0">
                <a:solidFill>
                  <a:srgbClr val="000000"/>
                </a:solidFill>
              </a:rPr>
              <a:t>13</a:t>
            </a:r>
            <a:r>
              <a:rPr lang="en-US" sz="1400" dirty="0">
                <a:solidFill>
                  <a:srgbClr val="000000"/>
                </a:solidFill>
              </a:rPr>
              <a:t>, E. Frlez</a:t>
            </a:r>
            <a:r>
              <a:rPr lang="en-US" sz="1400" baseline="30000" dirty="0">
                <a:solidFill>
                  <a:srgbClr val="000000"/>
                </a:solidFill>
              </a:rPr>
              <a:t>3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. Fry</a:t>
            </a:r>
            <a:r>
              <a:rPr lang="en-US" sz="1400" b="1" baseline="30000" dirty="0" smtClean="0">
                <a:solidFill>
                  <a:schemeClr val="accent2">
                    <a:lumMod val="75000"/>
                  </a:schemeClr>
                </a:solidFill>
              </a:rPr>
              <a:t>11</a:t>
            </a:r>
            <a:r>
              <a:rPr lang="en-US" sz="1400" dirty="0" smtClean="0">
                <a:solidFill>
                  <a:srgbClr val="000000"/>
                </a:solidFill>
              </a:rPr>
              <a:t>, C. Fu</a:t>
            </a:r>
            <a:r>
              <a:rPr lang="en-US" sz="1400" baseline="30000" dirty="0" smtClean="0">
                <a:solidFill>
                  <a:srgbClr val="000000"/>
                </a:solidFill>
              </a:rPr>
              <a:t>11</a:t>
            </a:r>
            <a:r>
              <a:rPr lang="en-US" sz="1400" dirty="0" smtClean="0">
                <a:solidFill>
                  <a:srgbClr val="000000"/>
                </a:solidFill>
              </a:rPr>
              <a:t>, C. Garcia</a:t>
            </a:r>
            <a:r>
              <a:rPr lang="en-US" sz="1400" baseline="30000" dirty="0" smtClean="0">
                <a:solidFill>
                  <a:srgbClr val="000000"/>
                </a:solidFill>
              </a:rPr>
              <a:t>2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T</a:t>
            </a:r>
            <a:r>
              <a:rPr lang="en-US" sz="1400" dirty="0">
                <a:solidFill>
                  <a:srgbClr val="000000"/>
                </a:solidFill>
              </a:rPr>
              <a:t>. Gentile</a:t>
            </a:r>
            <a:r>
              <a:rPr lang="en-US" sz="1400" baseline="30000" dirty="0">
                <a:solidFill>
                  <a:srgbClr val="000000"/>
                </a:solidFill>
              </a:rPr>
              <a:t>6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M.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Gericke</a:t>
            </a:r>
            <a:r>
              <a:rPr lang="en-US" sz="1400" b="1" baseline="30000" dirty="0" smtClean="0">
                <a:solidFill>
                  <a:schemeClr val="accent2">
                    <a:lumMod val="75000"/>
                  </a:schemeClr>
                </a:solidFill>
              </a:rPr>
              <a:t>14</a:t>
            </a:r>
            <a:r>
              <a:rPr lang="en-US" sz="1400" dirty="0">
                <a:solidFill>
                  <a:srgbClr val="000000"/>
                </a:solidFill>
              </a:rPr>
              <a:t>,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C. Gillis</a:t>
            </a:r>
            <a:r>
              <a:rPr lang="en-US" sz="1400" b="1" baseline="30000" dirty="0" smtClean="0">
                <a:solidFill>
                  <a:schemeClr val="accent2">
                    <a:lumMod val="75000"/>
                  </a:schemeClr>
                </a:solidFill>
              </a:rPr>
              <a:t>11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K Grammer</a:t>
            </a:r>
            <a:r>
              <a:rPr lang="en-US" sz="1400" b="1" baseline="30000" dirty="0" smtClean="0">
                <a:solidFill>
                  <a:schemeClr val="accent2">
                    <a:lumMod val="75000"/>
                  </a:schemeClr>
                </a:solidFill>
              </a:rPr>
              <a:t>12</a:t>
            </a:r>
            <a:r>
              <a:rPr lang="en-US" sz="1400" dirty="0" smtClean="0">
                <a:solidFill>
                  <a:srgbClr val="000000"/>
                </a:solidFill>
              </a:rPr>
              <a:t>, G</a:t>
            </a:r>
            <a:r>
              <a:rPr lang="en-US" sz="1400" dirty="0">
                <a:solidFill>
                  <a:srgbClr val="000000"/>
                </a:solidFill>
              </a:rPr>
              <a:t>. Greene</a:t>
            </a:r>
            <a:r>
              <a:rPr lang="en-US" sz="1400" baseline="30000" dirty="0">
                <a:solidFill>
                  <a:srgbClr val="000000"/>
                </a:solidFill>
              </a:rPr>
              <a:t>4,12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J Hamblen</a:t>
            </a:r>
            <a:r>
              <a:rPr lang="en-US" sz="1400" baseline="30000" dirty="0" smtClean="0">
                <a:solidFill>
                  <a:srgbClr val="000000"/>
                </a:solidFill>
              </a:rPr>
              <a:t>26</a:t>
            </a:r>
            <a:r>
              <a:rPr lang="en-US" sz="1400" dirty="0" smtClean="0">
                <a:solidFill>
                  <a:srgbClr val="000000"/>
                </a:solidFill>
              </a:rPr>
              <a:t>, C. Hayes</a:t>
            </a:r>
            <a:r>
              <a:rPr lang="en-US" sz="1400" baseline="30000" dirty="0" smtClean="0">
                <a:solidFill>
                  <a:srgbClr val="000000"/>
                </a:solidFill>
              </a:rPr>
              <a:t>12</a:t>
            </a:r>
            <a:r>
              <a:rPr lang="en-US" sz="1400" dirty="0" smtClean="0">
                <a:solidFill>
                  <a:srgbClr val="000000"/>
                </a:solidFill>
              </a:rPr>
              <a:t>, F</a:t>
            </a:r>
            <a:r>
              <a:rPr lang="en-US" sz="1400" dirty="0">
                <a:solidFill>
                  <a:srgbClr val="000000"/>
                </a:solidFill>
              </a:rPr>
              <a:t>. Hersman</a:t>
            </a:r>
            <a:r>
              <a:rPr lang="en-US" sz="1400" baseline="30000" dirty="0">
                <a:solidFill>
                  <a:srgbClr val="000000"/>
                </a:solidFill>
              </a:rPr>
              <a:t>9</a:t>
            </a:r>
            <a:r>
              <a:rPr lang="en-US" sz="1400" dirty="0">
                <a:solidFill>
                  <a:srgbClr val="000000"/>
                </a:solidFill>
              </a:rPr>
              <a:t>, T. Ino</a:t>
            </a:r>
            <a:r>
              <a:rPr lang="en-US" sz="1400" baseline="30000" dirty="0">
                <a:solidFill>
                  <a:srgbClr val="000000"/>
                </a:solidFill>
              </a:rPr>
              <a:t>15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E. Iverson</a:t>
            </a:r>
            <a:r>
              <a:rPr lang="en-US" sz="1400" baseline="30000" dirty="0" smtClean="0">
                <a:solidFill>
                  <a:srgbClr val="000000"/>
                </a:solidFill>
              </a:rPr>
              <a:t>4</a:t>
            </a:r>
            <a:r>
              <a:rPr lang="en-US" sz="1400" dirty="0">
                <a:solidFill>
                  <a:srgbClr val="000000"/>
                </a:solidFill>
              </a:rPr>
              <a:t>, G. Jones</a:t>
            </a:r>
            <a:r>
              <a:rPr lang="en-US" sz="1400" baseline="30000" dirty="0">
                <a:solidFill>
                  <a:srgbClr val="000000"/>
                </a:solidFill>
              </a:rPr>
              <a:t>16</a:t>
            </a:r>
            <a:r>
              <a:rPr lang="en-US" sz="1400" dirty="0">
                <a:solidFill>
                  <a:srgbClr val="000000"/>
                </a:solidFill>
              </a:rPr>
              <a:t>, K</a:t>
            </a:r>
            <a:r>
              <a:rPr lang="en-US" sz="1400" dirty="0" smtClean="0">
                <a:solidFill>
                  <a:srgbClr val="000000"/>
                </a:solidFill>
              </a:rPr>
              <a:t>. Latiful</a:t>
            </a:r>
            <a:r>
              <a:rPr lang="en-US" sz="1400" baseline="30000" dirty="0" smtClean="0">
                <a:solidFill>
                  <a:srgbClr val="000000"/>
                </a:solidFill>
              </a:rPr>
              <a:t>8</a:t>
            </a:r>
            <a:r>
              <a:rPr lang="en-US" sz="1400" dirty="0" smtClean="0">
                <a:solidFill>
                  <a:srgbClr val="000000"/>
                </a:solidFill>
              </a:rPr>
              <a:t>, S. Kucuker</a:t>
            </a:r>
            <a:r>
              <a:rPr lang="en-US" sz="1400" baseline="30000" dirty="0" smtClean="0">
                <a:solidFill>
                  <a:srgbClr val="000000"/>
                </a:solidFill>
              </a:rPr>
              <a:t>12</a:t>
            </a:r>
            <a:r>
              <a:rPr lang="en-US" sz="1400" dirty="0" smtClean="0">
                <a:solidFill>
                  <a:srgbClr val="000000"/>
                </a:solidFill>
              </a:rPr>
              <a:t>, B</a:t>
            </a:r>
            <a:r>
              <a:rPr lang="en-US" sz="1400" dirty="0">
                <a:solidFill>
                  <a:srgbClr val="000000"/>
                </a:solidFill>
              </a:rPr>
              <a:t>. Lauss</a:t>
            </a:r>
            <a:r>
              <a:rPr lang="en-US" sz="1400" baseline="30000" dirty="0">
                <a:solidFill>
                  <a:srgbClr val="000000"/>
                </a:solidFill>
              </a:rPr>
              <a:t>17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W</a:t>
            </a:r>
            <a:r>
              <a:rPr lang="en-US" sz="1400" dirty="0">
                <a:solidFill>
                  <a:srgbClr val="000000"/>
                </a:solidFill>
              </a:rPr>
              <a:t>. Lee</a:t>
            </a:r>
            <a:r>
              <a:rPr lang="en-US" sz="1400" baseline="30000" dirty="0">
                <a:solidFill>
                  <a:srgbClr val="000000"/>
                </a:solidFill>
              </a:rPr>
              <a:t>18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</a:rPr>
              <a:t>M. Leuschner</a:t>
            </a:r>
            <a:r>
              <a:rPr lang="en-US" sz="1400" baseline="30000" dirty="0">
                <a:solidFill>
                  <a:srgbClr val="000000"/>
                </a:solidFill>
              </a:rPr>
              <a:t>11</a:t>
            </a:r>
            <a:r>
              <a:rPr lang="en-US" sz="1400" dirty="0">
                <a:solidFill>
                  <a:srgbClr val="000000"/>
                </a:solidFill>
              </a:rPr>
              <a:t>, W. </a:t>
            </a:r>
            <a:r>
              <a:rPr lang="en-US" sz="1400" dirty="0" smtClean="0">
                <a:solidFill>
                  <a:srgbClr val="000000"/>
                </a:solidFill>
              </a:rPr>
              <a:t>Losowski</a:t>
            </a:r>
            <a:r>
              <a:rPr lang="en-US" sz="1400" baseline="30000" dirty="0" smtClean="0">
                <a:solidFill>
                  <a:srgbClr val="000000"/>
                </a:solidFill>
              </a:rPr>
              <a:t>11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. Mahurin</a:t>
            </a:r>
            <a:r>
              <a:rPr lang="en-US" sz="1400" b="1" baseline="30000" dirty="0">
                <a:solidFill>
                  <a:schemeClr val="accent2">
                    <a:lumMod val="75000"/>
                  </a:schemeClr>
                </a:solidFill>
              </a:rPr>
              <a:t>12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M. Maldonado-Velazquez</a:t>
            </a:r>
            <a:r>
              <a:rPr lang="en-US" sz="1400" baseline="30000" dirty="0" smtClean="0">
                <a:solidFill>
                  <a:srgbClr val="000000"/>
                </a:solidFill>
              </a:rPr>
              <a:t>2</a:t>
            </a:r>
            <a:r>
              <a:rPr lang="en-US" sz="1400" dirty="0" smtClean="0">
                <a:solidFill>
                  <a:srgbClr val="000000"/>
                </a:solidFill>
              </a:rPr>
              <a:t>, Y</a:t>
            </a:r>
            <a:r>
              <a:rPr lang="en-US" sz="1400" dirty="0">
                <a:solidFill>
                  <a:srgbClr val="000000"/>
                </a:solidFill>
              </a:rPr>
              <a:t>. Masuda</a:t>
            </a:r>
            <a:r>
              <a:rPr lang="en-US" sz="1400" baseline="30000" dirty="0">
                <a:solidFill>
                  <a:srgbClr val="000000"/>
                </a:solidFill>
              </a:rPr>
              <a:t>15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M. McCrea</a:t>
            </a:r>
            <a:r>
              <a:rPr lang="en-US" sz="1400" b="1" baseline="30000" dirty="0" smtClean="0">
                <a:solidFill>
                  <a:schemeClr val="accent2">
                    <a:lumMod val="75000"/>
                  </a:schemeClr>
                </a:solidFill>
              </a:rPr>
              <a:t>14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. Mei</a:t>
            </a:r>
            <a:r>
              <a:rPr lang="en-US" sz="1400" b="1" baseline="30000" dirty="0">
                <a:solidFill>
                  <a:schemeClr val="accent2">
                    <a:lumMod val="75000"/>
                  </a:schemeClr>
                </a:solidFill>
              </a:rPr>
              <a:t>11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G.S. </a:t>
            </a:r>
            <a:r>
              <a:rPr lang="en-US" sz="1400" dirty="0">
                <a:solidFill>
                  <a:srgbClr val="000000"/>
                </a:solidFill>
              </a:rPr>
              <a:t>Mitchell</a:t>
            </a:r>
            <a:r>
              <a:rPr lang="en-US" sz="1400" baseline="30000" dirty="0">
                <a:solidFill>
                  <a:srgbClr val="000000"/>
                </a:solidFill>
              </a:rPr>
              <a:t>19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P. Mueler</a:t>
            </a:r>
            <a:r>
              <a:rPr lang="en-US" sz="1400" baseline="30000" dirty="0" smtClean="0">
                <a:solidFill>
                  <a:srgbClr val="000000"/>
                </a:solidFill>
              </a:rPr>
              <a:t>4</a:t>
            </a:r>
            <a:r>
              <a:rPr lang="en-US" sz="1400" dirty="0" smtClean="0">
                <a:solidFill>
                  <a:srgbClr val="000000"/>
                </a:solidFill>
              </a:rPr>
              <a:t>, S</a:t>
            </a:r>
            <a:r>
              <a:rPr lang="en-US" sz="1400" dirty="0">
                <a:solidFill>
                  <a:srgbClr val="000000"/>
                </a:solidFill>
              </a:rPr>
              <a:t>. Muto</a:t>
            </a:r>
            <a:r>
              <a:rPr lang="en-US" sz="1400" baseline="30000" dirty="0">
                <a:solidFill>
                  <a:srgbClr val="000000"/>
                </a:solidFill>
              </a:rPr>
              <a:t>15</a:t>
            </a:r>
            <a:r>
              <a:rPr lang="en-US" sz="1400" dirty="0">
                <a:solidFill>
                  <a:srgbClr val="000000"/>
                </a:solidFill>
              </a:rPr>
              <a:t>, H. Nann</a:t>
            </a:r>
            <a:r>
              <a:rPr lang="en-US" sz="1400" baseline="30000" dirty="0">
                <a:solidFill>
                  <a:srgbClr val="000000"/>
                </a:solidFill>
              </a:rPr>
              <a:t>11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M. Musgrage</a:t>
            </a:r>
            <a:r>
              <a:rPr lang="en-US" sz="1400" b="1" baseline="30000" dirty="0" smtClean="0">
                <a:solidFill>
                  <a:schemeClr val="accent2">
                    <a:lumMod val="75000"/>
                  </a:schemeClr>
                </a:solidFill>
              </a:rPr>
              <a:t>12</a:t>
            </a:r>
            <a:r>
              <a:rPr lang="en-US" sz="1400" dirty="0" smtClean="0">
                <a:solidFill>
                  <a:srgbClr val="000000"/>
                </a:solidFill>
              </a:rPr>
              <a:t>, H. Nann</a:t>
            </a:r>
            <a:r>
              <a:rPr lang="en-US" sz="1400" baseline="30000" dirty="0" smtClean="0">
                <a:solidFill>
                  <a:srgbClr val="000000"/>
                </a:solidFill>
              </a:rPr>
              <a:t>11</a:t>
            </a:r>
            <a:r>
              <a:rPr lang="en-US" sz="1400" dirty="0" smtClean="0">
                <a:solidFill>
                  <a:srgbClr val="000000"/>
                </a:solidFill>
              </a:rPr>
              <a:t>, I. Novikov</a:t>
            </a:r>
            <a:r>
              <a:rPr lang="en-US" sz="1400" baseline="30000" dirty="0" smtClean="0">
                <a:solidFill>
                  <a:srgbClr val="000000"/>
                </a:solidFill>
              </a:rPr>
              <a:t>25</a:t>
            </a:r>
            <a:r>
              <a:rPr lang="en-US" sz="1400" dirty="0" smtClean="0">
                <a:solidFill>
                  <a:srgbClr val="000000"/>
                </a:solidFill>
              </a:rPr>
              <a:t>, S</a:t>
            </a:r>
            <a:r>
              <a:rPr lang="en-US" sz="1400" dirty="0">
                <a:solidFill>
                  <a:srgbClr val="000000"/>
                </a:solidFill>
              </a:rPr>
              <a:t>. Page</a:t>
            </a:r>
            <a:r>
              <a:rPr lang="en-US" sz="1400" baseline="30000" dirty="0">
                <a:solidFill>
                  <a:srgbClr val="000000"/>
                </a:solidFill>
              </a:rPr>
              <a:t>14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D. Parsons</a:t>
            </a:r>
            <a:r>
              <a:rPr lang="en-US" sz="1400" baseline="30000" dirty="0" smtClean="0">
                <a:solidFill>
                  <a:srgbClr val="000000"/>
                </a:solidFill>
              </a:rPr>
              <a:t>26</a:t>
            </a:r>
            <a:r>
              <a:rPr lang="en-US" sz="1400" dirty="0" smtClean="0">
                <a:solidFill>
                  <a:srgbClr val="000000"/>
                </a:solidFill>
              </a:rPr>
              <a:t>, S</a:t>
            </a:r>
            <a:r>
              <a:rPr lang="en-US" sz="1400" dirty="0">
                <a:solidFill>
                  <a:srgbClr val="000000"/>
                </a:solidFill>
              </a:rPr>
              <a:t>. Penttila</a:t>
            </a:r>
            <a:r>
              <a:rPr lang="en-US" sz="1400" baseline="30000" dirty="0">
                <a:solidFill>
                  <a:srgbClr val="000000"/>
                </a:solidFill>
              </a:rPr>
              <a:t>4</a:t>
            </a:r>
            <a:r>
              <a:rPr lang="en-US" sz="1400" dirty="0">
                <a:solidFill>
                  <a:srgbClr val="000000"/>
                </a:solidFill>
              </a:rPr>
              <a:t>, D. Počinic</a:t>
            </a:r>
            <a:r>
              <a:rPr lang="en-US" sz="1400" baseline="30000" dirty="0" smtClean="0">
                <a:solidFill>
                  <a:srgbClr val="000000"/>
                </a:solidFill>
              </a:rPr>
              <a:t>3</a:t>
            </a:r>
            <a:r>
              <a:rPr lang="en-US" sz="1400" dirty="0">
                <a:solidFill>
                  <a:srgbClr val="000000"/>
                </a:solidFill>
              </a:rPr>
              <a:t>, D. Ramsay</a:t>
            </a:r>
            <a:r>
              <a:rPr lang="en-US" sz="1400" baseline="30000" dirty="0">
                <a:solidFill>
                  <a:srgbClr val="000000"/>
                </a:solidFill>
              </a:rPr>
              <a:t>14,20</a:t>
            </a:r>
            <a:r>
              <a:rPr lang="en-US" sz="1400" dirty="0">
                <a:solidFill>
                  <a:srgbClr val="000000"/>
                </a:solidFill>
              </a:rPr>
              <a:t>, A. </a:t>
            </a:r>
            <a:r>
              <a:rPr lang="en-US" sz="1400" dirty="0" smtClean="0">
                <a:solidFill>
                  <a:srgbClr val="000000"/>
                </a:solidFill>
              </a:rPr>
              <a:t>Salas-Bacci</a:t>
            </a:r>
            <a:r>
              <a:rPr lang="en-US" sz="1400" baseline="30000" dirty="0" smtClean="0">
                <a:solidFill>
                  <a:srgbClr val="000000"/>
                </a:solidFill>
              </a:rPr>
              <a:t>3</a:t>
            </a:r>
            <a:r>
              <a:rPr lang="en-US" sz="1400" dirty="0">
                <a:solidFill>
                  <a:srgbClr val="000000"/>
                </a:solidFill>
              </a:rPr>
              <a:t>, S. Santra</a:t>
            </a:r>
            <a:r>
              <a:rPr lang="en-US" sz="1400" baseline="30000" dirty="0">
                <a:solidFill>
                  <a:srgbClr val="000000"/>
                </a:solidFill>
              </a:rPr>
              <a:t>21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S. Schroeder</a:t>
            </a:r>
            <a:r>
              <a:rPr lang="en-US" sz="1400" baseline="30000" dirty="0" smtClean="0">
                <a:solidFill>
                  <a:srgbClr val="000000"/>
                </a:solidFill>
              </a:rPr>
              <a:t>3</a:t>
            </a:r>
            <a:r>
              <a:rPr lang="en-US" sz="1400" dirty="0" smtClean="0">
                <a:solidFill>
                  <a:srgbClr val="000000"/>
                </a:solidFill>
              </a:rPr>
              <a:t>, P</a:t>
            </a:r>
            <a:r>
              <a:rPr lang="en-US" sz="1400" dirty="0">
                <a:solidFill>
                  <a:srgbClr val="000000"/>
                </a:solidFill>
              </a:rPr>
              <a:t>.-N. Seo</a:t>
            </a:r>
            <a:r>
              <a:rPr lang="en-US" sz="1400" baseline="30000" dirty="0">
                <a:solidFill>
                  <a:srgbClr val="000000"/>
                </a:solidFill>
              </a:rPr>
              <a:t>22</a:t>
            </a:r>
            <a:r>
              <a:rPr lang="en-US" sz="1400" dirty="0" smtClean="0">
                <a:solidFill>
                  <a:srgbClr val="000000"/>
                </a:solidFill>
              </a:rPr>
              <a:t>, E</a:t>
            </a:r>
            <a:r>
              <a:rPr lang="en-US" sz="1400" dirty="0">
                <a:solidFill>
                  <a:srgbClr val="000000"/>
                </a:solidFill>
              </a:rPr>
              <a:t>. Sharapov</a:t>
            </a:r>
            <a:r>
              <a:rPr lang="en-US" sz="1400" baseline="30000" dirty="0">
                <a:solidFill>
                  <a:srgbClr val="000000"/>
                </a:solidFill>
              </a:rPr>
              <a:t>23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M. Sharma</a:t>
            </a:r>
            <a:r>
              <a:rPr lang="en-US" sz="1400" b="1" baseline="30000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en-US" sz="1400" dirty="0">
                <a:solidFill>
                  <a:srgbClr val="000000"/>
                </a:solidFill>
              </a:rPr>
              <a:t>, T. Smith</a:t>
            </a:r>
            <a:r>
              <a:rPr lang="en-US" sz="1400" baseline="30000" dirty="0">
                <a:solidFill>
                  <a:srgbClr val="000000"/>
                </a:solidFill>
              </a:rPr>
              <a:t>24</a:t>
            </a:r>
            <a:r>
              <a:rPr lang="en-US" sz="1400" dirty="0">
                <a:solidFill>
                  <a:srgbClr val="000000"/>
                </a:solidFill>
              </a:rPr>
              <a:t>, W. Snow</a:t>
            </a:r>
            <a:r>
              <a:rPr lang="en-US" sz="1400" baseline="30000" dirty="0">
                <a:solidFill>
                  <a:srgbClr val="000000"/>
                </a:solidFill>
              </a:rPr>
              <a:t>11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J. Stuart</a:t>
            </a:r>
            <a:r>
              <a:rPr lang="en-US" sz="1400" baseline="30000" dirty="0" smtClean="0">
                <a:solidFill>
                  <a:srgbClr val="000000"/>
                </a:solidFill>
              </a:rPr>
              <a:t>26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E.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Tang</a:t>
            </a:r>
            <a:r>
              <a:rPr lang="en-US" sz="1400" b="1" baseline="30000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Z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. Tang</a:t>
            </a:r>
            <a:r>
              <a:rPr lang="en-US" sz="1400" b="1" baseline="30000" dirty="0" smtClean="0">
                <a:solidFill>
                  <a:schemeClr val="accent2">
                    <a:lumMod val="75000"/>
                  </a:schemeClr>
                </a:solidFill>
              </a:rPr>
              <a:t>11</a:t>
            </a:r>
            <a:r>
              <a:rPr lang="en-US" sz="1400" dirty="0" smtClean="0">
                <a:solidFill>
                  <a:srgbClr val="000000"/>
                </a:solidFill>
              </a:rPr>
              <a:t>, J. Thomison</a:t>
            </a:r>
            <a:r>
              <a:rPr lang="en-US" sz="1400" baseline="30000" dirty="0" smtClean="0">
                <a:solidFill>
                  <a:srgbClr val="000000"/>
                </a:solidFill>
              </a:rPr>
              <a:t>18</a:t>
            </a:r>
            <a:r>
              <a:rPr lang="en-US" sz="1400" dirty="0" smtClean="0">
                <a:solidFill>
                  <a:srgbClr val="000000"/>
                </a:solidFill>
              </a:rPr>
              <a:t>, T. Tong</a:t>
            </a:r>
            <a:r>
              <a:rPr lang="en-US" sz="1400" baseline="30000" dirty="0" smtClean="0">
                <a:solidFill>
                  <a:srgbClr val="000000"/>
                </a:solidFill>
              </a:rPr>
              <a:t>18</a:t>
            </a:r>
            <a:r>
              <a:rPr lang="en-US" sz="1400" dirty="0" smtClean="0">
                <a:solidFill>
                  <a:srgbClr val="000000"/>
                </a:solidFill>
              </a:rPr>
              <a:t>, J. Vanderwerp</a:t>
            </a:r>
            <a:r>
              <a:rPr lang="en-US" sz="1400" baseline="30000" dirty="0" smtClean="0">
                <a:solidFill>
                  <a:srgbClr val="000000"/>
                </a:solidFill>
              </a:rPr>
              <a:t>11</a:t>
            </a:r>
            <a:r>
              <a:rPr lang="en-US" sz="1400" dirty="0" smtClean="0">
                <a:solidFill>
                  <a:srgbClr val="000000"/>
                </a:solidFill>
              </a:rPr>
              <a:t>, S. Waldecker</a:t>
            </a:r>
            <a:r>
              <a:rPr lang="en-US" sz="1400" baseline="30000" dirty="0" smtClean="0">
                <a:solidFill>
                  <a:srgbClr val="000000"/>
                </a:solidFill>
              </a:rPr>
              <a:t>26</a:t>
            </a:r>
            <a:r>
              <a:rPr lang="en-US" sz="1400" dirty="0" smtClean="0">
                <a:solidFill>
                  <a:srgbClr val="000000"/>
                </a:solidFill>
              </a:rPr>
              <a:t>, W</a:t>
            </a:r>
            <a:r>
              <a:rPr lang="en-US" sz="1400" dirty="0">
                <a:solidFill>
                  <a:srgbClr val="000000"/>
                </a:solidFill>
              </a:rPr>
              <a:t>. Wilburn</a:t>
            </a:r>
            <a:r>
              <a:rPr lang="en-US" sz="1400" baseline="30000" dirty="0">
                <a:solidFill>
                  <a:srgbClr val="000000"/>
                </a:solidFill>
              </a:rPr>
              <a:t>10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V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smtClean="0">
                <a:solidFill>
                  <a:srgbClr val="000000"/>
                </a:solidFill>
              </a:rPr>
              <a:t>Yuan</a:t>
            </a:r>
            <a:r>
              <a:rPr lang="en-US" sz="1400" baseline="30000" dirty="0" smtClean="0">
                <a:solidFill>
                  <a:srgbClr val="000000"/>
                </a:solidFill>
              </a:rPr>
              <a:t>10</a:t>
            </a:r>
            <a:endParaRPr lang="en-US" sz="1400" baseline="30000" dirty="0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-12700" y="2984298"/>
            <a:ext cx="353822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1400" baseline="30000" dirty="0"/>
              <a:t>1</a:t>
            </a:r>
            <a:r>
              <a:rPr lang="en-US" sz="1400" dirty="0"/>
              <a:t>Arizona State University</a:t>
            </a:r>
          </a:p>
          <a:p>
            <a:pPr algn="ctr"/>
            <a:r>
              <a:rPr lang="en-US" sz="1400" baseline="30000" dirty="0"/>
              <a:t>2</a:t>
            </a:r>
            <a:r>
              <a:rPr lang="en-US" sz="1400" dirty="0"/>
              <a:t>Universidad Nacional Autonoma de Mexico</a:t>
            </a:r>
          </a:p>
          <a:p>
            <a:pPr algn="ctr"/>
            <a:r>
              <a:rPr lang="en-US" sz="1400" baseline="30000" dirty="0"/>
              <a:t>3</a:t>
            </a:r>
            <a:r>
              <a:rPr lang="en-US" sz="1400" dirty="0"/>
              <a:t>University of Virginia </a:t>
            </a:r>
          </a:p>
          <a:p>
            <a:pPr algn="ctr"/>
            <a:r>
              <a:rPr lang="en-US" sz="1400" baseline="30000" dirty="0"/>
              <a:t>4</a:t>
            </a:r>
            <a:r>
              <a:rPr lang="en-US" sz="1400" dirty="0"/>
              <a:t>Oak Ridge National Laboratory</a:t>
            </a:r>
          </a:p>
          <a:p>
            <a:pPr algn="ctr"/>
            <a:r>
              <a:rPr lang="en-US" sz="1400" baseline="30000" dirty="0"/>
              <a:t>5</a:t>
            </a:r>
            <a:r>
              <a:rPr lang="en-US" sz="1400" dirty="0"/>
              <a:t>Thomas Jefferson National Laboratory</a:t>
            </a:r>
          </a:p>
          <a:p>
            <a:pPr algn="ctr"/>
            <a:r>
              <a:rPr lang="en-US" sz="1400" baseline="30000" dirty="0"/>
              <a:t>6</a:t>
            </a:r>
            <a:r>
              <a:rPr lang="en-US" sz="1400" dirty="0"/>
              <a:t>National Institute of Standards and Technology</a:t>
            </a:r>
          </a:p>
          <a:p>
            <a:pPr algn="ctr"/>
            <a:r>
              <a:rPr lang="en-US" sz="1400" baseline="30000" dirty="0"/>
              <a:t>7</a:t>
            </a:r>
            <a:r>
              <a:rPr lang="en-US" sz="1400" dirty="0"/>
              <a:t>Univeristy of Michigan, Ann Arbor</a:t>
            </a:r>
          </a:p>
          <a:p>
            <a:pPr algn="ctr"/>
            <a:r>
              <a:rPr lang="en-US" sz="1400" baseline="30000" dirty="0"/>
              <a:t>8</a:t>
            </a:r>
            <a:r>
              <a:rPr lang="en-US" sz="1400" dirty="0"/>
              <a:t>University of Kentucky</a:t>
            </a:r>
          </a:p>
          <a:p>
            <a:pPr algn="ctr"/>
            <a:r>
              <a:rPr lang="en-US" sz="1400" baseline="30000" dirty="0"/>
              <a:t>9</a:t>
            </a:r>
            <a:r>
              <a:rPr lang="en-US" sz="1400" dirty="0"/>
              <a:t>University of New Hampshire</a:t>
            </a:r>
          </a:p>
          <a:p>
            <a:pPr algn="ctr"/>
            <a:r>
              <a:rPr lang="en-US" sz="1400" baseline="30000" dirty="0"/>
              <a:t>10</a:t>
            </a:r>
            <a:r>
              <a:rPr lang="en-US" sz="1400" dirty="0"/>
              <a:t>Los Alamos National </a:t>
            </a:r>
            <a:r>
              <a:rPr lang="en-US" sz="1400" dirty="0" smtClean="0"/>
              <a:t>Laboratory</a:t>
            </a:r>
          </a:p>
          <a:p>
            <a:pPr algn="ctr"/>
            <a:r>
              <a:rPr lang="en-US" sz="1400" baseline="30000" dirty="0" smtClean="0"/>
              <a:t>11</a:t>
            </a:r>
            <a:r>
              <a:rPr lang="en-US" sz="1400" dirty="0" smtClean="0"/>
              <a:t>Indiana University</a:t>
            </a:r>
          </a:p>
          <a:p>
            <a:pPr algn="ctr"/>
            <a:r>
              <a:rPr lang="en-US" sz="1400" baseline="30000" dirty="0"/>
              <a:t>12</a:t>
            </a:r>
            <a:r>
              <a:rPr lang="en-US" sz="1400" dirty="0"/>
              <a:t>University of Tennessee, Knoxville</a:t>
            </a:r>
          </a:p>
          <a:p>
            <a:pPr algn="ctr"/>
            <a:r>
              <a:rPr lang="en-US" sz="1400" baseline="30000" dirty="0"/>
              <a:t>13</a:t>
            </a:r>
            <a:r>
              <a:rPr lang="en-US" sz="1400" dirty="0"/>
              <a:t>University of California at Berkeley</a:t>
            </a:r>
          </a:p>
          <a:p>
            <a:pPr algn="ctr"/>
            <a:r>
              <a:rPr lang="en-US" sz="1400" baseline="30000" dirty="0"/>
              <a:t>14</a:t>
            </a:r>
            <a:r>
              <a:rPr lang="en-US" sz="1400" dirty="0"/>
              <a:t>University of Manitoba, </a:t>
            </a:r>
            <a:r>
              <a:rPr lang="en-US" sz="1400" dirty="0" smtClean="0"/>
              <a:t>Canada</a:t>
            </a:r>
            <a:endParaRPr lang="en-US" sz="1400" dirty="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935204" y="2984298"/>
            <a:ext cx="320879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1400" baseline="30000" dirty="0"/>
              <a:t>21</a:t>
            </a:r>
            <a:r>
              <a:rPr lang="en-US" sz="1400" dirty="0"/>
              <a:t>Bhabha Atomic Research Center, India</a:t>
            </a:r>
          </a:p>
          <a:p>
            <a:pPr algn="ctr"/>
            <a:r>
              <a:rPr lang="en-US" sz="1400" baseline="30000" dirty="0"/>
              <a:t>22</a:t>
            </a:r>
            <a:r>
              <a:rPr lang="en-US" sz="1400" dirty="0"/>
              <a:t>Duke University</a:t>
            </a:r>
          </a:p>
          <a:p>
            <a:pPr algn="ctr"/>
            <a:r>
              <a:rPr lang="en-US" sz="1400" baseline="30000" dirty="0" smtClean="0"/>
              <a:t>23</a:t>
            </a:r>
            <a:r>
              <a:rPr lang="en-US" sz="1400" dirty="0" smtClean="0"/>
              <a:t>Joint </a:t>
            </a:r>
            <a:r>
              <a:rPr lang="en-US" sz="1400" dirty="0"/>
              <a:t>Institute of Nuclear Research, </a:t>
            </a:r>
            <a:br>
              <a:rPr lang="en-US" sz="1400" dirty="0"/>
            </a:br>
            <a:r>
              <a:rPr lang="en-US" sz="1400" dirty="0" err="1"/>
              <a:t>Dubna</a:t>
            </a:r>
            <a:r>
              <a:rPr lang="en-US" sz="1400" dirty="0"/>
              <a:t>, Russia</a:t>
            </a:r>
          </a:p>
          <a:p>
            <a:pPr algn="ctr"/>
            <a:r>
              <a:rPr lang="en-US" sz="1400" baseline="30000" dirty="0"/>
              <a:t>24</a:t>
            </a:r>
            <a:r>
              <a:rPr lang="en-US" sz="1400" dirty="0"/>
              <a:t>University of </a:t>
            </a:r>
            <a:r>
              <a:rPr lang="en-US" sz="1400" dirty="0" smtClean="0"/>
              <a:t>Dayton</a:t>
            </a:r>
          </a:p>
          <a:p>
            <a:pPr algn="ctr"/>
            <a:r>
              <a:rPr lang="en-US" sz="1400" baseline="30000" dirty="0" smtClean="0"/>
              <a:t>25</a:t>
            </a:r>
            <a:r>
              <a:rPr lang="en-US" sz="1400" dirty="0" smtClean="0"/>
              <a:t>Western Kentucky University</a:t>
            </a:r>
          </a:p>
          <a:p>
            <a:pPr algn="ctr"/>
            <a:r>
              <a:rPr lang="en-US" sz="1400" baseline="30000" dirty="0" smtClean="0"/>
              <a:t>26</a:t>
            </a:r>
            <a:r>
              <a:rPr lang="en-US" sz="1400" dirty="0" smtClean="0"/>
              <a:t>University of Tennessee at Chattanooga</a:t>
            </a:r>
          </a:p>
          <a:p>
            <a:pPr algn="ctr"/>
            <a:endParaRPr lang="en-US" sz="1400" dirty="0" smtClean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9725" y="2984298"/>
            <a:ext cx="316500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1400" baseline="30000" dirty="0" smtClean="0"/>
              <a:t>15</a:t>
            </a:r>
            <a:r>
              <a:rPr lang="en-US" sz="1400" dirty="0" smtClean="0"/>
              <a:t>High Energy Accelerator Research </a:t>
            </a:r>
            <a:br>
              <a:rPr lang="en-US" sz="1400" dirty="0" smtClean="0"/>
            </a:br>
            <a:r>
              <a:rPr lang="en-US" sz="1400" dirty="0" smtClean="0"/>
              <a:t>Organization (KEK), Japan</a:t>
            </a:r>
          </a:p>
          <a:p>
            <a:pPr algn="ctr"/>
            <a:r>
              <a:rPr lang="en-US" sz="1400" baseline="30000" dirty="0"/>
              <a:t>16</a:t>
            </a:r>
            <a:r>
              <a:rPr lang="en-US" sz="1400" dirty="0"/>
              <a:t>Hamilton College</a:t>
            </a:r>
          </a:p>
          <a:p>
            <a:pPr algn="ctr"/>
            <a:r>
              <a:rPr lang="en-US" sz="1400" baseline="30000" dirty="0"/>
              <a:t>17</a:t>
            </a:r>
            <a:r>
              <a:rPr lang="en-US" sz="1400" dirty="0"/>
              <a:t>Paul Scherer Institute, Switzerland </a:t>
            </a:r>
          </a:p>
          <a:p>
            <a:pPr algn="ctr"/>
            <a:r>
              <a:rPr lang="en-US" sz="1400" baseline="30000" dirty="0"/>
              <a:t>18</a:t>
            </a:r>
            <a:r>
              <a:rPr lang="en-US" sz="1400" dirty="0"/>
              <a:t>Spallation Neutron Source, ORNL</a:t>
            </a:r>
          </a:p>
          <a:p>
            <a:pPr algn="ctr"/>
            <a:r>
              <a:rPr lang="en-US" sz="1400" baseline="30000" dirty="0"/>
              <a:t>19</a:t>
            </a:r>
            <a:r>
              <a:rPr lang="en-US" sz="1400" dirty="0"/>
              <a:t>University of California at Davis</a:t>
            </a:r>
          </a:p>
          <a:p>
            <a:pPr algn="ctr"/>
            <a:r>
              <a:rPr lang="en-US" sz="1400" baseline="30000" dirty="0"/>
              <a:t>20</a:t>
            </a:r>
            <a:r>
              <a:rPr lang="en-US" sz="1400" dirty="0"/>
              <a:t>TRIUMF, Canada</a:t>
            </a:r>
          </a:p>
          <a:p>
            <a:pPr algn="ctr"/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726753" y="6077452"/>
            <a:ext cx="305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1F497D"/>
                </a:solidFill>
              </a:rPr>
              <a:t>http://</a:t>
            </a:r>
            <a:r>
              <a:rPr lang="en-US" sz="2400" dirty="0" err="1" smtClean="0">
                <a:solidFill>
                  <a:srgbClr val="1F497D"/>
                </a:solidFill>
              </a:rPr>
              <a:t>npdgamma.com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9240" y="4646291"/>
            <a:ext cx="3570972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work was supported in part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DOE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NSF</a:t>
            </a:r>
            <a:r>
              <a:rPr lang="en-US" dirty="0" smtClean="0"/>
              <a:t> 	(USA)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NSERC</a:t>
            </a:r>
            <a:r>
              <a:rPr lang="en-US" dirty="0" smtClean="0"/>
              <a:t> 		(Canada)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CONACYT</a:t>
            </a:r>
            <a:r>
              <a:rPr lang="en-US" dirty="0" smtClean="0"/>
              <a:t> 		(Mexico)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BARC</a:t>
            </a:r>
            <a:r>
              <a:rPr lang="en-US" dirty="0" smtClean="0"/>
              <a:t>			(India)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8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</a:t>
            </a:r>
            <a:r>
              <a:rPr lang="en-US" baseline="0" dirty="0" smtClean="0"/>
              <a:t> Layout</a:t>
            </a:r>
            <a:endParaRPr lang="en-US" dirty="0"/>
          </a:p>
        </p:txBody>
      </p:sp>
      <p:sp>
        <p:nvSpPr>
          <p:cNvPr id="12" name="Rectangle 408"/>
          <p:cNvSpPr>
            <a:spLocks noChangeArrowheads="1"/>
          </p:cNvSpPr>
          <p:nvPr/>
        </p:nvSpPr>
        <p:spPr bwMode="auto">
          <a:xfrm>
            <a:off x="6684945" y="1936483"/>
            <a:ext cx="1320048" cy="974944"/>
          </a:xfrm>
          <a:prstGeom prst="rect">
            <a:avLst/>
          </a:prstGeom>
          <a:solidFill>
            <a:srgbClr val="DCB4C3">
              <a:alpha val="7294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05"/>
          <p:cNvSpPr>
            <a:spLocks noChangeArrowheads="1"/>
          </p:cNvSpPr>
          <p:nvPr/>
        </p:nvSpPr>
        <p:spPr bwMode="auto">
          <a:xfrm>
            <a:off x="6529246" y="1794304"/>
            <a:ext cx="1232045" cy="35883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393"/>
          <p:cNvSpPr>
            <a:spLocks noChangeArrowheads="1"/>
          </p:cNvSpPr>
          <p:nvPr/>
        </p:nvSpPr>
        <p:spPr bwMode="auto">
          <a:xfrm>
            <a:off x="5391975" y="2207301"/>
            <a:ext cx="169237" cy="392686"/>
          </a:xfrm>
          <a:prstGeom prst="rect">
            <a:avLst/>
          </a:prstGeom>
          <a:solidFill>
            <a:srgbClr val="E39F9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351"/>
          <p:cNvSpPr>
            <a:spLocks noChangeArrowheads="1"/>
          </p:cNvSpPr>
          <p:nvPr/>
        </p:nvSpPr>
        <p:spPr bwMode="auto">
          <a:xfrm>
            <a:off x="1242285" y="2092203"/>
            <a:ext cx="4068455" cy="636422"/>
          </a:xfrm>
          <a:prstGeom prst="rect">
            <a:avLst/>
          </a:prstGeom>
          <a:solidFill>
            <a:srgbClr val="CCE5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400"/>
          <p:cNvSpPr>
            <a:spLocks noChangeArrowheads="1"/>
          </p:cNvSpPr>
          <p:nvPr/>
        </p:nvSpPr>
        <p:spPr bwMode="auto">
          <a:xfrm>
            <a:off x="5980919" y="2207301"/>
            <a:ext cx="169237" cy="392686"/>
          </a:xfrm>
          <a:prstGeom prst="rect">
            <a:avLst/>
          </a:prstGeom>
          <a:solidFill>
            <a:srgbClr val="E39F9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401"/>
          <p:cNvSpPr>
            <a:spLocks noChangeArrowheads="1"/>
          </p:cNvSpPr>
          <p:nvPr/>
        </p:nvSpPr>
        <p:spPr bwMode="auto">
          <a:xfrm>
            <a:off x="8025301" y="2207301"/>
            <a:ext cx="169237" cy="392686"/>
          </a:xfrm>
          <a:prstGeom prst="rect">
            <a:avLst/>
          </a:prstGeom>
          <a:solidFill>
            <a:srgbClr val="E39F9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403"/>
          <p:cNvSpPr>
            <a:spLocks noChangeArrowheads="1"/>
          </p:cNvSpPr>
          <p:nvPr/>
        </p:nvSpPr>
        <p:spPr bwMode="auto">
          <a:xfrm>
            <a:off x="5567981" y="2207301"/>
            <a:ext cx="406168" cy="406227"/>
          </a:xfrm>
          <a:prstGeom prst="ellipse">
            <a:avLst/>
          </a:prstGeom>
          <a:solidFill>
            <a:srgbClr val="E2CA7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404"/>
          <p:cNvSpPr>
            <a:spLocks noChangeArrowheads="1"/>
          </p:cNvSpPr>
          <p:nvPr/>
        </p:nvSpPr>
        <p:spPr bwMode="auto">
          <a:xfrm>
            <a:off x="6170465" y="2173449"/>
            <a:ext cx="487403" cy="467161"/>
          </a:xfrm>
          <a:prstGeom prst="rect">
            <a:avLst/>
          </a:prstGeom>
          <a:solidFill>
            <a:srgbClr val="C7C0D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409"/>
          <p:cNvSpPr>
            <a:spLocks noChangeArrowheads="1"/>
          </p:cNvSpPr>
          <p:nvPr/>
        </p:nvSpPr>
        <p:spPr bwMode="auto">
          <a:xfrm>
            <a:off x="6529246" y="2660920"/>
            <a:ext cx="1232045" cy="35883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350"/>
          <p:cNvSpPr>
            <a:spLocks noChangeArrowheads="1"/>
          </p:cNvSpPr>
          <p:nvPr/>
        </p:nvSpPr>
        <p:spPr bwMode="auto">
          <a:xfrm>
            <a:off x="152400" y="1834926"/>
            <a:ext cx="934187" cy="1178057"/>
          </a:xfrm>
          <a:prstGeom prst="ellipse">
            <a:avLst/>
          </a:prstGeom>
          <a:solidFill>
            <a:srgbClr val="B9E3C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347" descr="npdg_schematic_bw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18" y="575623"/>
            <a:ext cx="8631082" cy="347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62600" y="2209799"/>
            <a:ext cx="397461" cy="430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492"/>
          <p:cNvSpPr>
            <a:spLocks noChangeArrowheads="1"/>
          </p:cNvSpPr>
          <p:nvPr/>
        </p:nvSpPr>
        <p:spPr bwMode="auto">
          <a:xfrm>
            <a:off x="5575300" y="2207301"/>
            <a:ext cx="405619" cy="392686"/>
          </a:xfrm>
          <a:prstGeom prst="rect">
            <a:avLst/>
          </a:prstGeom>
          <a:solidFill>
            <a:srgbClr val="E2CA7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360863" eaLnBrk="1" hangingPunct="1"/>
            <a:endParaRPr lang="en-US" sz="1400" dirty="0">
              <a:solidFill>
                <a:srgbClr val="CC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322952" y="3321391"/>
            <a:ext cx="380217" cy="2564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90036" y="1035171"/>
            <a:ext cx="1526223" cy="3017076"/>
            <a:chOff x="3490036" y="1035171"/>
            <a:chExt cx="1526223" cy="3017076"/>
          </a:xfrm>
        </p:grpSpPr>
        <p:pic>
          <p:nvPicPr>
            <p:cNvPr id="54" name="Picture 347" descr="npdg_schematic_bw"/>
            <p:cNvPicPr>
              <a:picLocks noChangeAspect="1" noChangeArrowheads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811" t="13219" r="45323"/>
            <a:stretch/>
          </p:blipFill>
          <p:spPr bwMode="auto">
            <a:xfrm>
              <a:off x="3490036" y="1035171"/>
              <a:ext cx="1526223" cy="3017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  <p:sp>
          <p:nvSpPr>
            <p:cNvPr id="61" name="Rectangle 351"/>
            <p:cNvSpPr>
              <a:spLocks noChangeArrowheads="1"/>
            </p:cNvSpPr>
            <p:nvPr/>
          </p:nvSpPr>
          <p:spPr bwMode="auto">
            <a:xfrm>
              <a:off x="3490036" y="2092203"/>
              <a:ext cx="1526223" cy="636422"/>
            </a:xfrm>
            <a:prstGeom prst="rect">
              <a:avLst/>
            </a:prstGeom>
            <a:solidFill>
              <a:srgbClr val="CCE5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3" name="Picture 347" descr="npdg_schematic_bw"/>
            <p:cNvPicPr>
              <a:picLocks noChangeAspect="1" noChangeArrowheads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811" t="13219" r="45323"/>
            <a:stretch/>
          </p:blipFill>
          <p:spPr bwMode="auto">
            <a:xfrm>
              <a:off x="3490036" y="1035171"/>
              <a:ext cx="1526223" cy="3017076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cxnSp>
        <p:nvCxnSpPr>
          <p:cNvPr id="67" name="Straight Connector 66"/>
          <p:cNvCxnSpPr/>
          <p:nvPr/>
        </p:nvCxnSpPr>
        <p:spPr>
          <a:xfrm>
            <a:off x="5575300" y="2411261"/>
            <a:ext cx="398849" cy="0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575300" y="2371827"/>
            <a:ext cx="398849" cy="0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575300" y="2450695"/>
            <a:ext cx="398849" cy="0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575300" y="2490129"/>
            <a:ext cx="398849" cy="0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575300" y="2529562"/>
            <a:ext cx="398849" cy="0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575300" y="2332393"/>
            <a:ext cx="398849" cy="0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575300" y="2292959"/>
            <a:ext cx="398849" cy="0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490"/>
          <p:cNvGrpSpPr>
            <a:grpSpLocks/>
          </p:cNvGrpSpPr>
          <p:nvPr/>
        </p:nvGrpSpPr>
        <p:grpSpPr bwMode="auto">
          <a:xfrm>
            <a:off x="241006" y="4111959"/>
            <a:ext cx="1600494" cy="253327"/>
            <a:chOff x="8016" y="6480"/>
            <a:chExt cx="3792" cy="456"/>
          </a:xfrm>
        </p:grpSpPr>
        <p:sp>
          <p:nvSpPr>
            <p:cNvPr id="9" name="Rectangle 491"/>
            <p:cNvSpPr>
              <a:spLocks noChangeArrowheads="1"/>
            </p:cNvSpPr>
            <p:nvPr/>
          </p:nvSpPr>
          <p:spPr bwMode="auto">
            <a:xfrm>
              <a:off x="8016" y="6480"/>
              <a:ext cx="3792" cy="384"/>
            </a:xfrm>
            <a:prstGeom prst="rect">
              <a:avLst/>
            </a:prstGeom>
            <a:solidFill>
              <a:srgbClr val="E2C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800"/>
            </a:p>
          </p:txBody>
        </p:sp>
        <p:sp>
          <p:nvSpPr>
            <p:cNvPr id="10" name="Rectangle 492"/>
            <p:cNvSpPr>
              <a:spLocks noChangeArrowheads="1"/>
            </p:cNvSpPr>
            <p:nvPr/>
          </p:nvSpPr>
          <p:spPr bwMode="auto">
            <a:xfrm>
              <a:off x="8016" y="6480"/>
              <a:ext cx="3744" cy="456"/>
            </a:xfrm>
            <a:prstGeom prst="rect">
              <a:avLst/>
            </a:prstGeom>
            <a:solidFill>
              <a:srgbClr val="E2C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360863" eaLnBrk="1" hangingPunct="1"/>
              <a:r>
                <a:rPr lang="en-US" sz="1200" dirty="0" smtClean="0">
                  <a:solidFill>
                    <a:schemeClr val="accent2"/>
                  </a:solidFill>
                </a:rPr>
                <a:t>Supermirror Polarizer</a:t>
              </a:r>
              <a:endParaRPr lang="en-US" sz="1400" dirty="0">
                <a:solidFill>
                  <a:srgbClr val="CC0000"/>
                </a:solidFill>
              </a:endParaRPr>
            </a:p>
          </p:txBody>
        </p:sp>
      </p:grpSp>
      <p:sp>
        <p:nvSpPr>
          <p:cNvPr id="7" name="Rectangle 493"/>
          <p:cNvSpPr>
            <a:spLocks noChangeArrowheads="1"/>
          </p:cNvSpPr>
          <p:nvPr/>
        </p:nvSpPr>
        <p:spPr bwMode="auto">
          <a:xfrm>
            <a:off x="241006" y="4340525"/>
            <a:ext cx="1600494" cy="186662"/>
          </a:xfrm>
          <a:prstGeom prst="rect">
            <a:avLst/>
          </a:prstGeom>
          <a:gradFill rotWithShape="0">
            <a:gsLst>
              <a:gs pos="0">
                <a:srgbClr val="E2CA77"/>
              </a:gs>
              <a:gs pos="100000">
                <a:srgbClr val="E3CE6F">
                  <a:alpha val="2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800"/>
          </a:p>
        </p:txBody>
      </p:sp>
      <p:sp>
        <p:nvSpPr>
          <p:cNvPr id="8" name="Rectangle 366"/>
          <p:cNvSpPr>
            <a:spLocks noChangeArrowheads="1"/>
          </p:cNvSpPr>
          <p:nvPr/>
        </p:nvSpPr>
        <p:spPr bwMode="auto">
          <a:xfrm>
            <a:off x="241006" y="4111959"/>
            <a:ext cx="1600494" cy="2106613"/>
          </a:xfrm>
          <a:prstGeom prst="rect">
            <a:avLst/>
          </a:prstGeom>
          <a:noFill/>
          <a:ln w="76200">
            <a:solidFill>
              <a:srgbClr val="E2CA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sz="800"/>
          </a:p>
        </p:txBody>
      </p:sp>
      <p:grpSp>
        <p:nvGrpSpPr>
          <p:cNvPr id="23" name="Group 206"/>
          <p:cNvGrpSpPr>
            <a:grpSpLocks/>
          </p:cNvGrpSpPr>
          <p:nvPr/>
        </p:nvGrpSpPr>
        <p:grpSpPr bwMode="auto">
          <a:xfrm>
            <a:off x="7321550" y="4111959"/>
            <a:ext cx="1606550" cy="2111375"/>
            <a:chOff x="7156096" y="4495800"/>
            <a:chExt cx="1606904" cy="2111826"/>
          </a:xfrm>
        </p:grpSpPr>
        <p:pic>
          <p:nvPicPr>
            <p:cNvPr id="24" name="Picture 419" descr="picture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6096" y="4724400"/>
              <a:ext cx="1579198" cy="185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Group 502"/>
            <p:cNvGrpSpPr>
              <a:grpSpLocks/>
            </p:cNvGrpSpPr>
            <p:nvPr/>
          </p:nvGrpSpPr>
          <p:grpSpPr bwMode="auto">
            <a:xfrm>
              <a:off x="7162800" y="4495800"/>
              <a:ext cx="1600200" cy="303975"/>
              <a:chOff x="8016" y="6480"/>
              <a:chExt cx="3792" cy="456"/>
            </a:xfrm>
          </p:grpSpPr>
          <p:sp>
            <p:nvSpPr>
              <p:cNvPr id="28" name="Rectangle 503"/>
              <p:cNvSpPr>
                <a:spLocks noChangeArrowheads="1"/>
              </p:cNvSpPr>
              <p:nvPr/>
            </p:nvSpPr>
            <p:spPr bwMode="auto">
              <a:xfrm>
                <a:off x="8016" y="6480"/>
                <a:ext cx="3792" cy="38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800"/>
              </a:p>
            </p:txBody>
          </p:sp>
          <p:sp>
            <p:nvSpPr>
              <p:cNvPr id="29" name="Rectangle 504"/>
              <p:cNvSpPr>
                <a:spLocks noChangeArrowheads="1"/>
              </p:cNvSpPr>
              <p:nvPr/>
            </p:nvSpPr>
            <p:spPr bwMode="auto">
              <a:xfrm>
                <a:off x="8016" y="6480"/>
                <a:ext cx="3744" cy="4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4360863" eaLnBrk="1" hangingPunct="1"/>
                <a:r>
                  <a:rPr lang="en-US" sz="1200">
                    <a:solidFill>
                      <a:schemeClr val="accent2"/>
                    </a:solidFill>
                  </a:rPr>
                  <a:t>Gamma Detectors</a:t>
                </a:r>
                <a:endParaRPr lang="en-US" sz="1400">
                  <a:solidFill>
                    <a:srgbClr val="CC0000"/>
                  </a:solidFill>
                </a:endParaRPr>
              </a:p>
            </p:txBody>
          </p:sp>
        </p:grpSp>
        <p:sp>
          <p:nvSpPr>
            <p:cNvPr id="26" name="Rectangle 505"/>
            <p:cNvSpPr>
              <a:spLocks noChangeArrowheads="1"/>
            </p:cNvSpPr>
            <p:nvPr/>
          </p:nvSpPr>
          <p:spPr bwMode="auto">
            <a:xfrm>
              <a:off x="7162800" y="4724400"/>
              <a:ext cx="1600200" cy="22398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BCE1E4"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800"/>
            </a:p>
          </p:txBody>
        </p:sp>
        <p:sp>
          <p:nvSpPr>
            <p:cNvPr id="27" name="Rectangle 372"/>
            <p:cNvSpPr>
              <a:spLocks noChangeArrowheads="1"/>
            </p:cNvSpPr>
            <p:nvPr/>
          </p:nvSpPr>
          <p:spPr bwMode="auto">
            <a:xfrm>
              <a:off x="7162800" y="4495800"/>
              <a:ext cx="1600200" cy="2111826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/>
            </a:p>
          </p:txBody>
        </p:sp>
      </p:grpSp>
      <p:grpSp>
        <p:nvGrpSpPr>
          <p:cNvPr id="30" name="Group 207"/>
          <p:cNvGrpSpPr>
            <a:grpSpLocks/>
          </p:cNvGrpSpPr>
          <p:nvPr/>
        </p:nvGrpSpPr>
        <p:grpSpPr bwMode="auto">
          <a:xfrm>
            <a:off x="5557838" y="4111959"/>
            <a:ext cx="1633537" cy="2111375"/>
            <a:chOff x="5393415" y="4495800"/>
            <a:chExt cx="1633770" cy="2111826"/>
          </a:xfrm>
        </p:grpSpPr>
        <p:pic>
          <p:nvPicPr>
            <p:cNvPr id="31" name="Picture 53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2"/>
            <a:stretch>
              <a:fillRect/>
            </a:stretch>
          </p:blipFill>
          <p:spPr bwMode="auto">
            <a:xfrm rot="5400000">
              <a:off x="5238543" y="4804691"/>
              <a:ext cx="1943515" cy="1598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32" name="Group 506"/>
            <p:cNvGrpSpPr>
              <a:grpSpLocks/>
            </p:cNvGrpSpPr>
            <p:nvPr/>
          </p:nvGrpSpPr>
          <p:grpSpPr bwMode="auto">
            <a:xfrm>
              <a:off x="5410200" y="4495800"/>
              <a:ext cx="1616985" cy="271145"/>
              <a:chOff x="8016" y="6480"/>
              <a:chExt cx="3792" cy="456"/>
            </a:xfrm>
          </p:grpSpPr>
          <p:sp>
            <p:nvSpPr>
              <p:cNvPr id="35" name="Rectangle 507"/>
              <p:cNvSpPr>
                <a:spLocks noChangeArrowheads="1"/>
              </p:cNvSpPr>
              <p:nvPr/>
            </p:nvSpPr>
            <p:spPr bwMode="auto">
              <a:xfrm>
                <a:off x="8016" y="6480"/>
                <a:ext cx="3792" cy="384"/>
              </a:xfrm>
              <a:prstGeom prst="rect">
                <a:avLst/>
              </a:prstGeom>
              <a:solidFill>
                <a:srgbClr val="DCB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800"/>
              </a:p>
            </p:txBody>
          </p:sp>
          <p:sp>
            <p:nvSpPr>
              <p:cNvPr id="36" name="Rectangle 508"/>
              <p:cNvSpPr>
                <a:spLocks noChangeArrowheads="1"/>
              </p:cNvSpPr>
              <p:nvPr/>
            </p:nvSpPr>
            <p:spPr bwMode="auto">
              <a:xfrm>
                <a:off x="8016" y="6480"/>
                <a:ext cx="3744" cy="456"/>
              </a:xfrm>
              <a:prstGeom prst="rect">
                <a:avLst/>
              </a:prstGeom>
              <a:solidFill>
                <a:srgbClr val="DCB4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4360863" eaLnBrk="1" hangingPunct="1"/>
                <a:r>
                  <a:rPr lang="en-US" sz="1200">
                    <a:solidFill>
                      <a:schemeClr val="accent2"/>
                    </a:solidFill>
                  </a:rPr>
                  <a:t>LH</a:t>
                </a:r>
                <a:r>
                  <a:rPr lang="en-US" sz="1200" baseline="-25000">
                    <a:solidFill>
                      <a:schemeClr val="accent2"/>
                    </a:solidFill>
                  </a:rPr>
                  <a:t>2</a:t>
                </a:r>
                <a:r>
                  <a:rPr lang="en-US" sz="1200">
                    <a:solidFill>
                      <a:schemeClr val="accent2"/>
                    </a:solidFill>
                  </a:rPr>
                  <a:t> Target</a:t>
                </a:r>
                <a:endParaRPr lang="en-US" sz="1400">
                  <a:solidFill>
                    <a:srgbClr val="CC0000"/>
                  </a:solidFill>
                </a:endParaRPr>
              </a:p>
            </p:txBody>
          </p:sp>
        </p:grpSp>
        <p:sp>
          <p:nvSpPr>
            <p:cNvPr id="33" name="Rectangle 509"/>
            <p:cNvSpPr>
              <a:spLocks noChangeArrowheads="1"/>
            </p:cNvSpPr>
            <p:nvPr/>
          </p:nvSpPr>
          <p:spPr bwMode="auto">
            <a:xfrm>
              <a:off x="5410200" y="4752975"/>
              <a:ext cx="1616985" cy="170577"/>
            </a:xfrm>
            <a:prstGeom prst="rect">
              <a:avLst/>
            </a:prstGeom>
            <a:gradFill rotWithShape="0">
              <a:gsLst>
                <a:gs pos="0">
                  <a:srgbClr val="DCB4C3"/>
                </a:gs>
                <a:gs pos="100000">
                  <a:srgbClr val="DCB5C3"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800"/>
            </a:p>
          </p:txBody>
        </p:sp>
        <p:sp>
          <p:nvSpPr>
            <p:cNvPr id="34" name="Rectangle 379"/>
            <p:cNvSpPr>
              <a:spLocks noChangeArrowheads="1"/>
            </p:cNvSpPr>
            <p:nvPr/>
          </p:nvSpPr>
          <p:spPr bwMode="auto">
            <a:xfrm>
              <a:off x="5393415" y="4497945"/>
              <a:ext cx="1616985" cy="2109681"/>
            </a:xfrm>
            <a:prstGeom prst="rect">
              <a:avLst/>
            </a:prstGeom>
            <a:noFill/>
            <a:ln w="76200">
              <a:solidFill>
                <a:srgbClr val="DCB4C3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/>
            </a:p>
          </p:txBody>
        </p:sp>
      </p:grpSp>
      <p:grpSp>
        <p:nvGrpSpPr>
          <p:cNvPr id="37" name="Group 208"/>
          <p:cNvGrpSpPr>
            <a:grpSpLocks/>
          </p:cNvGrpSpPr>
          <p:nvPr/>
        </p:nvGrpSpPr>
        <p:grpSpPr bwMode="auto">
          <a:xfrm>
            <a:off x="3898900" y="4111959"/>
            <a:ext cx="1524000" cy="2105025"/>
            <a:chOff x="3733800" y="4495800"/>
            <a:chExt cx="1524000" cy="2105010"/>
          </a:xfrm>
        </p:grpSpPr>
        <p:pic>
          <p:nvPicPr>
            <p:cNvPr id="38" name="Picture 304" descr="flipperphoto"/>
            <p:cNvPicPr>
              <a:picLocks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650205"/>
              <a:ext cx="1524000" cy="194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" name="Group 498"/>
            <p:cNvGrpSpPr>
              <a:grpSpLocks/>
            </p:cNvGrpSpPr>
            <p:nvPr/>
          </p:nvGrpSpPr>
          <p:grpSpPr bwMode="auto">
            <a:xfrm>
              <a:off x="3733800" y="4495800"/>
              <a:ext cx="1523998" cy="253365"/>
              <a:chOff x="8016" y="6480"/>
              <a:chExt cx="3792" cy="456"/>
            </a:xfrm>
          </p:grpSpPr>
          <p:sp>
            <p:nvSpPr>
              <p:cNvPr id="42" name="Rectangle 499"/>
              <p:cNvSpPr>
                <a:spLocks noChangeArrowheads="1"/>
              </p:cNvSpPr>
              <p:nvPr/>
            </p:nvSpPr>
            <p:spPr bwMode="auto">
              <a:xfrm>
                <a:off x="8016" y="6480"/>
                <a:ext cx="3792" cy="384"/>
              </a:xfrm>
              <a:prstGeom prst="rect">
                <a:avLst/>
              </a:prstGeom>
              <a:solidFill>
                <a:srgbClr val="C7C0D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800"/>
              </a:p>
            </p:txBody>
          </p:sp>
          <p:sp>
            <p:nvSpPr>
              <p:cNvPr id="43" name="Rectangle 500"/>
              <p:cNvSpPr>
                <a:spLocks noChangeArrowheads="1"/>
              </p:cNvSpPr>
              <p:nvPr/>
            </p:nvSpPr>
            <p:spPr bwMode="auto">
              <a:xfrm>
                <a:off x="8016" y="6480"/>
                <a:ext cx="3744" cy="456"/>
              </a:xfrm>
              <a:prstGeom prst="rect">
                <a:avLst/>
              </a:prstGeom>
              <a:solidFill>
                <a:srgbClr val="C7C0D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4360863" eaLnBrk="1" hangingPunct="1"/>
                <a:r>
                  <a:rPr lang="en-US" sz="1200">
                    <a:solidFill>
                      <a:schemeClr val="accent2"/>
                    </a:solidFill>
                  </a:rPr>
                  <a:t>RF Spin Rotator</a:t>
                </a:r>
                <a:endParaRPr lang="en-US" sz="1400">
                  <a:solidFill>
                    <a:srgbClr val="CC0000"/>
                  </a:solidFill>
                </a:endParaRPr>
              </a:p>
            </p:txBody>
          </p:sp>
        </p:grpSp>
        <p:sp>
          <p:nvSpPr>
            <p:cNvPr id="40" name="Rectangle 501"/>
            <p:cNvSpPr>
              <a:spLocks noChangeArrowheads="1"/>
            </p:cNvSpPr>
            <p:nvPr/>
          </p:nvSpPr>
          <p:spPr bwMode="auto">
            <a:xfrm>
              <a:off x="3733800" y="4724400"/>
              <a:ext cx="1523998" cy="186690"/>
            </a:xfrm>
            <a:prstGeom prst="rect">
              <a:avLst/>
            </a:prstGeom>
            <a:gradFill rotWithShape="0">
              <a:gsLst>
                <a:gs pos="0">
                  <a:srgbClr val="C7C0D8"/>
                </a:gs>
                <a:gs pos="100000">
                  <a:srgbClr val="C8C1D8"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800"/>
            </a:p>
          </p:txBody>
        </p:sp>
        <p:sp>
          <p:nvSpPr>
            <p:cNvPr id="41" name="Rectangle 375"/>
            <p:cNvSpPr>
              <a:spLocks noChangeArrowheads="1"/>
            </p:cNvSpPr>
            <p:nvPr/>
          </p:nvSpPr>
          <p:spPr bwMode="auto">
            <a:xfrm>
              <a:off x="3733800" y="4495800"/>
              <a:ext cx="1523998" cy="2105010"/>
            </a:xfrm>
            <a:prstGeom prst="rect">
              <a:avLst/>
            </a:prstGeom>
            <a:noFill/>
            <a:ln w="76200">
              <a:solidFill>
                <a:srgbClr val="C7C0D8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/>
            </a:p>
          </p:txBody>
        </p:sp>
      </p:grpSp>
      <p:grpSp>
        <p:nvGrpSpPr>
          <p:cNvPr id="44" name="Group 209"/>
          <p:cNvGrpSpPr>
            <a:grpSpLocks/>
          </p:cNvGrpSpPr>
          <p:nvPr/>
        </p:nvGrpSpPr>
        <p:grpSpPr bwMode="auto">
          <a:xfrm>
            <a:off x="2070100" y="4111959"/>
            <a:ext cx="1698625" cy="2106613"/>
            <a:chOff x="1905000" y="4495800"/>
            <a:chExt cx="1699260" cy="2106930"/>
          </a:xfrm>
        </p:grpSpPr>
        <p:pic>
          <p:nvPicPr>
            <p:cNvPr id="45" name="Picture 57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418"/>
            <a:stretch/>
          </p:blipFill>
          <p:spPr bwMode="auto">
            <a:xfrm>
              <a:off x="1905000" y="4724434"/>
              <a:ext cx="1699260" cy="1868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46" name="Group 494"/>
            <p:cNvGrpSpPr>
              <a:grpSpLocks/>
            </p:cNvGrpSpPr>
            <p:nvPr/>
          </p:nvGrpSpPr>
          <p:grpSpPr bwMode="auto">
            <a:xfrm>
              <a:off x="1905000" y="4495800"/>
              <a:ext cx="1676400" cy="253365"/>
              <a:chOff x="8016" y="6480"/>
              <a:chExt cx="3792" cy="456"/>
            </a:xfrm>
          </p:grpSpPr>
          <p:sp>
            <p:nvSpPr>
              <p:cNvPr id="49" name="Rectangle 495"/>
              <p:cNvSpPr>
                <a:spLocks noChangeArrowheads="1"/>
              </p:cNvSpPr>
              <p:nvPr/>
            </p:nvSpPr>
            <p:spPr bwMode="auto">
              <a:xfrm>
                <a:off x="8016" y="6480"/>
                <a:ext cx="3792" cy="384"/>
              </a:xfrm>
              <a:prstGeom prst="rect">
                <a:avLst/>
              </a:prstGeom>
              <a:solidFill>
                <a:srgbClr val="E39F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800"/>
              </a:p>
            </p:txBody>
          </p:sp>
          <p:sp>
            <p:nvSpPr>
              <p:cNvPr id="50" name="Rectangle 496"/>
              <p:cNvSpPr>
                <a:spLocks noChangeArrowheads="1"/>
              </p:cNvSpPr>
              <p:nvPr/>
            </p:nvSpPr>
            <p:spPr bwMode="auto">
              <a:xfrm>
                <a:off x="8016" y="6480"/>
                <a:ext cx="3744" cy="456"/>
              </a:xfrm>
              <a:prstGeom prst="rect">
                <a:avLst/>
              </a:prstGeom>
              <a:solidFill>
                <a:srgbClr val="E39F9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4360863" eaLnBrk="1" hangingPunct="1"/>
                <a:r>
                  <a:rPr lang="en-US" sz="1200">
                    <a:solidFill>
                      <a:schemeClr val="accent2"/>
                    </a:solidFill>
                  </a:rPr>
                  <a:t>Beam Monitors</a:t>
                </a:r>
                <a:endParaRPr lang="en-US" sz="1400">
                  <a:solidFill>
                    <a:srgbClr val="CC0000"/>
                  </a:solidFill>
                </a:endParaRPr>
              </a:p>
            </p:txBody>
          </p:sp>
        </p:grpSp>
        <p:sp>
          <p:nvSpPr>
            <p:cNvPr id="47" name="Rectangle 369"/>
            <p:cNvSpPr>
              <a:spLocks noChangeArrowheads="1"/>
            </p:cNvSpPr>
            <p:nvPr/>
          </p:nvSpPr>
          <p:spPr bwMode="auto">
            <a:xfrm>
              <a:off x="1905000" y="4495800"/>
              <a:ext cx="1676400" cy="2106930"/>
            </a:xfrm>
            <a:prstGeom prst="rect">
              <a:avLst/>
            </a:prstGeom>
            <a:noFill/>
            <a:ln w="76200">
              <a:solidFill>
                <a:srgbClr val="E39F9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800"/>
            </a:p>
          </p:txBody>
        </p:sp>
        <p:sp>
          <p:nvSpPr>
            <p:cNvPr id="48" name="Rectangle 497"/>
            <p:cNvSpPr>
              <a:spLocks noChangeArrowheads="1"/>
            </p:cNvSpPr>
            <p:nvPr/>
          </p:nvSpPr>
          <p:spPr bwMode="auto">
            <a:xfrm>
              <a:off x="1905000" y="4724400"/>
              <a:ext cx="1676400" cy="186690"/>
            </a:xfrm>
            <a:prstGeom prst="rect">
              <a:avLst/>
            </a:prstGeom>
            <a:gradFill rotWithShape="0">
              <a:gsLst>
                <a:gs pos="0">
                  <a:srgbClr val="E39F91"/>
                </a:gs>
                <a:gs pos="100000">
                  <a:srgbClr val="E49F91"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800"/>
            </a:p>
          </p:txBody>
        </p:sp>
      </p:grpSp>
      <p:pic>
        <p:nvPicPr>
          <p:cNvPr id="53" name="Picture 52" descr="Musgrave_APS2012.jpg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762" y="4394526"/>
            <a:ext cx="1329267" cy="17882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1762" y="4527187"/>
            <a:ext cx="309017" cy="145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571447" y="2247900"/>
            <a:ext cx="406298" cy="3206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201868" y="3577822"/>
            <a:ext cx="522794" cy="4744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9E80-DA99-844D-986A-8D691D11CFE6}" type="slidenum">
              <a:rPr lang="en-US" smtClean="0"/>
              <a:pPr/>
              <a:t>9</a:t>
            </a:fld>
            <a:r>
              <a:rPr lang="en-US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HRIS2@W89320TC64CT3PP7" val="35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bsy}&#10;\begin{document}&#10;$(\boldsymbol{\tau}_1\cdot \boldsymbol{\tau}_2)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6"/>
  <p:tag name="PICTUREFILESIZE" val="13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bsy}&#10;\begin{document}&#10;$(1)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"/>
  <p:tag name="PICTUREFILESIZE" val="65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bsy}&#10;\begin{document}&#10;$\frac{i}{2}(\boldsymbol{\tau}_1\times \boldsymbol{\tau}_2)^3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2"/>
  <p:tag name="PICTUREFILESIZE" val="24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bsy}&#10;\begin{document}&#10;$\frac{1}{2}(\boldsymbol{\tau}_1\pm\boldsymbol{\tau}_2)^3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2"/>
  <p:tag name="PICTUREFILESIZE" val="20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bsy}&#10;\begin{document}&#10;$\frac{1}{2}(\boldsymbol{\tau}_1\pm\boldsymbol{\tau}_2)^3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2"/>
  <p:tag name="PICTUREFILESIZE" val="20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bsy}&#10;\begin{document}&#10;$\frac{1}{2\sqrt{6}}(3\tau_1^3\tau_2^3-\boldsymbol{\tau}_1\cdot\boldsymbol{\tau}_2)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90"/>
  <p:tag name="PICTUREFILESIZE" val="42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f_\pi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"/>
  <p:tag name="PICTUREFILESIZE" val="5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h^{'1}_\rho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"/>
  <p:tag name="PICTUREFILESIZE" val="8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h^{0,1,2}_\rho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2"/>
  <p:tag name="PICTUREFILESIZE" val="13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h^{0,1}_\omega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6"/>
  <p:tag name="PICTUREFILESIZE" val="10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bsy,color}&#10;\pagestyle{empty}&#10;\color{red}&#10;\begin{document}&#10;$\boldsymbol{ -\vec k_\gamma }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1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\Delta I=0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2"/>
  <p:tag name="PICTUREFILESIZE" val="10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\Delta I=1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1"/>
  <p:tag name="PICTUREFILESIZE" val="8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\Delta I=2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1"/>
  <p:tag name="PICTUREFILESIZE" val="114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m_\pi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"/>
  <p:tag name="PICTUREFILESIZE" val="73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m_\rho{=}m_\omega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6"/>
  <p:tag name="PICTUREFILESIZE" val="136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J=0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5"/>
  <p:tag name="PICTUREFILESIZE" val="70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J=1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4"/>
  <p:tag name="PICTUREFILESIZE" val="56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J=1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4"/>
  <p:tag name="PICTUREFILESIZE" val="56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bsy}&#10;\begin{document}&#10;$(\boldsymbol\sigma_1+\boldsymbol\sigma_2)\left[\frac{\boldsymbol p_1-\boldsymbol p_2}{2M}, \frac{e^{-m_\pi r}}{4\pi r}\right]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9"/>
  <p:tag name="PICTUREFILESIZE" val="51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bsy}&#10;\begin{document}&#10;$(\boldsymbol\sigma_1+\boldsymbol\sigma_2)\left[\frac{\boldsymbol p_1-\boldsymbol p_2}{2M}, \frac{e^{-m_\rho r}}{4\pi r}\right]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9"/>
  <p:tag name="PICTUREFILESIZE" val="52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bsy,color}&#10;\pagestyle{empty}&#10;\begin{document}&#10;$\boldsymbol{ {\color{blue} \vec s_n} \cdot {\color{red} \vec k_\gamma} }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0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bsy}&#10;\begin{document}&#10;$(\boldsymbol\sigma_1\pm\boldsymbol\sigma_2)\left\{\frac{\boldsymbol p_1-\boldsymbol p_2}{2M}, \frac{e^{-m_\rho r}}{4\pi r}\right\}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13"/>
  <p:tag name="PICTUREFILESIZE" val="598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bsy}&#10;\begin{document}&#10;$i(\boldsymbol\sigma_1\times\boldsymbol\sigma_2)\left[\frac{\boldsymbol p_1-\boldsymbol p_2}{2M}, \frac{e^{-m_\rho r}}{4\pi r}\right]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13"/>
  <p:tag name="PICTUREFILESIZE" val="580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{}^1S_0 (I=1)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5"/>
  <p:tag name="PICTUREFILESIZE" val="170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{}^3S_1 (I=0)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5"/>
  <p:tag name="PICTUREFILESIZE" val="192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{}^1P_1 (I=0)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6"/>
  <p:tag name="PICTUREFILESIZE" val="158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{}^3P_0 (I=1)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6"/>
  <p:tag name="PICTUREFILESIZE" val="175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pagestyle{empty}&#10;\begin{document}&#10;${}^3P_1 (I=1)$&#10;\end{document}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mono"/>
  <p:tag name="ORIGWIDTH" val="46"/>
  <p:tag name="PICTUREFILESIZE" val="16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0,0,0}&#10;$\lambda_t$&#10;\end{document}&#10;"/>
  <p:tag name="EXTERNALNAME" val="TP_tmp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mono"/>
  <p:tag name="ORIGWIDTH" val="18"/>
  <p:tag name="PICTUREFILESIZE" val="136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0,0,0}&#10;$\rho_t$&#10;\end{document}&#10;"/>
  <p:tag name="EXTERNALNAME" val="TP_tmp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mono"/>
  <p:tag name="ORIGWIDTH" val="16"/>
  <p:tag name="PICTUREFILESIZE" val="11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0,0,0}&#10;$\lambda_s$&#10;\end{document}&#10;"/>
  <p:tag name="EXTERNALNAME" val="TP_tmp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mono"/>
  <p:tag name="ORIGWIDTH" val="19"/>
  <p:tag name="PICTUREFILESIZE" val="15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bsy,color}&#10;\pagestyle{empty}&#10;\begin{document}&#10;$\boldsymbol{ A_\gamma \approx }$ %{\color{blue} \vec s_n} \cdot {\color{red} \vec k_\gamma} }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49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bsy}&#10;\pagestyle{empty}&#10;&#10;\begin{document}&#10;$\boldsymbol{\theta}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"/>
  <p:tag name="PICTUREFILESIZE" val="94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usepackage{amssymb}&#10;\usepackage{amsbsy}&#10;\newcommand{\e}[1]{\times 10^{#1}}&#10;\newcommand{\q}{\mathrm}&#10;\newcommand{\where}[1][where]{\qquad\mbox{#1}\qquad}&#10;\newcommand{\bs}[1]{\boldsymbol{#1}}&#10;\newcommand{\bh}[1]{\hat{\boldsymbol{#1}}}&#10;\newcommand{\bv}[1]{\vec{\boldsymbol{#1}}}&#10;\newcommand{\bt}[1]{\tilde{\boldsymbol{#1}}}&#10;\newcommand{\flow}[1]{\mathcal{E}_{#1}}&#10;\newcommand{\flux}[1]{\Phi_{#1}}&#10;\newcommand{\dslash}{d \hspace{-0.5ex}\rule[1.2ex]{0.6ex}{.1ex}}&#10;\def\rcurs{{\mbox{$\resizebox{.16in}{.08in}{\includegraphics{ScriptR}}$}\!\!}}&#10;\def\brcurs{{\mbox{$\resizebox{.16in}{.08in}{\includegraphics{BoldR}}$}\!\!}}&#10;\def\hrcurs{{\mbox{$\hat \brcurs$}\!}}&#10;\begin{document}&#10;&#10;$$&#10;\frac{d\sigma_{TP}}{d\sigma_{P}} = k_0 \frac{ \bar g^0_\pi}{h^1_\pi} + k_1 \frac{\bar g^1_\pi}{h^1_\pi}&#10;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6"/>
  <p:tag name="PICTUREFILESIZE" val="100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usepackage{amssymb}&#10;\usepackage{amsbsy}&#10;\newcommand{\e}[1]{\times 10^{#1}}&#10;\newcommand{\q}{\mathrm}&#10;\newcommand{\where}[1][where]{\qquad\mbox{#1}\qquad}&#10;\newcommand{\bs}[1]{\boldsymbol{#1}}&#10;\newcommand{\bh}[1]{\hat{\boldsymbol{#1}}}&#10;\newcommand{\bv}[1]{\vec{\boldsymbol{#1}}}&#10;\newcommand{\bt}[1]{\tilde{\boldsymbol{#1}}}&#10;\newcommand{\flow}[1]{\mathcal{E}_{#1}}&#10;\newcommand{\flux}[1]{\Phi_{#1}}&#10;\newcommand{\dslash}{d \hspace{-0.5ex}\rule[1.2ex]{0.6ex}{.1ex}}&#10;\def\rcurs{{\mbox{$\resizebox{.16in}{.08in}{\includegraphics{ScriptR}}$}\!\!}}&#10;\def\brcurs{{\mbox{$\resizebox{.16in}{.08in}{\includegraphics{BoldR}}$}\!\!}}&#10;\def\hrcurs{{\mbox{$\hat \brcurs$}\!}}&#10;\begin{document}&#10;&#10;$$&#10;h^1_\pi&#10;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"/>
  <p:tag name="PICTUREFILESIZE" val="151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usepackage{amssymb}&#10;\usepackage{amsbsy}&#10;\newcommand{\e}[1]{\times 10^{#1}}&#10;\newcommand{\q}{\mathrm}&#10;\newcommand{\where}[1][where]{\qquad\mbox{#1}\qquad}&#10;\newcommand{\bs}[1]{\boldsymbol{#1}}&#10;\newcommand{\bh}[1]{\hat{\boldsymbol{#1}}}&#10;\newcommand{\bv}[1]{\vec{\boldsymbol{#1}}}&#10;\newcommand{\bt}[1]{\tilde{\boldsymbol{#1}}}&#10;\newcommand{\flow}[1]{\mathcal{E}_{#1}}&#10;\newcommand{\flux}[1]{\Phi_{#1}}&#10;\newcommand{\dslash}{d \hspace{-0.5ex}\rule[1.2ex]{0.6ex}{.1ex}}&#10;\def\rcurs{{\mbox{$\resizebox{.16in}{.08in}{\includegraphics{ScriptR}}$}\!\!}}&#10;\def\brcurs{{\mbox{$\resizebox{.16in}{.08in}{\includegraphics{BoldR}}$}\!\!}}&#10;\def\hrcurs{{\mbox{$\hat \brcurs$}\!}}&#10;\begin{document}&#10;&#10;$$&#10;\bar g^{0,1}_\pi&#10;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"/>
  <p:tag name="PICTUREFILESIZE" val="20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bsy,color}&#10;\pagestyle{empty}&#10;\color{blue}&#10;\begin{document}&#10;$\boldsymbol{ \vec s_n }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bsy,color}&#10;\pagestyle{empty}&#10;\color{blue}&#10;\begin{document}&#10;$\boldsymbol{ \vec s_n }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bsy,color}&#10;\pagestyle{empty}&#10;\color{red}&#10;\begin{document}&#10;$\boldsymbol{ \vec k_\gamma }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bsy,color}&#10;\pagestyle{empty}&#10;\color{red}&#10;\begin{document}&#10;$$\boldsymbol{ \frac{e^2}{M_W^2} / \frac{g^2}{m_\pi^2} \approx 10^{-7} }$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89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bsy}&#10;\pagestyle{empty}&#10;\begin{document}&#10;$\boldsymbol{\pi, \rho, \omega}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1"/>
  <p:tag name="PICTUREFILESIZE" val="134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16804</TotalTime>
  <Words>1688</Words>
  <Application>Microsoft Office PowerPoint</Application>
  <PresentationFormat>On-screen Show (4:3)</PresentationFormat>
  <Paragraphs>414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ＭＳ Ｐゴシック</vt:lpstr>
      <vt:lpstr>Arial</vt:lpstr>
      <vt:lpstr>Cala</vt:lpstr>
      <vt:lpstr>Calibri</vt:lpstr>
      <vt:lpstr>Cambria Math</vt:lpstr>
      <vt:lpstr>Comic Sans MS</vt:lpstr>
      <vt:lpstr>Symbol</vt:lpstr>
      <vt:lpstr>Times</vt:lpstr>
      <vt:lpstr>Times New Roman</vt:lpstr>
      <vt:lpstr>UniversalMath1 BT</vt:lpstr>
      <vt:lpstr>Wingdings</vt:lpstr>
      <vt:lpstr>Office Theme</vt:lpstr>
      <vt:lpstr>The NPDGamma Experiment –  a new era in Hadronic Parity Violation </vt:lpstr>
      <vt:lpstr>Outline</vt:lpstr>
      <vt:lpstr>Hadronic Weak Interaction in a nutshell</vt:lpstr>
      <vt:lpstr>DDH Meson-exchange potential</vt:lpstr>
      <vt:lpstr>Danilov parameters / EFT</vt:lpstr>
      <vt:lpstr>      DDH Extraction</vt:lpstr>
      <vt:lpstr>      Large Nc expansion</vt:lpstr>
      <vt:lpstr>NPDGamma Collaboration</vt:lpstr>
      <vt:lpstr>Experimental Layout</vt:lpstr>
      <vt:lpstr>Spallation neutron source, ORNL</vt:lpstr>
      <vt:lpstr>Neutron Flux at the SNS FnPB</vt:lpstr>
      <vt:lpstr>FnPB supermirror polarizer </vt:lpstr>
      <vt:lpstr>Resonant RF spin rotator</vt:lpstr>
      <vt:lpstr>16L liquid para-hydrogen target</vt:lpstr>
      <vt:lpstr>n-Scattering from Ortho-Hydrogen</vt:lpstr>
      <vt:lpstr>CsI(Tl) Detector Array</vt:lpstr>
      <vt:lpstr>Experimental Layout</vt:lpstr>
      <vt:lpstr>Analysis of the Physics Asymmetry</vt:lpstr>
      <vt:lpstr>Systematic Uncertainties</vt:lpstr>
      <vt:lpstr>Chlorine PV asymmetry</vt:lpstr>
      <vt:lpstr>Aluminum Background Asymmetry</vt:lpstr>
      <vt:lpstr>Hydrogen Data</vt:lpstr>
      <vt:lpstr>Interpretation of Results</vt:lpstr>
      <vt:lpstr>Beyond HWI: HPV vs. EDM</vt:lpstr>
      <vt:lpstr>Beyond HWI: Time Reversal Invariance</vt:lpstr>
      <vt:lpstr>Conclusion</vt:lpstr>
    </vt:vector>
  </TitlesOfParts>
  <Company>University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nuclear symmetries meet    classical electrodynamic symmetries  at the SNS. </dc:title>
  <dc:creator>Christopher Crawford</dc:creator>
  <cp:lastModifiedBy>Christopher Crawford</cp:lastModifiedBy>
  <cp:revision>507</cp:revision>
  <cp:lastPrinted>2015-09-09T10:36:48Z</cp:lastPrinted>
  <dcterms:created xsi:type="dcterms:W3CDTF">2012-10-04T07:13:44Z</dcterms:created>
  <dcterms:modified xsi:type="dcterms:W3CDTF">2018-06-11T14:25:43Z</dcterms:modified>
</cp:coreProperties>
</file>