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37" r:id="rId2"/>
    <p:sldId id="318" r:id="rId3"/>
    <p:sldId id="258" r:id="rId4"/>
    <p:sldId id="259" r:id="rId5"/>
    <p:sldId id="260" r:id="rId6"/>
    <p:sldId id="261" r:id="rId7"/>
    <p:sldId id="306" r:id="rId8"/>
    <p:sldId id="346" r:id="rId9"/>
    <p:sldId id="264" r:id="rId10"/>
    <p:sldId id="262" r:id="rId11"/>
    <p:sldId id="307" r:id="rId12"/>
    <p:sldId id="265" r:id="rId13"/>
    <p:sldId id="266" r:id="rId14"/>
    <p:sldId id="320" r:id="rId15"/>
    <p:sldId id="267" r:id="rId16"/>
    <p:sldId id="268" r:id="rId17"/>
    <p:sldId id="269" r:id="rId18"/>
    <p:sldId id="270" r:id="rId19"/>
    <p:sldId id="271" r:id="rId20"/>
    <p:sldId id="272" r:id="rId21"/>
    <p:sldId id="358" r:id="rId22"/>
    <p:sldId id="345" r:id="rId23"/>
    <p:sldId id="356" r:id="rId24"/>
    <p:sldId id="357" r:id="rId25"/>
    <p:sldId id="348" r:id="rId26"/>
    <p:sldId id="347" r:id="rId27"/>
    <p:sldId id="275" r:id="rId28"/>
    <p:sldId id="277" r:id="rId29"/>
    <p:sldId id="322" r:id="rId30"/>
    <p:sldId id="352" r:id="rId31"/>
    <p:sldId id="280" r:id="rId32"/>
    <p:sldId id="324" r:id="rId33"/>
    <p:sldId id="349" r:id="rId34"/>
    <p:sldId id="350" r:id="rId35"/>
    <p:sldId id="351" r:id="rId36"/>
    <p:sldId id="279" r:id="rId37"/>
    <p:sldId id="325" r:id="rId38"/>
    <p:sldId id="281" r:id="rId39"/>
    <p:sldId id="338" r:id="rId40"/>
    <p:sldId id="353" r:id="rId41"/>
    <p:sldId id="296" r:id="rId42"/>
    <p:sldId id="302" r:id="rId43"/>
    <p:sldId id="360" r:id="rId44"/>
    <p:sldId id="342" r:id="rId45"/>
    <p:sldId id="340" r:id="rId46"/>
    <p:sldId id="341" r:id="rId47"/>
    <p:sldId id="355" r:id="rId48"/>
    <p:sldId id="363" r:id="rId49"/>
    <p:sldId id="287" r:id="rId50"/>
    <p:sldId id="362" r:id="rId51"/>
    <p:sldId id="339" r:id="rId52"/>
    <p:sldId id="361" r:id="rId53"/>
    <p:sldId id="319" r:id="rId54"/>
    <p:sldId id="286" r:id="rId55"/>
    <p:sldId id="288" r:id="rId56"/>
    <p:sldId id="359" r:id="rId57"/>
    <p:sldId id="289" r:id="rId58"/>
    <p:sldId id="290" r:id="rId59"/>
    <p:sldId id="291" r:id="rId60"/>
    <p:sldId id="292" r:id="rId61"/>
    <p:sldId id="293" r:id="rId62"/>
    <p:sldId id="294" r:id="rId63"/>
    <p:sldId id="297" r:id="rId64"/>
    <p:sldId id="327" r:id="rId65"/>
    <p:sldId id="298" r:id="rId66"/>
    <p:sldId id="299" r:id="rId67"/>
    <p:sldId id="300" r:id="rId68"/>
    <p:sldId id="301" r:id="rId69"/>
    <p:sldId id="303" r:id="rId70"/>
    <p:sldId id="304" r:id="rId71"/>
    <p:sldId id="305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2E52D-928F-2746-A205-B5E7D68A1D74}" type="datetimeFigureOut">
              <a:rPr lang="de-DE" smtClean="0"/>
              <a:t>07.06.18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BF50D-5D33-1148-812E-870850A94D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621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93E4-2C2D-3E42-8E31-7B115110D32A}" type="datetimeFigureOut">
              <a:rPr lang="de-DE" smtClean="0"/>
              <a:t>07.06.18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CE4F-48A7-EE43-8D02-7E1EC46DE2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1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3CE9-9261-401E-AC2B-E4301EAB96E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92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183996-BDAC-0947-8170-C37071F85052}" type="slidenum">
              <a:rPr lang="de-DE" sz="1200"/>
              <a:pPr eaLnBrk="1" hangingPunct="1"/>
              <a:t>20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A8BD5-F342-4BE7-8B57-D3B340DB876F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9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214CF-6910-4F2A-8311-EB72D09B6E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1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For 250 K-p K(alpha)  events, assuming  S/B = 4:1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/>
              <a:t>dE</a:t>
            </a:r>
            <a:r>
              <a:rPr lang="en-GB" baseline="0" smtClean="0"/>
              <a:t> = 280 +- 40    width= 540 +- 110</a:t>
            </a:r>
            <a:endParaRPr lang="en-GB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A8BD5-F342-4BE7-8B57-D3B340DB876F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470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For 250 K-p K(alpha)  events, assuming  S/B = 4:1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/>
              <a:t>dE</a:t>
            </a:r>
            <a:r>
              <a:rPr lang="en-GB" baseline="0" smtClean="0"/>
              <a:t> = 280 +- 40    width= 540 +- 110</a:t>
            </a:r>
            <a:endParaRPr lang="en-GB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A8BD5-F342-4BE7-8B57-D3B340DB876F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47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ea typeface="MS PGothic" charset="0"/>
            </a:endParaRP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309645" indent="-36859943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497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8994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49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79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0A78676-0572-0E42-9C48-5FB15BE1CFC9}" type="slidenum">
              <a:rPr lang="de-DE" sz="1200">
                <a:latin typeface="Arial" charset="0"/>
              </a:rPr>
              <a:pPr eaLnBrk="1" hangingPunct="1"/>
              <a:t>66</a:t>
            </a:fld>
            <a:endParaRPr lang="de-DE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cs typeface="MS PGothic" pitchFamily="34" charset="-128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7994B8-62DE-A24C-A189-7E803262238C}" type="slidenum">
              <a:rPr lang="de-DE"/>
              <a:pPr/>
              <a:t>67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687F-DCF8-8A40-A3A2-DA2B01C70C23}" type="datetime1">
              <a:rPr lang="de-AT" smtClean="0"/>
              <a:t>07.06.18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80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FCB4-B7EA-0644-840D-E91FF8DB478A}" type="datetime1">
              <a:rPr lang="de-AT" smtClean="0"/>
              <a:t>07.06.18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62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F1E68-6545-8B4B-A223-83B0733800C1}" type="datetime1">
              <a:rPr lang="de-AT" smtClean="0"/>
              <a:t>07.06.18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71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27E3-A320-904B-98BE-7D0659143925}" type="datetime1">
              <a:rPr lang="de-AT" smtClean="0"/>
              <a:t>07.06.18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03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D02-39C0-6441-B450-5678A2F0F485}" type="datetime1">
              <a:rPr lang="de-AT" smtClean="0"/>
              <a:t>07.06.18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61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7C9B7-8D8A-2B47-AAE2-43E7F6ADC835}" type="datetime1">
              <a:rPr lang="de-AT" smtClean="0"/>
              <a:t>07.06.18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2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2FF7-F027-A449-A7A3-CC2643DAEC7F}" type="datetime1">
              <a:rPr lang="de-AT" smtClean="0"/>
              <a:t>07.06.18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37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248B-CB77-B746-BB00-EC43338350AA}" type="datetime1">
              <a:rPr lang="de-AT" smtClean="0"/>
              <a:t>07.06.18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2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FAAA-AB41-DF4D-9690-4D59565B25F3}" type="datetime1">
              <a:rPr lang="de-AT" smtClean="0"/>
              <a:t>07.06.18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88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4259-92F8-E24D-9282-450BE73977A2}" type="datetime1">
              <a:rPr lang="de-AT" smtClean="0"/>
              <a:t>07.06.18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0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083F-EBA4-3841-90C6-D42418A4690D}" type="datetime1">
              <a:rPr lang="de-AT" smtClean="0"/>
              <a:t>07.06.18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19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89DDC-626B-AF44-830C-6137204CF8D6}" type="datetime1">
              <a:rPr lang="de-AT" smtClean="0"/>
              <a:t>07.06.18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06425-770D-D741-9B83-1BA451E6F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09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cid:image001.png@01D38B93.B7BD0D70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../media/image7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4" Type="http://schemas.openxmlformats.org/officeDocument/2006/relationships/image" Target="../media/image89.jpeg"/><Relationship Id="rId5" Type="http://schemas.openxmlformats.org/officeDocument/2006/relationships/image" Target="../media/image9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wmf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2.wmf"/><Relationship Id="rId6" Type="http://schemas.openxmlformats.org/officeDocument/2006/relationships/image" Target="../media/image103.png"/><Relationship Id="rId7" Type="http://schemas.openxmlformats.org/officeDocument/2006/relationships/image" Target="../media/image10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185352" y="264968"/>
            <a:ext cx="8763820" cy="1080000"/>
            <a:chOff x="0" y="0"/>
            <a:chExt cx="12189829" cy="1080000"/>
          </a:xfrm>
        </p:grpSpPr>
        <p:pic>
          <p:nvPicPr>
            <p:cNvPr id="4" name="OEAW_en_Logo_cmyk.eps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92308" cy="1080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Shape 51"/>
            <p:cNvSpPr/>
            <p:nvPr/>
          </p:nvSpPr>
          <p:spPr>
            <a:xfrm>
              <a:off x="2865829" y="211539"/>
              <a:ext cx="2232000" cy="360000"/>
            </a:xfrm>
            <a:prstGeom prst="rect">
              <a:avLst/>
            </a:prstGeom>
            <a:solidFill>
              <a:srgbClr val="84BD00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2400" dirty="0"/>
            </a:p>
          </p:txBody>
        </p:sp>
        <p:sp>
          <p:nvSpPr>
            <p:cNvPr id="7" name="Shape 53"/>
            <p:cNvSpPr/>
            <p:nvPr/>
          </p:nvSpPr>
          <p:spPr>
            <a:xfrm>
              <a:off x="5097829" y="211539"/>
              <a:ext cx="7092000" cy="360000"/>
            </a:xfrm>
            <a:prstGeom prst="rect">
              <a:avLst/>
            </a:prstGeom>
            <a:solidFill>
              <a:srgbClr val="008C95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algn="r">
                <a:defRPr sz="1800" cap="all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cap="none">
                  <a:solidFill>
                    <a:srgbClr val="000000"/>
                  </a:solidFill>
                </a:defRPr>
              </a:pPr>
              <a:endParaRPr sz="1200" dirty="0">
                <a:latin typeface="Palatino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422739" y="211066"/>
              <a:ext cx="532374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de-DE" sz="1600" dirty="0">
                  <a:solidFill>
                    <a:schemeClr val="bg1"/>
                  </a:solidFill>
                  <a:latin typeface="Brandon Grotesque Bold" panose="020B0803020203060202" pitchFamily="34" charset="0"/>
                </a:rPr>
                <a:t>SMI  –  STEFAN  MEYER  INSTITUTE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85350" y="6180324"/>
            <a:ext cx="3665061" cy="595035"/>
            <a:chOff x="0" y="6380485"/>
            <a:chExt cx="3708000" cy="595035"/>
          </a:xfrm>
        </p:grpSpPr>
        <p:sp>
          <p:nvSpPr>
            <p:cNvPr id="6" name="Shape 52"/>
            <p:cNvSpPr/>
            <p:nvPr/>
          </p:nvSpPr>
          <p:spPr>
            <a:xfrm>
              <a:off x="0" y="6498000"/>
              <a:ext cx="3708000" cy="360000"/>
            </a:xfrm>
            <a:prstGeom prst="rect">
              <a:avLst/>
            </a:prstGeom>
            <a:solidFill>
              <a:srgbClr val="0047BB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800" cap="all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cap="none">
                  <a:solidFill>
                    <a:srgbClr val="000000"/>
                  </a:solidFill>
                </a:defRPr>
              </a:pPr>
              <a:endParaRPr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40000" y="6380485"/>
              <a:ext cx="2774700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de-DE" sz="1600" dirty="0">
                  <a:solidFill>
                    <a:schemeClr val="bg1"/>
                  </a:solidFill>
                  <a:latin typeface="Brandon Grotesque Bold" panose="020B0803020203060202" pitchFamily="34" charset="0"/>
                </a:rPr>
                <a:t>WWW.OEAW.AC.AT/SMI</a:t>
              </a:r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644" y="5886904"/>
            <a:ext cx="616528" cy="821873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685800" y="3318040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rgbClr val="0000FF"/>
                </a:solidFill>
              </a:rPr>
              <a:t>Spectroscopy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kaonic </a:t>
            </a:r>
            <a:r>
              <a:rPr lang="de-DE" dirty="0" err="1" smtClean="0">
                <a:solidFill>
                  <a:srgbClr val="0000FF"/>
                </a:solidFill>
              </a:rPr>
              <a:t>atoms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at</a:t>
            </a:r>
            <a:r>
              <a:rPr lang="de-DE" dirty="0" smtClean="0">
                <a:solidFill>
                  <a:srgbClr val="0000FF"/>
                </a:solidFill>
              </a:rPr>
              <a:t> DAFNE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J-PARC </a:t>
            </a:r>
            <a:br>
              <a:rPr lang="de-DE" dirty="0" smtClean="0">
                <a:solidFill>
                  <a:srgbClr val="0000FF"/>
                </a:solidFill>
              </a:rPr>
            </a:b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5" name="Untertitel 2"/>
          <p:cNvSpPr txBox="1">
            <a:spLocks/>
          </p:cNvSpPr>
          <p:nvPr/>
        </p:nvSpPr>
        <p:spPr>
          <a:xfrm>
            <a:off x="0" y="4386061"/>
            <a:ext cx="8188107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 smtClean="0"/>
              <a:t>J. Marton</a:t>
            </a:r>
            <a:br>
              <a:rPr lang="de-DE" sz="2400" dirty="0" smtClean="0"/>
            </a:br>
            <a:r>
              <a:rPr lang="en-US" sz="2400" dirty="0" smtClean="0"/>
              <a:t>for SIDDHARTA Coll. </a:t>
            </a:r>
            <a:endParaRPr lang="de-DE" sz="2400" dirty="0" smtClean="0"/>
          </a:p>
          <a:p>
            <a:pPr marL="0" indent="0" algn="ctr">
              <a:buNone/>
            </a:pPr>
            <a:r>
              <a:rPr lang="de-DE" sz="2400" dirty="0" smtClean="0"/>
              <a:t>SMI Vienna, Austria</a:t>
            </a:r>
            <a:endParaRPr lang="de-DE" sz="2400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543" y="4386061"/>
            <a:ext cx="2734629" cy="140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Bild 16" descr="MESON2018_poster.jpg 2.339×1.654 pixels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6" t="6105" r="3189" b="48308"/>
          <a:stretch/>
        </p:blipFill>
        <p:spPr>
          <a:xfrm>
            <a:off x="2241365" y="1011005"/>
            <a:ext cx="3005708" cy="21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feld 17"/>
          <p:cNvSpPr txBox="1"/>
          <p:nvPr/>
        </p:nvSpPr>
        <p:spPr>
          <a:xfrm>
            <a:off x="5384903" y="1400795"/>
            <a:ext cx="223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MESON 2018, </a:t>
            </a:r>
            <a:r>
              <a:rPr lang="de-DE" dirty="0" err="1" smtClean="0"/>
              <a:t>Cracow</a:t>
            </a:r>
            <a:endParaRPr lang="de-DE" dirty="0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12" y="4371196"/>
            <a:ext cx="1984430" cy="138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19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grpSp>
        <p:nvGrpSpPr>
          <p:cNvPr id="5" name="Gruppieren 9"/>
          <p:cNvGrpSpPr/>
          <p:nvPr/>
        </p:nvGrpSpPr>
        <p:grpSpPr>
          <a:xfrm>
            <a:off x="785818" y="142852"/>
            <a:ext cx="7970568" cy="6143669"/>
            <a:chOff x="0" y="0"/>
            <a:chExt cx="9144000" cy="628652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1107" y="928671"/>
              <a:ext cx="8565432" cy="535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feld 7"/>
            <p:cNvSpPr txBox="1"/>
            <p:nvPr/>
          </p:nvSpPr>
          <p:spPr>
            <a:xfrm>
              <a:off x="0" y="142852"/>
              <a:ext cx="8841684" cy="66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Kaonic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</a:rPr>
                <a:t> atoms at DA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  <a:sym typeface="Symbol"/>
                </a:rPr>
                <a:t>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</a:rPr>
                <a:t>NE/</a:t>
              </a:r>
              <a:r>
                <a:rPr lang="en-GB" sz="36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Frascati</a:t>
              </a:r>
              <a:endParaRPr lang="en-GB" sz="36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643174" y="1928802"/>
              <a:ext cx="10807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latin typeface="Palatino Linotype" pitchFamily="18" charset="0"/>
                </a:rPr>
                <a:t>e</a:t>
              </a:r>
              <a:r>
                <a:rPr lang="en-GB" sz="2000" b="1" baseline="30000" dirty="0" smtClean="0">
                  <a:latin typeface="Palatino Linotype" pitchFamily="18" charset="0"/>
                </a:rPr>
                <a:t>+</a:t>
              </a:r>
              <a:r>
                <a:rPr lang="en-GB" sz="2000" b="1" dirty="0" smtClean="0">
                  <a:latin typeface="Palatino Linotype" pitchFamily="18" charset="0"/>
                </a:rPr>
                <a:t>-e</a:t>
              </a:r>
              <a:r>
                <a:rPr lang="en-GB" sz="2000" b="1" baseline="30000" dirty="0" smtClean="0">
                  <a:latin typeface="Palatino Linotype" pitchFamily="18" charset="0"/>
                </a:rPr>
                <a:t>- </a:t>
              </a:r>
            </a:p>
            <a:p>
              <a:r>
                <a:rPr lang="en-GB" sz="2000" b="1" dirty="0" smtClean="0">
                  <a:latin typeface="Palatino Linotype" pitchFamily="18" charset="0"/>
                </a:rPr>
                <a:t>collider</a:t>
              </a:r>
              <a:endParaRPr lang="en-GB" sz="2000" b="1" dirty="0">
                <a:latin typeface="Palatino Linotype" pitchFamily="18" charset="0"/>
              </a:endParaRPr>
            </a:p>
          </p:txBody>
        </p:sp>
        <p:cxnSp>
          <p:nvCxnSpPr>
            <p:cNvPr id="10" name="Gerade Verbindung 9"/>
            <p:cNvCxnSpPr/>
            <p:nvPr/>
          </p:nvCxnSpPr>
          <p:spPr>
            <a:xfrm rot="10800000">
              <a:off x="3059832" y="3356992"/>
              <a:ext cx="2952328" cy="194421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6"/>
            <p:cNvSpPr/>
            <p:nvPr/>
          </p:nvSpPr>
          <p:spPr>
            <a:xfrm>
              <a:off x="2267744" y="1844824"/>
              <a:ext cx="1728192" cy="79208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7"/>
            <p:cNvSpPr/>
            <p:nvPr/>
          </p:nvSpPr>
          <p:spPr>
            <a:xfrm>
              <a:off x="2267744" y="1916832"/>
              <a:ext cx="1728192" cy="8004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8"/>
            <p:cNvSpPr/>
            <p:nvPr/>
          </p:nvSpPr>
          <p:spPr>
            <a:xfrm>
              <a:off x="1691680" y="2708920"/>
              <a:ext cx="576064" cy="50405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Gerade Verbindung 13"/>
            <p:cNvCxnSpPr/>
            <p:nvPr/>
          </p:nvCxnSpPr>
          <p:spPr>
            <a:xfrm rot="10800000">
              <a:off x="3131840" y="3356992"/>
              <a:ext cx="2088232" cy="13681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 rot="2139929">
              <a:off x="3871267" y="4053964"/>
              <a:ext cx="1037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latin typeface="Palatino Linotype" pitchFamily="18" charset="0"/>
                </a:rPr>
                <a:t>LINAC</a:t>
              </a:r>
              <a:endParaRPr lang="en-GB" sz="2000" b="1" dirty="0">
                <a:latin typeface="Palatino Linotype" pitchFamily="18" charset="0"/>
              </a:endParaRPr>
            </a:p>
          </p:txBody>
        </p:sp>
        <p:cxnSp>
          <p:nvCxnSpPr>
            <p:cNvPr id="16" name="Gerade Verbindung 15"/>
            <p:cNvCxnSpPr>
              <a:endCxn id="13" idx="5"/>
            </p:cNvCxnSpPr>
            <p:nvPr/>
          </p:nvCxnSpPr>
          <p:spPr>
            <a:xfrm rot="10800000">
              <a:off x="2183382" y="3139160"/>
              <a:ext cx="876451" cy="2178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>
              <a:stCxn id="13" idx="0"/>
            </p:cNvCxnSpPr>
            <p:nvPr/>
          </p:nvCxnSpPr>
          <p:spPr>
            <a:xfrm rot="5400000" flipH="1" flipV="1">
              <a:off x="2627784" y="1988840"/>
              <a:ext cx="72008" cy="136815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547664" y="2780928"/>
              <a:ext cx="832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 smtClean="0">
                  <a:latin typeface="Palatino Linotype" pitchFamily="18" charset="0"/>
                </a:rPr>
                <a:t>Accu</a:t>
              </a:r>
              <a:r>
                <a:rPr lang="en-GB" sz="2000" b="1" dirty="0" smtClean="0">
                  <a:latin typeface="Palatino Linotype" pitchFamily="18" charset="0"/>
                </a:rPr>
                <a:t>.</a:t>
              </a:r>
              <a:endParaRPr lang="en-GB" sz="2000" b="1" dirty="0"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6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3600" dirty="0" smtClean="0">
                <a:solidFill>
                  <a:srgbClr val="0000FF"/>
                </a:solidFill>
              </a:rPr>
              <a:t>DAΦNE</a:t>
            </a:r>
            <a:r>
              <a:rPr lang="de-DE" sz="3600" dirty="0">
                <a:solidFill>
                  <a:srgbClr val="0000FF"/>
                </a:solidFill>
              </a:rPr>
              <a:t>:</a:t>
            </a:r>
            <a:r>
              <a:rPr lang="de-DE" sz="3600" dirty="0" smtClean="0"/>
              <a:t> </a:t>
            </a:r>
            <a:br>
              <a:rPr lang="de-DE" sz="3600" dirty="0" smtClean="0"/>
            </a:br>
            <a:r>
              <a:rPr lang="de-DE" sz="3600" dirty="0" err="1" smtClean="0"/>
              <a:t>Φ</a:t>
            </a:r>
            <a:r>
              <a:rPr lang="de-DE" sz="3600" dirty="0" smtClean="0"/>
              <a:t> Factory </a:t>
            </a:r>
            <a:r>
              <a:rPr lang="de-DE" sz="3600" dirty="0" err="1" smtClean="0"/>
              <a:t>of</a:t>
            </a:r>
            <a:r>
              <a:rPr lang="de-DE" sz="3600" dirty="0" smtClean="0"/>
              <a:t> LNF-INFN</a:t>
            </a:r>
            <a:endParaRPr lang="de-DE" sz="36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96" y="1849258"/>
            <a:ext cx="8022604" cy="43559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0189" y="1547926"/>
            <a:ext cx="5972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Double </a:t>
            </a:r>
            <a:r>
              <a:rPr lang="de-DE" sz="2400" dirty="0" err="1" smtClean="0"/>
              <a:t>annular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-positron </a:t>
            </a:r>
            <a:r>
              <a:rPr lang="de-DE" sz="2400" dirty="0" err="1" smtClean="0"/>
              <a:t>collider</a:t>
            </a:r>
            <a:r>
              <a:rPr lang="de-DE" sz="2400" dirty="0" smtClean="0"/>
              <a:t> </a:t>
            </a:r>
            <a:r>
              <a:rPr lang="de-DE" sz="2400" dirty="0" err="1" smtClean="0"/>
              <a:t>producing</a:t>
            </a:r>
            <a:r>
              <a:rPr lang="de-DE" sz="2400" dirty="0" smtClean="0"/>
              <a:t> </a:t>
            </a:r>
            <a:r>
              <a:rPr lang="de-DE" sz="2400" dirty="0" err="1" smtClean="0"/>
              <a:t>Φ</a:t>
            </a:r>
            <a:r>
              <a:rPr lang="de-DE" sz="2400" dirty="0" smtClean="0"/>
              <a:t> (1020 </a:t>
            </a:r>
            <a:r>
              <a:rPr lang="de-DE" sz="2400" dirty="0" err="1" smtClean="0"/>
              <a:t>MeV</a:t>
            </a:r>
            <a:r>
              <a:rPr lang="de-DE" sz="2400" dirty="0" smtClean="0"/>
              <a:t>) </a:t>
            </a:r>
            <a:r>
              <a:rPr lang="de-DE" sz="2400" dirty="0" err="1" smtClean="0"/>
              <a:t>resonantly</a:t>
            </a:r>
            <a:r>
              <a:rPr lang="de-DE" sz="2400" dirty="0" smtClean="0"/>
              <a:t> (</a:t>
            </a:r>
            <a:r>
              <a:rPr lang="de-DE" sz="2400" dirty="0" err="1" smtClean="0"/>
              <a:t>σ</a:t>
            </a:r>
            <a:r>
              <a:rPr lang="de-DE" sz="2400" dirty="0" smtClean="0"/>
              <a:t> ≈ 5 </a:t>
            </a:r>
            <a:r>
              <a:rPr lang="de-DE" sz="2400" dirty="0" err="1" smtClean="0"/>
              <a:t>μb</a:t>
            </a:r>
            <a:endParaRPr lang="de-DE" sz="2400" dirty="0" smtClean="0"/>
          </a:p>
          <a:p>
            <a:pPr lvl="1"/>
            <a:r>
              <a:rPr lang="de-DE" sz="2400" dirty="0" err="1" smtClean="0"/>
              <a:t>m</a:t>
            </a:r>
            <a:r>
              <a:rPr lang="de-DE" sz="2400" baseline="-25000" dirty="0" err="1" smtClean="0"/>
              <a:t>Φ</a:t>
            </a:r>
            <a:r>
              <a:rPr lang="de-DE" sz="2400" dirty="0" smtClean="0"/>
              <a:t> = 1019.413 ± 0.008 </a:t>
            </a:r>
            <a:r>
              <a:rPr lang="de-DE" sz="2400" dirty="0" err="1" smtClean="0"/>
              <a:t>MeV</a:t>
            </a:r>
            <a:endParaRPr lang="de-DE" sz="2400" dirty="0" smtClean="0"/>
          </a:p>
          <a:p>
            <a:pPr lvl="1"/>
            <a:r>
              <a:rPr lang="de-DE" sz="2400" dirty="0" err="1" smtClean="0"/>
              <a:t>Γ</a:t>
            </a:r>
            <a:r>
              <a:rPr lang="de-DE" sz="2400" dirty="0" smtClean="0"/>
              <a:t> = 4.43 ± 0.06 </a:t>
            </a:r>
            <a:r>
              <a:rPr lang="de-DE" sz="2400" dirty="0" err="1" smtClean="0"/>
              <a:t>MeV</a:t>
            </a:r>
            <a:endParaRPr lang="de-DE" sz="2400" dirty="0" smtClean="0"/>
          </a:p>
          <a:p>
            <a:endParaRPr lang="de-DE" sz="2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60" y="83559"/>
            <a:ext cx="2947122" cy="192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63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367337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7"/>
          <p:cNvSpPr>
            <a:spLocks noChangeArrowheads="1"/>
          </p:cNvSpPr>
          <p:nvPr/>
        </p:nvSpPr>
        <p:spPr bwMode="auto">
          <a:xfrm>
            <a:off x="-142875" y="2143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2800">
                <a:solidFill>
                  <a:srgbClr val="3145DB"/>
                </a:solidFill>
              </a:rPr>
              <a:t>Beam pipe in e</a:t>
            </a:r>
            <a:r>
              <a:rPr lang="de-DE" sz="2800" baseline="30000">
                <a:solidFill>
                  <a:srgbClr val="3145DB"/>
                </a:solidFill>
              </a:rPr>
              <a:t>+</a:t>
            </a:r>
            <a:r>
              <a:rPr lang="de-DE" sz="2800">
                <a:solidFill>
                  <a:srgbClr val="3145DB"/>
                </a:solidFill>
              </a:rPr>
              <a:t>e</a:t>
            </a:r>
            <a:r>
              <a:rPr lang="de-DE" sz="2800" baseline="30000">
                <a:solidFill>
                  <a:srgbClr val="3145DB"/>
                </a:solidFill>
              </a:rPr>
              <a:t>-</a:t>
            </a:r>
            <a:r>
              <a:rPr lang="de-DE" sz="2800">
                <a:solidFill>
                  <a:srgbClr val="3145DB"/>
                </a:solidFill>
              </a:rPr>
              <a:t> intersection of SIDDHARTA</a:t>
            </a:r>
          </a:p>
        </p:txBody>
      </p:sp>
      <p:sp>
        <p:nvSpPr>
          <p:cNvPr id="56325" name="Textfeld 5"/>
          <p:cNvSpPr txBox="1">
            <a:spLocks noChangeArrowheads="1"/>
          </p:cNvSpPr>
          <p:nvPr/>
        </p:nvSpPr>
        <p:spPr bwMode="auto">
          <a:xfrm>
            <a:off x="6084888" y="1125538"/>
            <a:ext cx="2571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/>
              <a:t>SIDDHARTA used the KLOE intersection of DAFNE</a:t>
            </a:r>
          </a:p>
          <a:p>
            <a:endParaRPr lang="de-DE"/>
          </a:p>
          <a:p>
            <a:r>
              <a:rPr lang="de-DE"/>
              <a:t>Luminosity increased with new system providing a large crossing angle (crab waist system)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rot="10800000">
            <a:off x="3203575" y="2708275"/>
            <a:ext cx="2952750" cy="1225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7" name="Textfeld 8"/>
          <p:cNvSpPr txBox="1">
            <a:spLocks noChangeArrowheads="1"/>
          </p:cNvSpPr>
          <p:nvPr/>
        </p:nvSpPr>
        <p:spPr bwMode="auto">
          <a:xfrm>
            <a:off x="5940425" y="3860800"/>
            <a:ext cx="145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Kaon window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221163"/>
            <a:ext cx="2916238" cy="218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6329" name="Textfeld 13"/>
          <p:cNvSpPr txBox="1">
            <a:spLocks noChangeArrowheads="1"/>
          </p:cNvSpPr>
          <p:nvPr/>
        </p:nvSpPr>
        <p:spPr bwMode="auto">
          <a:xfrm>
            <a:off x="1979613" y="5157788"/>
            <a:ext cx="2906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Kaon detectors sitting below </a:t>
            </a:r>
          </a:p>
          <a:p>
            <a:r>
              <a:rPr lang="de-DE"/>
              <a:t>and above the intersection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446" y="0"/>
            <a:ext cx="8543554" cy="6407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850" y="188913"/>
            <a:ext cx="5487988" cy="1076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>
                <a:solidFill>
                  <a:schemeClr val="bg1"/>
                </a:solidFill>
              </a:rPr>
              <a:t>SIDDHARTA SDD Array</a:t>
            </a:r>
          </a:p>
          <a:p>
            <a:r>
              <a:rPr lang="de-DE" sz="3200">
                <a:solidFill>
                  <a:schemeClr val="bg1"/>
                </a:solidFill>
              </a:rPr>
              <a:t>144 SDDs =144 cm</a:t>
            </a:r>
            <a:r>
              <a:rPr lang="de-DE" sz="3200" baseline="30000">
                <a:solidFill>
                  <a:schemeClr val="bg1"/>
                </a:solidFill>
              </a:rPr>
              <a:t>2</a:t>
            </a:r>
            <a:r>
              <a:rPr lang="de-DE" sz="3200">
                <a:solidFill>
                  <a:schemeClr val="bg1"/>
                </a:solidFill>
              </a:rPr>
              <a:t> active area </a:t>
            </a:r>
          </a:p>
        </p:txBody>
      </p:sp>
      <p:sp>
        <p:nvSpPr>
          <p:cNvPr id="4710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0000FF"/>
                </a:solidFill>
              </a:rPr>
              <a:t> SIDDHARTA </a:t>
            </a:r>
            <a:r>
              <a:rPr lang="de-DE" dirty="0" err="1" smtClean="0">
                <a:solidFill>
                  <a:srgbClr val="0000FF"/>
                </a:solidFill>
              </a:rPr>
              <a:t>data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taking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2" y="1143000"/>
            <a:ext cx="4391524" cy="278508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01819" y="1489044"/>
            <a:ext cx="10567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478751" y="2961249"/>
            <a:ext cx="1062010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83316" y="1304378"/>
            <a:ext cx="2903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Charged </a:t>
            </a:r>
            <a:r>
              <a:rPr lang="en-US" dirty="0" err="1" smtClean="0"/>
              <a:t>kaons</a:t>
            </a:r>
            <a:r>
              <a:rPr lang="en-US" dirty="0" smtClean="0"/>
              <a:t> from </a:t>
            </a:r>
            <a:r>
              <a:rPr lang="en-US" dirty="0" err="1" smtClean="0"/>
              <a:t>Φ</a:t>
            </a:r>
            <a:r>
              <a:rPr lang="en-US" dirty="0" smtClean="0"/>
              <a:t> decay</a:t>
            </a:r>
          </a:p>
          <a:p>
            <a:endParaRPr lang="en-US" dirty="0"/>
          </a:p>
          <a:p>
            <a:r>
              <a:rPr lang="en-US" dirty="0" err="1" smtClean="0"/>
              <a:t>Φ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 +    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  (BR ≈ 50%)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855646" y="1858376"/>
            <a:ext cx="462783" cy="451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5" y="3366528"/>
            <a:ext cx="3754481" cy="298982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97" y="4660520"/>
            <a:ext cx="2669074" cy="133334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7200" y="4253261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with X-ray tube and Ti/CU foils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3155704" y="5864921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keV</a:t>
            </a:r>
            <a:endParaRPr lang="en-US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839467" y="6171684"/>
            <a:ext cx="197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Syst. error ≈ 3-4 </a:t>
            </a:r>
            <a:r>
              <a:rPr lang="en-US" dirty="0" err="1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9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5299" name="Rectangle 5"/>
          <p:cNvSpPr txBox="1">
            <a:spLocks noChangeArrowheads="1"/>
          </p:cNvSpPr>
          <p:nvPr/>
        </p:nvSpPr>
        <p:spPr bwMode="auto">
          <a:xfrm>
            <a:off x="0" y="2143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3200" dirty="0">
                <a:solidFill>
                  <a:srgbClr val="3145DB"/>
                </a:solidFill>
              </a:rPr>
              <a:t>Background </a:t>
            </a:r>
            <a:r>
              <a:rPr lang="de-DE" sz="3200" dirty="0" err="1" smtClean="0">
                <a:solidFill>
                  <a:srgbClr val="3145DB"/>
                </a:solidFill>
              </a:rPr>
              <a:t>suppression</a:t>
            </a:r>
            <a:r>
              <a:rPr lang="de-DE" sz="3200" dirty="0" smtClean="0">
                <a:solidFill>
                  <a:srgbClr val="3145DB"/>
                </a:solidFill>
              </a:rPr>
              <a:t> in SIDDHARTA</a:t>
            </a:r>
            <a:endParaRPr lang="de-DE" sz="3200" dirty="0">
              <a:solidFill>
                <a:srgbClr val="3145DB"/>
              </a:solidFill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4810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975" y="3408363"/>
            <a:ext cx="391953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feld 7"/>
          <p:cNvSpPr txBox="1">
            <a:spLocks noChangeArrowheads="1"/>
          </p:cNvSpPr>
          <p:nvPr/>
        </p:nvSpPr>
        <p:spPr bwMode="auto">
          <a:xfrm>
            <a:off x="2051050" y="5805488"/>
            <a:ext cx="1895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X-ray energy [keV]</a:t>
            </a:r>
          </a:p>
        </p:txBody>
      </p:sp>
      <p:sp>
        <p:nvSpPr>
          <p:cNvPr id="55303" name="Textfeld 8"/>
          <p:cNvSpPr txBox="1">
            <a:spLocks noChangeArrowheads="1"/>
          </p:cNvSpPr>
          <p:nvPr/>
        </p:nvSpPr>
        <p:spPr bwMode="auto">
          <a:xfrm>
            <a:off x="6732588" y="5949950"/>
            <a:ext cx="1611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time [83 ns/ch]</a:t>
            </a:r>
          </a:p>
        </p:txBody>
      </p:sp>
      <p:sp>
        <p:nvSpPr>
          <p:cNvPr id="55304" name="Textfeld 9"/>
          <p:cNvSpPr txBox="1">
            <a:spLocks noChangeArrowheads="1"/>
          </p:cNvSpPr>
          <p:nvPr/>
        </p:nvSpPr>
        <p:spPr bwMode="auto">
          <a:xfrm>
            <a:off x="5867400" y="960214"/>
            <a:ext cx="27368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suppression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kaon</a:t>
            </a:r>
            <a:r>
              <a:rPr lang="de-DE" dirty="0"/>
              <a:t> -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correlation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181" y="2033993"/>
            <a:ext cx="1623498" cy="12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p </a:t>
            </a:r>
            <a:r>
              <a:rPr lang="de-DE" dirty="0" err="1" smtClean="0">
                <a:solidFill>
                  <a:srgbClr val="0000FF"/>
                </a:solidFill>
              </a:rPr>
              <a:t>result</a:t>
            </a:r>
            <a:r>
              <a:rPr lang="de-DE" dirty="0" smtClean="0">
                <a:solidFill>
                  <a:srgbClr val="0000FF"/>
                </a:solidFill>
              </a:rPr>
              <a:t> SIDDHARTA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1441"/>
            <a:ext cx="4664851" cy="395011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869" y="1657329"/>
            <a:ext cx="4807137" cy="3420262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898331" y="5140734"/>
            <a:ext cx="2958296" cy="12311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e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−283 ± 36(stat) ± 6(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eV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algn="ctr"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G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541 ± 89(stat) ± 22(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 smtClean="0">
                <a:solidFill>
                  <a:srgbClr val="3145DB"/>
                </a:solidFill>
                <a:sym typeface="Helvetica Neue" charset="0"/>
              </a:rPr>
              <a:t>eV</a:t>
            </a:r>
            <a:r>
              <a:rPr lang="en-US" sz="1600" dirty="0" smtClean="0">
                <a:solidFill>
                  <a:srgbClr val="3145DB"/>
                </a:solidFill>
                <a:sym typeface="Helvetica Neue" charset="0"/>
              </a:rPr>
              <a:t> </a:t>
            </a:r>
          </a:p>
          <a:p>
            <a:pPr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/>
              <a:t>Physics Letters B704 (2011) 113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1035" y="1371303"/>
            <a:ext cx="2497386" cy="1582364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4756979" y="1287997"/>
            <a:ext cx="430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spectrum with background subtracted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4276" name="Textfeld 10"/>
          <p:cNvSpPr txBox="1">
            <a:spLocks noChangeArrowheads="1"/>
          </p:cNvSpPr>
          <p:nvPr/>
        </p:nvSpPr>
        <p:spPr bwMode="auto">
          <a:xfrm>
            <a:off x="428625" y="442913"/>
            <a:ext cx="70619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800" dirty="0" err="1">
                <a:solidFill>
                  <a:srgbClr val="2526C8"/>
                </a:solidFill>
              </a:rPr>
              <a:t>Kaonic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atoms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with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deuterium</a:t>
            </a:r>
            <a:r>
              <a:rPr lang="de-DE" sz="2800" dirty="0" smtClean="0">
                <a:solidFill>
                  <a:srgbClr val="2526C8"/>
                </a:solidFill>
              </a:rPr>
              <a:t> gas </a:t>
            </a:r>
            <a:r>
              <a:rPr lang="de-DE" sz="2800" dirty="0">
                <a:solidFill>
                  <a:srgbClr val="2526C8"/>
                </a:solidFill>
              </a:rPr>
              <a:t>(</a:t>
            </a:r>
            <a:r>
              <a:rPr lang="de-DE" sz="2800" dirty="0" smtClean="0">
                <a:solidFill>
                  <a:srgbClr val="2526C8"/>
                </a:solidFill>
              </a:rPr>
              <a:t>SIDDHARTA)</a:t>
            </a:r>
            <a:endParaRPr lang="de-DE" sz="2800" dirty="0">
              <a:solidFill>
                <a:srgbClr val="2526C8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fit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shift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about</a:t>
            </a:r>
            <a:r>
              <a:rPr lang="de-DE" sz="1400" dirty="0">
                <a:solidFill>
                  <a:srgbClr val="000000"/>
                </a:solidFill>
              </a:rPr>
              <a:t>  500 </a:t>
            </a:r>
            <a:r>
              <a:rPr lang="de-DE" sz="1400" dirty="0" err="1">
                <a:solidFill>
                  <a:srgbClr val="000000"/>
                </a:solidFill>
              </a:rPr>
              <a:t>eV</a:t>
            </a:r>
            <a:r>
              <a:rPr lang="de-DE" sz="1400" dirty="0">
                <a:solidFill>
                  <a:srgbClr val="000000"/>
                </a:solidFill>
              </a:rPr>
              <a:t>,  </a:t>
            </a:r>
            <a:r>
              <a:rPr lang="de-DE" sz="1400" dirty="0" err="1">
                <a:solidFill>
                  <a:srgbClr val="000000"/>
                </a:solidFill>
              </a:rPr>
              <a:t>width</a:t>
            </a:r>
            <a:r>
              <a:rPr lang="de-DE" sz="1400" dirty="0">
                <a:solidFill>
                  <a:srgbClr val="000000"/>
                </a:solidFill>
              </a:rPr>
              <a:t>  </a:t>
            </a:r>
            <a:r>
              <a:rPr lang="de-DE" sz="1400" dirty="0" err="1">
                <a:solidFill>
                  <a:srgbClr val="000000"/>
                </a:solidFill>
              </a:rPr>
              <a:t>about</a:t>
            </a:r>
            <a:r>
              <a:rPr lang="de-DE" sz="1400" dirty="0">
                <a:solidFill>
                  <a:srgbClr val="000000"/>
                </a:solidFill>
              </a:rPr>
              <a:t> 1000eV,   </a:t>
            </a:r>
            <a:r>
              <a:rPr lang="de-DE" sz="1400" dirty="0" err="1">
                <a:solidFill>
                  <a:srgbClr val="000000"/>
                </a:solidFill>
              </a:rPr>
              <a:t>K</a:t>
            </a:r>
            <a:r>
              <a:rPr lang="de-DE" sz="1400" dirty="0" err="1">
                <a:solidFill>
                  <a:srgbClr val="000000"/>
                </a:solidFill>
                <a:latin typeface="Symbol" pitchFamily="-65" charset="2"/>
              </a:rPr>
              <a:t>a</a:t>
            </a:r>
            <a:r>
              <a:rPr lang="de-DE" sz="1400" dirty="0">
                <a:solidFill>
                  <a:srgbClr val="000000"/>
                </a:solidFill>
              </a:rPr>
              <a:t> / </a:t>
            </a:r>
            <a:r>
              <a:rPr lang="de-DE" sz="1400" dirty="0" err="1">
                <a:solidFill>
                  <a:srgbClr val="000000"/>
                </a:solidFill>
              </a:rPr>
              <a:t>Kcomplex</a:t>
            </a:r>
            <a:r>
              <a:rPr lang="de-DE" sz="1400" dirty="0">
                <a:solidFill>
                  <a:srgbClr val="000000"/>
                </a:solidFill>
              </a:rPr>
              <a:t> = 0.4</a:t>
            </a:r>
          </a:p>
        </p:txBody>
      </p:sp>
      <p:grpSp>
        <p:nvGrpSpPr>
          <p:cNvPr id="2" name="Gruppieren 16"/>
          <p:cNvGrpSpPr>
            <a:grpSpLocks/>
          </p:cNvGrpSpPr>
          <p:nvPr/>
        </p:nvGrpSpPr>
        <p:grpSpPr bwMode="auto">
          <a:xfrm>
            <a:off x="1328738" y="1566863"/>
            <a:ext cx="6619875" cy="4598987"/>
            <a:chOff x="1328738" y="1812925"/>
            <a:chExt cx="6619875" cy="4598988"/>
          </a:xfrm>
        </p:grpSpPr>
        <p:pic>
          <p:nvPicPr>
            <p:cNvPr id="54279" name="Bild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38" y="1812925"/>
              <a:ext cx="6619875" cy="433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Pfeil nach oben 7"/>
            <p:cNvSpPr>
              <a:spLocks noChangeArrowheads="1"/>
            </p:cNvSpPr>
            <p:nvPr/>
          </p:nvSpPr>
          <p:spPr bwMode="auto">
            <a:xfrm>
              <a:off x="2889250" y="5702301"/>
              <a:ext cx="234950" cy="446087"/>
            </a:xfrm>
            <a:prstGeom prst="up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Pfeil nach oben 11"/>
            <p:cNvSpPr>
              <a:spLocks noChangeArrowheads="1"/>
            </p:cNvSpPr>
            <p:nvPr/>
          </p:nvSpPr>
          <p:spPr bwMode="auto">
            <a:xfrm>
              <a:off x="3903663" y="5702301"/>
              <a:ext cx="234950" cy="446087"/>
            </a:xfrm>
            <a:prstGeom prst="up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282" name="Textfeld 8"/>
            <p:cNvSpPr txBox="1">
              <a:spLocks noChangeArrowheads="1"/>
            </p:cNvSpPr>
            <p:nvPr/>
          </p:nvSpPr>
          <p:spPr bwMode="auto">
            <a:xfrm>
              <a:off x="2655888" y="6042025"/>
              <a:ext cx="7016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2p-1s</a:t>
              </a:r>
            </a:p>
          </p:txBody>
        </p:sp>
        <p:sp>
          <p:nvSpPr>
            <p:cNvPr id="54283" name="Textfeld 13"/>
            <p:cNvSpPr txBox="1">
              <a:spLocks noChangeArrowheads="1"/>
            </p:cNvSpPr>
            <p:nvPr/>
          </p:nvSpPr>
          <p:spPr bwMode="auto">
            <a:xfrm>
              <a:off x="3622675" y="6042025"/>
              <a:ext cx="17573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3p-1s and higher</a:t>
              </a:r>
            </a:p>
          </p:txBody>
        </p:sp>
      </p:grpSp>
      <p:sp>
        <p:nvSpPr>
          <p:cNvPr id="54278" name="Textfeld 5"/>
          <p:cNvSpPr txBox="1">
            <a:spLocks noChangeArrowheads="1"/>
          </p:cNvSpPr>
          <p:nvPr/>
        </p:nvSpPr>
        <p:spPr bwMode="auto">
          <a:xfrm>
            <a:off x="5319713" y="2381250"/>
            <a:ext cx="269887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rgbClr val="3A56C2"/>
                </a:solidFill>
              </a:rPr>
              <a:t>First </a:t>
            </a:r>
            <a:r>
              <a:rPr lang="de-DE" sz="2400" dirty="0" err="1">
                <a:solidFill>
                  <a:srgbClr val="3A56C2"/>
                </a:solidFill>
              </a:rPr>
              <a:t>exploratory</a:t>
            </a:r>
            <a:r>
              <a:rPr lang="de-DE" sz="2400" dirty="0">
                <a:solidFill>
                  <a:srgbClr val="3A56C2"/>
                </a:solidFill>
              </a:rPr>
              <a:t> K</a:t>
            </a:r>
            <a:r>
              <a:rPr lang="de-DE" sz="2400" baseline="30000" dirty="0">
                <a:solidFill>
                  <a:srgbClr val="3A56C2"/>
                </a:solidFill>
              </a:rPr>
              <a:t>-</a:t>
            </a:r>
            <a:r>
              <a:rPr lang="de-DE" sz="2400" dirty="0">
                <a:solidFill>
                  <a:srgbClr val="3A56C2"/>
                </a:solidFill>
              </a:rPr>
              <a:t>d </a:t>
            </a:r>
          </a:p>
          <a:p>
            <a:r>
              <a:rPr lang="de-DE" sz="2400" dirty="0" err="1">
                <a:solidFill>
                  <a:srgbClr val="3A56C2"/>
                </a:solidFill>
              </a:rPr>
              <a:t>x-ray</a:t>
            </a:r>
            <a:r>
              <a:rPr lang="de-DE" sz="2400" dirty="0">
                <a:solidFill>
                  <a:srgbClr val="3A56C2"/>
                </a:solidFill>
              </a:rPr>
              <a:t> </a:t>
            </a:r>
            <a:r>
              <a:rPr lang="de-DE" sz="2400" dirty="0" err="1" smtClean="0">
                <a:solidFill>
                  <a:srgbClr val="3A56C2"/>
                </a:solidFill>
              </a:rPr>
              <a:t>experiment</a:t>
            </a:r>
            <a:endParaRPr lang="de-DE" sz="2400" dirty="0" smtClean="0">
              <a:solidFill>
                <a:srgbClr val="3A56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5300" name="Bild 6" descr="Bildschirmaufnahm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1227138"/>
            <a:ext cx="5726112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solidFill>
                  <a:srgbClr val="3145DB"/>
                </a:solidFill>
                <a:cs typeface="MS PGothic" pitchFamily="34" charset="-128"/>
              </a:rPr>
              <a:t>Yield of K-series in KD</a:t>
            </a:r>
            <a:endParaRPr lang="en-US" sz="3200">
              <a:solidFill>
                <a:srgbClr val="3145DB"/>
              </a:solidFill>
              <a:cs typeface="MS PGothic" pitchFamily="34" charset="-128"/>
            </a:endParaRP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6386513" y="2814638"/>
            <a:ext cx="2147887" cy="2030413"/>
            <a:chOff x="6386390" y="2247290"/>
            <a:chExt cx="2148770" cy="2031326"/>
          </a:xfrm>
        </p:grpSpPr>
        <p:sp>
          <p:nvSpPr>
            <p:cNvPr id="73735" name="Textfeld 10"/>
            <p:cNvSpPr txBox="1">
              <a:spLocks noChangeArrowheads="1"/>
            </p:cNvSpPr>
            <p:nvPr/>
          </p:nvSpPr>
          <p:spPr bwMode="auto">
            <a:xfrm>
              <a:off x="6386390" y="2247290"/>
              <a:ext cx="2148770" cy="203132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Upper limits (90 C.L.)</a:t>
              </a:r>
            </a:p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for the x-ray yield</a:t>
              </a:r>
            </a:p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(SIDDHARTA)</a:t>
              </a: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pic>
          <p:nvPicPr>
            <p:cNvPr id="73734" name="Bild 9"/>
            <p:cNvPicPr>
              <a:picLocks noChangeAspect="1"/>
            </p:cNvPicPr>
            <p:nvPr/>
          </p:nvPicPr>
          <p:blipFill>
            <a:blip r:embed="rId3">
              <a:alphaModFix amt="28000"/>
            </a:blip>
            <a:srcRect/>
            <a:stretch>
              <a:fillRect/>
            </a:stretch>
          </p:blipFill>
          <p:spPr bwMode="auto">
            <a:xfrm>
              <a:off x="6386390" y="3516273"/>
              <a:ext cx="1878785" cy="76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013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</a:rPr>
              <a:t>MESON 2018 Cracow</a:t>
            </a:r>
            <a:endParaRPr lang="de-DE" sz="1200">
              <a:solidFill>
                <a:srgbClr val="89898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1450" y="334963"/>
            <a:ext cx="5434013" cy="61007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u="sng"/>
              <a:t/>
            </a:r>
            <a:br>
              <a:rPr lang="en-US" sz="3600" u="sng"/>
            </a:br>
            <a:r>
              <a:rPr lang="en-US" sz="1200" u="sng"/>
              <a:t/>
            </a:r>
            <a:br>
              <a:rPr lang="en-US" sz="1200" u="sng"/>
            </a:br>
            <a:r>
              <a:rPr lang="en-US" sz="2000" b="1">
                <a:solidFill>
                  <a:srgbClr val="3145DB"/>
                </a:solidFill>
              </a:rPr>
              <a:t>Kaonic Hydrogen: </a:t>
            </a:r>
            <a:r>
              <a:rPr lang="en-US" sz="2000"/>
              <a:t>400pb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most precise measurement</a:t>
            </a:r>
            <a:r>
              <a:rPr lang="en-US" sz="2000"/>
              <a:t>, Physics Letters B704 (2011) 113</a:t>
            </a:r>
            <a:br>
              <a:rPr lang="en-US" sz="2000"/>
            </a:br>
            <a:endParaRPr lang="en-US" sz="2000"/>
          </a:p>
          <a:p>
            <a:pPr eaLnBrk="1" hangingPunct="1"/>
            <a:r>
              <a:rPr lang="en-US" sz="2000" b="1">
                <a:solidFill>
                  <a:srgbClr val="3145DB"/>
                </a:solidFill>
              </a:rPr>
              <a:t>Kaonic deuterium: </a:t>
            </a:r>
            <a:r>
              <a:rPr lang="en-US" sz="2000"/>
              <a:t>100 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exploratory 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first measurement ever</a:t>
            </a:r>
            <a:r>
              <a:rPr lang="en-US" sz="2000"/>
              <a:t>, Nucl. Phys.A907 (2013)69</a:t>
            </a:r>
          </a:p>
          <a:p>
            <a:pPr eaLnBrk="1" hangingPunct="1"/>
            <a:r>
              <a:rPr lang="en-US" sz="2000"/>
              <a:t/>
            </a:r>
            <a:br>
              <a:rPr lang="en-US" sz="2000"/>
            </a:br>
            <a:r>
              <a:rPr lang="en-US" sz="2000" b="1">
                <a:solidFill>
                  <a:srgbClr val="3145DB"/>
                </a:solidFill>
              </a:rPr>
              <a:t>- Kaonic helium 4:</a:t>
            </a:r>
            <a:r>
              <a:rPr lang="en-US" sz="2000"/>
              <a:t> </a:t>
            </a:r>
            <a:r>
              <a:rPr lang="en-US" sz="2000">
                <a:solidFill>
                  <a:srgbClr val="FF0000"/>
                </a:solidFill>
              </a:rPr>
              <a:t>first measurement ever in gaseous target</a:t>
            </a:r>
            <a:r>
              <a:rPr lang="en-US" sz="2000"/>
              <a:t>; published in Phys. Lett. B 681 (2009) 310; NIM A628 (2011) 264 and </a:t>
            </a:r>
            <a:br>
              <a:rPr lang="en-US" sz="2000"/>
            </a:br>
            <a:r>
              <a:rPr lang="en-US" sz="2000"/>
              <a:t>Phys. Lett. B 697 (2011)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 b="1">
                <a:solidFill>
                  <a:srgbClr val="3145DB"/>
                </a:solidFill>
              </a:rPr>
              <a:t>- Kaonic helium 3: </a:t>
            </a:r>
            <a:r>
              <a:rPr lang="en-US" sz="2000"/>
              <a:t> 10 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first measurement</a:t>
            </a:r>
            <a:r>
              <a:rPr lang="en-US" sz="2000"/>
              <a:t>, published in Phys. Lett. B 697 (2011) 199 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it-IT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2469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0" y="1265238"/>
            <a:ext cx="3683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388" y="3776663"/>
            <a:ext cx="37338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sp>
        <p:nvSpPr>
          <p:cNvPr id="62471" name="Textfeld 2"/>
          <p:cNvSpPr txBox="1">
            <a:spLocks noChangeArrowheads="1"/>
          </p:cNvSpPr>
          <p:nvPr/>
        </p:nvSpPr>
        <p:spPr bwMode="auto">
          <a:xfrm>
            <a:off x="2236788" y="334963"/>
            <a:ext cx="4316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3600">
                <a:solidFill>
                  <a:srgbClr val="0000FF"/>
                </a:solidFill>
              </a:rPr>
              <a:t>Results of SIDDHARTA</a:t>
            </a:r>
          </a:p>
        </p:txBody>
      </p:sp>
    </p:spTree>
    <p:extLst>
      <p:ext uri="{BB962C8B-B14F-4D97-AF65-F5344CB8AC3E}">
        <p14:creationId xmlns:p14="http://schemas.microsoft.com/office/powerpoint/2010/main" val="9668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Motivation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" name="Shape 84"/>
          <p:cNvSpPr txBox="1">
            <a:spLocks/>
          </p:cNvSpPr>
          <p:nvPr/>
        </p:nvSpPr>
        <p:spPr>
          <a:xfrm>
            <a:off x="298515" y="1049238"/>
            <a:ext cx="6903963" cy="5328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err="1" smtClean="0"/>
              <a:t>Hadronic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 </a:t>
            </a:r>
            <a:r>
              <a:rPr lang="de-DE" sz="2000" dirty="0" err="1" smtClean="0"/>
              <a:t>according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mass</a:t>
            </a:r>
            <a:r>
              <a:rPr lang="de-DE" sz="2000" dirty="0" smtClean="0"/>
              <a:t> </a:t>
            </a:r>
            <a:r>
              <a:rPr lang="de-DE" sz="2000" dirty="0" err="1" smtClean="0"/>
              <a:t>scale</a:t>
            </a:r>
            <a:endParaRPr lang="de-DE" sz="2000" dirty="0" smtClean="0"/>
          </a:p>
          <a:p>
            <a:pPr marL="489801" lvl="1" indent="-20540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smtClean="0"/>
              <a:t>Light </a:t>
            </a:r>
            <a:r>
              <a:rPr lang="de-DE" sz="2000" dirty="0" err="1" smtClean="0"/>
              <a:t>quarks</a:t>
            </a:r>
            <a:r>
              <a:rPr lang="de-DE" sz="2000" dirty="0" smtClean="0"/>
              <a:t> </a:t>
            </a:r>
            <a:r>
              <a:rPr lang="de-DE" sz="2000" dirty="0" err="1" smtClean="0"/>
              <a:t>up</a:t>
            </a:r>
            <a:r>
              <a:rPr lang="de-DE" sz="2000" dirty="0" smtClean="0"/>
              <a:t>, down</a:t>
            </a:r>
          </a:p>
          <a:p>
            <a:pPr marL="489801" lvl="1" indent="-205400" defTabSz="373783">
              <a:lnSpc>
                <a:spcPct val="90000"/>
              </a:lnSpc>
              <a:spcBef>
                <a:spcPts val="703"/>
              </a:spcBef>
              <a:defRPr sz="2184">
                <a:solidFill>
                  <a:srgbClr val="FE4238"/>
                </a:solidFill>
              </a:defRPr>
            </a:pPr>
            <a:r>
              <a:rPr lang="de-DE" sz="2000" dirty="0" smtClean="0">
                <a:solidFill>
                  <a:srgbClr val="FE4238"/>
                </a:solidFill>
              </a:rPr>
              <a:t>(Semi-) light </a:t>
            </a:r>
            <a:r>
              <a:rPr lang="de-DE" sz="2000" dirty="0" err="1" smtClean="0">
                <a:solidFill>
                  <a:srgbClr val="FE4238"/>
                </a:solidFill>
              </a:rPr>
              <a:t>quark</a:t>
            </a:r>
            <a:r>
              <a:rPr lang="de-DE" sz="2000" dirty="0" smtClean="0">
                <a:solidFill>
                  <a:srgbClr val="FE4238"/>
                </a:solidFill>
              </a:rPr>
              <a:t> - </a:t>
            </a:r>
            <a:r>
              <a:rPr lang="de-DE" sz="2000" dirty="0" err="1" smtClean="0">
                <a:solidFill>
                  <a:srgbClr val="FE4238"/>
                </a:solidFill>
              </a:rPr>
              <a:t>strange</a:t>
            </a:r>
            <a:r>
              <a:rPr lang="de-DE" sz="2000" dirty="0" smtClean="0">
                <a:solidFill>
                  <a:srgbClr val="FE4238"/>
                </a:solidFill>
              </a:rPr>
              <a:t> </a:t>
            </a:r>
            <a:r>
              <a:rPr lang="de-DE" sz="2000" dirty="0" err="1" smtClean="0">
                <a:solidFill>
                  <a:srgbClr val="FE4238"/>
                </a:solidFill>
              </a:rPr>
              <a:t>quark</a:t>
            </a:r>
            <a:endParaRPr lang="de-DE" sz="2000" dirty="0" smtClean="0">
              <a:solidFill>
                <a:srgbClr val="FE4238"/>
              </a:solidFill>
            </a:endParaRPr>
          </a:p>
          <a:p>
            <a:pPr marL="489801" lvl="1" indent="-20540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smtClean="0"/>
              <a:t>Heavy </a:t>
            </a:r>
            <a:r>
              <a:rPr lang="de-DE" sz="2000" dirty="0" err="1" smtClean="0"/>
              <a:t>quarks</a:t>
            </a:r>
            <a:r>
              <a:rPr lang="de-DE" sz="2000" dirty="0" smtClean="0"/>
              <a:t> </a:t>
            </a:r>
            <a:r>
              <a:rPr lang="de-DE" sz="2000" dirty="0" err="1" smtClean="0"/>
              <a:t>charm</a:t>
            </a:r>
            <a:r>
              <a:rPr lang="de-DE" sz="2000" dirty="0" smtClean="0"/>
              <a:t>, </a:t>
            </a:r>
            <a:r>
              <a:rPr lang="de-DE" sz="2000" dirty="0" err="1" smtClean="0"/>
              <a:t>bottom</a:t>
            </a:r>
            <a:r>
              <a:rPr lang="de-DE" sz="2000" dirty="0" smtClean="0"/>
              <a:t>, top</a:t>
            </a:r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endParaRPr lang="de-DE" sz="1600" dirty="0" smtClean="0"/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smtClean="0"/>
              <a:t>Strong </a:t>
            </a:r>
            <a:r>
              <a:rPr lang="de-DE" sz="2000" dirty="0" err="1" smtClean="0"/>
              <a:t>interaction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strangeness</a:t>
            </a:r>
            <a:r>
              <a:rPr lang="de-DE" sz="2000" dirty="0" smtClean="0"/>
              <a:t> - </a:t>
            </a:r>
            <a:r>
              <a:rPr lang="de-DE" sz="2000" dirty="0" err="1" smtClean="0"/>
              <a:t>regime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spontaneous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explicit </a:t>
            </a:r>
            <a:r>
              <a:rPr lang="de-DE" sz="2000" dirty="0" err="1" smtClean="0"/>
              <a:t>chiral</a:t>
            </a:r>
            <a:r>
              <a:rPr lang="de-DE" sz="2000" dirty="0" smtClean="0"/>
              <a:t> </a:t>
            </a:r>
            <a:r>
              <a:rPr lang="de-DE" sz="2000" dirty="0" err="1" smtClean="0"/>
              <a:t>symmetry</a:t>
            </a:r>
            <a:r>
              <a:rPr lang="de-DE" sz="2000" dirty="0" smtClean="0"/>
              <a:t> </a:t>
            </a:r>
            <a:r>
              <a:rPr lang="de-DE" sz="2000" dirty="0" err="1" smtClean="0"/>
              <a:t>breaking</a:t>
            </a:r>
            <a:endParaRPr lang="de-DE" sz="2000" dirty="0" smtClean="0"/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endParaRPr lang="de-DE" sz="2000" dirty="0"/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smtClean="0"/>
              <a:t>Powerful </a:t>
            </a:r>
            <a:r>
              <a:rPr lang="de-DE" sz="2000" dirty="0" err="1" smtClean="0"/>
              <a:t>theoretical</a:t>
            </a:r>
            <a:r>
              <a:rPr lang="de-DE" sz="2000" dirty="0" smtClean="0"/>
              <a:t> </a:t>
            </a:r>
            <a:r>
              <a:rPr lang="de-DE" sz="2000" dirty="0" err="1" smtClean="0"/>
              <a:t>approaches</a:t>
            </a:r>
            <a:r>
              <a:rPr lang="de-DE" sz="2000" dirty="0" smtClean="0"/>
              <a:t> </a:t>
            </a:r>
            <a:r>
              <a:rPr lang="de-DE" sz="2000" dirty="0" err="1" smtClean="0"/>
              <a:t>like</a:t>
            </a:r>
            <a:r>
              <a:rPr lang="de-DE" sz="2000" dirty="0" smtClean="0"/>
              <a:t> </a:t>
            </a:r>
            <a:r>
              <a:rPr lang="de-DE" sz="2000" dirty="0" err="1" smtClean="0"/>
              <a:t>effective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theory</a:t>
            </a:r>
            <a:r>
              <a:rPr lang="de-DE" sz="2000" dirty="0" smtClean="0"/>
              <a:t> in</a:t>
            </a:r>
          </a:p>
          <a:p>
            <a:pPr marL="0" indent="0" defTabSz="373783">
              <a:lnSpc>
                <a:spcPct val="90000"/>
              </a:lnSpc>
              <a:spcBef>
                <a:spcPts val="703"/>
              </a:spcBef>
              <a:buNone/>
              <a:defRPr sz="2184"/>
            </a:pPr>
            <a:r>
              <a:rPr lang="de-DE" sz="2000" dirty="0" smtClean="0"/>
              <a:t>    </a:t>
            </a:r>
            <a:r>
              <a:rPr lang="de-DE" sz="2000" dirty="0" err="1" smtClean="0"/>
              <a:t>antikaon-nucleon</a:t>
            </a:r>
            <a:r>
              <a:rPr lang="de-DE" sz="2000" dirty="0" smtClean="0"/>
              <a:t> </a:t>
            </a:r>
            <a:r>
              <a:rPr lang="de-DE" sz="2000" dirty="0" err="1" smtClean="0"/>
              <a:t>interaction</a:t>
            </a:r>
            <a:endParaRPr lang="de-DE" sz="2000" dirty="0" smtClean="0"/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endParaRPr lang="de-DE" sz="1600" dirty="0" smtClean="0"/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err="1" smtClean="0"/>
              <a:t>Scattering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spectroscopic</a:t>
            </a:r>
            <a:r>
              <a:rPr lang="de-DE" sz="2000" dirty="0" smtClean="0"/>
              <a:t> (e.g. </a:t>
            </a:r>
            <a:r>
              <a:rPr lang="de-DE" sz="2000" dirty="0" err="1" smtClean="0"/>
              <a:t>kaonic</a:t>
            </a:r>
            <a:r>
              <a:rPr lang="de-DE" sz="2000" dirty="0" smtClean="0"/>
              <a:t> </a:t>
            </a:r>
            <a:r>
              <a:rPr lang="de-DE" sz="2000" dirty="0" err="1" smtClean="0"/>
              <a:t>atoms</a:t>
            </a:r>
            <a:r>
              <a:rPr lang="de-DE" sz="2000" dirty="0" smtClean="0"/>
              <a:t>) </a:t>
            </a:r>
            <a:r>
              <a:rPr lang="de-DE" sz="2000" dirty="0" err="1" smtClean="0"/>
              <a:t>investigations</a:t>
            </a:r>
            <a:r>
              <a:rPr lang="de-DE" sz="2000" dirty="0" smtClean="0"/>
              <a:t> - </a:t>
            </a: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key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still </a:t>
            </a:r>
            <a:r>
              <a:rPr lang="de-DE" sz="2000" dirty="0" err="1" smtClean="0"/>
              <a:t>missing</a:t>
            </a:r>
            <a:endParaRPr lang="de-DE" sz="2000" dirty="0" smtClean="0"/>
          </a:p>
          <a:p>
            <a:pPr marL="0" indent="0" defTabSz="373783">
              <a:lnSpc>
                <a:spcPct val="90000"/>
              </a:lnSpc>
              <a:spcBef>
                <a:spcPts val="703"/>
              </a:spcBef>
              <a:buNone/>
              <a:defRPr sz="2184"/>
            </a:pPr>
            <a:endParaRPr lang="de-DE" sz="1600" dirty="0" smtClean="0"/>
          </a:p>
          <a:p>
            <a:pPr marL="227520" indent="-227520" defTabSz="373783">
              <a:lnSpc>
                <a:spcPct val="90000"/>
              </a:lnSpc>
              <a:spcBef>
                <a:spcPts val="703"/>
              </a:spcBef>
              <a:defRPr sz="2184"/>
            </a:pPr>
            <a:r>
              <a:rPr lang="de-DE" sz="2000" dirty="0" err="1" smtClean="0"/>
              <a:t>Role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strangeness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universe</a:t>
            </a:r>
            <a:r>
              <a:rPr lang="de-DE" sz="2000" dirty="0" smtClean="0"/>
              <a:t> (</a:t>
            </a:r>
            <a:r>
              <a:rPr lang="de-DE" sz="2000" dirty="0" err="1" smtClean="0"/>
              <a:t>compact</a:t>
            </a:r>
            <a:r>
              <a:rPr lang="de-DE" sz="2000" dirty="0" smtClean="0"/>
              <a:t> </a:t>
            </a:r>
            <a:r>
              <a:rPr lang="de-DE" sz="2000" dirty="0" err="1" smtClean="0"/>
              <a:t>stars</a:t>
            </a:r>
            <a:r>
              <a:rPr lang="de-DE" sz="2000" dirty="0" smtClean="0"/>
              <a:t>, </a:t>
            </a:r>
            <a:r>
              <a:rPr lang="de-DE" sz="2000" dirty="0" err="1" smtClean="0"/>
              <a:t>relation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GW in </a:t>
            </a:r>
            <a:r>
              <a:rPr lang="de-DE" sz="2000" dirty="0" err="1" smtClean="0"/>
              <a:t>binaries</a:t>
            </a:r>
            <a:r>
              <a:rPr lang="de-DE" sz="2000" dirty="0" smtClean="0"/>
              <a:t>)? “Hyperon puzzle”, </a:t>
            </a:r>
            <a:r>
              <a:rPr lang="de-DE" sz="2000" dirty="0" err="1" smtClean="0"/>
              <a:t>hyperons</a:t>
            </a:r>
            <a:r>
              <a:rPr lang="de-DE" sz="2000" dirty="0" smtClean="0"/>
              <a:t> in medium</a:t>
            </a:r>
            <a:endParaRPr lang="de-DE" sz="2000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6911253" y="1701789"/>
            <a:ext cx="2330433" cy="4321017"/>
            <a:chOff x="9518359" y="2084617"/>
            <a:chExt cx="3416301" cy="6145447"/>
          </a:xfrm>
        </p:grpSpPr>
        <p:pic>
          <p:nvPicPr>
            <p:cNvPr id="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518359" y="3993484"/>
              <a:ext cx="3416301" cy="21209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945281" y="2084617"/>
              <a:ext cx="2540001" cy="1536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asted-image.tif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353245" y="6693363"/>
              <a:ext cx="2143265" cy="153670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70845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feld 10"/>
          <p:cNvSpPr txBox="1">
            <a:spLocks noChangeArrowheads="1"/>
          </p:cNvSpPr>
          <p:nvPr/>
        </p:nvSpPr>
        <p:spPr bwMode="auto">
          <a:xfrm>
            <a:off x="234950" y="1111250"/>
            <a:ext cx="851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Chiral SU(3) theory of antikaon-nucleon interactions with improved threshold constraints</a:t>
            </a:r>
          </a:p>
          <a:p>
            <a:pPr eaLnBrk="1" hangingPunct="1"/>
            <a:r>
              <a:rPr lang="de-DE" sz="1800"/>
              <a:t>Y. Ikeda, T. Hyodo and W. Weise, Nucl. Phys. A881 (2012) 98-114.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2159000"/>
            <a:ext cx="72104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ung 2"/>
          <p:cNvGrpSpPr/>
          <p:nvPr/>
        </p:nvGrpSpPr>
        <p:grpSpPr>
          <a:xfrm>
            <a:off x="3488724" y="3332655"/>
            <a:ext cx="4388781" cy="1221828"/>
            <a:chOff x="3488724" y="3332655"/>
            <a:chExt cx="4388781" cy="1221828"/>
          </a:xfrm>
        </p:grpSpPr>
        <p:sp>
          <p:nvSpPr>
            <p:cNvPr id="2" name="Oval 1"/>
            <p:cNvSpPr/>
            <p:nvPr/>
          </p:nvSpPr>
          <p:spPr>
            <a:xfrm>
              <a:off x="3488724" y="3739931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/>
            <p:cNvSpPr/>
            <p:nvPr/>
          </p:nvSpPr>
          <p:spPr>
            <a:xfrm>
              <a:off x="7021952" y="3332655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9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13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Motivation </a:t>
            </a:r>
            <a:r>
              <a:rPr lang="de-DE" dirty="0" err="1" smtClean="0">
                <a:solidFill>
                  <a:srgbClr val="0000FF"/>
                </a:solidFill>
              </a:rPr>
              <a:t>for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experiments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045" y="1142887"/>
            <a:ext cx="8561755" cy="9895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SIDDHARTA – K-p strong interaction observables</a:t>
            </a:r>
          </a:p>
          <a:p>
            <a:r>
              <a:rPr lang="en-US" sz="2400" dirty="0" smtClean="0"/>
              <a:t>SIDDHARTA – First exploratory experiment on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D</a:t>
            </a:r>
          </a:p>
          <a:p>
            <a:pPr marL="0" indent="0">
              <a:buNone/>
            </a:pPr>
            <a:endParaRPr lang="en-US" sz="2400" dirty="0" smtClean="0"/>
          </a:p>
          <a:p>
            <a:pPr marL="400050" lvl="1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1104" y="2181274"/>
            <a:ext cx="83456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But: </a:t>
            </a:r>
            <a:r>
              <a:rPr lang="en-US" sz="2400" dirty="0" smtClean="0">
                <a:solidFill>
                  <a:srgbClr val="FF6600"/>
                </a:solidFill>
              </a:rPr>
              <a:t>No data on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</a:t>
            </a:r>
            <a:r>
              <a:rPr lang="en-US" sz="2400" dirty="0"/>
              <a:t>shift and width of 1s state of </a:t>
            </a:r>
            <a:r>
              <a:rPr lang="en-US" sz="2400" dirty="0" err="1"/>
              <a:t>kaonic</a:t>
            </a:r>
            <a:r>
              <a:rPr lang="en-US" sz="2400" dirty="0"/>
              <a:t> </a:t>
            </a:r>
            <a:r>
              <a:rPr lang="en-US" sz="2400" dirty="0" smtClean="0"/>
              <a:t>					   deuterium </a:t>
            </a:r>
            <a:endParaRPr lang="en-US" sz="2400" dirty="0"/>
          </a:p>
          <a:p>
            <a:r>
              <a:rPr lang="en-US" sz="2400" dirty="0"/>
              <a:t>    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still </a:t>
            </a:r>
            <a:r>
              <a:rPr lang="en-US" sz="2400" dirty="0"/>
              <a:t>to be </a:t>
            </a:r>
            <a:r>
              <a:rPr lang="en-US" sz="2400" dirty="0" smtClean="0"/>
              <a:t>measured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Study of K-n interaction: </a:t>
            </a:r>
            <a:r>
              <a:rPr lang="en-US" sz="2400" dirty="0" err="1"/>
              <a:t>Isospin</a:t>
            </a:r>
            <a:r>
              <a:rPr lang="en-US" sz="2400" dirty="0"/>
              <a:t>-dependent scattering lengths from KH and KD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>
                <a:solidFill>
                  <a:srgbClr val="0000FF"/>
                </a:solidFill>
              </a:rPr>
              <a:t>K</a:t>
            </a:r>
            <a:r>
              <a:rPr lang="en-US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p interaction at low energy is well understood, but the case of K</a:t>
            </a:r>
            <a:r>
              <a:rPr lang="en-US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d represents the most important missing </a:t>
            </a:r>
            <a:r>
              <a:rPr lang="en-US" sz="2400" dirty="0" smtClean="0">
                <a:solidFill>
                  <a:srgbClr val="0000FF"/>
                </a:solidFill>
              </a:rPr>
              <a:t>information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400" dirty="0" smtClean="0"/>
              <a:t>High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 (e.g. K-He, </a:t>
            </a:r>
            <a:r>
              <a:rPr lang="de-DE" sz="2400" dirty="0" err="1" smtClean="0"/>
              <a:t>heavier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948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45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Kaonic </a:t>
            </a:r>
            <a:r>
              <a:rPr lang="de-DE" dirty="0" err="1" smtClean="0">
                <a:solidFill>
                  <a:srgbClr val="0000FF"/>
                </a:solidFill>
              </a:rPr>
              <a:t>deuterium</a:t>
            </a:r>
            <a:r>
              <a:rPr lang="de-DE" dirty="0" smtClean="0">
                <a:solidFill>
                  <a:srgbClr val="0000FF"/>
                </a:solidFill>
              </a:rPr>
              <a:t> Experiment:</a:t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smtClean="0">
                <a:solidFill>
                  <a:srgbClr val="0000FF"/>
                </a:solidFill>
              </a:rPr>
              <a:t>SIDDHARTA2 @ DAΦNE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2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1" t="10563" r="14109" b="28559"/>
          <a:stretch/>
        </p:blipFill>
        <p:spPr>
          <a:xfrm>
            <a:off x="989701" y="719749"/>
            <a:ext cx="6942361" cy="505309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528810" y="57967"/>
            <a:ext cx="7565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Palatino Linotype" panose="02040502050505030304" pitchFamily="18" charset="0"/>
              </a:rPr>
              <a:t>Chiral SU(3) coupled channels dynamics</a:t>
            </a:r>
            <a:endParaRPr lang="en-GB" sz="3200" dirty="0"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67499" y="5358514"/>
            <a:ext cx="1150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latin typeface="Palatino Linotype" panose="02040502050505030304" pitchFamily="18" charset="0"/>
              </a:rPr>
              <a:t>W.Weise</a:t>
            </a:r>
            <a:endParaRPr lang="en-GB" sz="2000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0083" y="5729510"/>
            <a:ext cx="7738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 smtClean="0">
                <a:latin typeface="Palatino Linotype" panose="02040502050505030304" pitchFamily="18" charset="0"/>
              </a:rPr>
              <a:t>Needed: </a:t>
            </a:r>
            <a:r>
              <a:rPr lang="en-GB" sz="2400" dirty="0" smtClean="0">
                <a:latin typeface="Palatino Linotype" panose="02040502050505030304" pitchFamily="18" charset="0"/>
              </a:rPr>
              <a:t>accurate constrains from </a:t>
            </a:r>
            <a:r>
              <a:rPr lang="en-GB" sz="2400" dirty="0" err="1" smtClean="0">
                <a:latin typeface="Palatino Linotype" panose="02040502050505030304" pitchFamily="18" charset="0"/>
              </a:rPr>
              <a:t>antikaon</a:t>
            </a:r>
            <a:r>
              <a:rPr lang="en-GB" sz="2400" dirty="0" smtClean="0">
                <a:latin typeface="Palatino Linotype" panose="02040502050505030304" pitchFamily="18" charset="0"/>
              </a:rPr>
              <a:t>-deuteron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Palatino Linotype" panose="02040502050505030304" pitchFamily="18" charset="0"/>
              </a:rPr>
              <a:t>threshold measurement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7139178" y="1691640"/>
            <a:ext cx="0" cy="2578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3803904" y="1645920"/>
            <a:ext cx="0" cy="2578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65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MESON 2018 </a:t>
            </a:r>
            <a:r>
              <a:rPr lang="de-DE" dirty="0" err="1" smtClean="0"/>
              <a:t>Cracow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4" r="3987"/>
          <a:stretch/>
        </p:blipFill>
        <p:spPr>
          <a:xfrm>
            <a:off x="0" y="831036"/>
            <a:ext cx="9126873" cy="53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16131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Isospin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scattering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lengths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354" y="1054223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isospin</a:t>
            </a:r>
            <a:r>
              <a:rPr lang="de-DE" sz="2400" dirty="0" smtClean="0"/>
              <a:t> </a:t>
            </a:r>
            <a:r>
              <a:rPr lang="de-DE" sz="2400" dirty="0" err="1" smtClean="0"/>
              <a:t>scattering</a:t>
            </a:r>
            <a:r>
              <a:rPr lang="de-DE" sz="2400" dirty="0" smtClean="0"/>
              <a:t> </a:t>
            </a:r>
            <a:r>
              <a:rPr lang="de-DE" sz="2400" dirty="0" err="1" smtClean="0"/>
              <a:t>lengths</a:t>
            </a:r>
            <a:r>
              <a:rPr lang="de-DE" sz="2400" dirty="0" smtClean="0"/>
              <a:t> a</a:t>
            </a:r>
            <a:r>
              <a:rPr lang="de-DE" sz="2400" baseline="-25000" dirty="0" smtClean="0"/>
              <a:t>0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a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I=0,1 </a:t>
            </a:r>
            <a:r>
              <a:rPr lang="de-DE" sz="2400" dirty="0" err="1" smtClean="0"/>
              <a:t>cannot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determined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ε</a:t>
            </a:r>
            <a:r>
              <a:rPr lang="de-DE" sz="2400" baseline="-25000" dirty="0" smtClean="0"/>
              <a:t>1s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Γ</a:t>
            </a:r>
            <a:r>
              <a:rPr lang="de-DE" sz="2400" baseline="-25000" dirty="0" smtClean="0"/>
              <a:t>1s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hydrogen.</a:t>
            </a:r>
          </a:p>
          <a:p>
            <a:r>
              <a:rPr lang="de-DE" sz="2400" dirty="0" smtClean="0"/>
              <a:t>The (</a:t>
            </a:r>
            <a:r>
              <a:rPr lang="de-DE" sz="2400" dirty="0" err="1" smtClean="0"/>
              <a:t>modified</a:t>
            </a:r>
            <a:r>
              <a:rPr lang="de-DE" sz="2400" dirty="0" smtClean="0"/>
              <a:t>) </a:t>
            </a:r>
            <a:r>
              <a:rPr lang="de-DE" sz="2400" dirty="0" err="1" smtClean="0"/>
              <a:t>Deser</a:t>
            </a:r>
            <a:r>
              <a:rPr lang="de-DE" sz="2400" dirty="0" smtClean="0"/>
              <a:t>-type </a:t>
            </a:r>
            <a:r>
              <a:rPr lang="de-DE" sz="2400" dirty="0" err="1" smtClean="0"/>
              <a:t>formula</a:t>
            </a:r>
            <a:r>
              <a:rPr lang="de-DE" sz="2400" dirty="0"/>
              <a:t> </a:t>
            </a:r>
            <a:r>
              <a:rPr lang="de-DE" sz="1600" dirty="0" smtClean="0"/>
              <a:t>U.G.Meißner</a:t>
            </a:r>
            <a:r>
              <a:rPr lang="de-DE" sz="1600" dirty="0"/>
              <a:t>,U.Raha,A.Rusetsky,Eur.Phys.J.C35(2004)349,arXiv:hep-ph/0402261.</a:t>
            </a:r>
            <a:endParaRPr lang="de-DE" sz="16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deuterium</a:t>
            </a:r>
            <a:r>
              <a:rPr lang="de-DE" sz="2400" dirty="0" smtClean="0"/>
              <a:t> </a:t>
            </a:r>
            <a:r>
              <a:rPr lang="de-DE" sz="2400" dirty="0" err="1" smtClean="0"/>
              <a:t>provides</a:t>
            </a:r>
            <a:r>
              <a:rPr lang="de-DE" sz="2400" dirty="0" smtClean="0"/>
              <a:t>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lacking</a:t>
            </a:r>
            <a:r>
              <a:rPr lang="de-DE" sz="2400" dirty="0" smtClean="0"/>
              <a:t> </a:t>
            </a:r>
            <a:r>
              <a:rPr lang="de-DE" sz="2400" dirty="0" err="1" smtClean="0"/>
              <a:t>information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8" y="2697554"/>
            <a:ext cx="7805615" cy="9378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65769" y="3635365"/>
            <a:ext cx="21003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baseline="-25000" dirty="0" err="1" smtClean="0"/>
              <a:t>p</a:t>
            </a:r>
            <a:r>
              <a:rPr lang="de-DE" sz="2800" dirty="0" smtClean="0"/>
              <a:t> = ½(a</a:t>
            </a:r>
            <a:r>
              <a:rPr lang="de-DE" sz="2800" baseline="-25000" dirty="0" smtClean="0"/>
              <a:t>0</a:t>
            </a:r>
            <a:r>
              <a:rPr lang="de-DE" sz="2800" dirty="0" smtClean="0"/>
              <a:t>+a</a:t>
            </a:r>
            <a:r>
              <a:rPr lang="de-DE" sz="2800" baseline="-25000" dirty="0" smtClean="0"/>
              <a:t>1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3741615" y="4909328"/>
            <a:ext cx="11918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</a:t>
            </a:r>
            <a:r>
              <a:rPr lang="de-DE" sz="2800" baseline="-25000" dirty="0"/>
              <a:t>n</a:t>
            </a:r>
            <a:r>
              <a:rPr lang="de-DE" sz="2800" dirty="0" smtClean="0"/>
              <a:t> = a</a:t>
            </a:r>
            <a:r>
              <a:rPr lang="de-DE" sz="2800" baseline="-25000" dirty="0" smtClean="0"/>
              <a:t>1</a:t>
            </a:r>
            <a:endParaRPr lang="de-DE" sz="28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47" y="3987312"/>
            <a:ext cx="3281921" cy="25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9946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From</a:t>
            </a:r>
            <a:r>
              <a:rPr lang="de-DE" sz="3200" dirty="0" smtClean="0">
                <a:solidFill>
                  <a:srgbClr val="0000FF"/>
                </a:solidFill>
              </a:rPr>
              <a:t> SIDDHARTA </a:t>
            </a:r>
            <a:r>
              <a:rPr lang="de-DE" sz="3200" dirty="0" err="1" smtClean="0">
                <a:solidFill>
                  <a:srgbClr val="0000FF"/>
                </a:solidFill>
              </a:rPr>
              <a:t>to</a:t>
            </a:r>
            <a:r>
              <a:rPr lang="de-DE" sz="3200" dirty="0" smtClean="0">
                <a:solidFill>
                  <a:srgbClr val="0000FF"/>
                </a:solidFill>
              </a:rPr>
              <a:t> SIDDHARTA2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94154" y="715198"/>
            <a:ext cx="630083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smtClean="0"/>
              <a:t>New SDDs </a:t>
            </a:r>
            <a:r>
              <a:rPr lang="de-DE" sz="2400" dirty="0" err="1" smtClean="0"/>
              <a:t>with</a:t>
            </a:r>
            <a:r>
              <a:rPr lang="de-DE" sz="2400" dirty="0" smtClean="0"/>
              <a:t> CUBE </a:t>
            </a:r>
            <a:r>
              <a:rPr lang="de-DE" sz="2400" dirty="0" err="1" smtClean="0"/>
              <a:t>preamp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Factor</a:t>
            </a:r>
            <a:r>
              <a:rPr lang="de-DE" sz="2400" dirty="0" smtClean="0"/>
              <a:t> 2 in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deuterium</a:t>
            </a:r>
            <a:r>
              <a:rPr lang="de-DE" sz="2400" dirty="0" smtClean="0"/>
              <a:t> gas</a:t>
            </a:r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Kaon</a:t>
            </a:r>
            <a:r>
              <a:rPr lang="de-DE" sz="2400" dirty="0" smtClean="0"/>
              <a:t> </a:t>
            </a:r>
            <a:r>
              <a:rPr lang="de-DE" sz="2400" dirty="0" err="1" smtClean="0"/>
              <a:t>trigger</a:t>
            </a:r>
            <a:r>
              <a:rPr lang="de-DE" sz="2400" dirty="0" smtClean="0"/>
              <a:t> </a:t>
            </a:r>
            <a:r>
              <a:rPr lang="de-DE" sz="2400" dirty="0" err="1" smtClean="0"/>
              <a:t>geometry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arrangement</a:t>
            </a:r>
            <a:endParaRPr lang="de-DE" sz="2400" dirty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Discrimination</a:t>
            </a:r>
            <a:r>
              <a:rPr lang="de-DE" sz="2400" dirty="0" smtClean="0"/>
              <a:t> K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/K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lifetime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shielding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apparatus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Better</a:t>
            </a:r>
            <a:r>
              <a:rPr lang="de-DE" sz="2400" dirty="0" smtClean="0"/>
              <a:t> </a:t>
            </a:r>
            <a:r>
              <a:rPr lang="de-DE" sz="2400" dirty="0" err="1" smtClean="0"/>
              <a:t>timing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SDDs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cooling</a:t>
            </a:r>
            <a:endParaRPr lang="de-DE" sz="2400" dirty="0" smtClean="0"/>
          </a:p>
          <a:p>
            <a:endParaRPr lang="de-D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25" y="3851059"/>
            <a:ext cx="3721901" cy="233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96" y="3851059"/>
            <a:ext cx="3807876" cy="233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Pfeil nach rechts 7"/>
          <p:cNvSpPr/>
          <p:nvPr/>
        </p:nvSpPr>
        <p:spPr>
          <a:xfrm>
            <a:off x="4112924" y="4786923"/>
            <a:ext cx="566615" cy="361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094154" y="342018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SIDDHARTA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96708" y="3387914"/>
            <a:ext cx="139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SIDDHARTA2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1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83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New SDDs for SIDDHARTA2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7073"/>
            <a:ext cx="3712368" cy="2618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632" y="2137073"/>
            <a:ext cx="4467940" cy="236486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1033190" y="1409805"/>
            <a:ext cx="237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SIDDHARTA</a:t>
            </a:r>
            <a:endParaRPr lang="en-US" sz="3600" dirty="0"/>
          </a:p>
        </p:txBody>
      </p:sp>
      <p:sp>
        <p:nvSpPr>
          <p:cNvPr id="8" name="Textfeld 7"/>
          <p:cNvSpPr txBox="1"/>
          <p:nvPr/>
        </p:nvSpPr>
        <p:spPr>
          <a:xfrm>
            <a:off x="5296825" y="1409805"/>
            <a:ext cx="261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SIDDHARTA2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632" y="4692056"/>
            <a:ext cx="3124200" cy="1664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30522" y="4552471"/>
            <a:ext cx="1144663" cy="209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701361" y="540979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3x1 matrix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645953" y="53361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4x2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6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Outline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9107" y="2195512"/>
            <a:ext cx="7826251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800" dirty="0" err="1" smtClean="0">
                <a:solidFill>
                  <a:srgbClr val="0000FF"/>
                </a:solidFill>
              </a:rPr>
              <a:t>Hadronic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atoms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unique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probes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for</a:t>
            </a:r>
            <a:r>
              <a:rPr lang="de-DE" sz="2800" dirty="0" smtClean="0">
                <a:solidFill>
                  <a:srgbClr val="0000FF"/>
                </a:solidFill>
              </a:rPr>
              <a:t> strong </a:t>
            </a:r>
            <a:r>
              <a:rPr lang="de-DE" sz="2800" dirty="0" err="1" smtClean="0">
                <a:solidFill>
                  <a:srgbClr val="0000FF"/>
                </a:solidFill>
              </a:rPr>
              <a:t>interaction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threshold</a:t>
            </a:r>
            <a:endParaRPr lang="de-DE" sz="2800" dirty="0" smtClean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2800" dirty="0" err="1" smtClean="0">
                <a:solidFill>
                  <a:srgbClr val="0000FF"/>
                </a:solidFill>
              </a:rPr>
              <a:t>Results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of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experiments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at</a:t>
            </a:r>
            <a:r>
              <a:rPr lang="de-DE" sz="2800" dirty="0" smtClean="0">
                <a:solidFill>
                  <a:srgbClr val="0000FF"/>
                </a:solidFill>
              </a:rPr>
              <a:t> DAFNE/LNF-INFN</a:t>
            </a:r>
          </a:p>
          <a:p>
            <a:pPr>
              <a:lnSpc>
                <a:spcPct val="120000"/>
              </a:lnSpc>
            </a:pPr>
            <a:r>
              <a:rPr lang="de-DE" sz="2800" dirty="0" smtClean="0">
                <a:solidFill>
                  <a:srgbClr val="0000FF"/>
                </a:solidFill>
                <a:sym typeface="Wingdings"/>
              </a:rPr>
              <a:t>Kaonic </a:t>
            </a:r>
            <a:r>
              <a:rPr lang="de-DE" sz="2800" dirty="0" err="1" smtClean="0">
                <a:solidFill>
                  <a:srgbClr val="0000FF"/>
                </a:solidFill>
                <a:sym typeface="Wingdings"/>
              </a:rPr>
              <a:t>deuterium</a:t>
            </a:r>
            <a:r>
              <a:rPr lang="de-DE" sz="2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  <a:sym typeface="Wingdings"/>
              </a:rPr>
              <a:t>experiments</a:t>
            </a:r>
            <a:r>
              <a:rPr lang="de-DE" sz="2800" dirty="0" smtClean="0">
                <a:solidFill>
                  <a:srgbClr val="0000FF"/>
                </a:solidFill>
                <a:sym typeface="Wingdings"/>
              </a:rPr>
              <a:t> SIDDHARTA2, E57</a:t>
            </a:r>
          </a:p>
          <a:p>
            <a:pPr lvl="1">
              <a:lnSpc>
                <a:spcPct val="120000"/>
              </a:lnSpc>
            </a:pPr>
            <a:r>
              <a:rPr lang="de-DE" sz="2400" dirty="0" smtClean="0">
                <a:solidFill>
                  <a:srgbClr val="0000FF"/>
                </a:solidFill>
              </a:rPr>
              <a:t>Experimental </a:t>
            </a:r>
            <a:r>
              <a:rPr lang="de-DE" sz="2400" dirty="0" err="1" smtClean="0">
                <a:solidFill>
                  <a:srgbClr val="0000FF"/>
                </a:solidFill>
              </a:rPr>
              <a:t>challenges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yield</a:t>
            </a:r>
            <a:r>
              <a:rPr lang="de-DE" sz="2400" dirty="0" smtClean="0">
                <a:solidFill>
                  <a:srgbClr val="0000FF"/>
                </a:solidFill>
              </a:rPr>
              <a:t>, </a:t>
            </a:r>
            <a:r>
              <a:rPr lang="de-DE" sz="2400" dirty="0" err="1" smtClean="0">
                <a:solidFill>
                  <a:srgbClr val="0000FF"/>
                </a:solidFill>
              </a:rPr>
              <a:t>background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de-DE" sz="2400" dirty="0" smtClean="0">
                <a:solidFill>
                  <a:srgbClr val="0000FF"/>
                </a:solidFill>
              </a:rPr>
              <a:t>Target and </a:t>
            </a:r>
            <a:r>
              <a:rPr lang="de-DE" sz="2400" dirty="0" err="1" smtClean="0">
                <a:solidFill>
                  <a:srgbClr val="0000FF"/>
                </a:solidFill>
              </a:rPr>
              <a:t>Instrumentation</a:t>
            </a:r>
            <a:endParaRPr lang="de-DE" sz="2400" dirty="0" smtClean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2800" dirty="0" smtClean="0">
                <a:solidFill>
                  <a:srgbClr val="0000FF"/>
                </a:solidFill>
              </a:rPr>
              <a:t>Summary </a:t>
            </a:r>
            <a:r>
              <a:rPr lang="de-DE" sz="2800" dirty="0" err="1" smtClean="0">
                <a:solidFill>
                  <a:srgbClr val="0000FF"/>
                </a:solidFill>
              </a:rPr>
              <a:t>and</a:t>
            </a:r>
            <a:r>
              <a:rPr lang="de-DE" sz="2800" dirty="0" smtClean="0">
                <a:solidFill>
                  <a:srgbClr val="0000FF"/>
                </a:solidFill>
              </a:rPr>
              <a:t> Outlook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08" y="274638"/>
            <a:ext cx="2583896" cy="18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21"/>
          <p:cNvCxnSpPr/>
          <p:nvPr/>
        </p:nvCxnSpPr>
        <p:spPr>
          <a:xfrm>
            <a:off x="1606088" y="3680073"/>
            <a:ext cx="51435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4716" y="144676"/>
            <a:ext cx="70219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Palatino Linotype" panose="02040502050505030304" pitchFamily="18" charset="0"/>
                <a:cs typeface="Arial" pitchFamily="34" charset="0"/>
              </a:rPr>
              <a:t>New SDD </a:t>
            </a:r>
            <a:r>
              <a:rPr lang="en-US" sz="3200" dirty="0" smtClean="0">
                <a:latin typeface="Palatino Linotype" panose="02040502050505030304" pitchFamily="18" charset="0"/>
                <a:cs typeface="Arial" pitchFamily="34" charset="0"/>
              </a:rPr>
              <a:t>technology: </a:t>
            </a:r>
            <a:r>
              <a:rPr lang="en-US" sz="3200" dirty="0">
                <a:latin typeface="Palatino Linotype" panose="02040502050505030304" pitchFamily="18" charset="0"/>
                <a:cs typeface="Arial" pitchFamily="34" charset="0"/>
              </a:rPr>
              <a:t>CUBE preamplifier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258976" y="802102"/>
            <a:ext cx="8081544" cy="5755942"/>
            <a:chOff x="420788" y="1466239"/>
            <a:chExt cx="7823251" cy="4303476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420788" y="1528185"/>
              <a:ext cx="6613833" cy="4241530"/>
              <a:chOff x="920505" y="1751191"/>
              <a:chExt cx="5477297" cy="4119211"/>
            </a:xfrm>
          </p:grpSpPr>
          <p:pic>
            <p:nvPicPr>
              <p:cNvPr id="15" name="Immagine 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35" t="6396" r="5247" b="2155"/>
              <a:stretch>
                <a:fillRect/>
              </a:stretch>
            </p:blipFill>
            <p:spPr bwMode="auto">
              <a:xfrm>
                <a:off x="920505" y="1751191"/>
                <a:ext cx="5477297" cy="4119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6" name="Connettore 2 35"/>
              <p:cNvCxnSpPr/>
              <p:nvPr/>
            </p:nvCxnSpPr>
            <p:spPr bwMode="auto">
              <a:xfrm>
                <a:off x="2759835" y="3789040"/>
                <a:ext cx="420688" cy="158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36"/>
              <p:cNvCxnSpPr/>
              <p:nvPr/>
            </p:nvCxnSpPr>
            <p:spPr bwMode="auto">
              <a:xfrm flipH="1">
                <a:off x="3448810" y="3800152"/>
                <a:ext cx="420688" cy="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CasellaDiTesto 37"/>
              <p:cNvSpPr txBox="1">
                <a:spLocks noChangeArrowheads="1"/>
              </p:cNvSpPr>
              <p:nvPr/>
            </p:nvSpPr>
            <p:spPr bwMode="auto">
              <a:xfrm>
                <a:off x="1681299" y="2060790"/>
                <a:ext cx="1905921" cy="379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aseline="30000" dirty="0">
                    <a:latin typeface="Palatino Linotype" pitchFamily="18" charset="0"/>
                  </a:rPr>
                  <a:t>55</a:t>
                </a:r>
                <a:r>
                  <a:rPr lang="en-US" sz="2800" dirty="0">
                    <a:latin typeface="Palatino Linotype" pitchFamily="18" charset="0"/>
                  </a:rPr>
                  <a:t>Fe spectrum</a:t>
                </a:r>
              </a:p>
            </p:txBody>
          </p:sp>
          <p:sp>
            <p:nvSpPr>
              <p:cNvPr id="19" name="CasellaDiTesto 38"/>
              <p:cNvSpPr txBox="1">
                <a:spLocks noChangeArrowheads="1"/>
              </p:cNvSpPr>
              <p:nvPr/>
            </p:nvSpPr>
            <p:spPr bwMode="auto">
              <a:xfrm>
                <a:off x="1804069" y="3476903"/>
                <a:ext cx="1945592" cy="335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Palatino Linotype" pitchFamily="18" charset="0"/>
                    <a:cs typeface="Arial" pitchFamily="34" charset="0"/>
                  </a:rPr>
                  <a:t>123.0 </a:t>
                </a:r>
                <a:r>
                  <a:rPr lang="en-US" sz="2400" dirty="0" err="1">
                    <a:solidFill>
                      <a:srgbClr val="0070C0"/>
                    </a:solidFill>
                    <a:latin typeface="Palatino Linotype" pitchFamily="18" charset="0"/>
                    <a:cs typeface="Arial" pitchFamily="34" charset="0"/>
                  </a:rPr>
                  <a:t>eV</a:t>
                </a:r>
                <a:r>
                  <a:rPr lang="en-US" sz="2400" dirty="0">
                    <a:solidFill>
                      <a:srgbClr val="0070C0"/>
                    </a:solidFill>
                    <a:latin typeface="Palatino Linotype" pitchFamily="18" charset="0"/>
                    <a:cs typeface="Arial" pitchFamily="34" charset="0"/>
                  </a:rPr>
                  <a:t> FWHM</a:t>
                </a:r>
              </a:p>
            </p:txBody>
          </p:sp>
        </p:grpSp>
        <p:sp>
          <p:nvSpPr>
            <p:cNvPr id="14" name="CasellaDiTesto 4"/>
            <p:cNvSpPr txBox="1">
              <a:spLocks noChangeArrowheads="1"/>
            </p:cNvSpPr>
            <p:nvPr/>
          </p:nvSpPr>
          <p:spPr bwMode="auto">
            <a:xfrm>
              <a:off x="3981696" y="1466239"/>
              <a:ext cx="4262343" cy="16798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SDD characteristics: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area/cell  =   64 mm</a:t>
              </a:r>
              <a:r>
                <a:rPr lang="en-US" sz="2800" baseline="30000" dirty="0"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total area = 512 mm</a:t>
              </a:r>
              <a:r>
                <a:rPr lang="en-US" sz="28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T = - 100°C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 drift time &lt; 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500 ns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140" y="3208353"/>
            <a:ext cx="3525248" cy="2650015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23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SDD </a:t>
            </a:r>
            <a:r>
              <a:rPr lang="de-DE" dirty="0" err="1" smtClean="0">
                <a:solidFill>
                  <a:srgbClr val="0000FF"/>
                </a:solidFill>
              </a:rPr>
              <a:t>Characterization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Extremely important for precision x-ray spectroscopy</a:t>
            </a:r>
          </a:p>
          <a:p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Stability</a:t>
            </a:r>
          </a:p>
          <a:p>
            <a:pPr lvl="2"/>
            <a:r>
              <a:rPr lang="en-US" dirty="0" smtClean="0"/>
              <a:t>Long term monitoring gain and offset</a:t>
            </a:r>
          </a:p>
          <a:p>
            <a:pPr lvl="2"/>
            <a:r>
              <a:rPr lang="en-US" dirty="0" smtClean="0"/>
              <a:t>Stability under small temperature variations</a:t>
            </a:r>
          </a:p>
          <a:p>
            <a:pPr lvl="2"/>
            <a:r>
              <a:rPr lang="en-US" dirty="0" smtClean="0"/>
              <a:t>Gain stability at different x-ray rates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Linearity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SDD time response at various temperatures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SDD </a:t>
            </a:r>
            <a:r>
              <a:rPr lang="en-US" dirty="0" smtClean="0">
                <a:solidFill>
                  <a:srgbClr val="0000FF"/>
                </a:solidFill>
              </a:rPr>
              <a:t>operation at low temperatures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Radiation hardness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90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Cryo</a:t>
            </a:r>
            <a:r>
              <a:rPr lang="en-US" dirty="0" smtClean="0">
                <a:solidFill>
                  <a:srgbClr val="0000FF"/>
                </a:solidFill>
              </a:rPr>
              <a:t>-Target </a:t>
            </a:r>
            <a:r>
              <a:rPr lang="mr-IN" dirty="0" smtClean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</a:rPr>
              <a:t> SDD geometry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10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832" y="2230376"/>
            <a:ext cx="4801229" cy="4074727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061" y="2214717"/>
            <a:ext cx="4152939" cy="349414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57200" y="1250477"/>
            <a:ext cx="443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Working temperature:  30 K</a:t>
            </a:r>
          </a:p>
          <a:p>
            <a:r>
              <a:rPr lang="en-GB" sz="2400" dirty="0" smtClean="0">
                <a:latin typeface="Palatino Linotype" panose="02040502050505030304" pitchFamily="18" charset="0"/>
              </a:rPr>
              <a:t>Working pressure :       0.3 MPa 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3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" descr="cid:image001.png@01D38B93.B7BD0D70"/>
          <p:cNvPicPr>
            <a:picLocks noChangeAspect="1" noChangeArrowheads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9618" y="1123734"/>
            <a:ext cx="6590192" cy="508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" y="264533"/>
            <a:ext cx="928797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Palatino Linotype" panose="02040502050505030304" pitchFamily="18" charset="0"/>
              </a:rPr>
              <a:t>Cryogenic target-SDDs-veto-2 arrangement</a:t>
            </a:r>
            <a:endParaRPr lang="en-GB" sz="3600" dirty="0">
              <a:latin typeface="Palatino Linotype" panose="02040502050505030304" pitchFamily="18" charset="0"/>
            </a:endParaRPr>
          </a:p>
          <a:p>
            <a:endParaRPr lang="en-GB" sz="750" dirty="0">
              <a:latin typeface="Palatino Linotype" panose="0204050205050503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 flipH="1">
            <a:off x="354390" y="1775637"/>
            <a:ext cx="147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Veto-2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flipH="1">
            <a:off x="678010" y="3297438"/>
            <a:ext cx="119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SDDs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683862" y="4789445"/>
            <a:ext cx="1193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-target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594885" y="2037247"/>
            <a:ext cx="7894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1643181" y="3559049"/>
            <a:ext cx="1554561" cy="206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1643182" y="5085749"/>
            <a:ext cx="1942649" cy="724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268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0501"/>
            <a:ext cx="4122692" cy="3269932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544803" y="4301582"/>
            <a:ext cx="8599197" cy="2030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22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achieve a good timing resolution, (independent of the “hit” position) </a:t>
            </a: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600 </a:t>
            </a:r>
            <a:r>
              <a:rPr lang="en-GB" sz="2200" i="1" dirty="0" err="1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(FWHM),the </a:t>
            </a:r>
            <a:r>
              <a:rPr lang="en-GB" sz="22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scintillator has to be read out on both side. </a:t>
            </a:r>
            <a:endParaRPr lang="en-GB" sz="2200" i="1" dirty="0" smtClean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</a:t>
            </a:r>
            <a:r>
              <a:rPr lang="en-GB" sz="22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available space is limited due to shielding material, the photomultiplier tubes have to be on the same side (a special light-guide mirror design was used</a:t>
            </a:r>
            <a:r>
              <a:rPr lang="en-GB" sz="2200" i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Pfeil nach rechts 5"/>
          <p:cNvSpPr/>
          <p:nvPr/>
        </p:nvSpPr>
        <p:spPr>
          <a:xfrm>
            <a:off x="20870" y="4544786"/>
            <a:ext cx="51026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276004" y="146521"/>
            <a:ext cx="46601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Palatino Linotype" panose="02040502050505030304" pitchFamily="18" charset="0"/>
              </a:rPr>
              <a:t>The veto-1 system</a:t>
            </a:r>
            <a:endParaRPr lang="en-GB" sz="3200" dirty="0">
              <a:latin typeface="Palatino Linotype" panose="0204050205050503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594" y="922550"/>
            <a:ext cx="3327134" cy="3116409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54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95065" y="134716"/>
            <a:ext cx="6858000" cy="7983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800" kern="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  <a:p>
            <a:pPr>
              <a:defRPr/>
            </a:pPr>
            <a:r>
              <a:rPr lang="en-US" sz="3200" kern="0" dirty="0" smtClean="0">
                <a:latin typeface="Palatino Linotype" panose="02040502050505030304" pitchFamily="18" charset="0"/>
                <a:ea typeface="+mj-ea"/>
                <a:cs typeface="+mj-cs"/>
              </a:rPr>
              <a:t>SIDDHARTA-2 beam pipe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" r="11962" b="19976"/>
          <a:stretch/>
        </p:blipFill>
        <p:spPr>
          <a:xfrm>
            <a:off x="1267407" y="2944571"/>
            <a:ext cx="3908250" cy="236042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93" b="11143"/>
          <a:stretch/>
        </p:blipFill>
        <p:spPr>
          <a:xfrm>
            <a:off x="295065" y="784414"/>
            <a:ext cx="5058232" cy="2648387"/>
          </a:xfrm>
          <a:prstGeom prst="rect">
            <a:avLst/>
          </a:prstGeom>
        </p:spPr>
      </p:pic>
      <p:pic>
        <p:nvPicPr>
          <p:cNvPr id="9" name="F9416F19-FCE3-448F-860E-A327037F1E97" descr="A32B7FD7-9415-4EE0-BAE2-84FE48D7F182@ln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7812" y="104573"/>
            <a:ext cx="2800125" cy="66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27516" y="5036654"/>
            <a:ext cx="4878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final inner diameter 57 mm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thickness 150 µm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fibre reinforcement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00µm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2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SIDDHARTA2 Setup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DAFNE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Picture 4" descr="C:\cargnelli\physik\dafne\LNF-Luftbil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879569"/>
            <a:ext cx="2670663" cy="19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047999"/>
            <a:ext cx="3174521" cy="1825593"/>
          </a:xfrm>
          <a:prstGeom prst="rect">
            <a:avLst/>
          </a:prstGeom>
        </p:spPr>
      </p:pic>
      <p:pic>
        <p:nvPicPr>
          <p:cNvPr id="7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396" y="1709111"/>
            <a:ext cx="5391908" cy="41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42" y="679553"/>
            <a:ext cx="6742420" cy="52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38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Kaonic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deuterium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with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smtClean="0">
                <a:solidFill>
                  <a:srgbClr val="3145DB"/>
                </a:solidFill>
                <a:cs typeface="MS PGothic" pitchFamily="34" charset="-128"/>
              </a:rPr>
              <a:t>SIDDHARTA2 at DAFNE</a:t>
            </a:r>
            <a:endParaRPr lang="en-US" sz="3200" dirty="0">
              <a:solidFill>
                <a:srgbClr val="3145DB"/>
              </a:solidFill>
              <a:cs typeface="MS PGothic" pitchFamily="34" charset="-128"/>
            </a:endParaRPr>
          </a:p>
        </p:txBody>
      </p:sp>
      <p:sp>
        <p:nvSpPr>
          <p:cNvPr id="77827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959"/>
            <a:ext cx="9144000" cy="51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45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Kaonic </a:t>
            </a:r>
            <a:r>
              <a:rPr lang="de-DE" dirty="0" err="1" smtClean="0">
                <a:solidFill>
                  <a:srgbClr val="0000FF"/>
                </a:solidFill>
              </a:rPr>
              <a:t>deuterium</a:t>
            </a:r>
            <a:r>
              <a:rPr lang="de-DE" dirty="0" smtClean="0">
                <a:solidFill>
                  <a:srgbClr val="0000FF"/>
                </a:solidFill>
              </a:rPr>
              <a:t> Experiment:</a:t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smtClean="0">
                <a:solidFill>
                  <a:srgbClr val="0000FF"/>
                </a:solidFill>
              </a:rPr>
              <a:t>E57 @ J-PARC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7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Strangeness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6338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Strange quark – not </a:t>
            </a:r>
            <a:r>
              <a:rPr lang="en-US" sz="2800" i="1" dirty="0" smtClean="0">
                <a:solidFill>
                  <a:srgbClr val="0000FF"/>
                </a:solidFill>
              </a:rPr>
              <a:t>light </a:t>
            </a:r>
            <a:r>
              <a:rPr lang="en-US" sz="2800" dirty="0" smtClean="0">
                <a:solidFill>
                  <a:srgbClr val="0000FF"/>
                </a:solidFill>
              </a:rPr>
              <a:t>but not </a:t>
            </a:r>
            <a:r>
              <a:rPr lang="en-US" sz="2800" i="1" dirty="0" smtClean="0">
                <a:solidFill>
                  <a:srgbClr val="0000FF"/>
                </a:solidFill>
              </a:rPr>
              <a:t>heavy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28" y="1405485"/>
            <a:ext cx="4618243" cy="4763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" y="6082258"/>
            <a:ext cx="8589859" cy="39975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38" y="1677235"/>
            <a:ext cx="2975508" cy="24952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758321" y="4390413"/>
            <a:ext cx="281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Kaonic</a:t>
            </a:r>
            <a:r>
              <a:rPr lang="en-US" dirty="0" smtClean="0">
                <a:sym typeface="Wingdings"/>
              </a:rPr>
              <a:t> atoms  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Spontaneous and explicit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Chiral symmetry breaking in 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ow-energy QCD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857708" y="2909526"/>
            <a:ext cx="1895620" cy="170591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443372" y="6457890"/>
            <a:ext cx="2646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latin typeface="Palatino Linotype" pitchFamily="18" charset="0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X-</a:t>
            </a:r>
            <a:r>
              <a:rPr lang="de-DE" dirty="0" err="1" smtClean="0">
                <a:solidFill>
                  <a:srgbClr val="0000FF"/>
                </a:solidFill>
              </a:rPr>
              <a:t>ray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yields</a:t>
            </a:r>
            <a:r>
              <a:rPr lang="de-DE" dirty="0" smtClean="0">
                <a:solidFill>
                  <a:srgbClr val="0000FF"/>
                </a:solidFill>
              </a:rPr>
              <a:t> in 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D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35324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0615" y="5066260"/>
            <a:ext cx="3214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T.Koike</a:t>
            </a:r>
            <a:r>
              <a:rPr lang="de-DE" dirty="0"/>
              <a:t>, T. </a:t>
            </a:r>
            <a:r>
              <a:rPr lang="de-DE" dirty="0" smtClean="0"/>
              <a:t>Harada</a:t>
            </a:r>
            <a:r>
              <a:rPr lang="de-DE" dirty="0"/>
              <a:t>, "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K-p </a:t>
            </a:r>
            <a:r>
              <a:rPr lang="de-DE" dirty="0" err="1"/>
              <a:t>and</a:t>
            </a:r>
            <a:r>
              <a:rPr lang="de-DE" dirty="0"/>
              <a:t> K-d </a:t>
            </a:r>
            <a:r>
              <a:rPr lang="de-DE" dirty="0" err="1"/>
              <a:t>atoms</a:t>
            </a:r>
            <a:r>
              <a:rPr lang="de-DE" dirty="0"/>
              <a:t>", Phys. </a:t>
            </a:r>
            <a:r>
              <a:rPr lang="de-DE" dirty="0" err="1"/>
              <a:t>Rev</a:t>
            </a:r>
            <a:r>
              <a:rPr lang="de-DE" dirty="0"/>
              <a:t>. C 53 (1996) 79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001846" y="4959898"/>
            <a:ext cx="368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T. S. Jensen, “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Cascade</a:t>
            </a:r>
            <a:r>
              <a:rPr lang="de-DE" dirty="0"/>
              <a:t> in </a:t>
            </a:r>
            <a:r>
              <a:rPr lang="de-DE" dirty="0" err="1"/>
              <a:t>Kaonic</a:t>
            </a:r>
            <a:r>
              <a:rPr lang="de-DE" dirty="0"/>
              <a:t> Hydrogen </a:t>
            </a:r>
            <a:r>
              <a:rPr lang="de-DE" dirty="0" err="1"/>
              <a:t>and</a:t>
            </a:r>
            <a:r>
              <a:rPr lang="de-DE" dirty="0"/>
              <a:t> Deuterium”, </a:t>
            </a:r>
            <a:r>
              <a:rPr lang="de-DE" dirty="0" err="1"/>
              <a:t>Proceedings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DAFNE 2004: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meson</a:t>
            </a:r>
            <a:r>
              <a:rPr lang="de-DE" dirty="0"/>
              <a:t> </a:t>
            </a:r>
            <a:r>
              <a:rPr lang="de-DE" dirty="0" err="1"/>
              <a:t>factories</a:t>
            </a:r>
            <a:r>
              <a:rPr lang="de-DE" dirty="0"/>
              <a:t>, June 2004. 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897924" y="2168769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prstDash val="lgDash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3124200" y="2168769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8768862" y="2243015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prstDash val="lgDash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7110000" y="2243015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0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17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Setup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J-PARC K1.8BR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68" y="1038337"/>
            <a:ext cx="7218010" cy="50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Target </a:t>
            </a:r>
            <a:r>
              <a:rPr lang="de-DE" dirty="0" err="1" smtClean="0"/>
              <a:t>and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26" y="1417638"/>
            <a:ext cx="6353473" cy="49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28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3983667" y="4293278"/>
            <a:ext cx="5064762" cy="2591617"/>
            <a:chOff x="2152970" y="329188"/>
            <a:chExt cx="8217226" cy="2687494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4268" y="329188"/>
              <a:ext cx="3995928" cy="2687494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2152970" y="703600"/>
              <a:ext cx="4562321" cy="86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Palatino Linotype" panose="02040502050505030304" pitchFamily="18" charset="0"/>
                </a:rPr>
                <a:t>4x2 SDD </a:t>
              </a:r>
              <a:r>
                <a:rPr lang="en-GB" sz="2400" dirty="0" smtClean="0">
                  <a:latin typeface="Palatino Linotype" panose="02040502050505030304" pitchFamily="18" charset="0"/>
                </a:rPr>
                <a:t>array single </a:t>
              </a:r>
              <a:r>
                <a:rPr lang="en-GB" sz="2400" dirty="0">
                  <a:latin typeface="Palatino Linotype" panose="02040502050505030304" pitchFamily="18" charset="0"/>
                </a:rPr>
                <a:t>unit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305100" y="224989"/>
            <a:ext cx="5931302" cy="503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Palatino Linotype" panose="02040502050505030304" pitchFamily="18" charset="0"/>
              </a:rPr>
              <a:t>4x2 SDD </a:t>
            </a:r>
            <a:r>
              <a:rPr lang="en-GB" sz="3600" dirty="0" smtClean="0">
                <a:latin typeface="Palatino Linotype" panose="02040502050505030304" pitchFamily="18" charset="0"/>
              </a:rPr>
              <a:t>arrays</a:t>
            </a:r>
          </a:p>
          <a:p>
            <a:endParaRPr lang="en-GB" sz="800" dirty="0" smtClean="0">
              <a:latin typeface="Palatino Linotype" panose="02040502050505030304" pitchFamily="18" charset="0"/>
            </a:endParaRPr>
          </a:p>
          <a:p>
            <a:pPr marL="457200" indent="-457200">
              <a:buAutoNum type="arabicPlain" startAt="24"/>
            </a:pPr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SDD-chips for </a:t>
            </a:r>
            <a:r>
              <a:rPr lang="en-GB" sz="2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kaonic</a:t>
            </a:r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hydrogen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48 </a:t>
            </a:r>
            <a:r>
              <a:rPr lang="en-GB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SDD-chips </a:t>
            </a:r>
            <a:r>
              <a:rPr lang="en-GB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for </a:t>
            </a:r>
            <a:r>
              <a:rPr lang="en-GB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kaonic</a:t>
            </a:r>
            <a:r>
              <a:rPr lang="en-GB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deuterium</a:t>
            </a:r>
            <a:endParaRPr lang="en-GB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GB" sz="1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GB" sz="2400" dirty="0" smtClean="0">
                <a:latin typeface="Palatino Linotype" panose="02040502050505030304" pitchFamily="18" charset="0"/>
              </a:rPr>
              <a:t>  4  pieces – long term tests at SMI</a:t>
            </a:r>
          </a:p>
          <a:p>
            <a:r>
              <a:rPr lang="en-GB" sz="2400" dirty="0" smtClean="0">
                <a:latin typeface="Palatino Linotype" panose="02040502050505030304" pitchFamily="18" charset="0"/>
              </a:rPr>
              <a:t>  8  pieces </a:t>
            </a:r>
            <a:r>
              <a:rPr lang="en-GB" sz="2400" dirty="0">
                <a:latin typeface="Palatino Linotype" panose="02040502050505030304" pitchFamily="18" charset="0"/>
              </a:rPr>
              <a:t>– long term tests at </a:t>
            </a:r>
            <a:r>
              <a:rPr lang="en-GB" sz="2400" dirty="0" smtClean="0">
                <a:latin typeface="Palatino Linotype" panose="02040502050505030304" pitchFamily="18" charset="0"/>
              </a:rPr>
              <a:t>LNF</a:t>
            </a:r>
          </a:p>
          <a:p>
            <a:r>
              <a:rPr lang="en-GB" sz="2400" dirty="0">
                <a:latin typeface="Palatino Linotype" panose="02040502050505030304" pitchFamily="18" charset="0"/>
              </a:rPr>
              <a:t> </a:t>
            </a:r>
            <a:r>
              <a:rPr lang="en-GB" sz="2400" dirty="0" smtClean="0">
                <a:latin typeface="Palatino Linotype" panose="02040502050505030304" pitchFamily="18" charset="0"/>
              </a:rPr>
              <a:t> 7  </a:t>
            </a:r>
            <a:r>
              <a:rPr lang="en-GB" sz="2400" dirty="0">
                <a:latin typeface="Palatino Linotype" panose="02040502050505030304" pitchFamily="18" charset="0"/>
              </a:rPr>
              <a:t>pieces – </a:t>
            </a:r>
            <a:r>
              <a:rPr lang="en-GB" sz="2400" dirty="0" smtClean="0">
                <a:latin typeface="Palatino Linotype" panose="02040502050505030304" pitchFamily="18" charset="0"/>
              </a:rPr>
              <a:t>for tests </a:t>
            </a:r>
            <a:r>
              <a:rPr lang="en-GB" sz="2400" dirty="0">
                <a:latin typeface="Palatino Linotype" panose="02040502050505030304" pitchFamily="18" charset="0"/>
              </a:rPr>
              <a:t>at </a:t>
            </a:r>
            <a:r>
              <a:rPr lang="en-GB" sz="2400" dirty="0" smtClean="0">
                <a:latin typeface="Palatino Linotype" panose="02040502050505030304" pitchFamily="18" charset="0"/>
              </a:rPr>
              <a:t>J-PARC</a:t>
            </a:r>
            <a:endParaRPr lang="en-GB" sz="2400" dirty="0">
              <a:latin typeface="Palatino Linotype" panose="02040502050505030304" pitchFamily="18" charset="0"/>
            </a:endParaRPr>
          </a:p>
          <a:p>
            <a:endParaRPr lang="en-GB" sz="1000" dirty="0" smtClean="0">
              <a:latin typeface="Palatino Linotype" panose="02040502050505030304" pitchFamily="18" charset="0"/>
            </a:endParaRPr>
          </a:p>
          <a:p>
            <a:endParaRPr lang="en-GB" sz="1000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Palatino Linotype" panose="02040502050505030304" pitchFamily="18" charset="0"/>
              </a:rPr>
              <a:t>  in total 38  pieces bonded and tested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Palatino Linotype" panose="02040502050505030304" pitchFamily="18" charset="0"/>
              </a:rPr>
              <a:t>	</a:t>
            </a:r>
            <a:r>
              <a:rPr lang="en-GB" sz="2400" dirty="0" smtClean="0">
                <a:solidFill>
                  <a:srgbClr val="FF0000"/>
                </a:solidFill>
              </a:rPr>
              <a:t>assembling / bonding rate successful</a:t>
            </a:r>
            <a:endParaRPr lang="en-GB" sz="2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GB" sz="2400" dirty="0" smtClean="0">
              <a:latin typeface="Palatino Linotype" panose="02040502050505030304" pitchFamily="18" charset="0"/>
            </a:endParaRPr>
          </a:p>
          <a:p>
            <a:endParaRPr lang="en-GB" sz="2400" dirty="0">
              <a:latin typeface="Palatino Linotype" panose="02040502050505030304" pitchFamily="18" charset="0"/>
            </a:endParaRPr>
          </a:p>
          <a:p>
            <a:endParaRPr lang="en-GB" sz="750" dirty="0">
              <a:latin typeface="Palatino Linotype" panose="02040502050505030304" pitchFamily="18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47" y="923710"/>
            <a:ext cx="2390299" cy="322284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314411" y="453599"/>
            <a:ext cx="2734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Shipping package</a:t>
            </a:r>
            <a:endParaRPr lang="en-GB" sz="24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05100" y="923708"/>
            <a:ext cx="5084581" cy="804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29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774" y="2105507"/>
            <a:ext cx="2871789" cy="454294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293" y="704850"/>
            <a:ext cx="3950494" cy="39504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" y="3371849"/>
            <a:ext cx="3276600" cy="3276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39123" y="120076"/>
            <a:ext cx="60608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K-d setup at J-PARC – first tests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39124" y="2725519"/>
            <a:ext cx="163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feedthroughs to amplifier boards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47117" y="1459176"/>
            <a:ext cx="1782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assembling of target cell + 2 SDD arrays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0037" y="712680"/>
            <a:ext cx="157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J-PARC, Dec.2017</a:t>
            </a:r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036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1700"/>
            <a:ext cx="9144000" cy="50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5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08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19800" y="567100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J. </a:t>
            </a:r>
            <a:r>
              <a:rPr lang="de-DE" dirty="0" err="1" smtClean="0"/>
              <a:t>Zmeskal</a:t>
            </a:r>
            <a:r>
              <a:rPr lang="de-DE" dirty="0" smtClean="0"/>
              <a:t>, PAC Meeting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1178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1101" y="2493028"/>
            <a:ext cx="4035100" cy="26021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pple Chancery"/>
                <a:cs typeface="Apple Chancery"/>
              </a:rPr>
              <a:t>Thank you for your attention</a:t>
            </a:r>
            <a:endParaRPr lang="en-US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40" y="1094944"/>
            <a:ext cx="4191586" cy="49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Sources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of</a:t>
            </a:r>
            <a:r>
              <a:rPr lang="de-DE" sz="3200" dirty="0" smtClean="0">
                <a:solidFill>
                  <a:srgbClr val="0000FF"/>
                </a:solidFill>
              </a:rPr>
              <a:t> experimental </a:t>
            </a:r>
            <a:r>
              <a:rPr lang="de-DE" sz="3200" dirty="0" err="1" smtClean="0">
                <a:solidFill>
                  <a:srgbClr val="0000FF"/>
                </a:solidFill>
              </a:rPr>
              <a:t>information</a:t>
            </a:r>
            <a:r>
              <a:rPr lang="de-DE" sz="3200" dirty="0" smtClean="0">
                <a:solidFill>
                  <a:srgbClr val="0000FF"/>
                </a:solidFill>
              </a:rPr>
              <a:t> on </a:t>
            </a:r>
            <a:r>
              <a:rPr lang="de-DE" sz="3200" dirty="0" err="1" smtClean="0">
                <a:solidFill>
                  <a:srgbClr val="0000FF"/>
                </a:solidFill>
              </a:rPr>
              <a:t>K</a:t>
            </a:r>
            <a:r>
              <a:rPr lang="de-DE" sz="3200" baseline="-25000" dirty="0" err="1" smtClean="0">
                <a:solidFill>
                  <a:srgbClr val="0000FF"/>
                </a:solidFill>
              </a:rPr>
              <a:t>bar</a:t>
            </a:r>
            <a:r>
              <a:rPr lang="de-DE" sz="3200" dirty="0" err="1" smtClean="0">
                <a:solidFill>
                  <a:srgbClr val="0000FF"/>
                </a:solidFill>
              </a:rPr>
              <a:t>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interaction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78" y="2659239"/>
            <a:ext cx="3367012" cy="36971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0215" y="2659239"/>
            <a:ext cx="2991556" cy="176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378178" y="1634446"/>
            <a:ext cx="3232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dirty="0" smtClean="0">
                <a:solidFill>
                  <a:srgbClr val="000000"/>
                </a:solidFill>
              </a:rPr>
              <a:t>-p </a:t>
            </a:r>
            <a:r>
              <a:rPr lang="de-DE" dirty="0" err="1" smtClean="0">
                <a:solidFill>
                  <a:srgbClr val="000000"/>
                </a:solidFill>
              </a:rPr>
              <a:t>scattering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f</a:t>
            </a:r>
            <a:r>
              <a:rPr lang="de-DE" dirty="0" err="1" smtClean="0">
                <a:solidFill>
                  <a:srgbClr val="000000"/>
                </a:solidFill>
              </a:rPr>
              <a:t>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threshold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extrapolation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 smtClean="0">
                <a:solidFill>
                  <a:srgbClr val="000000"/>
                </a:solidFill>
              </a:rPr>
              <a:t>necessary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10215" y="163444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branching</a:t>
            </a:r>
            <a:r>
              <a:rPr lang="de-DE" dirty="0" smtClean="0"/>
              <a:t> </a:t>
            </a:r>
            <a:r>
              <a:rPr lang="de-DE" dirty="0" err="1" smtClean="0"/>
              <a:t>ratios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6704366" y="1634446"/>
            <a:ext cx="2223686" cy="3056118"/>
            <a:chOff x="6920314" y="1634446"/>
            <a:chExt cx="2223686" cy="3056118"/>
          </a:xfrm>
        </p:grpSpPr>
        <p:sp>
          <p:nvSpPr>
            <p:cNvPr id="9" name="Textfeld 8"/>
            <p:cNvSpPr txBox="1"/>
            <p:nvPr/>
          </p:nvSpPr>
          <p:spPr>
            <a:xfrm>
              <a:off x="6920314" y="1634446"/>
              <a:ext cx="1826867" cy="36933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FF6600"/>
                  </a:solidFill>
                </a:rPr>
                <a:t>Kaonic</a:t>
              </a:r>
              <a:r>
                <a:rPr lang="de-DE" dirty="0" smtClean="0">
                  <a:solidFill>
                    <a:srgbClr val="FF6600"/>
                  </a:solidFill>
                </a:rPr>
                <a:t> </a:t>
              </a:r>
              <a:r>
                <a:rPr lang="de-DE" dirty="0" err="1" smtClean="0">
                  <a:solidFill>
                    <a:srgbClr val="FF6600"/>
                  </a:solidFill>
                </a:rPr>
                <a:t>atom</a:t>
              </a:r>
              <a:r>
                <a:rPr lang="de-DE" dirty="0" smtClean="0">
                  <a:solidFill>
                    <a:srgbClr val="FF6600"/>
                  </a:solidFill>
                </a:rPr>
                <a:t> </a:t>
              </a:r>
              <a:r>
                <a:rPr lang="de-DE" dirty="0" err="1" smtClean="0">
                  <a:solidFill>
                    <a:srgbClr val="FF6600"/>
                  </a:solidFill>
                </a:rPr>
                <a:t>data</a:t>
              </a:r>
              <a:endParaRPr lang="de-DE" dirty="0">
                <a:solidFill>
                  <a:srgbClr val="FF66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920314" y="2659239"/>
              <a:ext cx="2223686" cy="2031325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Kaonic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hydrogen</a:t>
              </a:r>
            </a:p>
            <a:p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Kaonic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Deuterium</a:t>
              </a:r>
            </a:p>
            <a:p>
              <a:endParaRPr lang="de-DE" dirty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1s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state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shift</a:t>
              </a:r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1s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state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width</a:t>
              </a:r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x-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ray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spectroscopy</a:t>
              </a:r>
              <a:endParaRPr lang="de-DE" dirty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4358401" y="4969550"/>
            <a:ext cx="455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C</a:t>
            </a:r>
            <a:r>
              <a:rPr lang="de-DE" dirty="0" err="1" smtClean="0">
                <a:solidFill>
                  <a:srgbClr val="0000FF"/>
                </a:solidFill>
              </a:rPr>
              <a:t>onstraints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from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precise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 hydrogen </a:t>
            </a:r>
            <a:r>
              <a:rPr lang="de-DE" dirty="0" err="1" smtClean="0">
                <a:solidFill>
                  <a:srgbClr val="0000FF"/>
                </a:solidFill>
              </a:rPr>
              <a:t>measurements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dirty="0" smtClean="0">
                <a:solidFill>
                  <a:srgbClr val="0000FF"/>
                </a:solidFill>
              </a:rPr>
              <a:t>sub-</a:t>
            </a:r>
            <a:r>
              <a:rPr lang="de-DE" dirty="0" err="1" smtClean="0">
                <a:solidFill>
                  <a:srgbClr val="0000FF"/>
                </a:solidFill>
              </a:rPr>
              <a:t>threshold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extrapolations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the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KbarN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amplitude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with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s</a:t>
            </a:r>
            <a:r>
              <a:rPr lang="de-DE" dirty="0" err="1" smtClean="0">
                <a:solidFill>
                  <a:srgbClr val="0000FF"/>
                </a:solidFill>
              </a:rPr>
              <a:t>trongly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reduced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uncertainties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0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258937" y="1681629"/>
            <a:ext cx="6012182" cy="4506753"/>
            <a:chOff x="619568" y="2084468"/>
            <a:chExt cx="8016243" cy="4506753"/>
          </a:xfrm>
        </p:grpSpPr>
        <p:grpSp>
          <p:nvGrpSpPr>
            <p:cNvPr id="3" name="Gruppieren 2"/>
            <p:cNvGrpSpPr/>
            <p:nvPr/>
          </p:nvGrpSpPr>
          <p:grpSpPr>
            <a:xfrm>
              <a:off x="619568" y="2084468"/>
              <a:ext cx="6928972" cy="4506753"/>
              <a:chOff x="619568" y="2084468"/>
              <a:chExt cx="6928972" cy="4506753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619568" y="2084468"/>
                <a:ext cx="6928972" cy="4506753"/>
                <a:chOff x="1254650" y="1916832"/>
                <a:chExt cx="6591618" cy="4170784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3530" y="1916832"/>
                  <a:ext cx="6129747" cy="3981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feld 10"/>
                <p:cNvSpPr txBox="1"/>
                <p:nvPr/>
              </p:nvSpPr>
              <p:spPr>
                <a:xfrm>
                  <a:off x="5106006" y="5745817"/>
                  <a:ext cx="2740262" cy="3417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r>
                    <a:rPr lang="de-DE" dirty="0"/>
                    <a:t>X-</a:t>
                  </a:r>
                  <a:r>
                    <a:rPr lang="de-DE" dirty="0" err="1"/>
                    <a:t>ray</a:t>
                  </a:r>
                  <a:r>
                    <a:rPr lang="de-DE" dirty="0"/>
                    <a:t> </a:t>
                  </a:r>
                  <a:r>
                    <a:rPr lang="de-DE" dirty="0" err="1"/>
                    <a:t>energy</a:t>
                  </a:r>
                  <a:r>
                    <a:rPr lang="de-DE" dirty="0"/>
                    <a:t>  [</a:t>
                  </a:r>
                  <a:r>
                    <a:rPr lang="de-DE" dirty="0" err="1"/>
                    <a:t>keV</a:t>
                  </a:r>
                  <a:r>
                    <a:rPr lang="de-DE" dirty="0"/>
                    <a:t>]</a:t>
                  </a:r>
                </a:p>
              </p:txBody>
            </p:sp>
            <p:sp>
              <p:nvSpPr>
                <p:cNvPr id="5" name="Textfeld 11"/>
                <p:cNvSpPr txBox="1"/>
                <p:nvPr/>
              </p:nvSpPr>
              <p:spPr>
                <a:xfrm rot="16200000">
                  <a:off x="423662" y="3394427"/>
                  <a:ext cx="2130443" cy="4684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r>
                    <a:rPr lang="de-DE" dirty="0" err="1"/>
                    <a:t>counts</a:t>
                  </a:r>
                  <a:r>
                    <a:rPr lang="de-DE" dirty="0"/>
                    <a:t> per 80 eV bin</a:t>
                  </a:r>
                </a:p>
              </p:txBody>
            </p:sp>
          </p:grpSp>
          <p:sp>
            <p:nvSpPr>
              <p:cNvPr id="6" name="Textfeld 13"/>
              <p:cNvSpPr txBox="1"/>
              <p:nvPr/>
            </p:nvSpPr>
            <p:spPr>
              <a:xfrm>
                <a:off x="2972200" y="3719172"/>
                <a:ext cx="43633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de-DE" dirty="0"/>
                  <a:t>K</a:t>
                </a:r>
                <a:r>
                  <a:rPr lang="de-DE" baseline="-250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7" name="Textfeld 14"/>
              <p:cNvSpPr txBox="1"/>
              <p:nvPr/>
            </p:nvSpPr>
            <p:spPr>
              <a:xfrm>
                <a:off x="3753391" y="3112244"/>
                <a:ext cx="5641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de-DE" dirty="0" err="1"/>
                  <a:t>K</a:t>
                </a:r>
                <a:r>
                  <a:rPr lang="de-DE" baseline="-25000" dirty="0" err="1">
                    <a:latin typeface="Symbol" panose="05050102010706020507" pitchFamily="18" charset="2"/>
                  </a:rPr>
                  <a:t>b</a:t>
                </a:r>
                <a:endParaRPr lang="de-DE" baseline="-250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8" name="Textfeld 15"/>
              <p:cNvSpPr txBox="1"/>
              <p:nvPr/>
            </p:nvSpPr>
            <p:spPr>
              <a:xfrm>
                <a:off x="4197883" y="2914508"/>
                <a:ext cx="839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de-DE" dirty="0" err="1"/>
                  <a:t>K</a:t>
                </a:r>
                <a:r>
                  <a:rPr lang="de-DE" baseline="-25000" dirty="0" err="1"/>
                  <a:t>high</a:t>
                </a:r>
                <a:endParaRPr lang="de-DE" baseline="-25000" dirty="0"/>
              </a:p>
            </p:txBody>
          </p:sp>
        </p:grpSp>
        <p:sp>
          <p:nvSpPr>
            <p:cNvPr id="10" name="Textfeld 10"/>
            <p:cNvSpPr txBox="1"/>
            <p:nvPr/>
          </p:nvSpPr>
          <p:spPr>
            <a:xfrm>
              <a:off x="4974338" y="2159775"/>
              <a:ext cx="3661473" cy="2246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2000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DAQ WITH HYDROGEN</a:t>
              </a:r>
              <a:endParaRPr lang="en-GB" sz="2000" dirty="0" smtClean="0">
                <a:latin typeface="Palatino Linotype" panose="0204050205050503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2000" dirty="0" smtClean="0">
                  <a:latin typeface="Palatino Linotype" panose="02040502050505030304" pitchFamily="18" charset="0"/>
                </a:rPr>
                <a:t>45 kW proton beam, 3 days </a:t>
              </a:r>
              <a:endParaRPr lang="en-GB" sz="2000" dirty="0">
                <a:latin typeface="Palatino Linotype" panose="0204050205050503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2000" dirty="0">
                  <a:latin typeface="Palatino Linotype" panose="02040502050505030304" pitchFamily="18" charset="0"/>
                </a:rPr>
                <a:t>detector area 120 cm</a:t>
              </a:r>
              <a:r>
                <a:rPr lang="en-GB" sz="2000" baseline="30000" dirty="0">
                  <a:latin typeface="Palatino Linotype" panose="02040502050505030304" pitchFamily="18" charset="0"/>
                </a:rPr>
                <a:t>2</a:t>
              </a:r>
              <a:r>
                <a:rPr lang="en-GB" sz="2000" dirty="0">
                  <a:latin typeface="Palatino Linotype" panose="02040502050505030304" pitchFamily="18" charset="0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2000" dirty="0" smtClean="0">
                  <a:latin typeface="Palatino Linotype" panose="02040502050505030304" pitchFamily="18" charset="0"/>
                </a:rPr>
                <a:t>4% </a:t>
              </a:r>
              <a:r>
                <a:rPr lang="en-GB" sz="2000" dirty="0">
                  <a:latin typeface="Palatino Linotype" panose="02040502050505030304" pitchFamily="18" charset="0"/>
                </a:rPr>
                <a:t>LHD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5449824" y="4447498"/>
              <a:ext cx="3158555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achievable precision:  </a:t>
              </a:r>
            </a:p>
            <a:p>
              <a:r>
                <a:rPr lang="en-GB" sz="20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    sigma(shift</a:t>
              </a:r>
              <a:r>
                <a:rPr lang="en-GB" sz="20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)    ~ 35 eV   </a:t>
              </a:r>
            </a:p>
            <a:p>
              <a:r>
                <a:rPr lang="en-GB" sz="2000" b="1" dirty="0" smtClean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     sigma(width)  ~ </a:t>
              </a:r>
              <a:r>
                <a:rPr lang="en-GB" sz="20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71 eV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71004" y="137980"/>
            <a:ext cx="7845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Palatino Linotype" panose="02040502050505030304" pitchFamily="18" charset="0"/>
              </a:rPr>
              <a:t>Commissioning of </a:t>
            </a:r>
            <a:r>
              <a:rPr lang="en-GB" sz="3200" dirty="0" smtClean="0">
                <a:latin typeface="Palatino Linotype" panose="02040502050505030304" pitchFamily="18" charset="0"/>
              </a:rPr>
              <a:t>the E57 apparatus </a:t>
            </a:r>
          </a:p>
          <a:p>
            <a:r>
              <a:rPr lang="en-GB" sz="3200" dirty="0" smtClean="0">
                <a:latin typeface="Palatino Linotype" panose="02040502050505030304" pitchFamily="18" charset="0"/>
              </a:rPr>
              <a:t>for stage-2 approv</a:t>
            </a:r>
            <a:r>
              <a:rPr lang="en-GB" sz="3600" dirty="0" smtClean="0">
                <a:latin typeface="Palatino Linotype" panose="02040502050505030304" pitchFamily="18" charset="0"/>
              </a:rPr>
              <a:t>al </a:t>
            </a:r>
            <a:r>
              <a:rPr lang="en-GB" sz="2800" dirty="0" smtClean="0">
                <a:latin typeface="Palatino Linotype" panose="02040502050505030304" pitchFamily="18" charset="0"/>
              </a:rPr>
              <a:t>(proof of principle using </a:t>
            </a:r>
            <a:r>
              <a:rPr lang="en-GB" sz="2800" dirty="0" err="1" smtClean="0">
                <a:latin typeface="Palatino Linotype" panose="02040502050505030304" pitchFamily="18" charset="0"/>
              </a:rPr>
              <a:t>K</a:t>
            </a:r>
            <a:r>
              <a:rPr lang="en-GB" sz="2800" baseline="38000" dirty="0" err="1" smtClean="0">
                <a:latin typeface="Palatino Linotype" panose="02040502050505030304" pitchFamily="18" charset="0"/>
                <a:sym typeface="Symbol" panose="05050102010706020507" pitchFamily="18" charset="2"/>
              </a:rPr>
              <a:t></a:t>
            </a:r>
            <a:r>
              <a:rPr lang="en-GB" sz="2800" dirty="0" err="1" smtClean="0">
                <a:latin typeface="Palatino Linotype" panose="02040502050505030304" pitchFamily="18" charset="0"/>
                <a:sym typeface="Symbol" panose="05050102010706020507" pitchFamily="18" charset="2"/>
              </a:rPr>
              <a:t>p</a:t>
            </a:r>
            <a:r>
              <a:rPr lang="en-GB" sz="2800" dirty="0" smtClean="0">
                <a:latin typeface="Palatino Linotype" panose="02040502050505030304" pitchFamily="18" charset="0"/>
                <a:sym typeface="Symbol" panose="05050102010706020507" pitchFamily="18" charset="2"/>
              </a:rPr>
              <a:t>)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9860" y="3832640"/>
            <a:ext cx="2343329" cy="26961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Rechteck 16"/>
          <p:cNvSpPr/>
          <p:nvPr/>
        </p:nvSpPr>
        <p:spPr>
          <a:xfrm>
            <a:off x="6619861" y="3197609"/>
            <a:ext cx="231788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1600" b="1" dirty="0" smtClean="0">
                <a:solidFill>
                  <a:srgbClr val="FF0000"/>
                </a:solidFill>
                <a:latin typeface="Palatino Linotype" pitchFamily="18" charset="0"/>
              </a:rPr>
              <a:t>ε</a:t>
            </a:r>
            <a:r>
              <a:rPr lang="el-GR" sz="1600" b="1" baseline="-25000" dirty="0" smtClean="0">
                <a:solidFill>
                  <a:srgbClr val="FF0000"/>
                </a:solidFill>
                <a:latin typeface="Palatino Linotype" pitchFamily="18" charset="0"/>
              </a:rPr>
              <a:t>1</a:t>
            </a:r>
            <a:r>
              <a:rPr lang="en-GB" sz="1600" b="1" baseline="-25000" dirty="0" smtClean="0">
                <a:solidFill>
                  <a:srgbClr val="FF0000"/>
                </a:solidFill>
                <a:latin typeface="Palatino Linotype" pitchFamily="18" charset="0"/>
              </a:rPr>
              <a:t>s</a:t>
            </a:r>
            <a:r>
              <a:rPr lang="en-GB" sz="1600" b="1" dirty="0" smtClean="0">
                <a:solidFill>
                  <a:srgbClr val="FF0000"/>
                </a:solidFill>
                <a:latin typeface="Palatino Linotype" pitchFamily="18" charset="0"/>
              </a:rPr>
              <a:t> = -283 ± 36(stat) ±   6(</a:t>
            </a:r>
            <a:r>
              <a:rPr lang="en-GB" sz="1600" b="1" dirty="0" err="1" smtClean="0">
                <a:solidFill>
                  <a:srgbClr val="FF0000"/>
                </a:solidFill>
                <a:latin typeface="Palatino Linotype" pitchFamily="18" charset="0"/>
              </a:rPr>
              <a:t>syst</a:t>
            </a:r>
            <a:r>
              <a:rPr lang="en-GB" sz="1600" b="1" dirty="0" smtClean="0">
                <a:solidFill>
                  <a:srgbClr val="FF0000"/>
                </a:solidFill>
                <a:latin typeface="Palatino Linotype" pitchFamily="18" charset="0"/>
              </a:rPr>
              <a:t>) </a:t>
            </a:r>
            <a:r>
              <a:rPr lang="en-GB" sz="1600" b="1" dirty="0" err="1" smtClean="0">
                <a:solidFill>
                  <a:srgbClr val="FF0000"/>
                </a:solidFill>
                <a:latin typeface="Palatino Linotype" pitchFamily="18" charset="0"/>
              </a:rPr>
              <a:t>eV</a:t>
            </a:r>
            <a:endParaRPr lang="en-GB" sz="1600" b="1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r>
              <a:rPr lang="el-GR" sz="1600" b="1" dirty="0" smtClean="0">
                <a:solidFill>
                  <a:srgbClr val="FF0000"/>
                </a:solidFill>
                <a:latin typeface="Palatino Linotype" pitchFamily="18" charset="0"/>
              </a:rPr>
              <a:t>Γ</a:t>
            </a:r>
            <a:r>
              <a:rPr lang="el-GR" sz="1600" b="1" baseline="-25000" dirty="0" smtClean="0">
                <a:solidFill>
                  <a:srgbClr val="FF0000"/>
                </a:solidFill>
                <a:latin typeface="Palatino Linotype" pitchFamily="18" charset="0"/>
              </a:rPr>
              <a:t>1</a:t>
            </a:r>
            <a:r>
              <a:rPr lang="en-GB" sz="1600" b="1" baseline="-25000" dirty="0" smtClean="0">
                <a:solidFill>
                  <a:srgbClr val="FF0000"/>
                </a:solidFill>
                <a:latin typeface="Palatino Linotype" pitchFamily="18" charset="0"/>
              </a:rPr>
              <a:t>s </a:t>
            </a:r>
            <a:r>
              <a:rPr lang="en-GB" sz="1600" b="1" dirty="0" smtClean="0">
                <a:solidFill>
                  <a:srgbClr val="FF0000"/>
                </a:solidFill>
                <a:latin typeface="Palatino Linotype" pitchFamily="18" charset="0"/>
              </a:rPr>
              <a:t>=  541 ± 89(stat) ± 22(</a:t>
            </a:r>
            <a:r>
              <a:rPr lang="en-GB" sz="1600" b="1" dirty="0" err="1" smtClean="0">
                <a:solidFill>
                  <a:srgbClr val="FF0000"/>
                </a:solidFill>
                <a:latin typeface="Palatino Linotype" pitchFamily="18" charset="0"/>
              </a:rPr>
              <a:t>syst</a:t>
            </a:r>
            <a:r>
              <a:rPr lang="en-GB" sz="1600" b="1" dirty="0" smtClean="0">
                <a:solidFill>
                  <a:srgbClr val="FF0000"/>
                </a:solidFill>
                <a:latin typeface="Palatino Linotype" pitchFamily="18" charset="0"/>
              </a:rPr>
              <a:t>) </a:t>
            </a:r>
            <a:r>
              <a:rPr lang="en-GB" sz="1600" b="1" dirty="0" err="1" smtClean="0">
                <a:solidFill>
                  <a:srgbClr val="FF0000"/>
                </a:solidFill>
                <a:latin typeface="Palatino Linotype" pitchFamily="18" charset="0"/>
              </a:rPr>
              <a:t>eV</a:t>
            </a:r>
            <a:endParaRPr lang="en-GB" sz="1600" b="1" dirty="0" smtClean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6271119" y="3307336"/>
            <a:ext cx="319420" cy="350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5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48225"/>
            <a:ext cx="8229600" cy="1143000"/>
          </a:xfrm>
        </p:spPr>
        <p:txBody>
          <a:bodyPr/>
          <a:lstStyle/>
          <a:p>
            <a:r>
              <a:rPr lang="de-DE" dirty="0" smtClean="0"/>
              <a:t>SPARE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544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134262" y="6423734"/>
            <a:ext cx="3086100" cy="365125"/>
          </a:xfrm>
        </p:spPr>
        <p:txBody>
          <a:bodyPr/>
          <a:lstStyle/>
          <a:p>
            <a:r>
              <a:rPr lang="en-GB" smtClean="0"/>
              <a:t>MESON 2018 Cracow</a:t>
            </a:r>
            <a:endParaRPr lang="en-GB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56006"/>
              </p:ext>
            </p:extLst>
          </p:nvPr>
        </p:nvGraphicFramePr>
        <p:xfrm>
          <a:off x="428630" y="1352271"/>
          <a:ext cx="603237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1879"/>
                <a:gridCol w="248881"/>
                <a:gridCol w="248881"/>
                <a:gridCol w="248881"/>
                <a:gridCol w="248881"/>
                <a:gridCol w="248881"/>
                <a:gridCol w="248881"/>
                <a:gridCol w="248881"/>
                <a:gridCol w="248881"/>
                <a:gridCol w="248881"/>
                <a:gridCol w="248881"/>
                <a:gridCol w="248881"/>
                <a:gridCol w="25280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latin typeface="Palatino Linotype" panose="02040502050505030304" pitchFamily="18" charset="0"/>
                          <a:cs typeface="Arial" panose="020B0604020202020204" pitchFamily="34" charset="0"/>
                        </a:rPr>
                        <a:t>Jan</a:t>
                      </a:r>
                      <a:endParaRPr lang="en-GB" sz="1800" b="0" dirty="0">
                        <a:latin typeface="Palatino Linotype" panose="0204050205050503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latin typeface="Palatino Linotype" panose="02040502050505030304" pitchFamily="18" charset="0"/>
                          <a:cs typeface="Arial" panose="020B0604020202020204" pitchFamily="34" charset="0"/>
                        </a:rPr>
                        <a:t>Feb</a:t>
                      </a:r>
                      <a:endParaRPr lang="en-GB" sz="1800" b="0" dirty="0">
                        <a:latin typeface="Palatino Linotype" panose="0204050205050503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latin typeface="Palatino Linotype" panose="02040502050505030304" pitchFamily="18" charset="0"/>
                          <a:cs typeface="Arial" panose="020B0604020202020204" pitchFamily="34" charset="0"/>
                        </a:rPr>
                        <a:t>Mar</a:t>
                      </a:r>
                      <a:endParaRPr lang="en-GB" sz="1800" b="0" dirty="0">
                        <a:latin typeface="Palatino Linotype" panose="0204050205050503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latin typeface="Palatino Linotype" panose="02040502050505030304" pitchFamily="18" charset="0"/>
                          <a:cs typeface="Arial" panose="020B0604020202020204" pitchFamily="34" charset="0"/>
                        </a:rPr>
                        <a:t>Apr</a:t>
                      </a:r>
                      <a:endParaRPr lang="en-GB" sz="1800" b="0" dirty="0">
                        <a:latin typeface="Palatino Linotype" panose="0204050205050503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latin typeface="Palatino Linotype" panose="02040502050505030304" pitchFamily="18" charset="0"/>
                          <a:cs typeface="Arial" panose="020B0604020202020204" pitchFamily="34" charset="0"/>
                        </a:rPr>
                        <a:t>May</a:t>
                      </a:r>
                      <a:endParaRPr lang="en-GB" sz="1800" b="0" dirty="0">
                        <a:latin typeface="Palatino Linotype" panose="0204050205050503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latin typeface="Palatino Linotype" panose="02040502050505030304" pitchFamily="18" charset="0"/>
                          <a:cs typeface="Arial" panose="020B0604020202020204" pitchFamily="34" charset="0"/>
                        </a:rPr>
                        <a:t>Jun</a:t>
                      </a:r>
                      <a:endParaRPr lang="en-GB" sz="1800" b="0" dirty="0">
                        <a:latin typeface="Palatino Linotype" panose="0204050205050503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93192"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Palatino Linotype" panose="02040502050505030304" pitchFamily="18" charset="0"/>
                        </a:rPr>
                        <a:t>Cryogenic target + SDD at J-PARC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</a:tr>
              <a:tr h="356616"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Palatino Linotype" panose="02040502050505030304" pitchFamily="18" charset="0"/>
                        </a:rPr>
                        <a:t>SDD + E15 DAQ at J-PARC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</a:tr>
              <a:tr h="294640"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latin typeface="Palatino Linotype" panose="02040502050505030304" pitchFamily="18" charset="0"/>
                        </a:rPr>
                        <a:t>Final tests with 24 SDDs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15" name="Pfeil nach rechts 14"/>
          <p:cNvSpPr/>
          <p:nvPr/>
        </p:nvSpPr>
        <p:spPr>
          <a:xfrm>
            <a:off x="3458383" y="1787107"/>
            <a:ext cx="515606" cy="238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feld 22"/>
          <p:cNvSpPr txBox="1"/>
          <p:nvPr/>
        </p:nvSpPr>
        <p:spPr>
          <a:xfrm>
            <a:off x="428629" y="502125"/>
            <a:ext cx="637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Palatino Linotype" panose="02040502050505030304" pitchFamily="18" charset="0"/>
              </a:rPr>
              <a:t>Schedule 2018 at J-PARC</a:t>
            </a:r>
          </a:p>
        </p:txBody>
      </p:sp>
      <p:sp>
        <p:nvSpPr>
          <p:cNvPr id="27" name="Pfeil nach rechts 26"/>
          <p:cNvSpPr/>
          <p:nvPr/>
        </p:nvSpPr>
        <p:spPr>
          <a:xfrm>
            <a:off x="4916628" y="2581240"/>
            <a:ext cx="1013605" cy="27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feil nach rechts 28"/>
          <p:cNvSpPr/>
          <p:nvPr/>
        </p:nvSpPr>
        <p:spPr>
          <a:xfrm>
            <a:off x="3931194" y="2164952"/>
            <a:ext cx="1492237" cy="27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3429401" y="3524456"/>
            <a:ext cx="3988057" cy="707886"/>
          </a:xfrm>
          <a:prstGeom prst="rect">
            <a:avLst/>
          </a:prstGeom>
          <a:solidFill>
            <a:srgbClr val="FF0000">
              <a:alpha val="2902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switching time from E62 to E57 2.5 weeks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9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Time-line SIDDHARTA2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40454"/>
          </a:xfrm>
        </p:spPr>
        <p:txBody>
          <a:bodyPr/>
          <a:lstStyle/>
          <a:p>
            <a:r>
              <a:rPr lang="en-US" dirty="0" smtClean="0"/>
              <a:t>Setup ready 2018</a:t>
            </a:r>
          </a:p>
          <a:p>
            <a:r>
              <a:rPr lang="en-US" dirty="0" smtClean="0"/>
              <a:t>Installation at DAFNE </a:t>
            </a:r>
          </a:p>
          <a:p>
            <a:r>
              <a:rPr lang="en-US" dirty="0" smtClean="0"/>
              <a:t>Beam time after optimization 800 pb</a:t>
            </a:r>
            <a:r>
              <a:rPr lang="en-US" baseline="30000" dirty="0" smtClean="0"/>
              <a:t>-1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732745" y="3971129"/>
            <a:ext cx="566101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determination of the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shift and width of the 1s ground state of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deuterium leading to the extraction of the </a:t>
            </a:r>
            <a:r>
              <a:rPr lang="en-US" sz="2400" dirty="0" err="1" smtClean="0"/>
              <a:t>isospin</a:t>
            </a:r>
            <a:r>
              <a:rPr lang="en-US" sz="2400" dirty="0" smtClean="0"/>
              <a:t>-dependent scattering lengths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22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Summary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170" y="1219091"/>
            <a:ext cx="5562600" cy="501921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SIDDHARTA – important results on </a:t>
            </a:r>
            <a:br>
              <a:rPr lang="en-US" sz="2400" dirty="0" smtClean="0"/>
            </a:br>
            <a:r>
              <a:rPr lang="en-US" sz="2400" dirty="0" smtClean="0"/>
              <a:t>light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atoms, AMADEUS studies on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bar</a:t>
            </a:r>
            <a:r>
              <a:rPr lang="en-US" sz="2400" dirty="0" smtClean="0"/>
              <a:t> interaction on nuclei</a:t>
            </a:r>
          </a:p>
          <a:p>
            <a:endParaRPr lang="en-US" sz="2400" dirty="0" smtClean="0"/>
          </a:p>
          <a:p>
            <a:r>
              <a:rPr lang="en-US" sz="2400" dirty="0" smtClean="0"/>
              <a:t>Strong impact for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bar</a:t>
            </a:r>
            <a:r>
              <a:rPr lang="en-US" sz="2400" dirty="0" err="1" smtClean="0"/>
              <a:t>N</a:t>
            </a:r>
            <a:r>
              <a:rPr lang="en-US" sz="2400" dirty="0" smtClean="0"/>
              <a:t> theory</a:t>
            </a:r>
          </a:p>
          <a:p>
            <a:endParaRPr lang="en-US" sz="2400" dirty="0" smtClean="0"/>
          </a:p>
          <a:p>
            <a:r>
              <a:rPr lang="en-US" sz="2400" dirty="0" smtClean="0"/>
              <a:t>SIDDHARTA – first exploratory experiment on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d </a:t>
            </a:r>
            <a:r>
              <a:rPr lang="mr-IN" sz="2400" dirty="0" smtClean="0"/>
              <a:t>–</a:t>
            </a:r>
            <a:r>
              <a:rPr lang="en-US" sz="2400" dirty="0" smtClean="0"/>
              <a:t> important for the planning of SIDDHARTA2</a:t>
            </a:r>
          </a:p>
          <a:p>
            <a:endParaRPr lang="en-US" sz="2400" dirty="0" smtClean="0"/>
          </a:p>
          <a:p>
            <a:r>
              <a:rPr lang="en-US" sz="2400" dirty="0" smtClean="0"/>
              <a:t>SIDDHARTA2 with strongly improved apparatus aiming at a first extraction of 1s state shift and width in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deuterium</a:t>
            </a:r>
          </a:p>
          <a:p>
            <a:endParaRPr lang="en-US" sz="2400" dirty="0" smtClean="0"/>
          </a:p>
          <a:p>
            <a:r>
              <a:rPr lang="en-US" sz="2400" dirty="0" smtClean="0"/>
              <a:t>SIDDHARTA2 at DAFNE</a:t>
            </a:r>
            <a:r>
              <a:rPr lang="en-US" sz="2400" dirty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dirty="0" err="1" smtClean="0"/>
              <a:t>beamtime</a:t>
            </a:r>
            <a:r>
              <a:rPr lang="en-US" sz="2400" dirty="0" smtClean="0"/>
              <a:t> in 2018/2019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770" y="1174010"/>
            <a:ext cx="2839794" cy="188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sx="103000" sy="103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ierung 4"/>
          <p:cNvGrpSpPr/>
          <p:nvPr/>
        </p:nvGrpSpPr>
        <p:grpSpPr>
          <a:xfrm>
            <a:off x="6829399" y="5035915"/>
            <a:ext cx="1562989" cy="822841"/>
            <a:chOff x="7267575" y="4703762"/>
            <a:chExt cx="1562989" cy="822841"/>
          </a:xfrm>
        </p:grpSpPr>
        <p:pic>
          <p:nvPicPr>
            <p:cNvPr id="14" name="Bild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575" y="4703762"/>
              <a:ext cx="141922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7488016" y="5157271"/>
              <a:ext cx="1342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P24756-N20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73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067" y="2865130"/>
            <a:ext cx="8229600" cy="1143000"/>
          </a:xfrm>
        </p:spPr>
        <p:txBody>
          <a:bodyPr/>
          <a:lstStyle/>
          <a:p>
            <a:r>
              <a:rPr lang="en-US" dirty="0" smtClean="0"/>
              <a:t>Spare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9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88424" y="1486708"/>
            <a:ext cx="82613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interaction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antikaons</a:t>
            </a:r>
            <a:r>
              <a:rPr lang="de-DE" dirty="0"/>
              <a:t> (K-)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nucleons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nuclei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low-energy</a:t>
            </a:r>
            <a:r>
              <a:rPr lang="de-DE" dirty="0"/>
              <a:t> </a:t>
            </a:r>
            <a:r>
              <a:rPr lang="de-DE" dirty="0" err="1"/>
              <a:t>regime</a:t>
            </a:r>
            <a:r>
              <a:rPr lang="de-DE" dirty="0"/>
              <a:t> </a:t>
            </a:r>
            <a:r>
              <a:rPr lang="de-DE" dirty="0" err="1"/>
              <a:t>represents</a:t>
            </a:r>
            <a:r>
              <a:rPr lang="de-DE" dirty="0"/>
              <a:t> 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in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. A </a:t>
            </a:r>
            <a:r>
              <a:rPr lang="de-DE" dirty="0" err="1"/>
              <a:t>unique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experimental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antikaon-nucleon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lengths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precision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in </a:t>
            </a:r>
            <a:r>
              <a:rPr lang="de-DE" dirty="0" err="1"/>
              <a:t>low-lying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lightest</a:t>
            </a:r>
            <a:r>
              <a:rPr lang="de-DE" dirty="0"/>
              <a:t> kaonic </a:t>
            </a:r>
            <a:r>
              <a:rPr lang="de-DE" dirty="0" err="1"/>
              <a:t>atoms</a:t>
            </a:r>
            <a:r>
              <a:rPr lang="de-DE" dirty="0"/>
              <a:t> (i.e. kaonic hydrogen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deuterium</a:t>
            </a:r>
            <a:r>
              <a:rPr lang="de-DE" dirty="0"/>
              <a:t>). In </a:t>
            </a:r>
            <a:r>
              <a:rPr lang="de-DE" dirty="0" err="1"/>
              <a:t>the</a:t>
            </a:r>
            <a:r>
              <a:rPr lang="de-DE" dirty="0"/>
              <a:t> SIDDHARTA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-positron </a:t>
            </a:r>
            <a:r>
              <a:rPr lang="de-DE" dirty="0" err="1"/>
              <a:t>collider</a:t>
            </a:r>
            <a:r>
              <a:rPr lang="de-DE" dirty="0"/>
              <a:t> DAFNE </a:t>
            </a:r>
            <a:r>
              <a:rPr lang="de-DE" dirty="0" err="1"/>
              <a:t>of</a:t>
            </a:r>
            <a:r>
              <a:rPr lang="de-DE" dirty="0"/>
              <a:t> LNF-INFN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strong </a:t>
            </a:r>
            <a:r>
              <a:rPr lang="de-DE" dirty="0" err="1"/>
              <a:t>interaction</a:t>
            </a:r>
            <a:r>
              <a:rPr lang="de-DE" dirty="0"/>
              <a:t> observables. The strong </a:t>
            </a:r>
            <a:r>
              <a:rPr lang="de-DE" dirty="0" err="1"/>
              <a:t>interaction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1s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electromagnetically</a:t>
            </a:r>
            <a:r>
              <a:rPr lang="de-DE" dirty="0"/>
              <a:t> </a:t>
            </a:r>
            <a:r>
              <a:rPr lang="de-DE" dirty="0" err="1"/>
              <a:t>bound</a:t>
            </a:r>
            <a:r>
              <a:rPr lang="de-DE" dirty="0"/>
              <a:t> K-p </a:t>
            </a:r>
            <a:r>
              <a:rPr lang="de-DE" dirty="0" err="1"/>
              <a:t>atom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an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shift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broadening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1s </a:t>
            </a:r>
            <a:r>
              <a:rPr lang="de-DE" dirty="0" err="1"/>
              <a:t>state</a:t>
            </a:r>
            <a:r>
              <a:rPr lang="de-DE" dirty="0"/>
              <a:t>. SIDDHARTA will </a:t>
            </a:r>
            <a:r>
              <a:rPr lang="de-DE" dirty="0" err="1"/>
              <a:t>extend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kaonic </a:t>
            </a:r>
            <a:r>
              <a:rPr lang="de-DE" dirty="0" err="1"/>
              <a:t>deuterium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antikaon</a:t>
            </a:r>
            <a:r>
              <a:rPr lang="de-DE" dirty="0"/>
              <a:t>-neutron </a:t>
            </a:r>
            <a:r>
              <a:rPr lang="de-DE" dirty="0" err="1"/>
              <a:t>interaction</a:t>
            </a:r>
            <a:r>
              <a:rPr lang="de-DE" dirty="0"/>
              <a:t>.  </a:t>
            </a:r>
            <a:r>
              <a:rPr lang="de-DE" dirty="0" err="1"/>
              <a:t>At</a:t>
            </a:r>
            <a:r>
              <a:rPr lang="de-DE" dirty="0"/>
              <a:t> J-PARC a kaon beam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a </a:t>
            </a:r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different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kaonic </a:t>
            </a:r>
            <a:r>
              <a:rPr lang="de-DE" dirty="0" err="1"/>
              <a:t>deuterium</a:t>
            </a:r>
            <a:r>
              <a:rPr lang="de-DE" dirty="0"/>
              <a:t> </a:t>
            </a:r>
            <a:r>
              <a:rPr lang="de-DE" dirty="0" err="1"/>
              <a:t>atoms.The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will </a:t>
            </a:r>
            <a:r>
              <a:rPr lang="de-DE" dirty="0" err="1"/>
              <a:t>give</a:t>
            </a:r>
            <a:r>
              <a:rPr lang="de-DE" dirty="0"/>
              <a:t> an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upcoming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SIDDHARTA 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J-</a:t>
            </a:r>
            <a:r>
              <a:rPr lang="de-DE" dirty="0" err="1"/>
              <a:t>PARC.Furthermore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implications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low-energy</a:t>
            </a:r>
            <a:r>
              <a:rPr lang="de-DE" dirty="0"/>
              <a:t> strong </a:t>
            </a:r>
            <a:r>
              <a:rPr lang="de-DE" dirty="0" err="1"/>
              <a:t>interaction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strangeness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discussed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65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/>
          <p:cNvGrpSpPr/>
          <p:nvPr/>
        </p:nvGrpSpPr>
        <p:grpSpPr>
          <a:xfrm>
            <a:off x="1142976" y="2357430"/>
            <a:ext cx="4286280" cy="3857652"/>
            <a:chOff x="5286381" y="2571745"/>
            <a:chExt cx="3286148" cy="3214710"/>
          </a:xfrm>
        </p:grpSpPr>
        <p:pic>
          <p:nvPicPr>
            <p:cNvPr id="160770" name="Picture 2" descr="khe3-resul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73688" y="2714625"/>
              <a:ext cx="3151187" cy="2984500"/>
            </a:xfrm>
            <a:prstGeom prst="rect">
              <a:avLst/>
            </a:prstGeom>
            <a:noFill/>
          </p:spPr>
        </p:pic>
        <p:sp>
          <p:nvSpPr>
            <p:cNvPr id="160784" name="Rectangle 16"/>
            <p:cNvSpPr>
              <a:spLocks noChangeArrowheads="1"/>
            </p:cNvSpPr>
            <p:nvPr/>
          </p:nvSpPr>
          <p:spPr bwMode="auto">
            <a:xfrm>
              <a:off x="5286381" y="2571745"/>
              <a:ext cx="3286148" cy="32147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6078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863717"/>
            <a:ext cx="3419475" cy="4222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8" name="Gruppieren 27"/>
          <p:cNvGrpSpPr/>
          <p:nvPr/>
        </p:nvGrpSpPr>
        <p:grpSpPr>
          <a:xfrm>
            <a:off x="4714876" y="1285860"/>
            <a:ext cx="4286280" cy="3857652"/>
            <a:chOff x="1142975" y="1357298"/>
            <a:chExt cx="3643339" cy="3214711"/>
          </a:xfrm>
        </p:grpSpPr>
        <p:pic>
          <p:nvPicPr>
            <p:cNvPr id="160773" name="Picture 5" descr="khe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4439" y="1457333"/>
              <a:ext cx="3500437" cy="3043237"/>
            </a:xfrm>
            <a:prstGeom prst="rect">
              <a:avLst/>
            </a:prstGeom>
            <a:noFill/>
          </p:spPr>
        </p:pic>
        <p:sp>
          <p:nvSpPr>
            <p:cNvPr id="160787" name="Rectangle 19"/>
            <p:cNvSpPr>
              <a:spLocks noChangeArrowheads="1"/>
            </p:cNvSpPr>
            <p:nvPr/>
          </p:nvSpPr>
          <p:spPr bwMode="auto">
            <a:xfrm>
              <a:off x="1142975" y="1357298"/>
              <a:ext cx="3643339" cy="3214711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60789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773097"/>
            <a:ext cx="3429024" cy="441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0790" name="Rectangle 22"/>
          <p:cNvSpPr>
            <a:spLocks noChangeArrowheads="1"/>
          </p:cNvSpPr>
          <p:nvPr/>
        </p:nvSpPr>
        <p:spPr bwMode="auto">
          <a:xfrm>
            <a:off x="2214546" y="6286520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ja-JP" sz="1800" u="none" dirty="0">
                <a:latin typeface="Arial" pitchFamily="34" charset="0"/>
                <a:ea typeface="MS PGothic" pitchFamily="34" charset="-128"/>
              </a:rPr>
              <a:t>PLB697(2011)199</a:t>
            </a:r>
          </a:p>
        </p:txBody>
      </p:sp>
      <p:sp>
        <p:nvSpPr>
          <p:cNvPr id="27" name="Rechteck 26"/>
          <p:cNvSpPr/>
          <p:nvPr/>
        </p:nvSpPr>
        <p:spPr>
          <a:xfrm>
            <a:off x="1071538" y="-24"/>
            <a:ext cx="80724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Comparison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kaonic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 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He and 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4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He</a:t>
            </a:r>
            <a:endParaRPr kumimoji="1" lang="en-US" altLang="ja-JP" sz="3200" dirty="0">
              <a:solidFill>
                <a:srgbClr val="0000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1928794" y="2714620"/>
            <a:ext cx="16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K-</a:t>
            </a:r>
            <a:r>
              <a:rPr lang="en-US" altLang="ja-JP" sz="1800" b="1" u="none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3</a:t>
            </a:r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He (3d-2p</a:t>
            </a:r>
            <a:r>
              <a:rPr lang="en-US" altLang="ja-JP" sz="1800" u="none" dirty="0">
                <a:latin typeface="Arial" pitchFamily="34" charset="0"/>
                <a:ea typeface="MS PGothic" pitchFamily="34" charset="-128"/>
              </a:rPr>
              <a:t>)</a:t>
            </a: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5572132" y="1857364"/>
            <a:ext cx="16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K-</a:t>
            </a:r>
            <a:r>
              <a:rPr lang="en-US" altLang="ja-JP" sz="1800" b="1" u="none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4</a:t>
            </a:r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He (3d-2p)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3605226" y="6492899"/>
            <a:ext cx="2895600" cy="365125"/>
          </a:xfrm>
        </p:spPr>
        <p:txBody>
          <a:bodyPr/>
          <a:lstStyle/>
          <a:p>
            <a:r>
              <a:rPr lang="de-DE" smtClean="0"/>
              <a:t>MESON 2018 Cracow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0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142984"/>
            <a:ext cx="8072462" cy="49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 flipH="1">
            <a:off x="1571602" y="6000768"/>
            <a:ext cx="700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 smtClean="0">
                <a:solidFill>
                  <a:srgbClr val="FF0000"/>
                </a:solidFill>
                <a:latin typeface="Palatino Linotype" pitchFamily="18" charset="0"/>
              </a:rPr>
              <a:t>  calibration under control within several </a:t>
            </a:r>
            <a:r>
              <a:rPr lang="en-GB" sz="2400" b="1" dirty="0" err="1" smtClean="0">
                <a:solidFill>
                  <a:srgbClr val="FF0000"/>
                </a:solidFill>
                <a:latin typeface="Palatino Linotype" pitchFamily="18" charset="0"/>
              </a:rPr>
              <a:t>eV</a:t>
            </a:r>
            <a:endParaRPr lang="en-GB" sz="24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71538" y="139463"/>
            <a:ext cx="8072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Kaonic helium results</a:t>
            </a:r>
            <a:endParaRPr kumimoji="1" lang="en-US" altLang="ja-JP" sz="3600" dirty="0">
              <a:solidFill>
                <a:srgbClr val="0000FF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462350" y="6492899"/>
            <a:ext cx="2895600" cy="365125"/>
          </a:xfrm>
        </p:spPr>
        <p:txBody>
          <a:bodyPr/>
          <a:lstStyle/>
          <a:p>
            <a:r>
              <a:rPr lang="de-DE" smtClean="0"/>
              <a:t>MESON 2018 Cracow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9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914400" y="287145"/>
            <a:ext cx="7280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Yields in </a:t>
            </a:r>
            <a:r>
              <a:rPr kumimoji="1" lang="en-US" altLang="ja-JP" sz="3600" dirty="0" err="1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kaonic</a:t>
            </a:r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 helium atoms</a:t>
            </a:r>
            <a:endParaRPr kumimoji="1" lang="en-US" altLang="ja-JP" sz="3600" dirty="0">
              <a:solidFill>
                <a:srgbClr val="0000FF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462350" y="6492899"/>
            <a:ext cx="2895600" cy="365125"/>
          </a:xfrm>
        </p:spPr>
        <p:txBody>
          <a:bodyPr/>
          <a:lstStyle/>
          <a:p>
            <a:r>
              <a:rPr lang="de-DE" smtClean="0"/>
              <a:t>MESON 2018 Cracow</a:t>
            </a:r>
            <a:endParaRPr lang="en-GB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6" y="1220570"/>
            <a:ext cx="5558623" cy="23425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89918" y="2243876"/>
            <a:ext cx="586143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Study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x-</a:t>
            </a:r>
            <a:r>
              <a:rPr lang="de-DE" sz="2400" dirty="0" err="1" smtClean="0">
                <a:solidFill>
                  <a:srgbClr val="0000FF"/>
                </a:solidFill>
              </a:rPr>
              <a:t>ray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pattern</a:t>
            </a:r>
            <a:r>
              <a:rPr lang="de-DE" sz="2400" dirty="0" smtClean="0">
                <a:solidFill>
                  <a:srgbClr val="0000FF"/>
                </a:solidFill>
              </a:rPr>
              <a:t> in </a:t>
            </a:r>
            <a:r>
              <a:rPr lang="de-DE" sz="2400" dirty="0" err="1" smtClean="0">
                <a:solidFill>
                  <a:srgbClr val="0000FF"/>
                </a:solidFill>
              </a:rPr>
              <a:t>kaonic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helium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atoms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transitions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2p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First </a:t>
            </a:r>
            <a:r>
              <a:rPr lang="de-DE" sz="2400" dirty="0" err="1" smtClean="0">
                <a:solidFill>
                  <a:srgbClr val="0000FF"/>
                </a:solidFill>
              </a:rPr>
              <a:t>determination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absolute </a:t>
            </a:r>
            <a:r>
              <a:rPr lang="de-DE" sz="2400" dirty="0" err="1" smtClean="0">
                <a:solidFill>
                  <a:srgbClr val="0000FF"/>
                </a:solidFill>
              </a:rPr>
              <a:t>yields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400" dirty="0" err="1" smtClean="0">
                <a:solidFill>
                  <a:srgbClr val="0000FF"/>
                </a:solidFill>
              </a:rPr>
              <a:t>Indications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weak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molecular</a:t>
            </a:r>
            <a:r>
              <a:rPr lang="de-DE" sz="2400" dirty="0" smtClean="0">
                <a:solidFill>
                  <a:srgbClr val="0000FF"/>
                </a:solidFill>
              </a:rPr>
              <a:t> Stark </a:t>
            </a:r>
            <a:r>
              <a:rPr lang="de-DE" sz="2400" dirty="0" err="1" smtClean="0">
                <a:solidFill>
                  <a:srgbClr val="0000FF"/>
                </a:solidFill>
              </a:rPr>
              <a:t>mixing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Data </a:t>
            </a:r>
            <a:r>
              <a:rPr lang="de-DE" sz="2400" dirty="0" err="1" smtClean="0">
                <a:solidFill>
                  <a:srgbClr val="0000FF"/>
                </a:solidFill>
              </a:rPr>
              <a:t>are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calling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for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improved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cascade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calulations</a:t>
            </a:r>
            <a:endParaRPr lang="de-DE" sz="2400" dirty="0" smtClean="0">
              <a:solidFill>
                <a:srgbClr val="0000FF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0" y="4869951"/>
            <a:ext cx="7929005" cy="13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grpSp>
        <p:nvGrpSpPr>
          <p:cNvPr id="5" name="Gruppieren 24"/>
          <p:cNvGrpSpPr/>
          <p:nvPr/>
        </p:nvGrpSpPr>
        <p:grpSpPr>
          <a:xfrm>
            <a:off x="340930" y="1071546"/>
            <a:ext cx="8168043" cy="5372096"/>
            <a:chOff x="303550" y="500042"/>
            <a:chExt cx="8559301" cy="5943600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813192" y="500042"/>
            <a:ext cx="7162800" cy="594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Drawing" r:id="rId3" imgW="4381560" imgH="4991040" progId="">
                    <p:embed/>
                  </p:oleObj>
                </mc:Choice>
                <mc:Fallback>
                  <p:oleObj name="Drawing" r:id="rId3" imgW="4381560" imgH="49910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192" y="500042"/>
                          <a:ext cx="7162800" cy="594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657852" y="500042"/>
              <a:ext cx="1644848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Stark-mixing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669020" y="611714"/>
              <a:ext cx="6255869" cy="44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>
                  <a:latin typeface="Arial" charset="0"/>
                </a:rPr>
                <a:t> </a:t>
              </a:r>
              <a:r>
                <a:rPr lang="en-US" sz="2000" i="1" dirty="0">
                  <a:cs typeface="Times New Roman" pitchFamily="18" charset="0"/>
                  <a:sym typeface="MT Extra" pitchFamily="18" charset="2"/>
                </a:rPr>
                <a:t>l</a:t>
              </a:r>
              <a:r>
                <a:rPr lang="de-DE" sz="1800" dirty="0">
                  <a:latin typeface="Arial" charset="0"/>
                </a:rPr>
                <a:t>=0      </a:t>
              </a:r>
              <a:r>
                <a:rPr lang="de-DE" sz="1800" dirty="0" smtClean="0">
                  <a:latin typeface="Arial" charset="0"/>
                </a:rPr>
                <a:t>1         </a:t>
              </a:r>
              <a:r>
                <a:rPr lang="de-DE" sz="1800" dirty="0">
                  <a:latin typeface="Arial" charset="0"/>
                </a:rPr>
                <a:t>2                                                          </a:t>
              </a:r>
              <a:r>
                <a:rPr lang="de-DE" sz="1800" dirty="0" smtClean="0">
                  <a:latin typeface="Arial" charset="0"/>
                </a:rPr>
                <a:t>n-1</a:t>
              </a:r>
              <a:endParaRPr lang="de-DE" sz="1800" dirty="0">
                <a:latin typeface="Arial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88613" y="544400"/>
              <a:ext cx="1073720" cy="5414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>
                  <a:latin typeface="Arial" charset="0"/>
                </a:rPr>
                <a:t>          n</a:t>
              </a:r>
            </a:p>
            <a:p>
              <a:r>
                <a:rPr lang="de-DE" sz="1800" dirty="0">
                  <a:latin typeface="Arial" charset="0"/>
                </a:rPr>
                <a:t>      ~ 25</a:t>
              </a: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r>
                <a:rPr lang="de-DE" sz="1800" dirty="0">
                  <a:latin typeface="Arial" charset="0"/>
                </a:rPr>
                <a:t>          </a:t>
              </a:r>
            </a:p>
            <a:p>
              <a:endParaRPr lang="de-DE" sz="2000" dirty="0">
                <a:latin typeface="Arial" charset="0"/>
              </a:endParaRPr>
            </a:p>
            <a:p>
              <a:r>
                <a:rPr lang="de-DE" sz="1800" dirty="0">
                  <a:latin typeface="Arial" charset="0"/>
                </a:rPr>
                <a:t>          3</a:t>
              </a:r>
            </a:p>
            <a:p>
              <a:endParaRPr lang="de-DE" sz="2000" dirty="0" smtClean="0">
                <a:latin typeface="Arial" charset="0"/>
              </a:endParaRPr>
            </a:p>
            <a:p>
              <a:endParaRPr lang="de-DE" sz="2000" dirty="0">
                <a:latin typeface="Arial" charset="0"/>
              </a:endParaRPr>
            </a:p>
            <a:p>
              <a:r>
                <a:rPr lang="de-DE" sz="1800" dirty="0" smtClean="0">
                  <a:latin typeface="Arial" charset="0"/>
                </a:rPr>
                <a:t>          </a:t>
              </a:r>
              <a:r>
                <a:rPr lang="de-DE" sz="1800" dirty="0">
                  <a:latin typeface="Arial" charset="0"/>
                </a:rPr>
                <a:t>2</a:t>
              </a:r>
            </a:p>
            <a:p>
              <a:endParaRPr lang="de-DE" sz="1800" dirty="0" smtClean="0">
                <a:latin typeface="Arial" charset="0"/>
              </a:endParaRPr>
            </a:p>
            <a:p>
              <a:endParaRPr lang="de-DE" sz="1200" dirty="0" smtClean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r>
                <a:rPr lang="de-DE" sz="1800" dirty="0" smtClean="0">
                  <a:latin typeface="Arial" charset="0"/>
                </a:rPr>
                <a:t>          </a:t>
              </a:r>
              <a:r>
                <a:rPr lang="de-DE" sz="1800" dirty="0">
                  <a:latin typeface="Arial" charset="0"/>
                </a:rPr>
                <a:t>1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684691" y="5429264"/>
              <a:ext cx="2518339" cy="715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observable hadronic</a:t>
              </a:r>
            </a:p>
            <a:p>
              <a:r>
                <a:rPr lang="en-GB" sz="1800" b="1" dirty="0" smtClean="0">
                  <a:latin typeface="Palatino Linotype" pitchFamily="18" charset="0"/>
                </a:rPr>
                <a:t>shift and broadening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310367" y="5429264"/>
              <a:ext cx="5546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</a:t>
              </a:r>
              <a:r>
                <a:rPr lang="de-DE" sz="2000" b="1" baseline="-25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1s</a:t>
              </a:r>
              <a:endParaRPr lang="de-DE" sz="2000" b="1" baseline="-25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235507" y="5715016"/>
              <a:ext cx="85882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r>
                <a:rPr lang="de-DE" sz="2000" b="1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</a:t>
              </a:r>
              <a:r>
                <a:rPr lang="de-DE" sz="2000" b="1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1s</a:t>
              </a:r>
              <a:endParaRPr lang="de-DE" sz="2000" b="1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357950" y="1295400"/>
              <a:ext cx="2504901" cy="715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external Auger effect</a:t>
              </a:r>
            </a:p>
            <a:p>
              <a:r>
                <a:rPr lang="en-GB" sz="1800" b="1" dirty="0" smtClean="0">
                  <a:latin typeface="Palatino Linotype" pitchFamily="18" charset="0"/>
                </a:rPr>
                <a:t>chem. de-excitation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800600" y="2514600"/>
              <a:ext cx="2713194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Coulomb de-excitation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352800" y="3352800"/>
              <a:ext cx="1853143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X-ray radiation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385228" y="4714884"/>
              <a:ext cx="6524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de-DE" sz="2000" b="1" dirty="0" smtClean="0">
                  <a:solidFill>
                    <a:srgbClr val="FF3300"/>
                  </a:solidFill>
                  <a:latin typeface="Palatino Linotype" pitchFamily="18" charset="0"/>
                </a:rPr>
                <a:t>K</a:t>
              </a:r>
              <a:r>
                <a:rPr lang="de-DE" sz="2000" b="1" baseline="-25000" dirty="0">
                  <a:solidFill>
                    <a:srgbClr val="FF3300"/>
                  </a:solidFill>
                  <a:latin typeface="Palatino Linotype" pitchFamily="18" charset="0"/>
                  <a:sym typeface="Symbol" pitchFamily="18" charset="2"/>
                </a:rPr>
                <a:t></a:t>
              </a:r>
              <a:endParaRPr lang="de-DE" sz="2000" b="1" baseline="-25000" dirty="0">
                <a:solidFill>
                  <a:srgbClr val="FF3300"/>
                </a:solidFill>
                <a:latin typeface="Palatino Linotype" pitchFamily="18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 rot="19328212">
              <a:off x="303550" y="2160588"/>
              <a:ext cx="1365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GB" sz="1800" b="1" dirty="0" smtClean="0">
                  <a:solidFill>
                    <a:srgbClr val="002060"/>
                  </a:solidFill>
                  <a:latin typeface="Arial" charset="0"/>
                </a:rPr>
                <a:t>nuclear</a:t>
              </a:r>
            </a:p>
            <a:p>
              <a:pPr algn="r"/>
              <a:r>
                <a:rPr lang="en-GB" sz="1800" b="1" dirty="0" smtClean="0">
                  <a:solidFill>
                    <a:srgbClr val="002060"/>
                  </a:solidFill>
                  <a:latin typeface="Arial" charset="0"/>
                </a:rPr>
                <a:t>absorption</a:t>
              </a:r>
              <a:endParaRPr lang="en-GB" sz="1800" b="1" dirty="0">
                <a:solidFill>
                  <a:srgbClr val="002060"/>
                </a:solidFill>
                <a:latin typeface="Arial" charset="0"/>
              </a:endParaRPr>
            </a:p>
          </p:txBody>
        </p:sp>
      </p:grp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57200" y="10934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Cascade</a:t>
            </a:r>
            <a:r>
              <a:rPr lang="de-DE" dirty="0" smtClean="0">
                <a:solidFill>
                  <a:srgbClr val="0000FF"/>
                </a:solidFill>
              </a:rPr>
              <a:t> in </a:t>
            </a:r>
            <a:r>
              <a:rPr lang="de-DE" dirty="0" err="1" smtClean="0">
                <a:solidFill>
                  <a:srgbClr val="0000FF"/>
                </a:solidFill>
              </a:rPr>
              <a:t>hadronic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atoms</a:t>
            </a:r>
            <a:r>
              <a:rPr lang="de-DE" dirty="0" smtClean="0">
                <a:solidFill>
                  <a:srgbClr val="0000FF"/>
                </a:solidFill>
              </a:rPr>
              <a:t> (KH,KD)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9" name="Pfeil nach links 18"/>
          <p:cNvSpPr/>
          <p:nvPr/>
        </p:nvSpPr>
        <p:spPr>
          <a:xfrm>
            <a:off x="5530596" y="554276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691015" y="5242749"/>
            <a:ext cx="22613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Probing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threshold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27276" y="1153934"/>
            <a:ext cx="857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706" y="1203224"/>
            <a:ext cx="6004948" cy="41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x-</a:t>
            </a:r>
            <a:r>
              <a:rPr lang="de-DE" sz="3200" dirty="0" err="1" smtClean="0">
                <a:solidFill>
                  <a:srgbClr val="0000FF"/>
                </a:solidFill>
              </a:rPr>
              <a:t>ray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detectors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02"/>
            <a:ext cx="9144000" cy="53809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60164" y="2249067"/>
            <a:ext cx="89664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               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086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2" y="1040561"/>
            <a:ext cx="5885615" cy="20754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71057" y="1301123"/>
            <a:ext cx="2327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Excellent</a:t>
            </a:r>
            <a:r>
              <a:rPr lang="de-DE" sz="2400" dirty="0" smtClean="0"/>
              <a:t> </a:t>
            </a: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total </a:t>
            </a:r>
            <a:r>
              <a:rPr lang="de-DE" sz="2400" dirty="0" err="1" smtClean="0"/>
              <a:t>area</a:t>
            </a:r>
            <a:r>
              <a:rPr lang="de-DE" sz="2400" dirty="0" smtClean="0"/>
              <a:t> 85%</a:t>
            </a:r>
          </a:p>
          <a:p>
            <a:pPr marL="342900" indent="-342900">
              <a:buFont typeface="Wingdings" charset="0"/>
              <a:buChar char="à"/>
            </a:pP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Large solid angle</a:t>
            </a:r>
          </a:p>
          <a:p>
            <a:pPr marL="342900" indent="-342900">
              <a:buFont typeface="Wingdings" charset="0"/>
              <a:buChar char="à"/>
            </a:pPr>
            <a:endParaRPr lang="de-DE" sz="2400" dirty="0" smtClean="0">
              <a:solidFill>
                <a:srgbClr val="0000FF"/>
              </a:solidFill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endParaRPr lang="de-DE" sz="2400" dirty="0" smtClean="0"/>
          </a:p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timing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T</a:t>
            </a: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81392" y="86454"/>
            <a:ext cx="5081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SDDs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x-</a:t>
            </a:r>
            <a:r>
              <a:rPr lang="de-DE" sz="3200" dirty="0" err="1" smtClean="0">
                <a:solidFill>
                  <a:srgbClr val="0000FF"/>
                </a:solidFill>
              </a:rPr>
              <a:t>ray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detection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2400" dirty="0" smtClean="0">
                <a:solidFill>
                  <a:srgbClr val="0000FF"/>
                </a:solidFill>
              </a:rPr>
              <a:t>(FBK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Politecnico</a:t>
            </a:r>
            <a:r>
              <a:rPr lang="de-DE" sz="2400" dirty="0" smtClean="0">
                <a:solidFill>
                  <a:srgbClr val="0000FF"/>
                </a:solidFill>
              </a:rPr>
              <a:t> Milano)</a:t>
            </a:r>
            <a:endParaRPr lang="de-DE" sz="2400" dirty="0">
              <a:solidFill>
                <a:srgbClr val="0000F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2" y="3289667"/>
            <a:ext cx="4215152" cy="31757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96544" y="3904382"/>
            <a:ext cx="1678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Test </a:t>
            </a:r>
            <a:r>
              <a:rPr lang="de-DE" dirty="0" err="1" smtClean="0"/>
              <a:t>with</a:t>
            </a:r>
            <a:r>
              <a:rPr lang="de-DE" dirty="0" smtClean="0"/>
              <a:t> Fe-55</a:t>
            </a:r>
          </a:p>
          <a:p>
            <a:r>
              <a:rPr lang="de-DE" dirty="0" smtClean="0"/>
              <a:t>Source</a:t>
            </a:r>
          </a:p>
          <a:p>
            <a:r>
              <a:rPr lang="de-DE" dirty="0" err="1" smtClean="0"/>
              <a:t>Mn</a:t>
            </a:r>
            <a:r>
              <a:rPr lang="de-DE" dirty="0" smtClean="0"/>
              <a:t> Kα </a:t>
            </a:r>
          </a:p>
          <a:p>
            <a:r>
              <a:rPr lang="de-DE" dirty="0" smtClean="0"/>
              <a:t>127 eV (FWHM)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9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143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Outlook: New </a:t>
            </a:r>
            <a:r>
              <a:rPr lang="de-DE" dirty="0" err="1" smtClean="0">
                <a:solidFill>
                  <a:srgbClr val="0000FF"/>
                </a:solidFill>
              </a:rPr>
              <a:t>precision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studies</a:t>
            </a:r>
            <a:r>
              <a:rPr lang="de-DE" dirty="0" smtClean="0">
                <a:solidFill>
                  <a:srgbClr val="0000FF"/>
                </a:solidFill>
              </a:rPr>
              <a:t/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err="1" smtClean="0">
                <a:solidFill>
                  <a:srgbClr val="0000FF"/>
                </a:solidFill>
              </a:rPr>
              <a:t>with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technologies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13643" y="2971451"/>
            <a:ext cx="6852094" cy="1725394"/>
          </a:xfrm>
        </p:spPr>
        <p:txBody>
          <a:bodyPr/>
          <a:lstStyle/>
          <a:p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helium</a:t>
            </a:r>
            <a:r>
              <a:rPr lang="de-DE" dirty="0" smtClean="0"/>
              <a:t> 2p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shift/width</a:t>
            </a:r>
            <a:endParaRPr lang="de-DE" dirty="0" smtClean="0"/>
          </a:p>
          <a:p>
            <a:r>
              <a:rPr lang="de-DE" dirty="0" smtClean="0"/>
              <a:t>2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in </a:t>
            </a:r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9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02"/>
          <a:stretch/>
        </p:blipFill>
        <p:spPr>
          <a:xfrm>
            <a:off x="-1" y="1714238"/>
            <a:ext cx="4980433" cy="243498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" t="12795" r="5112" b="8858"/>
          <a:stretch>
            <a:fillRect/>
          </a:stretch>
        </p:blipFill>
        <p:spPr>
          <a:xfrm>
            <a:off x="3873620" y="3306936"/>
            <a:ext cx="5131948" cy="27396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249096" y="4286768"/>
            <a:ext cx="2745430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Further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err="1" smtClean="0"/>
              <a:t>microcalorimeters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precision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K-He-3,4 2p-shift/width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Charged</a:t>
            </a:r>
            <a:r>
              <a:rPr lang="de-DE" dirty="0" smtClean="0"/>
              <a:t> </a:t>
            </a:r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383279" y="16180"/>
            <a:ext cx="641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</a:t>
            </a:r>
            <a:r>
              <a:rPr lang="de-DE" sz="3200" dirty="0" err="1" smtClean="0">
                <a:solidFill>
                  <a:srgbClr val="0000FF"/>
                </a:solidFill>
              </a:rPr>
              <a:t>experiments</a:t>
            </a:r>
            <a:r>
              <a:rPr lang="de-DE" sz="3200" dirty="0" smtClean="0">
                <a:solidFill>
                  <a:srgbClr val="0000FF"/>
                </a:solidFill>
              </a:rPr>
              <a:t> - </a:t>
            </a:r>
            <a:r>
              <a:rPr lang="de-DE" sz="3200" dirty="0" err="1" smtClean="0">
                <a:solidFill>
                  <a:srgbClr val="0000FF"/>
                </a:solidFill>
              </a:rPr>
              <a:t>microcalorimeter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231" y="882612"/>
            <a:ext cx="5891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Study of 2 transitions in the same </a:t>
            </a:r>
            <a:r>
              <a:rPr lang="en-US" dirty="0" err="1" smtClean="0">
                <a:solidFill>
                  <a:srgbClr val="000000"/>
                </a:solidFill>
              </a:rPr>
              <a:t>kaonic</a:t>
            </a:r>
            <a:r>
              <a:rPr lang="en-US" dirty="0" smtClean="0">
                <a:solidFill>
                  <a:srgbClr val="000000"/>
                </a:solidFill>
              </a:rPr>
              <a:t> atom for separating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one-nucleon 1N) from multi-nucleon (</a:t>
            </a:r>
            <a:r>
              <a:rPr lang="en-US" dirty="0" err="1" smtClean="0">
                <a:solidFill>
                  <a:srgbClr val="000000"/>
                </a:solidFill>
              </a:rPr>
              <a:t>mN</a:t>
            </a:r>
            <a:r>
              <a:rPr lang="en-US" dirty="0" smtClean="0">
                <a:solidFill>
                  <a:srgbClr val="000000"/>
                </a:solidFill>
              </a:rPr>
              <a:t>) processes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using micro-calorimeters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0" descr="pasted-imag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848" y="1323475"/>
            <a:ext cx="2809068" cy="169787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9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72126" y="728941"/>
            <a:ext cx="7504884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is substantial progress in the understanding of the strong interaction involving strange quarks. However, many aspects of the interactions of </a:t>
            </a:r>
            <a:r>
              <a:rPr lang="en-US" dirty="0" err="1"/>
              <a:t>antikaons</a:t>
            </a:r>
            <a:r>
              <a:rPr lang="en-US" dirty="0"/>
              <a:t> with nucleons and nuclei are still open which are also related to the open question about the </a:t>
            </a:r>
            <a:r>
              <a:rPr lang="en-US" dirty="0">
                <a:solidFill>
                  <a:srgbClr val="0000FF"/>
                </a:solidFill>
              </a:rPr>
              <a:t>role of strangeness in neutron stars</a:t>
            </a:r>
            <a:r>
              <a:rPr lang="en-US" dirty="0"/>
              <a:t>. The K</a:t>
            </a:r>
            <a:r>
              <a:rPr lang="en-US" baseline="30000" dirty="0"/>
              <a:t>- </a:t>
            </a:r>
            <a:r>
              <a:rPr lang="en-US" dirty="0"/>
              <a:t>nucleon interaction is strongly attractive at low energies in agreement to theory. This attraction is observed in </a:t>
            </a:r>
            <a:r>
              <a:rPr lang="en-US" dirty="0" err="1">
                <a:solidFill>
                  <a:srgbClr val="0000FF"/>
                </a:solidFill>
              </a:rPr>
              <a:t>kaonic</a:t>
            </a:r>
            <a:r>
              <a:rPr lang="en-US" dirty="0">
                <a:solidFill>
                  <a:srgbClr val="0000FF"/>
                </a:solidFill>
              </a:rPr>
              <a:t> hydrogen</a:t>
            </a:r>
            <a:r>
              <a:rPr lang="en-US" dirty="0"/>
              <a:t>, which was studied in experiments at the DA</a:t>
            </a:r>
            <a:r>
              <a:rPr lang="en-US" dirty="0">
                <a:sym typeface="Symbol"/>
              </a:rPr>
              <a:t></a:t>
            </a:r>
            <a:r>
              <a:rPr lang="en-US" dirty="0"/>
              <a:t>NE electron-positron collider of LNF-INFN (</a:t>
            </a:r>
            <a:r>
              <a:rPr lang="en-US" dirty="0" err="1"/>
              <a:t>Frascati</a:t>
            </a:r>
            <a:r>
              <a:rPr lang="en-US" dirty="0"/>
              <a:t>/Italy). Resonances like the </a:t>
            </a:r>
            <a:r>
              <a:rPr lang="en-US" dirty="0">
                <a:solidFill>
                  <a:srgbClr val="0000FF"/>
                </a:solidFill>
              </a:rPr>
              <a:t>elusive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</a:t>
            </a:r>
            <a:r>
              <a:rPr lang="en-US" dirty="0">
                <a:solidFill>
                  <a:srgbClr val="0000FF"/>
                </a:solidFill>
              </a:rPr>
              <a:t>(1405) </a:t>
            </a:r>
            <a:r>
              <a:rPr lang="en-US" dirty="0"/>
              <a:t>in the s-wave impose questions about its nature. In recent theoretical studies it is described as a dynamically generated resonance with two poles. This topic is included in the </a:t>
            </a:r>
            <a:r>
              <a:rPr lang="en-US" dirty="0">
                <a:solidFill>
                  <a:srgbClr val="0000FF"/>
                </a:solidFill>
              </a:rPr>
              <a:t>AMADEUS</a:t>
            </a:r>
            <a:r>
              <a:rPr lang="en-US" dirty="0"/>
              <a:t> project at LNF-INFN, which is focused on the study of the nuclear interaction with strangeness at low energy.  On the other hand the SIDDHARTA2 project also at LNF-INFN will study </a:t>
            </a:r>
            <a:r>
              <a:rPr lang="en-US" dirty="0" err="1"/>
              <a:t>kaonic</a:t>
            </a:r>
            <a:r>
              <a:rPr lang="en-US" dirty="0"/>
              <a:t> deuterium to extend our knowledge with the </a:t>
            </a:r>
            <a:r>
              <a:rPr lang="en-US" dirty="0" err="1"/>
              <a:t>antikaon</a:t>
            </a:r>
            <a:r>
              <a:rPr lang="en-US" dirty="0"/>
              <a:t>-neutron interaction. Together with our result on </a:t>
            </a:r>
            <a:r>
              <a:rPr lang="en-US" dirty="0" err="1"/>
              <a:t>kaonic</a:t>
            </a:r>
            <a:r>
              <a:rPr lang="en-US" dirty="0"/>
              <a:t> hydrogen we will be able to deduce the scattering lengths in both </a:t>
            </a:r>
            <a:r>
              <a:rPr lang="en-US" dirty="0" err="1"/>
              <a:t>isospin</a:t>
            </a:r>
            <a:r>
              <a:rPr lang="en-US" dirty="0"/>
              <a:t> channels. The results of the </a:t>
            </a:r>
            <a:r>
              <a:rPr lang="en-US" dirty="0" err="1"/>
              <a:t>antikaon</a:t>
            </a:r>
            <a:r>
              <a:rPr lang="en-US" dirty="0"/>
              <a:t> interaction experimental studies and an outlook to the future studies will be presented.</a:t>
            </a:r>
          </a:p>
          <a:p>
            <a:r>
              <a:rPr lang="de-DE" i="1" dirty="0"/>
              <a:t> 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999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What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a </a:t>
            </a:r>
            <a:r>
              <a:rPr lang="de-DE" dirty="0" err="1" smtClean="0">
                <a:solidFill>
                  <a:srgbClr val="0000FF"/>
                </a:solidFill>
              </a:rPr>
              <a:t>exotic</a:t>
            </a:r>
            <a:r>
              <a:rPr lang="de-DE" dirty="0" smtClean="0">
                <a:solidFill>
                  <a:srgbClr val="0000FF"/>
                </a:solidFill>
              </a:rPr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) </a:t>
            </a:r>
            <a:r>
              <a:rPr lang="de-DE" dirty="0" err="1" smtClean="0">
                <a:solidFill>
                  <a:srgbClr val="0000FF"/>
                </a:solidFill>
              </a:rPr>
              <a:t>atom</a:t>
            </a:r>
            <a:r>
              <a:rPr lang="de-DE" dirty="0" smtClean="0">
                <a:solidFill>
                  <a:srgbClr val="0000FF"/>
                </a:solidFill>
              </a:rPr>
              <a:t>?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35" y="1417638"/>
            <a:ext cx="7028735" cy="48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>
                <a:solidFill>
                  <a:srgbClr val="3145DB"/>
                </a:solidFill>
                <a:latin typeface="Calibri" charset="0"/>
                <a:ea typeface="MS PGothic" charset="0"/>
              </a:rPr>
              <a:t>Exotic atoms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"/>
          </p:nvPr>
        </p:nvSpPr>
        <p:spPr>
          <a:xfrm>
            <a:off x="1258888" y="1268413"/>
            <a:ext cx="7416800" cy="4495800"/>
          </a:xfrm>
        </p:spPr>
        <p:txBody>
          <a:bodyPr/>
          <a:lstStyle/>
          <a:p>
            <a:pPr eaLnBrk="1" hangingPunct="1"/>
            <a:r>
              <a:rPr lang="de-DE" sz="2000">
                <a:solidFill>
                  <a:srgbClr val="FF0000"/>
                </a:solidFill>
                <a:latin typeface="Calibri" charset="0"/>
                <a:ea typeface="MS PGothic" charset="0"/>
              </a:rPr>
              <a:t>Studies of </a:t>
            </a:r>
            <a:r>
              <a:rPr lang="de-DE" sz="2000">
                <a:solidFill>
                  <a:srgbClr val="3145DB"/>
                </a:solidFill>
                <a:latin typeface="Calibri" charset="0"/>
                <a:ea typeface="MS PGothic" charset="0"/>
              </a:rPr>
              <a:t>fundamental interactions and symmetries</a:t>
            </a:r>
          </a:p>
          <a:p>
            <a:pPr eaLnBrk="1" hangingPunct="1">
              <a:buFont typeface="Arial" charset="0"/>
              <a:buNone/>
            </a:pPr>
            <a:r>
              <a:rPr lang="de-DE" sz="2000">
                <a:solidFill>
                  <a:srgbClr val="FF0000"/>
                </a:solidFill>
                <a:latin typeface="Calibri" charset="0"/>
                <a:ea typeface="MS PGothic" charset="0"/>
              </a:rPr>
              <a:t>	with exotic atomic bound systems</a:t>
            </a:r>
          </a:p>
        </p:txBody>
      </p:sp>
      <p:sp>
        <p:nvSpPr>
          <p:cNvPr id="18436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  <a:latin typeface="Arial" charset="0"/>
              </a:rPr>
              <a:t>MESON 2018 Cracow</a:t>
            </a:r>
            <a:endParaRPr lang="de-DE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8437" name="Picture 4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6037262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8"/>
          <p:cNvGrpSpPr>
            <a:grpSpLocks/>
          </p:cNvGrpSpPr>
          <p:nvPr/>
        </p:nvGrpSpPr>
        <p:grpSpPr bwMode="auto">
          <a:xfrm>
            <a:off x="6443663" y="2349500"/>
            <a:ext cx="2043112" cy="915988"/>
            <a:chOff x="6429388" y="2214554"/>
            <a:chExt cx="2043120" cy="915987"/>
          </a:xfrm>
        </p:grpSpPr>
        <p:sp>
          <p:nvSpPr>
            <p:cNvPr id="17415" name="Line 47"/>
            <p:cNvSpPr>
              <a:spLocks noChangeShapeType="1"/>
            </p:cNvSpPr>
            <p:nvPr/>
          </p:nvSpPr>
          <p:spPr bwMode="auto">
            <a:xfrm flipH="1" flipV="1">
              <a:off x="6429388" y="2428867"/>
              <a:ext cx="971554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100" dir="18900000" algn="bl" rotWithShape="0">
                <a:srgbClr val="000000">
                  <a:alpha val="39998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416" name="Text Box 48"/>
            <p:cNvSpPr txBox="1">
              <a:spLocks noChangeArrowheads="1"/>
            </p:cNvSpPr>
            <p:nvPr/>
          </p:nvSpPr>
          <p:spPr bwMode="auto">
            <a:xfrm>
              <a:off x="7500954" y="2214554"/>
              <a:ext cx="971554" cy="9159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K</a:t>
              </a:r>
              <a:r>
                <a:rPr lang="de-DE" sz="1800" baseline="300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-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p, K</a:t>
              </a:r>
              <a:r>
                <a:rPr lang="de-DE" sz="1800" baseline="300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-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d</a:t>
              </a:r>
            </a:p>
            <a:p>
              <a:pPr eaLnBrk="1" hangingPunct="1"/>
              <a:r>
                <a:rPr lang="de-DE" sz="1800">
                  <a:latin typeface="Arial" charset="0"/>
                  <a:sym typeface="Symbol" charset="0"/>
                </a:rPr>
                <a:t>-p, -d</a:t>
              </a:r>
              <a:endParaRPr lang="de-DE" sz="1800">
                <a:solidFill>
                  <a:schemeClr val="accent2"/>
                </a:solidFill>
                <a:latin typeface="Arial" charset="0"/>
                <a:sym typeface="Symbol" charset="0"/>
              </a:endParaRPr>
            </a:p>
            <a:p>
              <a:pPr eaLnBrk="1" hangingPunct="1"/>
              <a:r>
                <a:rPr lang="de-DE" sz="1800">
                  <a:latin typeface="Arial" charset="0"/>
                  <a:sym typeface="Symbol" charset="0"/>
                </a:rPr>
                <a:t>….</a:t>
              </a:r>
            </a:p>
          </p:txBody>
        </p:sp>
      </p:grpSp>
      <p:sp>
        <p:nvSpPr>
          <p:cNvPr id="18440" name="Textfeld 9"/>
          <p:cNvSpPr txBox="1">
            <a:spLocks noChangeArrowheads="1"/>
          </p:cNvSpPr>
          <p:nvPr/>
        </p:nvSpPr>
        <p:spPr bwMode="auto">
          <a:xfrm>
            <a:off x="6443663" y="3924300"/>
            <a:ext cx="24749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Hadronic atoms are </a:t>
            </a:r>
          </a:p>
          <a:p>
            <a:pPr eaLnBrk="1" hangingPunct="1"/>
            <a:r>
              <a:rPr lang="de-DE" sz="1800"/>
              <a:t>sensitive probes for</a:t>
            </a:r>
          </a:p>
          <a:p>
            <a:pPr eaLnBrk="1" hangingPunct="1"/>
            <a:r>
              <a:rPr lang="de-DE" sz="1800"/>
              <a:t>the strong interaction </a:t>
            </a:r>
          </a:p>
          <a:p>
            <a:pPr eaLnBrk="1" hangingPunct="1"/>
            <a:r>
              <a:rPr lang="de-DE" sz="1800"/>
              <a:t>at lowest energy </a:t>
            </a:r>
          </a:p>
          <a:p>
            <a:pPr eaLnBrk="1" hangingPunct="1"/>
            <a:r>
              <a:rPr lang="de-DE" sz="1800"/>
              <a:t>(direct study of strong </a:t>
            </a:r>
          </a:p>
          <a:p>
            <a:pPr eaLnBrk="1" hangingPunct="1"/>
            <a:r>
              <a:rPr lang="de-DE" sz="1800"/>
              <a:t>interaction at threshold)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3820" y="5633012"/>
            <a:ext cx="1830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Lamb-</a:t>
            </a:r>
            <a:r>
              <a:rPr lang="de-DE" dirty="0" err="1" smtClean="0">
                <a:solidFill>
                  <a:srgbClr val="0000FF"/>
                </a:solidFill>
              </a:rPr>
              <a:t>shift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muonic</a:t>
            </a:r>
            <a:r>
              <a:rPr lang="de-DE" dirty="0" smtClean="0">
                <a:solidFill>
                  <a:srgbClr val="0000FF"/>
                </a:solidFill>
              </a:rPr>
              <a:t> hydrogen</a:t>
            </a:r>
          </a:p>
          <a:p>
            <a:r>
              <a:rPr lang="de-DE" dirty="0" smtClean="0">
                <a:solidFill>
                  <a:srgbClr val="0000FF"/>
                </a:solidFill>
                <a:sym typeface="Wingdings"/>
              </a:rPr>
              <a:t> Proton </a:t>
            </a:r>
            <a:r>
              <a:rPr lang="de-DE" dirty="0" err="1" smtClean="0">
                <a:solidFill>
                  <a:srgbClr val="0000FF"/>
                </a:solidFill>
                <a:sym typeface="Wingdings"/>
              </a:rPr>
              <a:t>radius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2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z="3200">
                <a:solidFill>
                  <a:srgbClr val="3145DB"/>
                </a:solidFill>
                <a:cs typeface="MS PGothic" pitchFamily="34" charset="-128"/>
              </a:rPr>
              <a:t>Kaonic hydrogen and deuterium</a:t>
            </a:r>
          </a:p>
        </p:txBody>
      </p:sp>
      <p:sp>
        <p:nvSpPr>
          <p:cNvPr id="23556" name="Inhaltsplatzhalt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Principal interaction = electromagnetic. </a:t>
            </a: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12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Strong interaction manifests in </a:t>
            </a:r>
            <a:r>
              <a:rPr lang="en-US" sz="1900" dirty="0" err="1" smtClean="0">
                <a:cs typeface="MS PGothic" pitchFamily="34" charset="-128"/>
              </a:rPr>
              <a:t>hadronic</a:t>
            </a:r>
            <a:r>
              <a:rPr lang="en-US" sz="1900" dirty="0" smtClean="0">
                <a:cs typeface="MS PGothic" pitchFamily="34" charset="-128"/>
              </a:rPr>
              <a:t> shift and width of the 1s state </a:t>
            </a:r>
            <a:r>
              <a:rPr lang="en-US" sz="1900" dirty="0" err="1" smtClean="0">
                <a:cs typeface="MS PGothic" pitchFamily="34" charset="-128"/>
                <a:sym typeface="Wingdings" pitchFamily="-65" charset="2"/>
              </a:rPr>
              <a:t></a:t>
            </a:r>
            <a:r>
              <a:rPr lang="en-US" sz="1900" dirty="0" smtClean="0">
                <a:cs typeface="MS PGothic" pitchFamily="34" charset="-128"/>
                <a:sym typeface="Wingdings" pitchFamily="-65" charset="2"/>
              </a:rPr>
              <a:t> </a:t>
            </a:r>
            <a:r>
              <a:rPr lang="en-US" sz="1900" b="1" dirty="0" smtClean="0">
                <a:solidFill>
                  <a:srgbClr val="3145DB"/>
                </a:solidFill>
                <a:cs typeface="MS PGothic" pitchFamily="34" charset="-128"/>
                <a:sym typeface="Wingdings" pitchFamily="-65" charset="2"/>
              </a:rPr>
              <a:t>energy displacement 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from the electromagnetic value of the 1s state and </a:t>
            </a:r>
            <a:r>
              <a:rPr lang="en-US" sz="1900" b="1" dirty="0" smtClean="0">
                <a:solidFill>
                  <a:srgbClr val="3145DB"/>
                </a:solidFill>
                <a:cs typeface="MS PGothic" pitchFamily="34" charset="-128"/>
              </a:rPr>
              <a:t>broadening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 due to K</a:t>
            </a:r>
            <a:r>
              <a:rPr lang="en-US" sz="1900" baseline="30000" dirty="0" smtClean="0">
                <a:solidFill>
                  <a:srgbClr val="3145DB"/>
                </a:solidFill>
                <a:cs typeface="MS PGothic" pitchFamily="34" charset="-128"/>
              </a:rPr>
              <a:t>-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 absorption</a:t>
            </a:r>
          </a:p>
          <a:p>
            <a:pPr>
              <a:lnSpc>
                <a:spcPct val="80000"/>
              </a:lnSpc>
            </a:pPr>
            <a:endParaRPr lang="en-US" sz="19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19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calculated solving the Klein-Gordon (KG) equation and taking into account vacuum polarization (VP) and final size (FS) effect (accuracy ~</a:t>
            </a:r>
            <a:r>
              <a:rPr lang="en-US" sz="1900" dirty="0" smtClean="0">
                <a:solidFill>
                  <a:srgbClr val="060FBA"/>
                </a:solidFill>
                <a:cs typeface="MS PGothic" pitchFamily="34" charset="-128"/>
              </a:rPr>
              <a:t>1eV</a:t>
            </a:r>
            <a:r>
              <a:rPr lang="en-US" sz="1900" dirty="0" smtClean="0">
                <a:cs typeface="MS PGothic" pitchFamily="34" charset="-128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Strong interaction effect on 2p state is weak (</a:t>
            </a:r>
            <a:r>
              <a:rPr lang="en-US" sz="1900" dirty="0" err="1" smtClean="0">
                <a:cs typeface="MS PGothic" pitchFamily="34" charset="-128"/>
              </a:rPr>
              <a:t>meV</a:t>
            </a:r>
            <a:r>
              <a:rPr lang="en-US" sz="1900" dirty="0" smtClean="0">
                <a:cs typeface="MS PGothic" pitchFamily="34" charset="-128"/>
              </a:rPr>
              <a:t>) and experimentally undetermined, nevertheless has 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severe consequences for the x-ray yield</a:t>
            </a:r>
            <a:r>
              <a:rPr lang="en-US" sz="1900" dirty="0" smtClean="0">
                <a:cs typeface="MS PGothic" pitchFamily="34" charset="-128"/>
              </a:rPr>
              <a:t>. </a:t>
            </a: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de-DE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de-DE" sz="3000" dirty="0">
              <a:cs typeface="MS PGothic" pitchFamily="34" charset="-128"/>
            </a:endParaRPr>
          </a:p>
        </p:txBody>
      </p:sp>
      <p:sp>
        <p:nvSpPr>
          <p:cNvPr id="23557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graphicFrame>
        <p:nvGraphicFramePr>
          <p:cNvPr id="23554" name="Objekt 5"/>
          <p:cNvGraphicFramePr>
            <a:graphicFrameLocks noChangeAspect="1"/>
          </p:cNvGraphicFramePr>
          <p:nvPr/>
        </p:nvGraphicFramePr>
        <p:xfrm>
          <a:off x="755650" y="3644900"/>
          <a:ext cx="357187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Formel" r:id="rId4" imgW="1650770" imgH="482278" progId="Equation.3">
                  <p:embed/>
                </p:oleObj>
              </mc:Choice>
              <mc:Fallback>
                <p:oleObj name="Formel" r:id="rId4" imgW="1650770" imgH="4822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644900"/>
                        <a:ext cx="3571875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4598988" y="2335213"/>
            <a:ext cx="4098925" cy="2689225"/>
            <a:chOff x="5148064" y="2276872"/>
            <a:chExt cx="3704228" cy="2113205"/>
          </a:xfrm>
        </p:grpSpPr>
        <p:pic>
          <p:nvPicPr>
            <p:cNvPr id="23562" name="Picture 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276872"/>
              <a:ext cx="3704228" cy="2113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Ellipse 6"/>
            <p:cNvSpPr/>
            <p:nvPr/>
          </p:nvSpPr>
          <p:spPr>
            <a:xfrm>
              <a:off x="5579889" y="3213718"/>
              <a:ext cx="431826" cy="4316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6587003" y="3861152"/>
              <a:ext cx="433260" cy="4316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9" name="Ellipse 8"/>
          <p:cNvSpPr/>
          <p:nvPr/>
        </p:nvSpPr>
        <p:spPr>
          <a:xfrm>
            <a:off x="755650" y="3716338"/>
            <a:ext cx="431800" cy="433387"/>
          </a:xfrm>
          <a:prstGeom prst="ellipse">
            <a:avLst/>
          </a:prstGeom>
          <a:noFill/>
          <a:ln>
            <a:solidFill>
              <a:srgbClr val="3145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3560" name="Inhaltsplatzhalter 4" descr="Atom2 c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3429000"/>
            <a:ext cx="145415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6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"/>
            <a:ext cx="8229600" cy="1143000"/>
          </a:xfrm>
        </p:spPr>
        <p:txBody>
          <a:bodyPr/>
          <a:lstStyle/>
          <a:p>
            <a:r>
              <a:rPr lang="de-DE" dirty="0" smtClean="0"/>
              <a:t>Goal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53869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Measurement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shift</a:t>
            </a:r>
            <a:r>
              <a:rPr lang="de-DE" sz="2400" dirty="0" smtClean="0">
                <a:solidFill>
                  <a:srgbClr val="0000FF"/>
                </a:solidFill>
              </a:rPr>
              <a:t> ε</a:t>
            </a:r>
            <a:r>
              <a:rPr lang="de-DE" sz="2400" baseline="-25000" dirty="0" smtClean="0">
                <a:solidFill>
                  <a:srgbClr val="0000FF"/>
                </a:solidFill>
              </a:rPr>
              <a:t>1s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width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broadening</a:t>
            </a:r>
            <a:r>
              <a:rPr lang="de-DE" sz="2400" dirty="0" smtClean="0">
                <a:solidFill>
                  <a:srgbClr val="0000FF"/>
                </a:solidFill>
              </a:rPr>
              <a:t>) </a:t>
            </a:r>
            <a:br>
              <a:rPr lang="de-DE" sz="2400" dirty="0" smtClean="0">
                <a:solidFill>
                  <a:srgbClr val="0000FF"/>
                </a:solidFill>
              </a:rPr>
            </a:br>
            <a:r>
              <a:rPr lang="de-DE" sz="2400" dirty="0" smtClean="0">
                <a:solidFill>
                  <a:srgbClr val="0000FF"/>
                </a:solidFill>
              </a:rPr>
              <a:t>Γ</a:t>
            </a:r>
            <a:r>
              <a:rPr lang="de-DE" sz="2400" baseline="-25000" dirty="0" smtClean="0">
                <a:solidFill>
                  <a:srgbClr val="0000FF"/>
                </a:solidFill>
              </a:rPr>
              <a:t>1s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ground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 1s</a:t>
            </a:r>
          </a:p>
          <a:p>
            <a:r>
              <a:rPr lang="de-DE" sz="2400" dirty="0" err="1" smtClean="0">
                <a:solidFill>
                  <a:srgbClr val="0000FF"/>
                </a:solidFill>
              </a:rPr>
              <a:t>Since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only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1s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measurably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affected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by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measured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K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line</a:t>
            </a:r>
            <a:r>
              <a:rPr lang="de-DE" sz="24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energies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compared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to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calculated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e.m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transition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energies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yield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ε</a:t>
            </a:r>
            <a:r>
              <a:rPr lang="de-DE" sz="2400" baseline="-25000" dirty="0" smtClean="0">
                <a:solidFill>
                  <a:srgbClr val="0000FF"/>
                </a:solidFill>
              </a:rPr>
              <a:t>1s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baseline="-25000" dirty="0" smtClean="0">
                <a:solidFill>
                  <a:srgbClr val="0000FF"/>
                </a:solidFill>
              </a:rPr>
              <a:t> </a:t>
            </a:r>
            <a:r>
              <a:rPr lang="de-DE" sz="2400" dirty="0">
                <a:solidFill>
                  <a:srgbClr val="0000FF"/>
                </a:solidFill>
              </a:rPr>
              <a:t>Γ</a:t>
            </a:r>
            <a:r>
              <a:rPr lang="de-DE" sz="2400" baseline="-25000" dirty="0">
                <a:solidFill>
                  <a:srgbClr val="0000FF"/>
                </a:solidFill>
              </a:rPr>
              <a:t>1s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54" y="3489035"/>
            <a:ext cx="4276970" cy="2755067"/>
          </a:xfrm>
          <a:prstGeom prst="rect">
            <a:avLst/>
          </a:prstGeom>
          <a:ln>
            <a:solidFill>
              <a:srgbClr val="0000FF"/>
            </a:solidFill>
          </a:ln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50205"/>
              </p:ext>
            </p:extLst>
          </p:nvPr>
        </p:nvGraphicFramePr>
        <p:xfrm>
          <a:off x="5628220" y="3459997"/>
          <a:ext cx="2724472" cy="276385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86917"/>
                <a:gridCol w="1437555"/>
              </a:tblGrid>
              <a:tr h="84649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Transition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sz="1200" noProof="0" dirty="0" err="1" smtClean="0"/>
                        <a:t>e.m</a:t>
                      </a:r>
                      <a:r>
                        <a:rPr lang="en-US" sz="1200" noProof="0" dirty="0" smtClean="0"/>
                        <a:t>.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noProof="0" dirty="0" smtClean="0"/>
                        <a:t>energy</a:t>
                      </a:r>
                      <a:r>
                        <a:rPr lang="en-US" sz="1200" baseline="0" noProof="0" dirty="0" smtClean="0"/>
                        <a:t>   (</a:t>
                      </a:r>
                      <a:r>
                        <a:rPr lang="en-US" sz="1200" noProof="0" dirty="0" err="1" smtClean="0"/>
                        <a:t>keV</a:t>
                      </a:r>
                      <a:r>
                        <a:rPr lang="en-US" sz="1200" noProof="0" dirty="0" smtClean="0"/>
                        <a:t>)</a:t>
                      </a:r>
                    </a:p>
                    <a:p>
                      <a:r>
                        <a:rPr lang="en-US" sz="1200" noProof="0" dirty="0" smtClean="0"/>
                        <a:t>(calculated,</a:t>
                      </a:r>
                      <a:r>
                        <a:rPr lang="en-US" sz="1200" baseline="0" noProof="0" dirty="0" smtClean="0"/>
                        <a:t> without strong interaction)</a:t>
                      </a:r>
                      <a:endParaRPr lang="en-US" sz="1200" b="0" noProof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(2-1)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7.808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(3-1)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9.255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31633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(4-1)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9.765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smtClean="0"/>
                        <a:t>KD (5-1</a:t>
                      </a:r>
                      <a:r>
                        <a:rPr lang="de-DE" sz="1200" dirty="0" smtClean="0"/>
                        <a:t>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9.994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smtClean="0"/>
                        <a:t>KD (</a:t>
                      </a:r>
                      <a:r>
                        <a:rPr lang="de-DE" sz="1200" dirty="0" smtClean="0"/>
                        <a:t>6-1)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10.119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329648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..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..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KD (∞)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10.41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</a:tbl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H="1">
            <a:off x="4005385" y="3184769"/>
            <a:ext cx="449384" cy="1533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</a:rPr>
              <a:t>MESON 2018 Cracow</a:t>
            </a:r>
            <a:endParaRPr lang="de-DE" sz="1200">
              <a:solidFill>
                <a:srgbClr val="898989"/>
              </a:solidFill>
            </a:endParaRPr>
          </a:p>
        </p:txBody>
      </p:sp>
      <p:grpSp>
        <p:nvGrpSpPr>
          <p:cNvPr id="30724" name="Gruppierung 2"/>
          <p:cNvGrpSpPr>
            <a:grpSpLocks/>
          </p:cNvGrpSpPr>
          <p:nvPr/>
        </p:nvGrpSpPr>
        <p:grpSpPr bwMode="auto">
          <a:xfrm>
            <a:off x="509588" y="1890713"/>
            <a:ext cx="8188325" cy="3136900"/>
            <a:chOff x="498475" y="1447800"/>
            <a:chExt cx="8188325" cy="3136900"/>
          </a:xfrm>
        </p:grpSpPr>
        <p:pic>
          <p:nvPicPr>
            <p:cNvPr id="30730" name="Bild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5" y="2249488"/>
              <a:ext cx="2908300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Bild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8" y="1447800"/>
              <a:ext cx="2722562" cy="313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Bild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850" y="1447800"/>
              <a:ext cx="2520950" cy="257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Textfeld 12"/>
          <p:cNvSpPr txBox="1">
            <a:spLocks noChangeArrowheads="1"/>
          </p:cNvSpPr>
          <p:nvPr/>
        </p:nvSpPr>
        <p:spPr bwMode="auto">
          <a:xfrm>
            <a:off x="561975" y="5040313"/>
            <a:ext cx="1582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KpX, PRL1997</a:t>
            </a:r>
          </a:p>
          <a:p>
            <a:pPr eaLnBrk="1" hangingPunct="1"/>
            <a:r>
              <a:rPr lang="de-DE" sz="1800"/>
              <a:t>KEK (K beam)</a:t>
            </a:r>
          </a:p>
          <a:p>
            <a:pPr eaLnBrk="1" hangingPunct="1"/>
            <a:r>
              <a:rPr lang="de-DE" sz="1800"/>
              <a:t>Gas target</a:t>
            </a:r>
          </a:p>
          <a:p>
            <a:pPr eaLnBrk="1" hangingPunct="1"/>
            <a:r>
              <a:rPr lang="de-DE" sz="1800"/>
              <a:t>Si(Li) detectors</a:t>
            </a:r>
          </a:p>
        </p:txBody>
      </p:sp>
      <p:sp>
        <p:nvSpPr>
          <p:cNvPr id="30726" name="Textfeld 17"/>
          <p:cNvSpPr txBox="1">
            <a:spLocks noChangeArrowheads="1"/>
          </p:cNvSpPr>
          <p:nvPr/>
        </p:nvSpPr>
        <p:spPr bwMode="auto">
          <a:xfrm>
            <a:off x="3973513" y="5040313"/>
            <a:ext cx="2233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DEAR, PRL2005</a:t>
            </a:r>
          </a:p>
          <a:p>
            <a:pPr eaLnBrk="1" hangingPunct="1"/>
            <a:r>
              <a:rPr lang="de-DE" sz="1800"/>
              <a:t>DAFNE (e</a:t>
            </a:r>
            <a:r>
              <a:rPr lang="de-DE" sz="1800" baseline="30000"/>
              <a:t>+</a:t>
            </a:r>
            <a:r>
              <a:rPr lang="de-DE" sz="1800"/>
              <a:t> e</a:t>
            </a:r>
            <a:r>
              <a:rPr lang="de-DE" sz="1800" baseline="30000"/>
              <a:t>-</a:t>
            </a:r>
            <a:r>
              <a:rPr lang="de-DE" sz="1800"/>
              <a:t> collider)</a:t>
            </a:r>
          </a:p>
          <a:p>
            <a:pPr eaLnBrk="1" hangingPunct="1"/>
            <a:r>
              <a:rPr lang="de-DE" sz="1800"/>
              <a:t>Gas target</a:t>
            </a:r>
          </a:p>
          <a:p>
            <a:pPr eaLnBrk="1" hangingPunct="1"/>
            <a:r>
              <a:rPr lang="de-DE" sz="1800"/>
              <a:t>CCD detectors</a:t>
            </a:r>
          </a:p>
        </p:txBody>
      </p:sp>
      <p:sp>
        <p:nvSpPr>
          <p:cNvPr id="30727" name="Textfeld 18"/>
          <p:cNvSpPr txBox="1">
            <a:spLocks noChangeArrowheads="1"/>
          </p:cNvSpPr>
          <p:nvPr/>
        </p:nvSpPr>
        <p:spPr bwMode="auto">
          <a:xfrm>
            <a:off x="6602413" y="5040313"/>
            <a:ext cx="2252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FF"/>
                </a:solidFill>
              </a:rPr>
              <a:t>SIDDHARTA, PLB 2011</a:t>
            </a:r>
          </a:p>
          <a:p>
            <a:pPr eaLnBrk="1" hangingPunct="1"/>
            <a:r>
              <a:rPr lang="de-DE" sz="1800">
                <a:solidFill>
                  <a:srgbClr val="0A3DB6"/>
                </a:solidFill>
              </a:rPr>
              <a:t>DAFNE (e</a:t>
            </a:r>
            <a:r>
              <a:rPr lang="de-DE" sz="1800" baseline="30000">
                <a:solidFill>
                  <a:srgbClr val="0A3DB6"/>
                </a:solidFill>
              </a:rPr>
              <a:t>+</a:t>
            </a:r>
            <a:r>
              <a:rPr lang="de-DE" sz="1800">
                <a:solidFill>
                  <a:srgbClr val="0A3DB6"/>
                </a:solidFill>
              </a:rPr>
              <a:t> e</a:t>
            </a:r>
            <a:r>
              <a:rPr lang="de-DE" sz="1800" baseline="30000">
                <a:solidFill>
                  <a:srgbClr val="0A3DB6"/>
                </a:solidFill>
              </a:rPr>
              <a:t>-</a:t>
            </a:r>
            <a:r>
              <a:rPr lang="de-DE" sz="1800">
                <a:solidFill>
                  <a:srgbClr val="0A3DB6"/>
                </a:solidFill>
              </a:rPr>
              <a:t> collider)</a:t>
            </a:r>
          </a:p>
          <a:p>
            <a:pPr eaLnBrk="1" hangingPunct="1"/>
            <a:r>
              <a:rPr lang="de-DE" sz="1800">
                <a:solidFill>
                  <a:srgbClr val="0000FF"/>
                </a:solidFill>
              </a:rPr>
              <a:t>Gas target</a:t>
            </a:r>
          </a:p>
          <a:p>
            <a:pPr eaLnBrk="1" hangingPunct="1"/>
            <a:r>
              <a:rPr lang="de-DE" sz="1800">
                <a:solidFill>
                  <a:srgbClr val="0000FF"/>
                </a:solidFill>
              </a:rPr>
              <a:t>SDD detectors</a:t>
            </a:r>
          </a:p>
        </p:txBody>
      </p:sp>
      <p:sp>
        <p:nvSpPr>
          <p:cNvPr id="30728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z="3200">
                <a:solidFill>
                  <a:srgbClr val="3145DB"/>
                </a:solidFill>
                <a:latin typeface="Calibri" charset="0"/>
                <a:ea typeface="MS PGothic" charset="0"/>
              </a:rPr>
              <a:t>Experiments on kaonic hydrogen</a:t>
            </a:r>
          </a:p>
        </p:txBody>
      </p:sp>
      <p:sp>
        <p:nvSpPr>
          <p:cNvPr id="30729" name="Textfeld 5"/>
          <p:cNvSpPr txBox="1">
            <a:spLocks noChangeArrowheads="1"/>
          </p:cNvSpPr>
          <p:nvPr/>
        </p:nvSpPr>
        <p:spPr bwMode="auto">
          <a:xfrm>
            <a:off x="893763" y="1165225"/>
            <a:ext cx="372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Older experiments used liquid targets</a:t>
            </a:r>
          </a:p>
          <a:p>
            <a:pPr eaLnBrk="1" hangingPunct="1"/>
            <a:r>
              <a:rPr lang="de-DE" sz="1800"/>
              <a:t>which have the disadvantage of</a:t>
            </a:r>
          </a:p>
          <a:p>
            <a:pPr eaLnBrk="1" hangingPunct="1"/>
            <a:r>
              <a:rPr lang="de-DE" sz="1800"/>
              <a:t>lower yields (Stark effect)</a:t>
            </a:r>
          </a:p>
        </p:txBody>
      </p:sp>
    </p:spTree>
    <p:extLst>
      <p:ext uri="{BB962C8B-B14F-4D97-AF65-F5344CB8AC3E}">
        <p14:creationId xmlns:p14="http://schemas.microsoft.com/office/powerpoint/2010/main" val="42207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358" y="34716"/>
            <a:ext cx="8566983" cy="30351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Kaonic atom spectroscopy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SIDDHARTA2@DAFNE E59@J-PARC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57" y="2734245"/>
            <a:ext cx="3779331" cy="2834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680" y="2734246"/>
            <a:ext cx="4190378" cy="303512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548718" y="5769372"/>
            <a:ext cx="27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Kaon Source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Φ</a:t>
            </a:r>
            <a:r>
              <a:rPr lang="de-DE" dirty="0" smtClean="0"/>
              <a:t> </a:t>
            </a:r>
            <a:r>
              <a:rPr lang="de-DE" dirty="0" err="1" smtClean="0"/>
              <a:t>meson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471506" y="5769372"/>
            <a:ext cx="284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Low-</a:t>
            </a:r>
            <a:r>
              <a:rPr lang="de-DE" dirty="0" err="1" smtClean="0"/>
              <a:t>momentum</a:t>
            </a:r>
            <a:r>
              <a:rPr lang="de-DE" dirty="0" smtClean="0"/>
              <a:t> kaon beam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940141" y="3069847"/>
            <a:ext cx="53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E57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987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2526C8"/>
                </a:solidFill>
                <a:latin typeface="Calibri" charset="0"/>
              </a:rPr>
              <a:t>Predictions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938" y="968375"/>
            <a:ext cx="5927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388" y="3622675"/>
            <a:ext cx="604361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feld 6"/>
          <p:cNvSpPr txBox="1">
            <a:spLocks noChangeArrowheads="1"/>
          </p:cNvSpPr>
          <p:nvPr/>
        </p:nvSpPr>
        <p:spPr bwMode="auto">
          <a:xfrm>
            <a:off x="277813" y="1354138"/>
            <a:ext cx="2473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Real and imaginary part of the K</a:t>
            </a:r>
            <a:r>
              <a:rPr lang="de-DE" sz="1800" baseline="30000"/>
              <a:t>-</a:t>
            </a:r>
            <a:r>
              <a:rPr lang="de-DE" sz="1800"/>
              <a:t>n </a:t>
            </a:r>
            <a:r>
              <a:rPr lang="de-DE" sz="1800">
                <a:sym typeface="Wingdings" charset="0"/>
              </a:rPr>
              <a:t> K</a:t>
            </a:r>
            <a:r>
              <a:rPr lang="de-DE" sz="1800" baseline="30000">
                <a:sym typeface="Wingdings" charset="0"/>
              </a:rPr>
              <a:t>-</a:t>
            </a:r>
            <a:r>
              <a:rPr lang="de-DE" sz="1800">
                <a:sym typeface="Wingdings" charset="0"/>
              </a:rPr>
              <a:t>n forward scattering amplitude in the sub-threshold region</a:t>
            </a:r>
            <a:endParaRPr lang="de-DE" sz="1800"/>
          </a:p>
        </p:txBody>
      </p:sp>
      <p:sp>
        <p:nvSpPr>
          <p:cNvPr id="28679" name="Textfeld 7"/>
          <p:cNvSpPr txBox="1">
            <a:spLocks noChangeArrowheads="1"/>
          </p:cNvSpPr>
          <p:nvPr/>
        </p:nvSpPr>
        <p:spPr bwMode="auto">
          <a:xfrm>
            <a:off x="277813" y="3898900"/>
            <a:ext cx="27781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Imaginary part of the I=0</a:t>
            </a:r>
          </a:p>
          <a:p>
            <a:pPr eaLnBrk="1" hangingPunct="1"/>
            <a:r>
              <a:rPr lang="de-DE" sz="1800"/>
              <a:t>KbarN and </a:t>
            </a:r>
            <a:r>
              <a:rPr lang="de-DE" sz="1800">
                <a:sym typeface="Symbol" charset="0"/>
              </a:rPr>
              <a:t> amplidudes</a:t>
            </a:r>
          </a:p>
          <a:p>
            <a:pPr eaLnBrk="1" hangingPunct="1"/>
            <a:r>
              <a:rPr lang="de-DE" sz="1800">
                <a:sym typeface="Symbol" charset="0"/>
              </a:rPr>
              <a:t>Error bands due to constraints by SIDDHARTA</a:t>
            </a:r>
            <a:endParaRPr lang="de-DE" sz="180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6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Comparison</a:t>
            </a:r>
            <a:r>
              <a:rPr lang="de-DE" sz="3200" dirty="0" smtClean="0">
                <a:solidFill>
                  <a:srgbClr val="0000FF"/>
                </a:solidFill>
              </a:rPr>
              <a:t> KH-KD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354822"/>
              </p:ext>
            </p:extLst>
          </p:nvPr>
        </p:nvGraphicFramePr>
        <p:xfrm>
          <a:off x="1524000" y="1397000"/>
          <a:ext cx="678961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227385"/>
                <a:gridCol w="253023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Kaonic</a:t>
                      </a:r>
                      <a:r>
                        <a:rPr lang="de-DE" dirty="0" smtClean="0"/>
                        <a:t> hydrogen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Kaonic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deuterium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(Kα) </a:t>
                      </a:r>
                      <a:r>
                        <a:rPr lang="de-DE" dirty="0" err="1" smtClean="0"/>
                        <a:t>estimates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0.3% (</a:t>
                      </a:r>
                      <a:r>
                        <a:rPr lang="de-DE" dirty="0" err="1" smtClean="0"/>
                        <a:t>depending</a:t>
                      </a:r>
                      <a:r>
                        <a:rPr lang="de-DE" dirty="0" smtClean="0"/>
                        <a:t> on 2p </a:t>
                      </a:r>
                      <a:r>
                        <a:rPr lang="de-DE" dirty="0" err="1" smtClean="0"/>
                        <a:t>state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width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Energy</a:t>
                      </a:r>
                      <a:r>
                        <a:rPr lang="de-DE" dirty="0" smtClean="0"/>
                        <a:t> (Kα) </a:t>
                      </a:r>
                      <a:r>
                        <a:rPr lang="de-DE" dirty="0" err="1" smtClean="0"/>
                        <a:t>e.m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6.5 </a:t>
                      </a:r>
                      <a:r>
                        <a:rPr lang="de-DE" dirty="0" err="1" smtClean="0"/>
                        <a:t>keV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7.8 </a:t>
                      </a:r>
                      <a:r>
                        <a:rPr lang="de-DE" dirty="0" err="1" smtClean="0"/>
                        <a:t>keV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Shift</a:t>
                      </a:r>
                      <a:r>
                        <a:rPr lang="de-DE" dirty="0" smtClean="0"/>
                        <a:t> (1s)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-283±36(</a:t>
                      </a:r>
                      <a:r>
                        <a:rPr lang="de-DE" dirty="0" err="1" smtClean="0"/>
                        <a:t>stat</a:t>
                      </a:r>
                      <a:r>
                        <a:rPr lang="de-DE" dirty="0" smtClean="0"/>
                        <a:t>)±6(</a:t>
                      </a:r>
                      <a:r>
                        <a:rPr lang="de-DE" dirty="0" err="1" smtClean="0"/>
                        <a:t>syst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-800 ? (</a:t>
                      </a:r>
                      <a:r>
                        <a:rPr lang="de-DE" dirty="0" err="1" smtClean="0"/>
                        <a:t>estimate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Width (1s)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541±89(</a:t>
                      </a:r>
                      <a:r>
                        <a:rPr lang="de-DE" dirty="0" err="1" smtClean="0"/>
                        <a:t>stat</a:t>
                      </a:r>
                      <a:r>
                        <a:rPr lang="de-DE" dirty="0" smtClean="0"/>
                        <a:t>)±22(</a:t>
                      </a:r>
                      <a:r>
                        <a:rPr lang="de-DE" dirty="0" err="1" smtClean="0"/>
                        <a:t>syst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800</a:t>
                      </a:r>
                      <a:r>
                        <a:rPr lang="de-DE" baseline="0" dirty="0" smtClean="0"/>
                        <a:t> ? (</a:t>
                      </a:r>
                      <a:r>
                        <a:rPr lang="de-DE" baseline="0" dirty="0" err="1" smtClean="0"/>
                        <a:t>estimate</a:t>
                      </a:r>
                      <a:r>
                        <a:rPr lang="de-DE" baseline="0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4083538"/>
            <a:ext cx="3858846" cy="227281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846" y="4083538"/>
            <a:ext cx="3858846" cy="22728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92615" y="4278923"/>
            <a:ext cx="2772000" cy="1585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                       ????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1699846" y="4415692"/>
            <a:ext cx="4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KH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1409" y="4429424"/>
            <a:ext cx="44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KD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533" y="5168914"/>
            <a:ext cx="1593383" cy="864978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5946" y="333375"/>
            <a:ext cx="91440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AMADEUS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AMADEUS collaboration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116 scientists from 14 Countries and 34 Institutes 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lnf.infn.it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esperimenti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siddharta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and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LNF-07/24(IR) Report on </a:t>
            </a:r>
            <a:r>
              <a:rPr lang="en-US" sz="2400" dirty="0" err="1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lnf.infn.it</a:t>
            </a: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 web-page (Library)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AMADEUS started in 2005 and 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was presented and discussed in all the LNF Scientific Committees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0207" y="977573"/>
            <a:ext cx="82847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i="1" dirty="0" err="1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A</a:t>
            </a:r>
            <a:r>
              <a:rPr lang="en-US" sz="2000" i="1" dirty="0" err="1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ntikaon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M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atter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A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t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D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A</a:t>
            </a:r>
            <a:r>
              <a:rPr lang="en-US" sz="2000" i="1" dirty="0">
                <a:solidFill>
                  <a:srgbClr val="000000"/>
                </a:solidFill>
                <a:latin typeface="Symbol" charset="0"/>
                <a:cs typeface="Times New Roman" charset="0"/>
              </a:rPr>
              <a:t>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NE: 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E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xperiments with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U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nraveling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S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pectroscopy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256" y="5173663"/>
            <a:ext cx="1730375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6350" y="4969174"/>
            <a:ext cx="4989762" cy="13871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3333CC"/>
                </a:solidFill>
                <a:latin typeface="Arial" charset="0"/>
                <a:cs typeface="DejaVu Sans" charset="0"/>
              </a:rPr>
              <a:t>EU </a:t>
            </a:r>
            <a:r>
              <a:rPr lang="en-GB" sz="2400" dirty="0" err="1">
                <a:solidFill>
                  <a:srgbClr val="3333CC"/>
                </a:solidFill>
                <a:latin typeface="Arial" charset="0"/>
                <a:cs typeface="DejaVu Sans" charset="0"/>
              </a:rPr>
              <a:t>Fundings</a:t>
            </a:r>
            <a:r>
              <a:rPr lang="en-GB" sz="2400" dirty="0">
                <a:solidFill>
                  <a:srgbClr val="3333CC"/>
                </a:solidFill>
                <a:latin typeface="Arial" charset="0"/>
                <a:cs typeface="DejaVu Sans" charset="0"/>
              </a:rPr>
              <a:t> FP7 – </a:t>
            </a:r>
            <a:r>
              <a:rPr lang="en-GB" sz="2400" dirty="0" smtClean="0">
                <a:solidFill>
                  <a:srgbClr val="3333CC"/>
                </a:solidFill>
                <a:latin typeface="Arial" charset="0"/>
                <a:cs typeface="DejaVu Sans" charset="0"/>
              </a:rPr>
              <a:t>HP2 </a:t>
            </a:r>
            <a:r>
              <a:rPr lang="en-GB" sz="2400" dirty="0">
                <a:solidFill>
                  <a:srgbClr val="3333CC"/>
                </a:solidFill>
                <a:latin typeface="Arial" charset="0"/>
                <a:cs typeface="DejaVu Sans" charset="0"/>
              </a:rPr>
              <a:t>and HP3:</a:t>
            </a:r>
          </a:p>
          <a:p>
            <a:pPr eaLnBrk="1" hangingPunct="1"/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Network WP9 – LEANNIS; </a:t>
            </a:r>
          </a:p>
          <a:p>
            <a:pPr eaLnBrk="1" hangingPunct="1"/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WP24 (</a:t>
            </a:r>
            <a:r>
              <a:rPr lang="en-GB" sz="2000" dirty="0" err="1">
                <a:solidFill>
                  <a:srgbClr val="3333CC"/>
                </a:solidFill>
                <a:latin typeface="Arial" charset="0"/>
                <a:cs typeface="DejaVu Sans" charset="0"/>
              </a:rPr>
              <a:t>SiPM</a:t>
            </a:r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 JRA); </a:t>
            </a:r>
          </a:p>
          <a:p>
            <a:pPr eaLnBrk="1" hangingPunct="1"/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WP28 (GEM JRA)</a:t>
            </a:r>
          </a:p>
        </p:txBody>
      </p:sp>
    </p:spTree>
    <p:extLst>
      <p:ext uri="{BB962C8B-B14F-4D97-AF65-F5344CB8AC3E}">
        <p14:creationId xmlns:p14="http://schemas.microsoft.com/office/powerpoint/2010/main" val="1571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58" y="382162"/>
            <a:ext cx="4416903" cy="57159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2379431" y="4882819"/>
            <a:ext cx="1362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5771586" y="4363758"/>
            <a:ext cx="3280782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Powerful combination of DAFNE with the detector system of KLOE (96% acceptance)</a:t>
            </a:r>
          </a:p>
          <a:p>
            <a:r>
              <a:rPr lang="en-US" dirty="0" smtClean="0"/>
              <a:t>Very good performance for the detection of </a:t>
            </a:r>
            <a:r>
              <a:rPr lang="en-US" b="1" dirty="0" smtClean="0">
                <a:solidFill>
                  <a:srgbClr val="0000FF"/>
                </a:solidFill>
              </a:rPr>
              <a:t>charged and neutral </a:t>
            </a:r>
            <a:r>
              <a:rPr lang="en-US" dirty="0" smtClean="0"/>
              <a:t>particle in the relevant  energy range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713" y="2253172"/>
            <a:ext cx="2171063" cy="187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771586" y="1809287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DAΦNE </a:t>
            </a:r>
            <a:r>
              <a:rPr lang="en-US" dirty="0" err="1"/>
              <a:t>k</a:t>
            </a:r>
            <a:r>
              <a:rPr lang="en-US" dirty="0" err="1" smtClean="0"/>
              <a:t>aon</a:t>
            </a:r>
            <a:r>
              <a:rPr lang="en-US" dirty="0" smtClean="0"/>
              <a:t> source + KLOE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751" y="288407"/>
            <a:ext cx="2524835" cy="145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2395212" y="3213256"/>
            <a:ext cx="3376375" cy="13807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/>
          <p:cNvPicPr>
            <a:picLocks noChangeAspect="1"/>
          </p:cNvPicPr>
          <p:nvPr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66495" cy="685800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2688" y="3698625"/>
            <a:ext cx="2403235" cy="2403235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7" b="98344" l="1978" r="97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2"/>
          <a:stretch/>
        </p:blipFill>
        <p:spPr>
          <a:xfrm>
            <a:off x="3341885" y="2547985"/>
            <a:ext cx="2275052" cy="174046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05600" y="1524391"/>
            <a:ext cx="914400" cy="914400"/>
          </a:xfrm>
          <a:prstGeom prst="ellipse">
            <a:avLst/>
          </a:prstGeom>
          <a:effectLst>
            <a:glow rad="1079500">
              <a:schemeClr val="tx2">
                <a:lumMod val="40000"/>
                <a:lumOff val="60000"/>
                <a:alpha val="86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242" y="808084"/>
            <a:ext cx="2414522" cy="241452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13587" y="1873749"/>
            <a:ext cx="2812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Subthreshold</a:t>
            </a:r>
            <a:r>
              <a:rPr lang="en-US" sz="2000" dirty="0" smtClean="0">
                <a:solidFill>
                  <a:srgbClr val="0000FF"/>
                </a:solidFill>
              </a:rPr>
              <a:t> resonances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7053" y="143685"/>
            <a:ext cx="2403235" cy="240323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341885" y="1155059"/>
            <a:ext cx="1794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Kaon</a:t>
            </a:r>
            <a:r>
              <a:rPr lang="en-US" sz="2000" dirty="0" smtClean="0">
                <a:solidFill>
                  <a:srgbClr val="0000FF"/>
                </a:solidFill>
              </a:rPr>
              <a:t> scattering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602688" y="1873749"/>
            <a:ext cx="3143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Antikaon</a:t>
            </a:r>
            <a:r>
              <a:rPr lang="en-US" sz="2000" dirty="0" smtClean="0">
                <a:solidFill>
                  <a:srgbClr val="0000FF"/>
                </a:solidFill>
              </a:rPr>
              <a:t> nuclear absorption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602688" y="4664564"/>
            <a:ext cx="2533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Antikaon</a:t>
            </a:r>
            <a:r>
              <a:rPr lang="en-US" sz="2000" dirty="0" smtClean="0">
                <a:solidFill>
                  <a:srgbClr val="0000FF"/>
                </a:solidFill>
              </a:rPr>
              <a:t> bound states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8650" y="3832278"/>
            <a:ext cx="2403235" cy="240323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938650" y="4911949"/>
            <a:ext cx="2400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Hypernuclear</a:t>
            </a:r>
            <a:r>
              <a:rPr lang="en-US" sz="2000" dirty="0" smtClean="0">
                <a:solidFill>
                  <a:srgbClr val="0000FF"/>
                </a:solidFill>
              </a:rPr>
              <a:t> physics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506898" y="2899440"/>
            <a:ext cx="284115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AMADEUS- a  laboratory</a:t>
            </a:r>
          </a:p>
          <a:p>
            <a:r>
              <a:rPr lang="en-US" dirty="0"/>
              <a:t>f</a:t>
            </a:r>
            <a:r>
              <a:rPr lang="en-US" dirty="0" smtClean="0"/>
              <a:t>or low-energy </a:t>
            </a:r>
            <a:r>
              <a:rPr lang="en-US" dirty="0" err="1" smtClean="0"/>
              <a:t>kaon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2938377" y="5433020"/>
            <a:ext cx="3081423" cy="923330"/>
          </a:xfrm>
          <a:prstGeom prst="rect">
            <a:avLst/>
          </a:prstGeom>
          <a:solidFill>
            <a:srgbClr val="FFFF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z="12700"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Consequences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strangeness</a:t>
            </a:r>
            <a:endParaRPr lang="de-DE" dirty="0" smtClean="0"/>
          </a:p>
          <a:p>
            <a:r>
              <a:rPr lang="de-DE" dirty="0" err="1"/>
              <a:t>f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/>
              <a:t> </a:t>
            </a:r>
            <a:r>
              <a:rPr lang="de-DE" dirty="0" err="1" smtClean="0"/>
              <a:t>baryonic</a:t>
            </a:r>
            <a:r>
              <a:rPr lang="de-DE" dirty="0" smtClean="0"/>
              <a:t> matter (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stars</a:t>
            </a:r>
            <a:r>
              <a:rPr lang="de-DE" dirty="0" smtClean="0"/>
              <a:t>)?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1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415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 err="1" smtClean="0">
                <a:solidFill>
                  <a:srgbClr val="0000FF"/>
                </a:solidFill>
              </a:rPr>
              <a:t>Pre</a:t>
            </a:r>
            <a:r>
              <a:rPr lang="de-DE" sz="3600" dirty="0" smtClean="0">
                <a:solidFill>
                  <a:srgbClr val="0000FF"/>
                </a:solidFill>
              </a:rPr>
              <a:t>-AMADEUS </a:t>
            </a:r>
            <a:r>
              <a:rPr lang="de-DE" sz="3600" dirty="0" err="1" smtClean="0">
                <a:solidFill>
                  <a:srgbClr val="0000FF"/>
                </a:solidFill>
              </a:rPr>
              <a:t>studies</a:t>
            </a:r>
            <a:r>
              <a:rPr lang="de-DE" sz="3600" dirty="0" smtClean="0">
                <a:solidFill>
                  <a:srgbClr val="0000FF"/>
                </a:solidFill>
              </a:rPr>
              <a:t> </a:t>
            </a:r>
            <a:r>
              <a:rPr lang="de-DE" sz="3600" dirty="0" err="1" smtClean="0">
                <a:solidFill>
                  <a:srgbClr val="0000FF"/>
                </a:solidFill>
              </a:rPr>
              <a:t>with</a:t>
            </a:r>
            <a:r>
              <a:rPr lang="de-DE" sz="3600" dirty="0" smtClean="0">
                <a:solidFill>
                  <a:srgbClr val="0000FF"/>
                </a:solidFill>
              </a:rPr>
              <a:t> KLOE </a:t>
            </a:r>
            <a:r>
              <a:rPr lang="de-DE" sz="3600" dirty="0" err="1" smtClean="0">
                <a:solidFill>
                  <a:srgbClr val="0000FF"/>
                </a:solidFill>
              </a:rPr>
              <a:t>data</a:t>
            </a:r>
            <a:endParaRPr lang="de-DE" sz="3600" dirty="0">
              <a:solidFill>
                <a:srgbClr val="0000FF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97" y="1687876"/>
            <a:ext cx="3359010" cy="43745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44836" y="1424770"/>
            <a:ext cx="411088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Study of </a:t>
            </a:r>
            <a:r>
              <a:rPr lang="en-US" dirty="0" err="1" smtClean="0">
                <a:solidFill>
                  <a:srgbClr val="0000FF"/>
                </a:solidFill>
              </a:rPr>
              <a:t>antikaon</a:t>
            </a:r>
            <a:r>
              <a:rPr lang="en-US" dirty="0" smtClean="0">
                <a:solidFill>
                  <a:srgbClr val="0000FF"/>
                </a:solidFill>
              </a:rPr>
              <a:t> interaction in nuclear matter following K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absorption in the DC gas (or structure materials)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KLOE drift chamber (DC) gas: mainly </a:t>
            </a:r>
            <a:r>
              <a:rPr lang="en-US" baseline="30000" dirty="0" smtClean="0"/>
              <a:t>4</a:t>
            </a:r>
            <a:r>
              <a:rPr lang="en-US" dirty="0" smtClean="0"/>
              <a:t>He (90% </a:t>
            </a:r>
            <a:r>
              <a:rPr lang="en-US" baseline="30000" dirty="0" smtClean="0"/>
              <a:t>4</a:t>
            </a:r>
            <a:r>
              <a:rPr lang="en-US" dirty="0" smtClean="0"/>
              <a:t>He, 10% </a:t>
            </a:r>
            <a:r>
              <a:rPr lang="en-US" dirty="0" err="1" smtClean="0"/>
              <a:t>isobutane</a:t>
            </a:r>
            <a:r>
              <a:rPr lang="en-US" dirty="0" smtClean="0"/>
              <a:t> 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0.1% K</a:t>
            </a:r>
            <a:r>
              <a:rPr lang="en-US" baseline="30000" dirty="0" smtClean="0"/>
              <a:t>-</a:t>
            </a:r>
            <a:r>
              <a:rPr lang="en-US" dirty="0" smtClean="0"/>
              <a:t> stop in the DC gas (Monte Carlo, data analysis)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Enables the study of K</a:t>
            </a:r>
            <a:r>
              <a:rPr lang="en-US" baseline="30000" dirty="0" smtClean="0"/>
              <a:t>-</a:t>
            </a:r>
            <a:r>
              <a:rPr lang="en-US" dirty="0" smtClean="0"/>
              <a:t> absorption and searches for bound states (e.g. with 2 fb</a:t>
            </a:r>
            <a:r>
              <a:rPr lang="en-US" baseline="30000" dirty="0" smtClean="0"/>
              <a:t>-1 </a:t>
            </a:r>
            <a:r>
              <a:rPr lang="en-US" dirty="0" smtClean="0"/>
              <a:t>hundreds of </a:t>
            </a:r>
            <a:r>
              <a:rPr lang="en-US" dirty="0" err="1" smtClean="0"/>
              <a:t>kaonic</a:t>
            </a:r>
            <a:r>
              <a:rPr lang="en-US" dirty="0" smtClean="0"/>
              <a:t> clusters) – analysis of </a:t>
            </a:r>
            <a:r>
              <a:rPr lang="en-US" dirty="0" err="1" smtClean="0"/>
              <a:t>Λ</a:t>
            </a:r>
            <a:r>
              <a:rPr lang="en-US" dirty="0" smtClean="0"/>
              <a:t>/</a:t>
            </a:r>
            <a:r>
              <a:rPr lang="en-US" dirty="0" err="1" smtClean="0"/>
              <a:t>Σ</a:t>
            </a:r>
            <a:r>
              <a:rPr lang="en-US" dirty="0" smtClean="0"/>
              <a:t> – </a:t>
            </a:r>
            <a:r>
              <a:rPr lang="en-US" dirty="0" err="1" smtClean="0"/>
              <a:t>p,d</a:t>
            </a:r>
            <a:r>
              <a:rPr lang="en-US" dirty="0" smtClean="0"/>
              <a:t>, t correlations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However: Analysis complicated due to material mix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6397" y="5825613"/>
            <a:ext cx="25023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KLOE Drift Chamber (DC)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8472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Antikaon</a:t>
            </a:r>
            <a:r>
              <a:rPr lang="en-US" sz="3600" dirty="0" smtClean="0">
                <a:solidFill>
                  <a:srgbClr val="0000FF"/>
                </a:solidFill>
              </a:rPr>
              <a:t> absorption in nuclei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4" y="958277"/>
            <a:ext cx="7864915" cy="5413281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399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Quasi-</a:t>
            </a:r>
            <a:r>
              <a:rPr lang="de-DE" sz="3200" dirty="0" err="1" smtClean="0">
                <a:solidFill>
                  <a:srgbClr val="0000FF"/>
                </a:solidFill>
              </a:rPr>
              <a:t>bound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kaonic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nuclei</a:t>
            </a:r>
            <a:r>
              <a:rPr lang="de-DE" sz="3200" dirty="0" smtClean="0">
                <a:solidFill>
                  <a:srgbClr val="0000FF"/>
                </a:solidFill>
              </a:rPr>
              <a:t> ?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314245" y="1309594"/>
            <a:ext cx="268483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endParaRPr lang="de-DE" dirty="0" smtClean="0"/>
          </a:p>
          <a:p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still </a:t>
            </a:r>
            <a:r>
              <a:rPr lang="de-DE" dirty="0" err="1" smtClean="0"/>
              <a:t>insufficient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endParaRPr lang="de-DE" dirty="0" smtClean="0"/>
          </a:p>
          <a:p>
            <a:r>
              <a:rPr lang="de-DE" dirty="0" err="1"/>
              <a:t>m</a:t>
            </a:r>
            <a:r>
              <a:rPr lang="de-DE" dirty="0" err="1" smtClean="0"/>
              <a:t>ake</a:t>
            </a:r>
            <a:r>
              <a:rPr lang="de-DE" dirty="0" smtClean="0"/>
              <a:t> a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statement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/>
              <a:t> </a:t>
            </a:r>
            <a:r>
              <a:rPr lang="de-DE" dirty="0" smtClean="0"/>
              <a:t>quasi-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0000"/>
                </a:solidFill>
              </a:rPr>
              <a:t>Experiments so </a:t>
            </a:r>
            <a:r>
              <a:rPr lang="de-DE" dirty="0" err="1" smtClean="0">
                <a:solidFill>
                  <a:srgbClr val="000000"/>
                </a:solidFill>
              </a:rPr>
              <a:t>far</a:t>
            </a:r>
            <a:r>
              <a:rPr lang="de-DE" dirty="0" smtClean="0">
                <a:solidFill>
                  <a:srgbClr val="000000"/>
                </a:solidFill>
              </a:rPr>
              <a:t>: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FINUDA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KEK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DISTO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FOPI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HADES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OBELIX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J-PARC E15, E27</a:t>
            </a:r>
          </a:p>
          <a:p>
            <a:endParaRPr lang="de-DE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Future: AMADEUS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6378" y="793504"/>
            <a:ext cx="395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widths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binding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"/>
          <a:stretch/>
        </p:blipFill>
        <p:spPr>
          <a:xfrm>
            <a:off x="189234" y="1439835"/>
            <a:ext cx="5869931" cy="394787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8" y="5387714"/>
            <a:ext cx="5702513" cy="109715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0020916">
            <a:off x="165645" y="5210801"/>
            <a:ext cx="8399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9" y="903454"/>
            <a:ext cx="6226361" cy="9923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67695" y="5257767"/>
            <a:ext cx="53492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dirty="0"/>
              <a:t>ppK</a:t>
            </a:r>
            <a:r>
              <a:rPr lang="is-IS" baseline="30000" dirty="0"/>
              <a:t>−</a:t>
            </a:r>
            <a:r>
              <a:rPr lang="is-IS" dirty="0"/>
              <a:t>/K−stop=(0.044±</a:t>
            </a:r>
            <a:r>
              <a:rPr lang="is-IS" dirty="0" smtClean="0"/>
              <a:t>0.009stat+</a:t>
            </a:r>
            <a:r>
              <a:rPr lang="is-IS" dirty="0"/>
              <a:t>0.004−0.005syst)·10</a:t>
            </a:r>
            <a:r>
              <a:rPr lang="is-IS" baseline="30000" dirty="0"/>
              <a:t>−2</a:t>
            </a:r>
            <a:endParaRPr lang="en-US" baseline="300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61" y="2852860"/>
            <a:ext cx="3231839" cy="22374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65669" y="5193009"/>
            <a:ext cx="222113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Significance 1σ –</a:t>
            </a:r>
          </a:p>
          <a:p>
            <a:r>
              <a:rPr lang="en-US" dirty="0" smtClean="0"/>
              <a:t>not sufficient to claim </a:t>
            </a:r>
          </a:p>
          <a:p>
            <a:r>
              <a:rPr lang="en-US" dirty="0" err="1" smtClean="0"/>
              <a:t>ppK</a:t>
            </a:r>
            <a:r>
              <a:rPr lang="en-US" baseline="30000" dirty="0" smtClean="0"/>
              <a:t>-</a:t>
            </a:r>
            <a:r>
              <a:rPr lang="en-US" dirty="0" smtClean="0"/>
              <a:t> observation</a:t>
            </a: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153" y="854177"/>
            <a:ext cx="2830671" cy="199868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67" y="1895774"/>
            <a:ext cx="3709109" cy="304105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270054" y="125830"/>
            <a:ext cx="5964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Recent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results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from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Pre</a:t>
            </a:r>
            <a:r>
              <a:rPr lang="de-DE" sz="3200" dirty="0" smtClean="0">
                <a:solidFill>
                  <a:srgbClr val="0000FF"/>
                </a:solidFill>
              </a:rPr>
              <a:t>-AMADEUS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74815" y="3750889"/>
            <a:ext cx="7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K-pp ?</a:t>
            </a:r>
            <a:endParaRPr lang="de-DE" dirty="0">
              <a:solidFill>
                <a:srgbClr val="008000"/>
              </a:solidFill>
            </a:endParaRPr>
          </a:p>
        </p:txBody>
      </p:sp>
      <p:cxnSp>
        <p:nvCxnSpPr>
          <p:cNvPr id="15" name="Gerade Verbindung mit Pfeil 14"/>
          <p:cNvCxnSpPr>
            <a:stCxn id="13" idx="1"/>
          </p:cNvCxnSpPr>
          <p:nvPr/>
        </p:nvCxnSpPr>
        <p:spPr>
          <a:xfrm flipH="1">
            <a:off x="3268065" y="3935555"/>
            <a:ext cx="1006750" cy="4015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138176" y="2292454"/>
            <a:ext cx="161820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L</a:t>
            </a:r>
            <a:r>
              <a:rPr lang="de-DE" baseline="-25000" dirty="0" err="1" smtClean="0"/>
              <a:t>int</a:t>
            </a:r>
            <a:r>
              <a:rPr lang="de-DE" dirty="0" smtClean="0"/>
              <a:t>= 1.74 fb</a:t>
            </a:r>
            <a:r>
              <a:rPr lang="de-DE" baseline="30000" dirty="0" smtClean="0"/>
              <a:t>-1</a:t>
            </a:r>
          </a:p>
          <a:p>
            <a:r>
              <a:rPr lang="de-DE" dirty="0" smtClean="0"/>
              <a:t>K</a:t>
            </a:r>
            <a:r>
              <a:rPr lang="de-DE" baseline="30000" dirty="0" smtClean="0"/>
              <a:t>-</a:t>
            </a:r>
            <a:r>
              <a:rPr lang="de-DE" baseline="-25000" dirty="0" err="1" smtClean="0"/>
              <a:t>stop</a:t>
            </a:r>
            <a:r>
              <a:rPr lang="de-DE" dirty="0" smtClean="0"/>
              <a:t> = 3.25 10</a:t>
            </a:r>
            <a:r>
              <a:rPr lang="de-DE" baseline="30000" dirty="0" smtClean="0"/>
              <a:t>8</a:t>
            </a:r>
            <a:endParaRPr lang="de-DE" baseline="30000" dirty="0"/>
          </a:p>
        </p:txBody>
      </p:sp>
      <p:sp>
        <p:nvSpPr>
          <p:cNvPr id="14" name="Rechteck 13"/>
          <p:cNvSpPr/>
          <p:nvPr/>
        </p:nvSpPr>
        <p:spPr>
          <a:xfrm>
            <a:off x="429067" y="5853034"/>
            <a:ext cx="57979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dirty="0" err="1"/>
              <a:t>Physics</a:t>
            </a:r>
            <a:r>
              <a:rPr lang="de-DE" dirty="0"/>
              <a:t> Letters B, Volume 758, 10 </a:t>
            </a:r>
            <a:r>
              <a:rPr lang="de-DE" dirty="0" err="1"/>
              <a:t>July</a:t>
            </a:r>
            <a:r>
              <a:rPr lang="de-DE" dirty="0"/>
              <a:t> 2016, Pages 134-139</a:t>
            </a:r>
          </a:p>
        </p:txBody>
      </p:sp>
    </p:spTree>
    <p:extLst>
      <p:ext uri="{BB962C8B-B14F-4D97-AF65-F5344CB8AC3E}">
        <p14:creationId xmlns:p14="http://schemas.microsoft.com/office/powerpoint/2010/main" val="12831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907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Possible AMADEUS Setup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 2018 Cracow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00" y="636912"/>
            <a:ext cx="5760092" cy="35575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360692" y="382516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Axial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: 0.5T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4415155"/>
            <a:ext cx="65659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7388"/>
            <a:ext cx="9144000" cy="11382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0" u="none" dirty="0" smtClean="0">
                <a:latin typeface="Arial" pitchFamily="34" charset="0"/>
              </a:rPr>
              <a:t>SIDDHARTA-2 Collaboration</a:t>
            </a:r>
            <a:endParaRPr lang="en-GB" altLang="en-US" sz="4800" b="0" u="none" dirty="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itchFamily="34" charset="0"/>
              </a:rPr>
              <a:t>SIlicon</a:t>
            </a:r>
            <a:r>
              <a:rPr lang="en-US" altLang="en-US" sz="2000" dirty="0">
                <a:latin typeface="Arial" pitchFamily="34" charset="0"/>
              </a:rPr>
              <a:t> Drift Detector for </a:t>
            </a:r>
            <a:r>
              <a:rPr lang="en-US" altLang="en-US" sz="2000" dirty="0" err="1">
                <a:latin typeface="Arial" pitchFamily="34" charset="0"/>
              </a:rPr>
              <a:t>Hadronic</a:t>
            </a:r>
            <a:r>
              <a:rPr lang="en-US" altLang="en-US" sz="2000" dirty="0">
                <a:latin typeface="Arial" pitchFamily="34" charset="0"/>
              </a:rPr>
              <a:t> Atom Research by Timing Applications</a:t>
            </a:r>
            <a:endParaRPr lang="en-GB" altLang="en-US" sz="2000" dirty="0">
              <a:latin typeface="Arial" pitchFamily="34" charset="0"/>
            </a:endParaRPr>
          </a:p>
        </p:txBody>
      </p:sp>
      <p:pic>
        <p:nvPicPr>
          <p:cNvPr id="5129" name="Picture 9" descr="logo-hadron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65" y="3544936"/>
            <a:ext cx="2335273" cy="13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460749" y="1442016"/>
            <a:ext cx="4882181" cy="480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LNF- INFN, </a:t>
            </a:r>
            <a:r>
              <a:rPr lang="en-US" altLang="en-US" sz="2400" u="none" dirty="0" err="1">
                <a:latin typeface="Arial" pitchFamily="34" charset="0"/>
              </a:rPr>
              <a:t>Frascati</a:t>
            </a:r>
            <a:r>
              <a:rPr lang="en-US" altLang="en-US" sz="2400" u="none" dirty="0">
                <a:latin typeface="Arial" pitchFamily="34" charset="0"/>
              </a:rPr>
              <a:t>, Italy</a:t>
            </a:r>
          </a:p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SMI- ÖAW, Vienna, </a:t>
            </a:r>
            <a:r>
              <a:rPr lang="en-US" altLang="en-US" sz="2400" u="none" dirty="0" smtClean="0">
                <a:latin typeface="Arial" pitchFamily="34" charset="0"/>
              </a:rPr>
              <a:t>Austria</a:t>
            </a:r>
          </a:p>
          <a:p>
            <a:pPr marL="0" indent="0" eaLnBrk="1" hangingPunct="1">
              <a:buNone/>
            </a:pPr>
            <a:r>
              <a:rPr lang="en-US" altLang="en-US" sz="2400" dirty="0" err="1">
                <a:latin typeface="Arial" pitchFamily="34" charset="0"/>
              </a:rPr>
              <a:t>Politecnico</a:t>
            </a:r>
            <a:r>
              <a:rPr lang="en-US" altLang="en-US" sz="2400" dirty="0">
                <a:latin typeface="Arial" pitchFamily="34" charset="0"/>
              </a:rPr>
              <a:t>, Milano, </a:t>
            </a:r>
            <a:r>
              <a:rPr lang="en-US" altLang="en-US" sz="2400" dirty="0" smtClean="0">
                <a:latin typeface="Arial" pitchFamily="34" charset="0"/>
              </a:rPr>
              <a:t>Italy</a:t>
            </a:r>
            <a:endParaRPr lang="en-US" altLang="en-US" sz="2400" u="none" dirty="0">
              <a:latin typeface="Arial" pitchFamily="34" charset="0"/>
            </a:endParaRPr>
          </a:p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IFIN – HH, Bucharest, Romania</a:t>
            </a:r>
          </a:p>
          <a:p>
            <a:pPr marL="0" indent="0" eaLnBrk="1" hangingPunct="1">
              <a:buNone/>
            </a:pPr>
            <a:r>
              <a:rPr lang="en-US" altLang="en-US" sz="2400" u="none" dirty="0" smtClean="0">
                <a:latin typeface="Arial" pitchFamily="34" charset="0"/>
              </a:rPr>
              <a:t>TUM</a:t>
            </a:r>
            <a:r>
              <a:rPr lang="en-US" altLang="en-US" sz="2400" u="none" dirty="0">
                <a:latin typeface="Arial" pitchFamily="34" charset="0"/>
              </a:rPr>
              <a:t>, </a:t>
            </a:r>
            <a:r>
              <a:rPr lang="en-US" altLang="en-US" sz="2400" u="none" dirty="0" smtClean="0">
                <a:latin typeface="Arial" pitchFamily="34" charset="0"/>
              </a:rPr>
              <a:t>Munich, </a:t>
            </a:r>
            <a:r>
              <a:rPr lang="en-US" altLang="en-US" sz="2400" u="none" dirty="0">
                <a:latin typeface="Arial" pitchFamily="34" charset="0"/>
              </a:rPr>
              <a:t>Germany, Germany</a:t>
            </a:r>
          </a:p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RIKEN, Japan</a:t>
            </a:r>
          </a:p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Univ. Tokyo, Japan</a:t>
            </a:r>
          </a:p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Victoria Univ., Canada</a:t>
            </a:r>
          </a:p>
          <a:p>
            <a:pPr marL="0" indent="0" eaLnBrk="1" hangingPunct="1">
              <a:buNone/>
            </a:pPr>
            <a:r>
              <a:rPr lang="en-US" altLang="en-US" sz="2400" u="none" dirty="0">
                <a:latin typeface="Arial" pitchFamily="34" charset="0"/>
              </a:rPr>
              <a:t>Univ. Zagreb, Croatia</a:t>
            </a:r>
          </a:p>
          <a:p>
            <a:pPr marL="0" indent="0" eaLnBrk="1" hangingPunct="1">
              <a:buNone/>
            </a:pPr>
            <a:r>
              <a:rPr lang="en-US" altLang="en-US" sz="2400" u="none" dirty="0" err="1">
                <a:latin typeface="Arial" pitchFamily="34" charset="0"/>
              </a:rPr>
              <a:t>Helmhotlz</a:t>
            </a:r>
            <a:r>
              <a:rPr lang="en-US" altLang="en-US" sz="2400" u="none" dirty="0">
                <a:latin typeface="Arial" pitchFamily="34" charset="0"/>
              </a:rPr>
              <a:t> Inst. Mainz, </a:t>
            </a:r>
            <a:r>
              <a:rPr lang="en-US" altLang="en-US" sz="2400" u="none" dirty="0" smtClean="0">
                <a:latin typeface="Arial" pitchFamily="34" charset="0"/>
              </a:rPr>
              <a:t>Germany</a:t>
            </a:r>
          </a:p>
          <a:p>
            <a:pPr marL="0" indent="0" eaLnBrk="1" hangingPunct="1">
              <a:buNone/>
            </a:pPr>
            <a:r>
              <a:rPr lang="en-US" altLang="en-US" sz="2400" dirty="0" smtClean="0">
                <a:latin typeface="Arial" pitchFamily="34" charset="0"/>
              </a:rPr>
              <a:t>Univ. </a:t>
            </a:r>
            <a:r>
              <a:rPr lang="en-US" altLang="en-US" sz="2400" dirty="0" err="1" smtClean="0">
                <a:latin typeface="Arial" pitchFamily="34" charset="0"/>
              </a:rPr>
              <a:t>Jagellonian</a:t>
            </a:r>
            <a:r>
              <a:rPr lang="en-US" altLang="en-US" sz="2400" dirty="0" smtClean="0">
                <a:latin typeface="Arial" pitchFamily="34" charset="0"/>
              </a:rPr>
              <a:t>, Krakow</a:t>
            </a:r>
            <a:endParaRPr lang="en-US" altLang="en-US" sz="2400" u="none" dirty="0" smtClean="0">
              <a:latin typeface="Arial" pitchFamily="34" charset="0"/>
            </a:endParaRPr>
          </a:p>
          <a:p>
            <a:pPr marL="0" indent="0" eaLnBrk="1" hangingPunct="1">
              <a:buNone/>
            </a:pPr>
            <a:endParaRPr lang="en-US" altLang="en-US" sz="2000" u="none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134" name="Picture 17" descr="Logo-hp2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65" y="1857549"/>
            <a:ext cx="2335273" cy="117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12" y="5634432"/>
            <a:ext cx="2796304" cy="46585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 2018 Cracow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8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42988" y="0"/>
            <a:ext cx="7705725" cy="1368425"/>
          </a:xfrm>
        </p:spPr>
        <p:txBody>
          <a:bodyPr/>
          <a:lstStyle/>
          <a:p>
            <a:r>
              <a:rPr lang="en-US" sz="2800">
                <a:solidFill>
                  <a:srgbClr val="3145DB"/>
                </a:solidFill>
                <a:cs typeface="MS PGothic" pitchFamily="34" charset="-128"/>
              </a:rPr>
              <a:t>SIDDHARTA data overview</a:t>
            </a:r>
            <a:endParaRPr lang="it-IT" sz="2800">
              <a:solidFill>
                <a:srgbClr val="3145DB"/>
              </a:solidFill>
              <a:cs typeface="MS PGothic" pitchFamily="34" charset="-128"/>
            </a:endParaRPr>
          </a:p>
        </p:txBody>
      </p:sp>
      <p:pic>
        <p:nvPicPr>
          <p:cNvPr id="57347" name="Picture 3" descr="新規作成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55700"/>
            <a:ext cx="751205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MESON 2018 Cracow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9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3285</Words>
  <Application>Microsoft Macintosh PowerPoint</Application>
  <PresentationFormat>Bildschirmpräsentation (4:3)</PresentationFormat>
  <Paragraphs>596</Paragraphs>
  <Slides>79</Slides>
  <Notes>8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79</vt:i4>
      </vt:variant>
    </vt:vector>
  </HeadingPairs>
  <TitlesOfParts>
    <vt:vector size="82" baseType="lpstr">
      <vt:lpstr>Office-Design</vt:lpstr>
      <vt:lpstr>Drawing</vt:lpstr>
      <vt:lpstr>Formel</vt:lpstr>
      <vt:lpstr>PowerPoint-Präsentation</vt:lpstr>
      <vt:lpstr>Motivation</vt:lpstr>
      <vt:lpstr>Outline</vt:lpstr>
      <vt:lpstr>Strangeness</vt:lpstr>
      <vt:lpstr>Sources of experimental information on KbarN interaction</vt:lpstr>
      <vt:lpstr>Cascade in hadronic atoms (KH,KD)</vt:lpstr>
      <vt:lpstr>Kaonic atom spectroscopy SIDDHARTA2@DAFNE E59@J-PARC </vt:lpstr>
      <vt:lpstr>PowerPoint-Präsentation</vt:lpstr>
      <vt:lpstr>SIDDHARTA data overview</vt:lpstr>
      <vt:lpstr>PowerPoint-Präsentation</vt:lpstr>
      <vt:lpstr>DAΦNE:  Φ Factory of LNF-INFN</vt:lpstr>
      <vt:lpstr>PowerPoint-Präsentation</vt:lpstr>
      <vt:lpstr>PowerPoint-Präsentation</vt:lpstr>
      <vt:lpstr>PowerPoint-Präsentation</vt:lpstr>
      <vt:lpstr>PowerPoint-Präsentation</vt:lpstr>
      <vt:lpstr>K-p result SIDDHARTA</vt:lpstr>
      <vt:lpstr>PowerPoint-Präsentation</vt:lpstr>
      <vt:lpstr>Yield of K-series in KD</vt:lpstr>
      <vt:lpstr>PowerPoint-Präsentation</vt:lpstr>
      <vt:lpstr>PowerPoint-Präsentation</vt:lpstr>
      <vt:lpstr>Motivation for new experiments</vt:lpstr>
      <vt:lpstr>Kaonic deuterium Experiment: SIDDHARTA2 @ DAΦNE</vt:lpstr>
      <vt:lpstr>PowerPoint-Präsentation</vt:lpstr>
      <vt:lpstr>PowerPoint-Präsentation</vt:lpstr>
      <vt:lpstr>PowerPoint-Präsentation</vt:lpstr>
      <vt:lpstr>PowerPoint-Präsentation</vt:lpstr>
      <vt:lpstr>Isospin scattering lengths</vt:lpstr>
      <vt:lpstr>From SIDDHARTA to SIDDHARTA2</vt:lpstr>
      <vt:lpstr>New SDDs for SIDDHARTA2</vt:lpstr>
      <vt:lpstr>PowerPoint-Präsentation</vt:lpstr>
      <vt:lpstr>SDD Characterization</vt:lpstr>
      <vt:lpstr>Cryo-Target – SDD geometry</vt:lpstr>
      <vt:lpstr>PowerPoint-Präsentation</vt:lpstr>
      <vt:lpstr>PowerPoint-Präsentation</vt:lpstr>
      <vt:lpstr>PowerPoint-Präsentation</vt:lpstr>
      <vt:lpstr>SIDDHARTA2 Setup at DAFNE</vt:lpstr>
      <vt:lpstr>PowerPoint-Präsentation</vt:lpstr>
      <vt:lpstr>Kaonic deuterium with SIDDHARTA2 at DAFNE</vt:lpstr>
      <vt:lpstr>Kaonic deuterium Experiment: E57 @ J-PARC</vt:lpstr>
      <vt:lpstr>PowerPoint-Präsentation</vt:lpstr>
      <vt:lpstr>X-ray yields in K-D</vt:lpstr>
      <vt:lpstr>Setup at J-PARC K1.8BR</vt:lpstr>
      <vt:lpstr>Target and X-ray detectors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</vt:lpstr>
      <vt:lpstr>PowerPoint-Präsentation</vt:lpstr>
      <vt:lpstr>SPARE</vt:lpstr>
      <vt:lpstr>PowerPoint-Präsentation</vt:lpstr>
      <vt:lpstr>Time-line SIDDHARTA2</vt:lpstr>
      <vt:lpstr>Summary</vt:lpstr>
      <vt:lpstr>Spare</vt:lpstr>
      <vt:lpstr>PowerPoint-Präsentation</vt:lpstr>
      <vt:lpstr>PowerPoint-Präsentation</vt:lpstr>
      <vt:lpstr>PowerPoint-Präsentation</vt:lpstr>
      <vt:lpstr>PowerPoint-Präsentation</vt:lpstr>
      <vt:lpstr>New x-ray detectors</vt:lpstr>
      <vt:lpstr>PowerPoint-Präsentation</vt:lpstr>
      <vt:lpstr>Outlook: New precision studies with new technologies</vt:lpstr>
      <vt:lpstr>PowerPoint-Präsentation</vt:lpstr>
      <vt:lpstr>PowerPoint-Präsentation</vt:lpstr>
      <vt:lpstr>What is a exotic (kaonic) atom?</vt:lpstr>
      <vt:lpstr>Exotic atoms</vt:lpstr>
      <vt:lpstr>Kaonic hydrogen and deuterium</vt:lpstr>
      <vt:lpstr>Goal</vt:lpstr>
      <vt:lpstr>Experiments on kaonic hydrogen</vt:lpstr>
      <vt:lpstr>Predictions</vt:lpstr>
      <vt:lpstr>Comparison KH-KD</vt:lpstr>
      <vt:lpstr>PowerPoint-Präsentation</vt:lpstr>
      <vt:lpstr>PowerPoint-Präsentation</vt:lpstr>
      <vt:lpstr>PowerPoint-Präsentation</vt:lpstr>
      <vt:lpstr>Pre-AMADEUS studies with KLOE data</vt:lpstr>
      <vt:lpstr>Antikaon absorption in nuclei</vt:lpstr>
      <vt:lpstr>Quasi-bound kaonic nuclei ?</vt:lpstr>
      <vt:lpstr>PowerPoint-Präsentation</vt:lpstr>
      <vt:lpstr>Possible AMADEUS Setup</vt:lpstr>
    </vt:vector>
  </TitlesOfParts>
  <Company>SMI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Strong interaction with strangeness in the low energy regime: strange atoms, resonances, nuclei </dc:title>
  <dc:creator>Johann Marton</dc:creator>
  <cp:lastModifiedBy>Johann Marton</cp:lastModifiedBy>
  <cp:revision>38</cp:revision>
  <dcterms:created xsi:type="dcterms:W3CDTF">2017-01-10T09:12:57Z</dcterms:created>
  <dcterms:modified xsi:type="dcterms:W3CDTF">2018-06-07T11:44:44Z</dcterms:modified>
</cp:coreProperties>
</file>