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0" r:id="rId4"/>
    <p:sldId id="261" r:id="rId5"/>
    <p:sldId id="263" r:id="rId6"/>
    <p:sldId id="270" r:id="rId7"/>
    <p:sldId id="265" r:id="rId8"/>
    <p:sldId id="275" r:id="rId9"/>
    <p:sldId id="266" r:id="rId10"/>
    <p:sldId id="264" r:id="rId11"/>
    <p:sldId id="268" r:id="rId12"/>
    <p:sldId id="262" r:id="rId13"/>
    <p:sldId id="273" r:id="rId14"/>
    <p:sldId id="272" r:id="rId15"/>
    <p:sldId id="259" r:id="rId16"/>
    <p:sldId id="274" r:id="rId17"/>
    <p:sldId id="276" r:id="rId18"/>
    <p:sldId id="271" r:id="rId19"/>
  </p:sldIdLst>
  <p:sldSz cx="12192000" cy="6858000"/>
  <p:notesSz cx="6742113" cy="987266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74" autoAdjust="0"/>
    <p:restoredTop sz="94660"/>
  </p:normalViewPr>
  <p:slideViewPr>
    <p:cSldViewPr snapToGrid="0">
      <p:cViewPr varScale="1">
        <p:scale>
          <a:sx n="57" d="100"/>
          <a:sy n="57" d="100"/>
        </p:scale>
        <p:origin x="-96" y="-3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DFBAE-CB4E-4080-A30B-D18D7F3E9215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0FCE2-4526-47D9-8FFB-2A135CF69C5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642C8-40EC-40DB-B2A0-1ED2D9FB4A23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EDFC9-491B-40DE-8957-567C9348F61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DCD85-D62B-4E8C-9953-BDA53FD770F1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A51C8-1B96-4B9F-9D0A-70549B3ADA8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559BA-A044-432E-9D11-CD9751EC33D8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BC41C-C1C3-46C6-B154-70B62A6BCDD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A157E-DA52-401E-8EDA-7EAFAFF69FE1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6E7BD-F447-4749-B8BB-9D71D483D64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71BAB-DA88-4013-B822-FC5FB641FE92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12718-77E7-4516-BAD8-E76204585FD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D2341-A167-4E1B-AA1B-E2EF66490EE2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12386-D8B5-419B-A7EC-DA9A2FBEE99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A3FB5-1C45-4628-AC15-014EC314707D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24995-40DE-4EAB-8842-9EE03A16CE3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4DAE4-D217-404B-B28C-E9FA2D96C533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AAA5E-5673-4F1F-BD68-32912AD0F25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8C899-AEDF-4D91-B5B3-2EDB29133A58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36B4F-B3F5-4FBA-8749-701B3A20606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9C90C-F403-4282-81D1-8A8B0D14ACB1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E7F6F-E619-4888-BE6F-6A823F21A2E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fi-FI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FF251E6-E86C-43DC-907E-3CFAA24BFECE}" type="datetimeFigureOut">
              <a:rPr lang="fi-FI"/>
              <a:pPr>
                <a:defRPr/>
              </a:pPr>
              <a:t>7.6.2018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8B645C4-5CE5-47FE-990E-E3E404EE803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emf"/><Relationship Id="rId4" Type="http://schemas.openxmlformats.org/officeDocument/2006/relationships/image" Target="../media/image28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36625"/>
            <a:ext cx="10883900" cy="19891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4000" dirty="0" smtClean="0">
                <a:latin typeface="Arial Rounded MT Bold" panose="020F0704030504030204" pitchFamily="34" charset="0"/>
              </a:rPr>
              <a:t/>
            </a:r>
            <a:br>
              <a:rPr lang="fi-FI" sz="4000" dirty="0" smtClean="0">
                <a:latin typeface="Arial Rounded MT Bold" panose="020F0704030504030204" pitchFamily="34" charset="0"/>
              </a:rPr>
            </a:br>
            <a:r>
              <a:rPr lang="fi-FI" sz="4000" dirty="0" smtClean="0">
                <a:latin typeface="Arial Rounded MT Bold" panose="020F0704030504030204" pitchFamily="34" charset="0"/>
              </a:rPr>
              <a:t>     On </a:t>
            </a:r>
            <a:r>
              <a:rPr lang="fi-FI" sz="4000" dirty="0" err="1" smtClean="0">
                <a:latin typeface="Arial Rounded MT Bold" panose="020F0704030504030204" pitchFamily="34" charset="0"/>
              </a:rPr>
              <a:t>the</a:t>
            </a:r>
            <a:r>
              <a:rPr lang="fi-FI" sz="4000" dirty="0" smtClean="0">
                <a:latin typeface="Arial Rounded MT Bold" panose="020F0704030504030204" pitchFamily="34" charset="0"/>
              </a:rPr>
              <a:t> </a:t>
            </a:r>
            <a:r>
              <a:rPr lang="fi-FI" sz="4000" dirty="0" err="1" smtClean="0">
                <a:latin typeface="Arial Rounded MT Bold" panose="020F0704030504030204" pitchFamily="34" charset="0"/>
              </a:rPr>
              <a:t>width</a:t>
            </a:r>
            <a:r>
              <a:rPr lang="fi-FI" sz="4000" dirty="0" smtClean="0">
                <a:latin typeface="Arial Rounded MT Bold" panose="020F0704030504030204" pitchFamily="34" charset="0"/>
              </a:rPr>
              <a:t> of </a:t>
            </a:r>
            <a:r>
              <a:rPr lang="fi-FI" sz="4000" dirty="0" err="1" smtClean="0">
                <a:latin typeface="Arial Rounded MT Bold" panose="020F0704030504030204" pitchFamily="34" charset="0"/>
              </a:rPr>
              <a:t>the</a:t>
            </a:r>
            <a:r>
              <a:rPr lang="fi-FI" sz="4000" dirty="0" smtClean="0">
                <a:latin typeface="Arial Rounded MT Bold" panose="020F0704030504030204" pitchFamily="34" charset="0"/>
              </a:rPr>
              <a:t> </a:t>
            </a:r>
            <a:r>
              <a:rPr lang="el-G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fi-FI" sz="4000" dirty="0" smtClean="0">
                <a:latin typeface="Arial Rounded MT Bold" panose="020F0704030504030204" pitchFamily="34" charset="0"/>
                <a:cs typeface="Arial" panose="020B0604020202020204" pitchFamily="34" charset="0"/>
              </a:rPr>
              <a:t> in N</a:t>
            </a:r>
            <a:r>
              <a:rPr lang="el-G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fi-FI" sz="4000" dirty="0" smtClean="0">
                <a:latin typeface="Arial Rounded MT Bold" panose="020F0704030504030204" pitchFamily="34" charset="0"/>
                <a:cs typeface="Arial" panose="020B0604020202020204" pitchFamily="34" charset="0"/>
              </a:rPr>
              <a:t> and </a:t>
            </a:r>
            <a:r>
              <a:rPr lang="el-G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ΔΔ</a:t>
            </a:r>
            <a:r>
              <a:rPr lang="fi-FI" sz="4000" dirty="0" smtClean="0">
                <a:latin typeface="Arial Rounded MT Bold" panose="020F0704030504030204" pitchFamily="34" charset="0"/>
                <a:cs typeface="Arial" panose="020B0604020202020204" pitchFamily="34" charset="0"/>
              </a:rPr>
              <a:t> </a:t>
            </a:r>
            <a:r>
              <a:rPr lang="fi-FI" sz="4000" dirty="0" err="1" smtClean="0">
                <a:latin typeface="Arial Rounded MT Bold" panose="020F0704030504030204" pitchFamily="34" charset="0"/>
                <a:cs typeface="Arial" panose="020B0604020202020204" pitchFamily="34" charset="0"/>
              </a:rPr>
              <a:t>states</a:t>
            </a:r>
            <a:r>
              <a:rPr lang="fi-FI" sz="4000" dirty="0" smtClean="0">
                <a:latin typeface="Arial Rounded MT Bold" panose="020F0704030504030204" pitchFamily="34" charset="0"/>
                <a:cs typeface="Arial" panose="020B0604020202020204" pitchFamily="34" charset="0"/>
              </a:rPr>
              <a:t/>
            </a:r>
            <a:br>
              <a:rPr lang="fi-FI" sz="4000" dirty="0" smtClean="0">
                <a:latin typeface="Arial Rounded MT Bold" panose="020F0704030504030204" pitchFamily="34" charset="0"/>
                <a:cs typeface="Arial" panose="020B0604020202020204" pitchFamily="34" charset="0"/>
              </a:rPr>
            </a:br>
            <a:r>
              <a:rPr lang="fi-FI" sz="4000" dirty="0" smtClean="0">
                <a:latin typeface="Arial Rounded MT Bold" panose="020F0704030504030204" pitchFamily="34" charset="0"/>
                <a:cs typeface="Arial" panose="020B0604020202020204" pitchFamily="34" charset="0"/>
              </a:rPr>
              <a:t/>
            </a:r>
            <a:br>
              <a:rPr lang="fi-FI" sz="4000" dirty="0" smtClean="0">
                <a:latin typeface="Arial Rounded MT Bold" panose="020F0704030504030204" pitchFamily="34" charset="0"/>
                <a:cs typeface="Arial" panose="020B0604020202020204" pitchFamily="34" charset="0"/>
              </a:rPr>
            </a:br>
            <a:r>
              <a:rPr lang="fi-FI" sz="4000" dirty="0"/>
              <a:t> </a:t>
            </a:r>
            <a:r>
              <a:rPr lang="fi-FI" sz="4000" dirty="0" smtClean="0"/>
              <a:t>               </a:t>
            </a:r>
            <a:r>
              <a:rPr lang="fi-FI" sz="4000" dirty="0" err="1" smtClean="0"/>
              <a:t>From</a:t>
            </a:r>
            <a:r>
              <a:rPr lang="fi-FI" sz="4000" dirty="0" smtClean="0"/>
              <a:t> </a:t>
            </a:r>
            <a:r>
              <a:rPr lang="fi-FI" sz="4000" dirty="0" err="1"/>
              <a:t>constancy</a:t>
            </a:r>
            <a:r>
              <a:rPr lang="fi-FI" sz="4000" dirty="0"/>
              <a:t> to </a:t>
            </a:r>
            <a:r>
              <a:rPr lang="fi-FI" sz="4000" dirty="0" err="1"/>
              <a:t>self-consistency</a:t>
            </a:r>
            <a:r>
              <a:rPr lang="fi-FI" sz="4000" dirty="0"/>
              <a:t> </a:t>
            </a:r>
            <a:r>
              <a:rPr lang="fi-FI" sz="4000" dirty="0">
                <a:latin typeface="Arial Rounded MT Bold" panose="020F0704030504030204" pitchFamily="34" charset="0"/>
                <a:cs typeface="Arial" panose="020B0604020202020204" pitchFamily="34" charset="0"/>
              </a:rPr>
              <a:t/>
            </a:r>
            <a:br>
              <a:rPr lang="fi-FI" sz="4000" dirty="0">
                <a:latin typeface="Arial Rounded MT Bold" panose="020F0704030504030204" pitchFamily="34" charset="0"/>
                <a:cs typeface="Arial" panose="020B0604020202020204" pitchFamily="34" charset="0"/>
              </a:rPr>
            </a:br>
            <a:endParaRPr lang="fi-FI" sz="40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1000" y="3154363"/>
            <a:ext cx="9474200" cy="1633537"/>
          </a:xfrm>
        </p:spPr>
        <p:txBody>
          <a:bodyPr rtlCol="0"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sz="3600" dirty="0" smtClean="0">
                <a:cs typeface="Arial" panose="020B0604020202020204" pitchFamily="34" charset="0"/>
              </a:rPr>
              <a:t>                            Jouni Niskanen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sz="3600" dirty="0">
                <a:cs typeface="Arial" panose="020B0604020202020204" pitchFamily="34" charset="0"/>
              </a:rPr>
              <a:t> </a:t>
            </a:r>
            <a:r>
              <a:rPr lang="fi-FI" sz="3600" dirty="0" smtClean="0">
                <a:cs typeface="Arial" panose="020B0604020202020204" pitchFamily="34" charset="0"/>
              </a:rPr>
              <a:t>             Helsinki Institute of </a:t>
            </a:r>
            <a:r>
              <a:rPr lang="fi-FI" sz="3600" dirty="0" err="1" smtClean="0">
                <a:cs typeface="Arial" panose="020B0604020202020204" pitchFamily="34" charset="0"/>
              </a:rPr>
              <a:t>Physics</a:t>
            </a:r>
            <a:r>
              <a:rPr lang="fi-FI" sz="3600" dirty="0" smtClean="0">
                <a:cs typeface="Arial" panose="020B0604020202020204" pitchFamily="34" charset="0"/>
              </a:rPr>
              <a:t> (HIP)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sz="3600" dirty="0">
                <a:cs typeface="Arial" panose="020B0604020202020204" pitchFamily="34" charset="0"/>
              </a:rPr>
              <a:t> </a:t>
            </a:r>
            <a:r>
              <a:rPr lang="fi-FI" sz="3600" dirty="0" smtClean="0">
                <a:cs typeface="Arial" panose="020B0604020202020204" pitchFamily="34" charset="0"/>
              </a:rPr>
              <a:t>                      University of Helsinki</a:t>
            </a:r>
            <a:endParaRPr lang="fi-FI" sz="3600" dirty="0">
              <a:cs typeface="Arial" panose="020B0604020202020204" pitchFamily="34" charset="0"/>
            </a:endParaRP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1803400" y="5765800"/>
            <a:ext cx="762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800">
                <a:latin typeface="Calibri" pitchFamily="34" charset="0"/>
              </a:rPr>
              <a:t>                     Meson2018,  Cracow June 7-12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3988" y="254000"/>
            <a:ext cx="78232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2"/>
          <p:cNvSpPr txBox="1">
            <a:spLocks noChangeArrowheads="1"/>
          </p:cNvSpPr>
          <p:nvPr/>
        </p:nvSpPr>
        <p:spPr bwMode="auto">
          <a:xfrm>
            <a:off x="490538" y="365125"/>
            <a:ext cx="3898900" cy="609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2800">
                <a:latin typeface="Calibri" pitchFamily="34" charset="0"/>
              </a:rPr>
              <a:t>Self-consistent widths:</a:t>
            </a:r>
          </a:p>
          <a:p>
            <a:r>
              <a:rPr lang="fi-FI" sz="2800">
                <a:latin typeface="Calibri" pitchFamily="34" charset="0"/>
              </a:rPr>
              <a:t>L</a:t>
            </a:r>
            <a:r>
              <a:rPr lang="fi-FI" sz="2800" baseline="-25000">
                <a:latin typeface="Calibri" pitchFamily="34" charset="0"/>
              </a:rPr>
              <a:t>N</a:t>
            </a:r>
            <a:r>
              <a:rPr lang="el-GR" sz="2800" baseline="-250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 suppresses much.</a:t>
            </a:r>
          </a:p>
          <a:p>
            <a:r>
              <a:rPr lang="fi-FI" sz="1400">
                <a:latin typeface="Calibri" pitchFamily="34" charset="0"/>
                <a:cs typeface="Arial" charset="0"/>
              </a:rPr>
              <a:t>  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Further: 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L</a:t>
            </a:r>
            <a:r>
              <a:rPr lang="fi-FI" sz="2800" baseline="-25000">
                <a:latin typeface="Calibri" pitchFamily="34" charset="0"/>
                <a:cs typeface="Arial" charset="0"/>
              </a:rPr>
              <a:t>NN</a:t>
            </a:r>
            <a:r>
              <a:rPr lang="fi-FI" sz="2800">
                <a:latin typeface="Calibri" pitchFamily="34" charset="0"/>
                <a:cs typeface="Arial" charset="0"/>
              </a:rPr>
              <a:t> &gt; L</a:t>
            </a:r>
            <a:r>
              <a:rPr lang="fi-FI" sz="2800" baseline="-25000">
                <a:latin typeface="Calibri" pitchFamily="34" charset="0"/>
                <a:cs typeface="Arial" charset="0"/>
              </a:rPr>
              <a:t>N</a:t>
            </a:r>
            <a:r>
              <a:rPr lang="el-GR" sz="2800" baseline="-25000">
                <a:latin typeface="Calibri" pitchFamily="34" charset="0"/>
                <a:cs typeface="Arial" charset="0"/>
              </a:rPr>
              <a:t>Δ</a:t>
            </a:r>
            <a:r>
              <a:rPr lang="fi-FI" sz="2800" baseline="-25000">
                <a:latin typeface="Calibri" pitchFamily="34" charset="0"/>
                <a:cs typeface="Arial" charset="0"/>
              </a:rPr>
              <a:t>  </a:t>
            </a:r>
            <a:r>
              <a:rPr lang="fi-FI" sz="2800">
                <a:latin typeface="Calibri" pitchFamily="34" charset="0"/>
                <a:cs typeface="Arial" charset="0"/>
              </a:rPr>
              <a:t>”favoured”</a:t>
            </a:r>
          </a:p>
          <a:p>
            <a:r>
              <a:rPr lang="fi-FI" sz="2800" baseline="30000">
                <a:latin typeface="Calibri" pitchFamily="34" charset="0"/>
                <a:cs typeface="Arial" charset="0"/>
              </a:rPr>
              <a:t>1</a:t>
            </a:r>
            <a:r>
              <a:rPr lang="fi-FI" sz="2800">
                <a:latin typeface="Calibri" pitchFamily="34" charset="0"/>
                <a:cs typeface="Arial" charset="0"/>
              </a:rPr>
              <a:t>D</a:t>
            </a:r>
            <a:r>
              <a:rPr lang="fi-FI" sz="2800" baseline="-25000">
                <a:latin typeface="Calibri" pitchFamily="34" charset="0"/>
                <a:cs typeface="Arial" charset="0"/>
              </a:rPr>
              <a:t>2</a:t>
            </a:r>
            <a:r>
              <a:rPr lang="fi-FI" sz="2800">
                <a:latin typeface="Calibri" pitchFamily="34" charset="0"/>
                <a:cs typeface="Arial" charset="0"/>
              </a:rPr>
              <a:t> → </a:t>
            </a:r>
            <a:r>
              <a:rPr lang="fi-FI" sz="2800" baseline="30000">
                <a:latin typeface="Calibri" pitchFamily="34" charset="0"/>
                <a:cs typeface="Arial" charset="0"/>
              </a:rPr>
              <a:t>5</a:t>
            </a:r>
            <a:r>
              <a:rPr lang="fi-FI" sz="2800">
                <a:latin typeface="Calibri" pitchFamily="34" charset="0"/>
                <a:cs typeface="Arial" charset="0"/>
              </a:rPr>
              <a:t>S</a:t>
            </a:r>
            <a:r>
              <a:rPr lang="fi-FI" sz="2800" baseline="-25000">
                <a:latin typeface="Calibri" pitchFamily="34" charset="0"/>
                <a:cs typeface="Arial" charset="0"/>
              </a:rPr>
              <a:t>2</a:t>
            </a:r>
            <a:r>
              <a:rPr lang="fi-FI" sz="2800">
                <a:latin typeface="Calibri" pitchFamily="34" charset="0"/>
                <a:cs typeface="Arial" charset="0"/>
              </a:rPr>
              <a:t>(N</a:t>
            </a:r>
            <a:r>
              <a:rPr lang="el-GR" sz="28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)</a:t>
            </a:r>
          </a:p>
          <a:p>
            <a:r>
              <a:rPr lang="fi-FI" sz="2800" baseline="30000">
                <a:latin typeface="Calibri" pitchFamily="34" charset="0"/>
                <a:cs typeface="Arial" charset="0"/>
              </a:rPr>
              <a:t>3</a:t>
            </a:r>
            <a:r>
              <a:rPr lang="fi-FI" sz="2800">
                <a:latin typeface="Calibri" pitchFamily="34" charset="0"/>
                <a:cs typeface="Arial" charset="0"/>
              </a:rPr>
              <a:t>F</a:t>
            </a:r>
            <a:r>
              <a:rPr lang="fi-FI" sz="2800" baseline="-25000">
                <a:latin typeface="Calibri" pitchFamily="34" charset="0"/>
                <a:cs typeface="Arial" charset="0"/>
              </a:rPr>
              <a:t>3</a:t>
            </a:r>
            <a:r>
              <a:rPr lang="fi-FI" sz="2800">
                <a:latin typeface="Calibri" pitchFamily="34" charset="0"/>
                <a:cs typeface="Arial" charset="0"/>
              </a:rPr>
              <a:t> → </a:t>
            </a:r>
            <a:r>
              <a:rPr lang="fi-FI" sz="2800" baseline="30000">
                <a:latin typeface="Calibri" pitchFamily="34" charset="0"/>
                <a:cs typeface="Arial" charset="0"/>
              </a:rPr>
              <a:t>5</a:t>
            </a:r>
            <a:r>
              <a:rPr lang="fi-FI" sz="2800">
                <a:latin typeface="Calibri" pitchFamily="34" charset="0"/>
                <a:cs typeface="Arial" charset="0"/>
              </a:rPr>
              <a:t>P</a:t>
            </a:r>
            <a:r>
              <a:rPr lang="fi-FI" sz="2800" baseline="-25000">
                <a:latin typeface="Calibri" pitchFamily="34" charset="0"/>
                <a:cs typeface="Arial" charset="0"/>
              </a:rPr>
              <a:t>3</a:t>
            </a:r>
            <a:r>
              <a:rPr lang="fi-FI" sz="2800">
                <a:latin typeface="Calibri" pitchFamily="34" charset="0"/>
                <a:cs typeface="Arial" charset="0"/>
              </a:rPr>
              <a:t>(N</a:t>
            </a:r>
            <a:r>
              <a:rPr lang="el-GR" sz="28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)</a:t>
            </a:r>
          </a:p>
          <a:p>
            <a:r>
              <a:rPr lang="fi-FI" sz="2800" baseline="30000">
                <a:latin typeface="Calibri" pitchFamily="34" charset="0"/>
                <a:cs typeface="Arial" charset="0"/>
              </a:rPr>
              <a:t>1</a:t>
            </a:r>
            <a:r>
              <a:rPr lang="fi-FI" sz="2800">
                <a:latin typeface="Calibri" pitchFamily="34" charset="0"/>
                <a:cs typeface="Arial" charset="0"/>
              </a:rPr>
              <a:t>G</a:t>
            </a:r>
            <a:r>
              <a:rPr lang="fi-FI" sz="2800" baseline="-25000">
                <a:latin typeface="Calibri" pitchFamily="34" charset="0"/>
                <a:cs typeface="Arial" charset="0"/>
              </a:rPr>
              <a:t>4</a:t>
            </a:r>
            <a:r>
              <a:rPr lang="fi-FI" sz="2800">
                <a:latin typeface="Calibri" pitchFamily="34" charset="0"/>
                <a:cs typeface="Arial" charset="0"/>
              </a:rPr>
              <a:t> → </a:t>
            </a:r>
            <a:r>
              <a:rPr lang="fi-FI" sz="2800" baseline="30000">
                <a:latin typeface="Calibri" pitchFamily="34" charset="0"/>
                <a:cs typeface="Arial" charset="0"/>
              </a:rPr>
              <a:t>5</a:t>
            </a:r>
            <a:r>
              <a:rPr lang="fi-FI" sz="2800">
                <a:latin typeface="Calibri" pitchFamily="34" charset="0"/>
                <a:cs typeface="Arial" charset="0"/>
              </a:rPr>
              <a:t>D</a:t>
            </a:r>
            <a:r>
              <a:rPr lang="fi-FI" sz="2800" baseline="-25000">
                <a:latin typeface="Calibri" pitchFamily="34" charset="0"/>
                <a:cs typeface="Arial" charset="0"/>
              </a:rPr>
              <a:t>4</a:t>
            </a:r>
            <a:r>
              <a:rPr lang="fi-FI" sz="2800">
                <a:latin typeface="Calibri" pitchFamily="34" charset="0"/>
                <a:cs typeface="Arial" charset="0"/>
              </a:rPr>
              <a:t>(N</a:t>
            </a:r>
            <a:r>
              <a:rPr lang="el-GR" sz="28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)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I.e, NN centrif. barrier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”pushes” state to N</a:t>
            </a:r>
            <a:r>
              <a:rPr lang="el-GR" sz="28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.</a:t>
            </a:r>
          </a:p>
          <a:p>
            <a:r>
              <a:rPr lang="fi-FI" sz="1200">
                <a:latin typeface="Calibri" pitchFamily="34" charset="0"/>
                <a:cs typeface="Arial" charset="0"/>
              </a:rPr>
              <a:t>  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Also in amplitudes.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I=1 ”dibaryons” 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(rotational series) </a:t>
            </a:r>
            <a:r>
              <a:rPr lang="fi-FI" sz="2800">
                <a:cs typeface="Arial" charset="0"/>
              </a:rPr>
              <a:t>~ </a:t>
            </a:r>
            <a:r>
              <a:rPr lang="fi-FI" sz="2800">
                <a:latin typeface="Calibri" pitchFamily="34" charset="0"/>
                <a:cs typeface="Arial" charset="0"/>
              </a:rPr>
              <a:t>const</a:t>
            </a:r>
          </a:p>
          <a:p>
            <a:r>
              <a:rPr lang="fi-FI" sz="2800">
                <a:latin typeface="Calibri" pitchFamily="34" charset="0"/>
              </a:rPr>
              <a:t>  +40 L</a:t>
            </a:r>
            <a:r>
              <a:rPr lang="fi-FI" sz="2800" baseline="-25000">
                <a:latin typeface="Calibri" pitchFamily="34" charset="0"/>
              </a:rPr>
              <a:t>N</a:t>
            </a:r>
            <a:r>
              <a:rPr lang="el-GR" sz="2800" baseline="-250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(</a:t>
            </a:r>
            <a:r>
              <a:rPr lang="fi-FI" sz="2800">
                <a:latin typeface="Calibri" pitchFamily="34" charset="0"/>
              </a:rPr>
              <a:t>L</a:t>
            </a:r>
            <a:r>
              <a:rPr lang="fi-FI" sz="2800" baseline="-25000">
                <a:latin typeface="Calibri" pitchFamily="34" charset="0"/>
              </a:rPr>
              <a:t>N</a:t>
            </a:r>
            <a:r>
              <a:rPr lang="el-GR" sz="2800" baseline="-250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+1) MeV</a:t>
            </a:r>
            <a:endParaRPr lang="fi-FI" sz="2800" baseline="-250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188" y="168275"/>
            <a:ext cx="5573712" cy="426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2"/>
          <p:cNvSpPr txBox="1">
            <a:spLocks noChangeArrowheads="1"/>
          </p:cNvSpPr>
          <p:nvPr/>
        </p:nvSpPr>
        <p:spPr bwMode="auto">
          <a:xfrm>
            <a:off x="6007100" y="355600"/>
            <a:ext cx="5969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800">
                <a:latin typeface="Calibri" pitchFamily="34" charset="0"/>
              </a:rPr>
              <a:t>Example of phase shifts </a:t>
            </a:r>
            <a:r>
              <a:rPr lang="fi-FI" sz="2800" baseline="30000">
                <a:latin typeface="Calibri" pitchFamily="34" charset="0"/>
              </a:rPr>
              <a:t>3</a:t>
            </a:r>
            <a:r>
              <a:rPr lang="fi-FI" sz="2800">
                <a:latin typeface="Calibri" pitchFamily="34" charset="0"/>
              </a:rPr>
              <a:t>F</a:t>
            </a:r>
            <a:r>
              <a:rPr lang="fi-FI" sz="2800" baseline="-25000">
                <a:latin typeface="Calibri" pitchFamily="34" charset="0"/>
              </a:rPr>
              <a:t>3</a:t>
            </a:r>
            <a:r>
              <a:rPr lang="fi-FI" sz="2800">
                <a:latin typeface="Calibri" pitchFamily="34" charset="0"/>
              </a:rPr>
              <a:t> . </a:t>
            </a:r>
          </a:p>
          <a:p>
            <a:r>
              <a:rPr lang="fi-FI" sz="2800">
                <a:latin typeface="Calibri" pitchFamily="34" charset="0"/>
              </a:rPr>
              <a:t>Expect fine resonance;</a:t>
            </a:r>
          </a:p>
          <a:p>
            <a:r>
              <a:rPr lang="fi-FI" sz="2800">
                <a:latin typeface="Calibri" pitchFamily="34" charset="0"/>
              </a:rPr>
              <a:t>alas, </a:t>
            </a:r>
            <a:r>
              <a:rPr lang="el-GR" sz="28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&lt;0, only on left.</a:t>
            </a:r>
            <a:r>
              <a:rPr lang="fi-FI" sz="2800">
                <a:latin typeface="Calibri" pitchFamily="34" charset="0"/>
              </a:rPr>
              <a:t> </a:t>
            </a:r>
          </a:p>
        </p:txBody>
      </p:sp>
      <p:sp>
        <p:nvSpPr>
          <p:cNvPr id="23555" name="TextBox 3"/>
          <p:cNvSpPr txBox="1">
            <a:spLocks noChangeArrowheads="1"/>
          </p:cNvSpPr>
          <p:nvPr/>
        </p:nvSpPr>
        <p:spPr bwMode="auto">
          <a:xfrm>
            <a:off x="4127500" y="1257300"/>
            <a:ext cx="1054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400">
                <a:cs typeface="Arial" charset="0"/>
              </a:rPr>
              <a:t>Γ</a:t>
            </a:r>
            <a:r>
              <a:rPr lang="fi-FI" sz="2400">
                <a:cs typeface="Arial" charset="0"/>
              </a:rPr>
              <a:t>=0</a:t>
            </a:r>
            <a:endParaRPr lang="fi-FI" sz="2400">
              <a:latin typeface="Calibri" pitchFamily="34" charset="0"/>
            </a:endParaRPr>
          </a:p>
        </p:txBody>
      </p:sp>
      <p:sp>
        <p:nvSpPr>
          <p:cNvPr id="23556" name="TextBox 4"/>
          <p:cNvSpPr txBox="1">
            <a:spLocks noChangeArrowheads="1"/>
          </p:cNvSpPr>
          <p:nvPr/>
        </p:nvSpPr>
        <p:spPr bwMode="auto">
          <a:xfrm>
            <a:off x="2046288" y="355600"/>
            <a:ext cx="844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2800">
                <a:latin typeface="Calibri" pitchFamily="34" charset="0"/>
              </a:rPr>
              <a:t>Im </a:t>
            </a:r>
            <a:r>
              <a:rPr lang="el-GR" sz="2800">
                <a:cs typeface="Arial" charset="0"/>
              </a:rPr>
              <a:t>δ</a:t>
            </a:r>
            <a:endParaRPr lang="fi-FI" sz="2800">
              <a:latin typeface="Calibri" pitchFamily="34" charset="0"/>
            </a:endParaRPr>
          </a:p>
        </p:txBody>
      </p:sp>
      <p:sp>
        <p:nvSpPr>
          <p:cNvPr id="23557" name="TextBox 5"/>
          <p:cNvSpPr txBox="1">
            <a:spLocks noChangeArrowheads="1"/>
          </p:cNvSpPr>
          <p:nvPr/>
        </p:nvSpPr>
        <p:spPr bwMode="auto">
          <a:xfrm>
            <a:off x="1320800" y="3048000"/>
            <a:ext cx="833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2800">
                <a:latin typeface="Calibri" pitchFamily="34" charset="0"/>
              </a:rPr>
              <a:t>Re </a:t>
            </a:r>
            <a:r>
              <a:rPr lang="el-GR" sz="2800">
                <a:cs typeface="Arial" charset="0"/>
              </a:rPr>
              <a:t>δ</a:t>
            </a:r>
            <a:endParaRPr lang="fi-FI" sz="2800">
              <a:latin typeface="Calibri" pitchFamily="34" charset="0"/>
            </a:endParaRPr>
          </a:p>
        </p:txBody>
      </p:sp>
      <p:pic>
        <p:nvPicPr>
          <p:cNvPr id="23558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7100" y="2095500"/>
            <a:ext cx="5875338" cy="440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9" name="TextBox 7"/>
          <p:cNvSpPr txBox="1">
            <a:spLocks noChangeArrowheads="1"/>
          </p:cNvSpPr>
          <p:nvPr/>
        </p:nvSpPr>
        <p:spPr bwMode="auto">
          <a:xfrm>
            <a:off x="1587500" y="4662488"/>
            <a:ext cx="40894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800">
                <a:latin typeface="Calibri" pitchFamily="34" charset="0"/>
              </a:rPr>
              <a:t>Strong inelasticity in </a:t>
            </a:r>
            <a:r>
              <a:rPr lang="fi-FI" sz="2800" baseline="30000">
                <a:latin typeface="Calibri" pitchFamily="34" charset="0"/>
              </a:rPr>
              <a:t>1</a:t>
            </a:r>
            <a:r>
              <a:rPr lang="fi-FI" sz="2800">
                <a:latin typeface="Calibri" pitchFamily="34" charset="0"/>
              </a:rPr>
              <a:t>D</a:t>
            </a:r>
            <a:r>
              <a:rPr lang="fi-FI" sz="2800" baseline="-25000">
                <a:latin typeface="Calibri" pitchFamily="34" charset="0"/>
              </a:rPr>
              <a:t>2</a:t>
            </a:r>
            <a:r>
              <a:rPr lang="fi-FI" sz="2800">
                <a:latin typeface="Calibri" pitchFamily="34" charset="0"/>
              </a:rPr>
              <a:t>  </a:t>
            </a:r>
          </a:p>
          <a:p>
            <a:r>
              <a:rPr lang="fi-FI" sz="2800">
                <a:latin typeface="Calibri" pitchFamily="34" charset="0"/>
              </a:rPr>
              <a:t>Argand diagram.</a:t>
            </a:r>
          </a:p>
          <a:p>
            <a:r>
              <a:rPr lang="fi-FI" sz="1200">
                <a:latin typeface="Calibri" pitchFamily="34" charset="0"/>
              </a:rPr>
              <a:t>  </a:t>
            </a:r>
          </a:p>
          <a:p>
            <a:r>
              <a:rPr lang="fi-FI" sz="2000">
                <a:latin typeface="Calibri" pitchFamily="34" charset="0"/>
              </a:rPr>
              <a:t>JAN PRC </a:t>
            </a:r>
            <a:r>
              <a:rPr lang="fi-FI" sz="2000" b="1">
                <a:latin typeface="Calibri" pitchFamily="34" charset="0"/>
              </a:rPr>
              <a:t>95</a:t>
            </a:r>
            <a:r>
              <a:rPr lang="fi-FI" sz="2000">
                <a:latin typeface="Calibri" pitchFamily="34" charset="0"/>
              </a:rPr>
              <a:t>, 054002 (2017)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Box 1"/>
          <p:cNvSpPr txBox="1">
            <a:spLocks noChangeArrowheads="1"/>
          </p:cNvSpPr>
          <p:nvPr/>
        </p:nvSpPr>
        <p:spPr bwMode="auto">
          <a:xfrm>
            <a:off x="4152900" y="61913"/>
            <a:ext cx="30353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4000">
                <a:latin typeface="Calibri" pitchFamily="34" charset="0"/>
              </a:rPr>
              <a:t>Case of </a:t>
            </a:r>
            <a:r>
              <a:rPr lang="el-GR" sz="4000">
                <a:cs typeface="Arial" charset="0"/>
              </a:rPr>
              <a:t>ΔΔ</a:t>
            </a:r>
            <a:r>
              <a:rPr lang="fi-FI" sz="4000">
                <a:latin typeface="Calibri" pitchFamily="34" charset="0"/>
              </a:rPr>
              <a:t>  </a:t>
            </a:r>
          </a:p>
        </p:txBody>
      </p:sp>
      <p:sp>
        <p:nvSpPr>
          <p:cNvPr id="24578" name="TextBox 2"/>
          <p:cNvSpPr txBox="1">
            <a:spLocks noChangeArrowheads="1"/>
          </p:cNvSpPr>
          <p:nvPr/>
        </p:nvSpPr>
        <p:spPr bwMode="auto">
          <a:xfrm>
            <a:off x="787400" y="768350"/>
            <a:ext cx="10083800" cy="43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800">
                <a:latin typeface="Calibri" pitchFamily="34" charset="0"/>
              </a:rPr>
              <a:t>May be related and relevant with the d’(2380) resonance discovered at WASA@COSY.</a:t>
            </a:r>
          </a:p>
          <a:p>
            <a:r>
              <a:rPr lang="fi-FI" sz="1200">
                <a:latin typeface="Calibri" pitchFamily="34" charset="0"/>
              </a:rPr>
              <a:t>   </a:t>
            </a:r>
          </a:p>
          <a:p>
            <a:r>
              <a:rPr lang="fi-FI" sz="2800">
                <a:latin typeface="Calibri" pitchFamily="34" charset="0"/>
              </a:rPr>
              <a:t>Nominally mass should be 2420 MeV (doubled pole position).</a:t>
            </a:r>
          </a:p>
          <a:p>
            <a:r>
              <a:rPr lang="fi-FI" sz="2800">
                <a:latin typeface="Calibri" pitchFamily="34" charset="0"/>
              </a:rPr>
              <a:t>CCM calculation sets maximum phase at 2430 MeV for </a:t>
            </a:r>
            <a:r>
              <a:rPr lang="fi-FI" sz="2800" baseline="30000">
                <a:latin typeface="Calibri" pitchFamily="34" charset="0"/>
              </a:rPr>
              <a:t>3</a:t>
            </a:r>
            <a:r>
              <a:rPr lang="fi-FI" sz="2800">
                <a:latin typeface="Calibri" pitchFamily="34" charset="0"/>
              </a:rPr>
              <a:t>D</a:t>
            </a:r>
            <a:r>
              <a:rPr lang="fi-FI" sz="2800" baseline="-25000">
                <a:latin typeface="Calibri" pitchFamily="34" charset="0"/>
              </a:rPr>
              <a:t>3</a:t>
            </a:r>
            <a:r>
              <a:rPr lang="fi-FI" sz="2800">
                <a:latin typeface="Calibri" pitchFamily="34" charset="0"/>
              </a:rPr>
              <a:t>(NN). </a:t>
            </a:r>
          </a:p>
          <a:p>
            <a:r>
              <a:rPr lang="fi-FI" sz="2800">
                <a:latin typeface="Calibri" pitchFamily="34" charset="0"/>
              </a:rPr>
              <a:t>Argand middle point crossed at 2.5 GeV. </a:t>
            </a:r>
          </a:p>
          <a:p>
            <a:r>
              <a:rPr lang="fi-FI" sz="1200">
                <a:latin typeface="Calibri" pitchFamily="34" charset="0"/>
              </a:rPr>
              <a:t>  </a:t>
            </a:r>
          </a:p>
          <a:p>
            <a:r>
              <a:rPr lang="fi-FI" sz="2800">
                <a:latin typeface="Calibri" pitchFamily="34" charset="0"/>
              </a:rPr>
              <a:t>Sum of two free widths </a:t>
            </a:r>
            <a:r>
              <a:rPr lang="fi-FI" sz="2800">
                <a:latin typeface="Calibri" pitchFamily="34" charset="0"/>
                <a:cs typeface="Arial" charset="0"/>
              </a:rPr>
              <a:t>~240 MeV. Not the whole story!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Decay width of two particles more complex than single </a:t>
            </a:r>
            <a:r>
              <a:rPr lang="el-GR" sz="28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: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I start with decay rate    </a:t>
            </a:r>
            <a:r>
              <a:rPr lang="el-GR" sz="2800">
                <a:latin typeface="Calibri" pitchFamily="34" charset="0"/>
                <a:cs typeface="Arial" charset="0"/>
              </a:rPr>
              <a:t>Γ</a:t>
            </a:r>
            <a:r>
              <a:rPr lang="fi-FI" sz="2800" baseline="-25000">
                <a:latin typeface="Calibri" pitchFamily="34" charset="0"/>
                <a:cs typeface="Arial" charset="0"/>
              </a:rPr>
              <a:t>1</a:t>
            </a:r>
            <a:r>
              <a:rPr lang="fi-FI" sz="2800">
                <a:latin typeface="Calibri" pitchFamily="34" charset="0"/>
                <a:cs typeface="Arial" charset="0"/>
              </a:rPr>
              <a:t> exp(-</a:t>
            </a:r>
            <a:r>
              <a:rPr lang="el-GR" sz="2800">
                <a:latin typeface="Calibri" pitchFamily="34" charset="0"/>
                <a:cs typeface="Arial" charset="0"/>
              </a:rPr>
              <a:t>Γ</a:t>
            </a:r>
            <a:r>
              <a:rPr lang="fi-FI" sz="2800" baseline="-25000">
                <a:latin typeface="Calibri" pitchFamily="34" charset="0"/>
                <a:cs typeface="Arial" charset="0"/>
              </a:rPr>
              <a:t>1</a:t>
            </a:r>
            <a:r>
              <a:rPr lang="fi-FI" sz="2800">
                <a:latin typeface="Calibri" pitchFamily="34" charset="0"/>
                <a:cs typeface="Arial" charset="0"/>
              </a:rPr>
              <a:t>t</a:t>
            </a:r>
            <a:r>
              <a:rPr lang="fi-FI" sz="2800" baseline="-25000">
                <a:latin typeface="Calibri" pitchFamily="34" charset="0"/>
                <a:cs typeface="Arial" charset="0"/>
              </a:rPr>
              <a:t>1</a:t>
            </a:r>
            <a:r>
              <a:rPr lang="fi-FI" sz="2800">
                <a:latin typeface="Calibri" pitchFamily="34" charset="0"/>
                <a:cs typeface="Arial" charset="0"/>
              </a:rPr>
              <a:t>) x </a:t>
            </a:r>
            <a:r>
              <a:rPr lang="el-GR" sz="2800">
                <a:latin typeface="Calibri" pitchFamily="34" charset="0"/>
                <a:cs typeface="Arial" charset="0"/>
              </a:rPr>
              <a:t>Γ</a:t>
            </a:r>
            <a:r>
              <a:rPr lang="fi-FI" sz="2800" baseline="-25000">
                <a:latin typeface="Calibri" pitchFamily="34" charset="0"/>
                <a:cs typeface="Arial" charset="0"/>
              </a:rPr>
              <a:t>2</a:t>
            </a:r>
            <a:r>
              <a:rPr lang="fi-FI" sz="2800">
                <a:latin typeface="Calibri" pitchFamily="34" charset="0"/>
                <a:cs typeface="Arial" charset="0"/>
              </a:rPr>
              <a:t> exp(-</a:t>
            </a:r>
            <a:r>
              <a:rPr lang="el-GR" sz="2800">
                <a:latin typeface="Calibri" pitchFamily="34" charset="0"/>
                <a:cs typeface="Arial" charset="0"/>
              </a:rPr>
              <a:t>Γ</a:t>
            </a:r>
            <a:r>
              <a:rPr lang="fi-FI" sz="2800" baseline="-25000">
                <a:latin typeface="Calibri" pitchFamily="34" charset="0"/>
                <a:cs typeface="Arial" charset="0"/>
              </a:rPr>
              <a:t>2</a:t>
            </a:r>
            <a:r>
              <a:rPr lang="fi-FI" sz="2800">
                <a:latin typeface="Calibri" pitchFamily="34" charset="0"/>
                <a:cs typeface="Arial" charset="0"/>
              </a:rPr>
              <a:t>t</a:t>
            </a:r>
            <a:r>
              <a:rPr lang="fi-FI" sz="2800" baseline="-25000">
                <a:latin typeface="Calibri" pitchFamily="34" charset="0"/>
                <a:cs typeface="Arial" charset="0"/>
              </a:rPr>
              <a:t>2</a:t>
            </a:r>
            <a:r>
              <a:rPr lang="fi-FI" sz="2800">
                <a:latin typeface="Calibri" pitchFamily="34" charset="0"/>
                <a:cs typeface="Arial" charset="0"/>
              </a:rPr>
              <a:t>) 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and integrate over time orderings  </a:t>
            </a:r>
            <a:endParaRPr lang="fi-FI" sz="2800">
              <a:latin typeface="Calibri" pitchFamily="34" charset="0"/>
            </a:endParaRPr>
          </a:p>
        </p:txBody>
      </p:sp>
      <p:pic>
        <p:nvPicPr>
          <p:cNvPr id="24579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3425" y="5145088"/>
            <a:ext cx="10969625" cy="129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Box 1"/>
          <p:cNvSpPr txBox="1">
            <a:spLocks noChangeArrowheads="1"/>
          </p:cNvSpPr>
          <p:nvPr/>
        </p:nvSpPr>
        <p:spPr bwMode="auto">
          <a:xfrm>
            <a:off x="812800" y="533400"/>
            <a:ext cx="8737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800">
                <a:latin typeface="Calibri" pitchFamily="34" charset="0"/>
              </a:rPr>
              <a:t>In survival  probability      </a:t>
            </a:r>
          </a:p>
        </p:txBody>
      </p:sp>
      <p:pic>
        <p:nvPicPr>
          <p:cNvPr id="2560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16200" y="1304925"/>
            <a:ext cx="4791075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07275" y="1304925"/>
            <a:ext cx="32670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TextBox 4"/>
          <p:cNvSpPr txBox="1">
            <a:spLocks noChangeArrowheads="1"/>
          </p:cNvSpPr>
          <p:nvPr/>
        </p:nvSpPr>
        <p:spPr bwMode="auto">
          <a:xfrm>
            <a:off x="812800" y="2011363"/>
            <a:ext cx="1093470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800">
                <a:latin typeface="Calibri" pitchFamily="34" charset="0"/>
              </a:rPr>
              <a:t>the dominant behaviour is given by average </a:t>
            </a:r>
            <a:r>
              <a:rPr lang="el-GR" sz="2800">
                <a:cs typeface="Arial" charset="0"/>
              </a:rPr>
              <a:t>Γ</a:t>
            </a:r>
            <a:r>
              <a:rPr lang="fi-FI" sz="2800">
                <a:cs typeface="Arial" charset="0"/>
              </a:rPr>
              <a:t> = (</a:t>
            </a:r>
            <a:r>
              <a:rPr lang="el-GR" sz="2800">
                <a:cs typeface="Arial" charset="0"/>
              </a:rPr>
              <a:t>Γ</a:t>
            </a:r>
            <a:r>
              <a:rPr lang="fi-FI" sz="2800" baseline="-25000">
                <a:cs typeface="Arial" charset="0"/>
              </a:rPr>
              <a:t>1</a:t>
            </a:r>
            <a:r>
              <a:rPr lang="fi-FI" sz="2800">
                <a:cs typeface="Arial" charset="0"/>
              </a:rPr>
              <a:t>+</a:t>
            </a:r>
            <a:r>
              <a:rPr lang="el-GR" sz="2800">
                <a:cs typeface="Arial" charset="0"/>
              </a:rPr>
              <a:t>Γ</a:t>
            </a:r>
            <a:r>
              <a:rPr lang="fi-FI" sz="2800" baseline="-25000">
                <a:cs typeface="Arial" charset="0"/>
              </a:rPr>
              <a:t>2</a:t>
            </a:r>
            <a:r>
              <a:rPr lang="fi-FI" sz="2800">
                <a:cs typeface="Arial" charset="0"/>
              </a:rPr>
              <a:t>)/2  [ </a:t>
            </a:r>
            <a:r>
              <a:rPr lang="el-GR" sz="2800">
                <a:cs typeface="Arial" charset="0"/>
              </a:rPr>
              <a:t>δ</a:t>
            </a:r>
            <a:r>
              <a:rPr lang="fi-FI" sz="2800">
                <a:cs typeface="Arial" charset="0"/>
              </a:rPr>
              <a:t>=(</a:t>
            </a:r>
            <a:r>
              <a:rPr lang="el-GR" sz="2800">
                <a:cs typeface="Arial" charset="0"/>
              </a:rPr>
              <a:t>Γ</a:t>
            </a:r>
            <a:r>
              <a:rPr lang="fi-FI" sz="2800" baseline="-25000">
                <a:cs typeface="Arial" charset="0"/>
              </a:rPr>
              <a:t>1</a:t>
            </a:r>
            <a:r>
              <a:rPr lang="fi-FI" sz="2800">
                <a:cs typeface="Arial" charset="0"/>
              </a:rPr>
              <a:t>-</a:t>
            </a:r>
            <a:r>
              <a:rPr lang="el-GR" sz="2800">
                <a:cs typeface="Arial" charset="0"/>
              </a:rPr>
              <a:t>Γ</a:t>
            </a:r>
            <a:r>
              <a:rPr lang="fi-FI" sz="2800" baseline="-25000">
                <a:cs typeface="Arial" charset="0"/>
              </a:rPr>
              <a:t>2</a:t>
            </a:r>
            <a:r>
              <a:rPr lang="fi-FI" sz="2800">
                <a:cs typeface="Arial" charset="0"/>
              </a:rPr>
              <a:t>)/2]. </a:t>
            </a:r>
          </a:p>
          <a:p>
            <a:endParaRPr lang="fi-FI" sz="2800">
              <a:latin typeface="Calibri" pitchFamily="34" charset="0"/>
              <a:cs typeface="Arial" charset="0"/>
            </a:endParaRPr>
          </a:p>
          <a:p>
            <a:r>
              <a:rPr lang="fi-FI" sz="2800">
                <a:latin typeface="Calibri" pitchFamily="34" charset="0"/>
                <a:cs typeface="Arial" charset="0"/>
              </a:rPr>
              <a:t>With these assumptions the width is obtained from double integral </a:t>
            </a:r>
            <a:r>
              <a:rPr lang="fi-FI" sz="2800">
                <a:latin typeface="Calibri" pitchFamily="34" charset="0"/>
              </a:rPr>
              <a:t>   </a:t>
            </a:r>
          </a:p>
        </p:txBody>
      </p:sp>
      <p:pic>
        <p:nvPicPr>
          <p:cNvPr id="25605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4875" y="3433763"/>
            <a:ext cx="65024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6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48600" y="4352925"/>
            <a:ext cx="4079875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7" name="TextBox 7"/>
          <p:cNvSpPr txBox="1">
            <a:spLocks noChangeArrowheads="1"/>
          </p:cNvSpPr>
          <p:nvPr/>
        </p:nvSpPr>
        <p:spPr bwMode="auto">
          <a:xfrm>
            <a:off x="7848600" y="3517900"/>
            <a:ext cx="3594100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800">
                <a:latin typeface="Calibri" pitchFamily="34" charset="0"/>
              </a:rPr>
              <a:t>with kinematics   ↓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0363" y="292100"/>
            <a:ext cx="5418137" cy="451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1744663"/>
            <a:ext cx="6010275" cy="459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TextBox 3"/>
          <p:cNvSpPr txBox="1">
            <a:spLocks noChangeArrowheads="1"/>
          </p:cNvSpPr>
          <p:nvPr/>
        </p:nvSpPr>
        <p:spPr bwMode="auto">
          <a:xfrm>
            <a:off x="6040438" y="495300"/>
            <a:ext cx="57023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800">
                <a:latin typeface="Calibri" pitchFamily="34" charset="0"/>
                <a:cs typeface="Arial" charset="0"/>
              </a:rPr>
              <a:t>ΔΔ</a:t>
            </a:r>
            <a:r>
              <a:rPr lang="fi-FI" sz="2800">
                <a:latin typeface="Calibri" pitchFamily="34" charset="0"/>
                <a:cs typeface="Arial" charset="0"/>
              </a:rPr>
              <a:t> widths for </a:t>
            </a:r>
            <a:r>
              <a:rPr lang="fi-FI" sz="2800" baseline="30000">
                <a:latin typeface="Calibri" pitchFamily="34" charset="0"/>
                <a:cs typeface="Arial" charset="0"/>
              </a:rPr>
              <a:t>3</a:t>
            </a:r>
            <a:r>
              <a:rPr lang="fi-FI" sz="2800">
                <a:latin typeface="Calibri" pitchFamily="34" charset="0"/>
                <a:cs typeface="Arial" charset="0"/>
              </a:rPr>
              <a:t>D</a:t>
            </a:r>
            <a:r>
              <a:rPr lang="fi-FI" sz="2800" baseline="-25000">
                <a:latin typeface="Calibri" pitchFamily="34" charset="0"/>
                <a:cs typeface="Arial" charset="0"/>
              </a:rPr>
              <a:t>3</a:t>
            </a:r>
            <a:r>
              <a:rPr lang="fi-FI" sz="2800">
                <a:latin typeface="Calibri" pitchFamily="34" charset="0"/>
                <a:cs typeface="Arial" charset="0"/>
              </a:rPr>
              <a:t> and </a:t>
            </a:r>
            <a:r>
              <a:rPr lang="fi-FI" sz="2800" baseline="30000">
                <a:latin typeface="Calibri" pitchFamily="34" charset="0"/>
                <a:cs typeface="Arial" charset="0"/>
              </a:rPr>
              <a:t>3</a:t>
            </a:r>
            <a:r>
              <a:rPr lang="fi-FI" sz="2800">
                <a:latin typeface="Calibri" pitchFamily="34" charset="0"/>
                <a:cs typeface="Arial" charset="0"/>
              </a:rPr>
              <a:t>G</a:t>
            </a:r>
            <a:r>
              <a:rPr lang="fi-FI" sz="2800" baseline="-25000">
                <a:latin typeface="Calibri" pitchFamily="34" charset="0"/>
                <a:cs typeface="Arial" charset="0"/>
              </a:rPr>
              <a:t>3</a:t>
            </a:r>
            <a:r>
              <a:rPr lang="fi-FI" sz="2800">
                <a:latin typeface="Calibri" pitchFamily="34" charset="0"/>
                <a:cs typeface="Arial" charset="0"/>
              </a:rPr>
              <a:t> (NN)</a:t>
            </a:r>
          </a:p>
          <a:p>
            <a:endParaRPr lang="fi-FI" sz="2000">
              <a:latin typeface="Calibri" pitchFamily="34" charset="0"/>
            </a:endParaRPr>
          </a:p>
          <a:p>
            <a:r>
              <a:rPr lang="fi-FI" sz="2000">
                <a:latin typeface="Calibri" pitchFamily="34" charset="0"/>
              </a:rPr>
              <a:t>JAN PRC </a:t>
            </a:r>
            <a:r>
              <a:rPr lang="fi-FI" sz="2000" b="1">
                <a:latin typeface="Calibri" pitchFamily="34" charset="0"/>
              </a:rPr>
              <a:t>95</a:t>
            </a:r>
            <a:r>
              <a:rPr lang="fi-FI" sz="2000">
                <a:latin typeface="Calibri" pitchFamily="34" charset="0"/>
              </a:rPr>
              <a:t>, 054002 (2017)</a:t>
            </a:r>
          </a:p>
        </p:txBody>
      </p:sp>
      <p:sp>
        <p:nvSpPr>
          <p:cNvPr id="26628" name="TextBox 4"/>
          <p:cNvSpPr txBox="1">
            <a:spLocks noChangeArrowheads="1"/>
          </p:cNvSpPr>
          <p:nvPr/>
        </p:nvSpPr>
        <p:spPr bwMode="auto">
          <a:xfrm>
            <a:off x="1689100" y="5014913"/>
            <a:ext cx="422910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800">
                <a:latin typeface="Calibri" pitchFamily="34" charset="0"/>
              </a:rPr>
              <a:t>Argand diagrams</a:t>
            </a:r>
          </a:p>
          <a:p>
            <a:r>
              <a:rPr lang="fi-FI" sz="2800">
                <a:latin typeface="Calibri" pitchFamily="34" charset="0"/>
              </a:rPr>
              <a:t>(triangles: extra attraction for </a:t>
            </a:r>
            <a:r>
              <a:rPr lang="el-GR" sz="2800">
                <a:latin typeface="Calibri" pitchFamily="34" charset="0"/>
                <a:cs typeface="Arial" charset="0"/>
              </a:rPr>
              <a:t>ΔΔ</a:t>
            </a:r>
            <a:r>
              <a:rPr lang="fi-FI" sz="2800">
                <a:latin typeface="Calibri" pitchFamily="34" charset="0"/>
                <a:cs typeface="Arial" charset="0"/>
              </a:rPr>
              <a:t>, arbitrary)</a:t>
            </a:r>
            <a:endParaRPr lang="fi-FI" sz="28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83400" y="871538"/>
            <a:ext cx="47625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0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3" y="3613150"/>
            <a:ext cx="7010400" cy="233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TextBox 3"/>
          <p:cNvSpPr txBox="1">
            <a:spLocks noChangeArrowheads="1"/>
          </p:cNvSpPr>
          <p:nvPr/>
        </p:nvSpPr>
        <p:spPr bwMode="auto">
          <a:xfrm>
            <a:off x="2120900" y="165100"/>
            <a:ext cx="326390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4000">
                <a:latin typeface="Calibri" pitchFamily="34" charset="0"/>
              </a:rPr>
              <a:t>Limitations</a:t>
            </a:r>
          </a:p>
        </p:txBody>
      </p:sp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571500" y="946150"/>
            <a:ext cx="6019800" cy="247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800">
                <a:latin typeface="Calibri" pitchFamily="34" charset="0"/>
              </a:rPr>
              <a:t>Input actual </a:t>
            </a:r>
            <a:r>
              <a:rPr lang="el-GR" sz="28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 width into</a:t>
            </a:r>
            <a:r>
              <a:rPr lang="fi-FI" sz="2800">
                <a:latin typeface="Calibri" pitchFamily="34" charset="0"/>
              </a:rPr>
              <a:t> N</a:t>
            </a:r>
            <a:r>
              <a:rPr lang="el-GR" sz="2800">
                <a:latin typeface="Calibri" pitchFamily="34" charset="0"/>
              </a:rPr>
              <a:t>π</a:t>
            </a:r>
            <a:r>
              <a:rPr lang="fi-FI" sz="2800">
                <a:latin typeface="Calibri" pitchFamily="34" charset="0"/>
              </a:rPr>
              <a:t> with q</a:t>
            </a:r>
            <a:r>
              <a:rPr lang="fi-FI" sz="2800" baseline="-25000">
                <a:latin typeface="Calibri" pitchFamily="34" charset="0"/>
              </a:rPr>
              <a:t>i</a:t>
            </a:r>
            <a:r>
              <a:rPr lang="fi-FI" sz="2800">
                <a:latin typeface="Calibri" pitchFamily="34" charset="0"/>
              </a:rPr>
              <a:t> </a:t>
            </a:r>
          </a:p>
          <a:p>
            <a:r>
              <a:rPr lang="fi-FI" sz="2800">
                <a:latin typeface="Calibri" pitchFamily="34" charset="0"/>
              </a:rPr>
              <a:t>dictated by internal energy   √s</a:t>
            </a:r>
            <a:r>
              <a:rPr lang="fi-FI" sz="2800" baseline="-25000">
                <a:latin typeface="Calibri" pitchFamily="34" charset="0"/>
              </a:rPr>
              <a:t>i</a:t>
            </a:r>
            <a:r>
              <a:rPr lang="fi-FI" sz="2800">
                <a:latin typeface="Calibri" pitchFamily="34" charset="0"/>
              </a:rPr>
              <a:t> .    →</a:t>
            </a:r>
          </a:p>
          <a:p>
            <a:r>
              <a:rPr lang="fi-FI" sz="1200">
                <a:latin typeface="Calibri" pitchFamily="34" charset="0"/>
              </a:rPr>
              <a:t>  </a:t>
            </a:r>
          </a:p>
          <a:p>
            <a:r>
              <a:rPr lang="fi-FI" sz="2800">
                <a:latin typeface="Calibri" pitchFamily="34" charset="0"/>
              </a:rPr>
              <a:t>Meson exchanges with on-shell pions</a:t>
            </a:r>
          </a:p>
          <a:p>
            <a:r>
              <a:rPr lang="fi-FI" sz="2800">
                <a:latin typeface="Calibri" pitchFamily="34" charset="0"/>
              </a:rPr>
              <a:t>can give also complex potential and contribute to inelasticity.             </a:t>
            </a:r>
            <a:r>
              <a:rPr lang="fi-FI" sz="3200">
                <a:latin typeface="Calibri" pitchFamily="34" charset="0"/>
              </a:rPr>
              <a:t>↓</a:t>
            </a:r>
          </a:p>
        </p:txBody>
      </p:sp>
      <p:sp>
        <p:nvSpPr>
          <p:cNvPr id="27653" name="TextBox 5"/>
          <p:cNvSpPr txBox="1">
            <a:spLocks noChangeArrowheads="1"/>
          </p:cNvSpPr>
          <p:nvPr/>
        </p:nvSpPr>
        <p:spPr bwMode="auto">
          <a:xfrm>
            <a:off x="8016875" y="3441700"/>
            <a:ext cx="3794125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800">
                <a:latin typeface="Calibri" pitchFamily="34" charset="0"/>
              </a:rPr>
              <a:t>May be very attractive and long range.</a:t>
            </a:r>
          </a:p>
          <a:p>
            <a:r>
              <a:rPr lang="fi-FI" sz="2800">
                <a:latin typeface="Calibri" pitchFamily="34" charset="0"/>
              </a:rPr>
              <a:t>Present: Coupled to NN.</a:t>
            </a:r>
          </a:p>
          <a:p>
            <a:r>
              <a:rPr lang="fi-FI" sz="2800">
                <a:latin typeface="Calibri" pitchFamily="34" charset="0"/>
              </a:rPr>
              <a:t>How about T=2? </a:t>
            </a:r>
          </a:p>
          <a:p>
            <a:r>
              <a:rPr lang="fi-FI" sz="2800">
                <a:latin typeface="Calibri" pitchFamily="34" charset="0"/>
              </a:rPr>
              <a:t>Narrower?</a:t>
            </a:r>
          </a:p>
          <a:p>
            <a:r>
              <a:rPr lang="fi-FI" sz="2800">
                <a:latin typeface="Calibri" pitchFamily="34" charset="0"/>
              </a:rPr>
              <a:t>No Roper  NN’(1440). </a:t>
            </a:r>
          </a:p>
          <a:p>
            <a:r>
              <a:rPr lang="fi-FI" sz="2800">
                <a:latin typeface="Calibri" pitchFamily="34" charset="0"/>
              </a:rPr>
              <a:t>No quark calculation. 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638175" y="6030913"/>
            <a:ext cx="65357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i-FI" sz="2000">
                <a:latin typeface="Calibri" pitchFamily="34" charset="0"/>
              </a:rPr>
              <a:t>For 3-body dynamics see Gal&amp;Garcilazo NPA </a:t>
            </a:r>
            <a:r>
              <a:rPr lang="fi-FI" sz="2000" b="1">
                <a:latin typeface="Calibri" pitchFamily="34" charset="0"/>
              </a:rPr>
              <a:t>928</a:t>
            </a:r>
            <a:r>
              <a:rPr lang="fi-FI" sz="2000">
                <a:latin typeface="Calibri" pitchFamily="34" charset="0"/>
              </a:rPr>
              <a:t>, 73 (2014) </a:t>
            </a:r>
            <a:endParaRPr lang="en-GB" sz="20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5913" y="927100"/>
            <a:ext cx="597058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9788" y="1689100"/>
            <a:ext cx="4405312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93938" y="3124200"/>
            <a:ext cx="635635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58988" y="4292600"/>
            <a:ext cx="699611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1"/>
          <p:cNvSpPr txBox="1">
            <a:spLocks noChangeArrowheads="1"/>
          </p:cNvSpPr>
          <p:nvPr/>
        </p:nvSpPr>
        <p:spPr bwMode="auto">
          <a:xfrm>
            <a:off x="698500" y="1371600"/>
            <a:ext cx="5051425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8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(1232) basic ingredient in many 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reactions and interactions:</a:t>
            </a:r>
          </a:p>
          <a:p>
            <a:endParaRPr lang="fi-FI" sz="2800">
              <a:latin typeface="Calibri" pitchFamily="34" charset="0"/>
              <a:cs typeface="Arial" charset="0"/>
            </a:endParaRPr>
          </a:p>
          <a:p>
            <a:r>
              <a:rPr lang="fi-FI" sz="2800">
                <a:latin typeface="Calibri" pitchFamily="34" charset="0"/>
                <a:cs typeface="Arial" charset="0"/>
              </a:rPr>
              <a:t> - pion production and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   absorption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 - NN interaction itself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 - contributes to symmetry 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   breakings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 - nuclear matter saturation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 - ….. </a:t>
            </a:r>
          </a:p>
        </p:txBody>
      </p:sp>
      <p:sp>
        <p:nvSpPr>
          <p:cNvPr id="14338" name="TextBox 2"/>
          <p:cNvSpPr txBox="1">
            <a:spLocks noChangeArrowheads="1"/>
          </p:cNvSpPr>
          <p:nvPr/>
        </p:nvSpPr>
        <p:spPr bwMode="auto">
          <a:xfrm>
            <a:off x="4305300" y="431800"/>
            <a:ext cx="26495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4000">
                <a:latin typeface="Calibri" pitchFamily="34" charset="0"/>
              </a:rPr>
              <a:t>Background</a:t>
            </a:r>
          </a:p>
        </p:txBody>
      </p:sp>
      <p:pic>
        <p:nvPicPr>
          <p:cNvPr id="14339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73638" y="2433638"/>
            <a:ext cx="6697662" cy="213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773113" y="5749925"/>
            <a:ext cx="84804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i-FI" sz="2800" b="1">
                <a:latin typeface="Calibri" pitchFamily="34" charset="0"/>
              </a:rPr>
              <a:t>In this work NN-N</a:t>
            </a:r>
            <a:r>
              <a:rPr lang="el-GR" sz="2800" b="1">
                <a:latin typeface="Calibri" pitchFamily="34" charset="0"/>
              </a:rPr>
              <a:t>Δ</a:t>
            </a:r>
            <a:r>
              <a:rPr lang="fi-FI" sz="2800" b="1">
                <a:latin typeface="Calibri" pitchFamily="34" charset="0"/>
              </a:rPr>
              <a:t> coupled scattering states discussed   </a:t>
            </a:r>
            <a:endParaRPr lang="en-GB" sz="2800" b="1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1"/>
          <p:cNvSpPr txBox="1">
            <a:spLocks noChangeArrowheads="1"/>
          </p:cNvSpPr>
          <p:nvPr/>
        </p:nvSpPr>
        <p:spPr bwMode="auto">
          <a:xfrm>
            <a:off x="841375" y="457200"/>
            <a:ext cx="10067925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800">
                <a:latin typeface="Calibri" pitchFamily="34" charset="0"/>
                <a:cs typeface="Arial" charset="0"/>
              </a:rPr>
              <a:t>Resonant structure easily reproducible e.g. in momentum space. </a:t>
            </a:r>
          </a:p>
          <a:p>
            <a:r>
              <a:rPr lang="fi-FI" sz="1000">
                <a:latin typeface="Calibri" pitchFamily="34" charset="0"/>
                <a:cs typeface="Arial" charset="0"/>
              </a:rPr>
              <a:t> 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Also with schematic coordinate wave function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comes out trivially.</a:t>
            </a:r>
          </a:p>
        </p:txBody>
      </p:sp>
      <p:pic>
        <p:nvPicPr>
          <p:cNvPr id="1536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1055688"/>
            <a:ext cx="3592512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1225" y="2179638"/>
            <a:ext cx="6726238" cy="414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Box 4"/>
          <p:cNvSpPr txBox="1">
            <a:spLocks noChangeArrowheads="1"/>
          </p:cNvSpPr>
          <p:nvPr/>
        </p:nvSpPr>
        <p:spPr bwMode="auto">
          <a:xfrm flipH="1">
            <a:off x="669925" y="4745038"/>
            <a:ext cx="42338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>
                <a:latin typeface="Calibri" pitchFamily="34" charset="0"/>
              </a:rPr>
              <a:t>Dashed: Brack et al. NPA 287, 425 (1977)  </a:t>
            </a:r>
          </a:p>
          <a:p>
            <a:r>
              <a:rPr lang="fi-FI">
                <a:latin typeface="Calibri" pitchFamily="34" charset="0"/>
              </a:rPr>
              <a:t>Solid: JAN NPA 298, 417 (1978)  (CCM) </a:t>
            </a:r>
          </a:p>
          <a:p>
            <a:r>
              <a:rPr lang="fi-FI">
                <a:latin typeface="Calibri" pitchFamily="34" charset="0"/>
              </a:rPr>
              <a:t>Dotted: Goplen et al. PRL 32,1012 (1974)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1"/>
          <p:cNvSpPr txBox="1">
            <a:spLocks noChangeArrowheads="1"/>
          </p:cNvSpPr>
          <p:nvPr/>
        </p:nvSpPr>
        <p:spPr bwMode="auto">
          <a:xfrm>
            <a:off x="876300" y="381000"/>
            <a:ext cx="10439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800">
                <a:latin typeface="Calibri" pitchFamily="34" charset="0"/>
                <a:cs typeface="Arial" charset="0"/>
              </a:rPr>
              <a:t>However, the angular momentum structure of coupled channels easily missed (only S-wave N</a:t>
            </a:r>
            <a:r>
              <a:rPr lang="el-GR" sz="28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’s have some hope):</a:t>
            </a:r>
          </a:p>
        </p:txBody>
      </p:sp>
      <p:pic>
        <p:nvPicPr>
          <p:cNvPr id="16386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3300" y="1712913"/>
            <a:ext cx="9388475" cy="189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2684463" y="3668713"/>
            <a:ext cx="1879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400">
                <a:latin typeface="Calibri" pitchFamily="34" charset="0"/>
              </a:rPr>
              <a:t>         </a:t>
            </a:r>
            <a:r>
              <a:rPr lang="fi-FI" sz="2400">
                <a:cs typeface="Arial" charset="0"/>
              </a:rPr>
              <a:t>↑</a:t>
            </a:r>
            <a:endParaRPr lang="fi-FI" sz="2400">
              <a:latin typeface="Calibri" pitchFamily="34" charset="0"/>
            </a:endParaRPr>
          </a:p>
          <a:p>
            <a:r>
              <a:rPr lang="fi-FI" sz="2400">
                <a:latin typeface="Calibri" pitchFamily="34" charset="0"/>
              </a:rPr>
              <a:t>    Should</a:t>
            </a:r>
          </a:p>
          <a:p>
            <a:r>
              <a:rPr lang="fi-FI" sz="2400">
                <a:latin typeface="Calibri" pitchFamily="34" charset="0"/>
              </a:rPr>
              <a:t>suppress N</a:t>
            </a:r>
            <a:r>
              <a:rPr lang="el-GR" sz="2400">
                <a:cs typeface="Arial" charset="0"/>
              </a:rPr>
              <a:t>Δ</a:t>
            </a:r>
            <a:endParaRPr lang="fi-FI" sz="2400">
              <a:latin typeface="Calibri" pitchFamily="34" charset="0"/>
            </a:endParaRPr>
          </a:p>
        </p:txBody>
      </p:sp>
      <p:sp>
        <p:nvSpPr>
          <p:cNvPr id="16388" name="TextBox 5"/>
          <p:cNvSpPr txBox="1">
            <a:spLocks noChangeArrowheads="1"/>
          </p:cNvSpPr>
          <p:nvPr/>
        </p:nvSpPr>
        <p:spPr bwMode="auto">
          <a:xfrm flipH="1">
            <a:off x="5218113" y="3606800"/>
            <a:ext cx="1970087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400">
                <a:latin typeface="Calibri" pitchFamily="34" charset="0"/>
              </a:rPr>
              <a:t>    </a:t>
            </a:r>
            <a:r>
              <a:rPr lang="fi-FI" sz="2400">
                <a:cs typeface="Arial" charset="0"/>
              </a:rPr>
              <a:t>↑</a:t>
            </a:r>
            <a:endParaRPr lang="fi-FI" sz="2400">
              <a:latin typeface="Calibri" pitchFamily="34" charset="0"/>
            </a:endParaRPr>
          </a:p>
          <a:p>
            <a:r>
              <a:rPr lang="fi-FI" sz="2400">
                <a:latin typeface="Calibri" pitchFamily="34" charset="0"/>
              </a:rPr>
              <a:t>Mass barrier </a:t>
            </a:r>
          </a:p>
          <a:p>
            <a:r>
              <a:rPr lang="fi-FI" sz="2400">
                <a:latin typeface="Calibri" pitchFamily="34" charset="0"/>
              </a:rPr>
              <a:t>Include -i</a:t>
            </a:r>
            <a:r>
              <a:rPr lang="el-GR" sz="2400">
                <a:cs typeface="Arial" charset="0"/>
              </a:rPr>
              <a:t>Γ</a:t>
            </a:r>
            <a:r>
              <a:rPr lang="fi-FI" sz="2400">
                <a:cs typeface="Arial" charset="0"/>
              </a:rPr>
              <a:t>/2</a:t>
            </a:r>
            <a:r>
              <a:rPr lang="fi-FI" sz="2800">
                <a:latin typeface="Calibri" pitchFamily="34" charset="0"/>
              </a:rPr>
              <a:t> </a:t>
            </a: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8496300" y="3640138"/>
            <a:ext cx="15367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400">
                <a:latin typeface="Calibri" pitchFamily="34" charset="0"/>
              </a:rPr>
              <a:t>        </a:t>
            </a:r>
            <a:r>
              <a:rPr lang="fi-FI" sz="2400">
                <a:cs typeface="Arial" charset="0"/>
              </a:rPr>
              <a:t>↑</a:t>
            </a:r>
          </a:p>
          <a:p>
            <a:r>
              <a:rPr lang="fi-FI" sz="2400">
                <a:cs typeface="Arial" charset="0"/>
              </a:rPr>
              <a:t>Transition </a:t>
            </a:r>
          </a:p>
          <a:p>
            <a:r>
              <a:rPr lang="fi-FI" sz="2400">
                <a:cs typeface="Arial" charset="0"/>
              </a:rPr>
              <a:t>potential</a:t>
            </a:r>
            <a:endParaRPr lang="fi-FI" sz="2400">
              <a:latin typeface="Calibri" pitchFamily="34" charset="0"/>
            </a:endParaRPr>
          </a:p>
        </p:txBody>
      </p:sp>
      <p:sp>
        <p:nvSpPr>
          <p:cNvPr id="16390" name="TextBox 7"/>
          <p:cNvSpPr txBox="1">
            <a:spLocks noChangeArrowheads="1"/>
          </p:cNvSpPr>
          <p:nvPr/>
        </p:nvSpPr>
        <p:spPr bwMode="auto">
          <a:xfrm>
            <a:off x="1085850" y="4930775"/>
            <a:ext cx="1036955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800">
                <a:latin typeface="Calibri" pitchFamily="34" charset="0"/>
                <a:cs typeface="Arial" charset="0"/>
              </a:rPr>
              <a:t>Centrifugal barrier (and/or Coulomb) comes trivially and obviously 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in coordinate representation.</a:t>
            </a:r>
          </a:p>
          <a:p>
            <a:r>
              <a:rPr lang="fi-FI" sz="800">
                <a:latin typeface="Calibri" pitchFamily="34" charset="0"/>
              </a:rPr>
              <a:t>                                                                                          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First used free </a:t>
            </a:r>
            <a:r>
              <a:rPr lang="el-GR" sz="2800">
                <a:latin typeface="Calibri" pitchFamily="34" charset="0"/>
                <a:cs typeface="Arial" charset="0"/>
              </a:rPr>
              <a:t>Γ</a:t>
            </a:r>
            <a:r>
              <a:rPr lang="fi-FI" sz="2800">
                <a:latin typeface="Calibri" pitchFamily="34" charset="0"/>
                <a:cs typeface="Arial" charset="0"/>
              </a:rPr>
              <a:t> = 120 MeV,      </a:t>
            </a:r>
            <a:r>
              <a:rPr lang="fi-FI" sz="2800">
                <a:cs typeface="Arial" charset="0"/>
              </a:rPr>
              <a:t>                     , </a:t>
            </a:r>
            <a:r>
              <a:rPr lang="fi-FI" sz="2800">
                <a:latin typeface="Calibri" pitchFamily="34" charset="0"/>
                <a:cs typeface="Arial" charset="0"/>
              </a:rPr>
              <a:t>scaled down q…    </a:t>
            </a:r>
            <a:endParaRPr lang="fi-FI" sz="2800">
              <a:latin typeface="Calibri" pitchFamily="34" charset="0"/>
            </a:endParaRPr>
          </a:p>
        </p:txBody>
      </p:sp>
      <p:pic>
        <p:nvPicPr>
          <p:cNvPr id="16391" name="Picture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4013" y="5730875"/>
            <a:ext cx="221615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500" y="763588"/>
            <a:ext cx="5868988" cy="364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34088" y="566738"/>
            <a:ext cx="5834062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3"/>
          <p:cNvSpPr txBox="1">
            <a:spLocks noChangeArrowheads="1"/>
          </p:cNvSpPr>
          <p:nvPr/>
        </p:nvSpPr>
        <p:spPr bwMode="auto">
          <a:xfrm>
            <a:off x="519113" y="4430713"/>
            <a:ext cx="11174412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800">
                <a:latin typeface="Calibri" pitchFamily="34" charset="0"/>
                <a:cs typeface="Arial" charset="0"/>
              </a:rPr>
              <a:t>In pp → d</a:t>
            </a:r>
            <a:r>
              <a:rPr lang="el-GR" sz="2800">
                <a:latin typeface="Calibri" pitchFamily="34" charset="0"/>
                <a:cs typeface="Arial" charset="0"/>
              </a:rPr>
              <a:t>π</a:t>
            </a:r>
            <a:r>
              <a:rPr lang="fi-FI" sz="2800" baseline="30000">
                <a:latin typeface="Calibri" pitchFamily="34" charset="0"/>
                <a:cs typeface="Arial" charset="0"/>
              </a:rPr>
              <a:t>+</a:t>
            </a:r>
            <a:r>
              <a:rPr lang="fi-FI" sz="2800">
                <a:latin typeface="Calibri" pitchFamily="34" charset="0"/>
                <a:cs typeface="Arial" charset="0"/>
              </a:rPr>
              <a:t> amplitudes </a:t>
            </a:r>
            <a:r>
              <a:rPr lang="fi-FI" sz="2800" baseline="30000">
                <a:latin typeface="Calibri" pitchFamily="34" charset="0"/>
                <a:cs typeface="Arial" charset="0"/>
              </a:rPr>
              <a:t>1</a:t>
            </a:r>
            <a:r>
              <a:rPr lang="fi-FI" sz="2800">
                <a:latin typeface="Calibri" pitchFamily="34" charset="0"/>
                <a:cs typeface="Arial" charset="0"/>
              </a:rPr>
              <a:t>D</a:t>
            </a:r>
            <a:r>
              <a:rPr lang="fi-FI" sz="2800" baseline="-25000">
                <a:latin typeface="Calibri" pitchFamily="34" charset="0"/>
                <a:cs typeface="Arial" charset="0"/>
              </a:rPr>
              <a:t>2</a:t>
            </a:r>
            <a:r>
              <a:rPr lang="fi-FI" sz="2800">
                <a:latin typeface="Calibri" pitchFamily="34" charset="0"/>
                <a:cs typeface="Arial" charset="0"/>
              </a:rPr>
              <a:t>(NN) → </a:t>
            </a:r>
            <a:r>
              <a:rPr lang="fi-FI" sz="2800" baseline="30000">
                <a:latin typeface="Calibri" pitchFamily="34" charset="0"/>
                <a:cs typeface="Arial" charset="0"/>
              </a:rPr>
              <a:t>5</a:t>
            </a:r>
            <a:r>
              <a:rPr lang="fi-FI" sz="2800">
                <a:latin typeface="Calibri" pitchFamily="34" charset="0"/>
                <a:cs typeface="Arial" charset="0"/>
              </a:rPr>
              <a:t>S</a:t>
            </a:r>
            <a:r>
              <a:rPr lang="fi-FI" sz="2800" baseline="-25000">
                <a:latin typeface="Calibri" pitchFamily="34" charset="0"/>
                <a:cs typeface="Arial" charset="0"/>
              </a:rPr>
              <a:t>2</a:t>
            </a:r>
            <a:r>
              <a:rPr lang="fi-FI" sz="2800">
                <a:latin typeface="Calibri" pitchFamily="34" charset="0"/>
                <a:cs typeface="Arial" charset="0"/>
              </a:rPr>
              <a:t>(N</a:t>
            </a:r>
            <a:r>
              <a:rPr lang="el-GR" sz="28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), </a:t>
            </a:r>
            <a:r>
              <a:rPr lang="fi-FI" sz="2800" baseline="30000">
                <a:latin typeface="Calibri" pitchFamily="34" charset="0"/>
                <a:cs typeface="Arial" charset="0"/>
              </a:rPr>
              <a:t>5</a:t>
            </a:r>
            <a:r>
              <a:rPr lang="fi-FI" sz="2800">
                <a:latin typeface="Calibri" pitchFamily="34" charset="0"/>
                <a:cs typeface="Arial" charset="0"/>
              </a:rPr>
              <a:t>D</a:t>
            </a:r>
            <a:r>
              <a:rPr lang="fi-FI" sz="2800" baseline="-25000">
                <a:latin typeface="Calibri" pitchFamily="34" charset="0"/>
                <a:cs typeface="Arial" charset="0"/>
              </a:rPr>
              <a:t>2</a:t>
            </a:r>
            <a:r>
              <a:rPr lang="fi-FI" sz="2800">
                <a:latin typeface="Calibri" pitchFamily="34" charset="0"/>
                <a:cs typeface="Arial" charset="0"/>
              </a:rPr>
              <a:t>(N</a:t>
            </a:r>
            <a:r>
              <a:rPr lang="el-GR" sz="28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), </a:t>
            </a:r>
            <a:r>
              <a:rPr lang="fi-FI" sz="2800" baseline="30000">
                <a:latin typeface="Calibri" pitchFamily="34" charset="0"/>
                <a:cs typeface="Arial" charset="0"/>
              </a:rPr>
              <a:t>5</a:t>
            </a:r>
            <a:r>
              <a:rPr lang="fi-FI" sz="2800">
                <a:latin typeface="Calibri" pitchFamily="34" charset="0"/>
                <a:cs typeface="Arial" charset="0"/>
              </a:rPr>
              <a:t>G</a:t>
            </a:r>
            <a:r>
              <a:rPr lang="fi-FI" sz="2800" baseline="-25000">
                <a:latin typeface="Calibri" pitchFamily="34" charset="0"/>
                <a:cs typeface="Arial" charset="0"/>
              </a:rPr>
              <a:t>2</a:t>
            </a:r>
            <a:r>
              <a:rPr lang="fi-FI" sz="2800">
                <a:latin typeface="Calibri" pitchFamily="34" charset="0"/>
                <a:cs typeface="Arial" charset="0"/>
              </a:rPr>
              <a:t>(N</a:t>
            </a:r>
            <a:r>
              <a:rPr lang="el-GR" sz="28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) the latter ones can be hopelessly overestimated: Kinetic energy involved with centrifugal barrier effectively suppresses N</a:t>
            </a:r>
            <a:r>
              <a:rPr lang="el-GR" sz="28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 and raises N</a:t>
            </a:r>
            <a:r>
              <a:rPr lang="el-GR" sz="28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 threshold. 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Suppression and angular momentum dependence goes further to the widths.  </a:t>
            </a:r>
          </a:p>
        </p:txBody>
      </p:sp>
      <p:sp>
        <p:nvSpPr>
          <p:cNvPr id="17412" name="TextBox 4"/>
          <p:cNvSpPr txBox="1">
            <a:spLocks noChangeArrowheads="1"/>
          </p:cNvSpPr>
          <p:nvPr/>
        </p:nvSpPr>
        <p:spPr bwMode="auto">
          <a:xfrm>
            <a:off x="749300" y="317500"/>
            <a:ext cx="3365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>
                <a:latin typeface="Calibri" pitchFamily="34" charset="0"/>
              </a:rPr>
              <a:t>JAN, AIP Conf.Proc. 69, 62 (1981)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2"/>
          <p:cNvSpPr txBox="1">
            <a:spLocks noChangeArrowheads="1"/>
          </p:cNvSpPr>
          <p:nvPr/>
        </p:nvSpPr>
        <p:spPr bwMode="auto">
          <a:xfrm>
            <a:off x="2971800" y="596900"/>
            <a:ext cx="6934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4000">
                <a:latin typeface="Calibri" pitchFamily="34" charset="0"/>
                <a:cs typeface="Arial" charset="0"/>
              </a:rPr>
              <a:t>Kinetic energy vs.  </a:t>
            </a:r>
            <a:r>
              <a:rPr lang="el-GR" sz="4000">
                <a:latin typeface="Calibri" pitchFamily="34" charset="0"/>
                <a:cs typeface="Arial" charset="0"/>
              </a:rPr>
              <a:t>Δ</a:t>
            </a:r>
            <a:r>
              <a:rPr lang="fi-FI" sz="4000">
                <a:latin typeface="Calibri" pitchFamily="34" charset="0"/>
                <a:cs typeface="Arial" charset="0"/>
              </a:rPr>
              <a:t> width</a:t>
            </a:r>
          </a:p>
        </p:txBody>
      </p:sp>
      <p:sp>
        <p:nvSpPr>
          <p:cNvPr id="18434" name="TextBox 3"/>
          <p:cNvSpPr txBox="1">
            <a:spLocks noChangeArrowheads="1"/>
          </p:cNvSpPr>
          <p:nvPr/>
        </p:nvSpPr>
        <p:spPr bwMode="auto">
          <a:xfrm>
            <a:off x="1028700" y="1422400"/>
            <a:ext cx="10693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800">
                <a:latin typeface="Calibri" pitchFamily="34" charset="0"/>
                <a:cs typeface="Arial" charset="0"/>
              </a:rPr>
              <a:t>Centrifugal barrier basically part of kinetic energy. Kinetic energy 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(relative motion of N</a:t>
            </a:r>
            <a:r>
              <a:rPr lang="el-GR" sz="28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) should not contribute to the width of </a:t>
            </a:r>
            <a:r>
              <a:rPr lang="el-GR" sz="28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 (decay into N</a:t>
            </a:r>
            <a:r>
              <a:rPr lang="el-GR" sz="2800">
                <a:latin typeface="Calibri" pitchFamily="34" charset="0"/>
                <a:cs typeface="Arial" charset="0"/>
              </a:rPr>
              <a:t>π</a:t>
            </a:r>
            <a:r>
              <a:rPr lang="fi-FI" sz="2800">
                <a:latin typeface="Calibri" pitchFamily="34" charset="0"/>
                <a:cs typeface="Arial" charset="0"/>
              </a:rPr>
              <a:t>). 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For each relative baryon momentum k this can be calculated and subtracted from the total E to find the energy internal to </a:t>
            </a:r>
            <a:r>
              <a:rPr lang="el-GR" sz="28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, available for decay. Pion q from this. The k-momentum distribution can be obtained from the Fourier transform of the N</a:t>
            </a:r>
            <a:r>
              <a:rPr lang="el-GR" sz="28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 wave function to give</a:t>
            </a:r>
          </a:p>
        </p:txBody>
      </p:sp>
      <p:pic>
        <p:nvPicPr>
          <p:cNvPr id="1843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8700" y="4648200"/>
            <a:ext cx="6057900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extBox 5"/>
          <p:cNvSpPr txBox="1">
            <a:spLocks noChangeArrowheads="1"/>
          </p:cNvSpPr>
          <p:nvPr/>
        </p:nvSpPr>
        <p:spPr bwMode="auto">
          <a:xfrm flipH="1">
            <a:off x="8963025" y="4813300"/>
            <a:ext cx="1885950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400">
                <a:latin typeface="Calibri" pitchFamily="34" charset="0"/>
              </a:rPr>
              <a:t>Obvious</a:t>
            </a:r>
          </a:p>
          <a:p>
            <a:r>
              <a:rPr lang="fi-FI" sz="2400">
                <a:latin typeface="Calibri" pitchFamily="34" charset="0"/>
              </a:rPr>
              <a:t>expectation</a:t>
            </a:r>
          </a:p>
          <a:p>
            <a:r>
              <a:rPr lang="fi-FI" sz="2400">
                <a:latin typeface="Calibri" pitchFamily="34" charset="0"/>
              </a:rPr>
              <a:t>value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4513" y="798513"/>
            <a:ext cx="4764087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99213" y="0"/>
            <a:ext cx="51339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3821113" y="798513"/>
            <a:ext cx="25781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>
                <a:latin typeface="Calibri" pitchFamily="34" charset="0"/>
              </a:rPr>
              <a:t>JAN, PL 141B, 303 (1984)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61000" y="1782763"/>
            <a:ext cx="1311275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400" dirty="0">
                <a:latin typeface="+mj-lt"/>
                <a:cs typeface="Arial" panose="020B0604020202020204" pitchFamily="34" charset="0"/>
              </a:rPr>
              <a:t>578 </a:t>
            </a:r>
            <a:r>
              <a:rPr lang="fi-FI" sz="2400" dirty="0" err="1">
                <a:latin typeface="+mj-lt"/>
                <a:cs typeface="Arial" panose="020B0604020202020204" pitchFamily="34" charset="0"/>
              </a:rPr>
              <a:t>MeV</a:t>
            </a:r>
            <a:endParaRPr lang="fi-FI" sz="24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9461" name="TextBox 5"/>
          <p:cNvSpPr txBox="1">
            <a:spLocks noChangeArrowheads="1"/>
          </p:cNvSpPr>
          <p:nvPr/>
        </p:nvSpPr>
        <p:spPr bwMode="auto">
          <a:xfrm>
            <a:off x="1014413" y="4203700"/>
            <a:ext cx="4370387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800">
                <a:latin typeface="Calibri" pitchFamily="34" charset="0"/>
              </a:rPr>
              <a:t>L-dependent width improves</a:t>
            </a:r>
          </a:p>
          <a:p>
            <a:r>
              <a:rPr lang="fi-FI" sz="2800">
                <a:latin typeface="Calibri" pitchFamily="34" charset="0"/>
              </a:rPr>
              <a:t>results for pp ↔ dπ</a:t>
            </a:r>
            <a:r>
              <a:rPr lang="fi-FI" sz="2800" baseline="30000">
                <a:latin typeface="Calibri" pitchFamily="34" charset="0"/>
              </a:rPr>
              <a:t>+</a:t>
            </a:r>
            <a:r>
              <a:rPr lang="fi-FI" sz="2800">
                <a:latin typeface="Calibri" pitchFamily="34" charset="0"/>
              </a:rPr>
              <a:t> . </a:t>
            </a:r>
          </a:p>
        </p:txBody>
      </p:sp>
      <p:sp>
        <p:nvSpPr>
          <p:cNvPr id="19462" name="TextBox 7"/>
          <p:cNvSpPr txBox="1">
            <a:spLocks noChangeArrowheads="1"/>
          </p:cNvSpPr>
          <p:nvPr/>
        </p:nvSpPr>
        <p:spPr bwMode="auto">
          <a:xfrm>
            <a:off x="1116013" y="5638800"/>
            <a:ext cx="44592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000">
                <a:latin typeface="Calibri" pitchFamily="34" charset="0"/>
              </a:rPr>
              <a:t>Dashed and dash-dot 3-body calculations </a:t>
            </a:r>
          </a:p>
          <a:p>
            <a:r>
              <a:rPr lang="fi-FI" sz="2000">
                <a:latin typeface="Calibri" pitchFamily="34" charset="0"/>
              </a:rPr>
              <a:t>by Flinders and Tel Aviv groups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5638" y="0"/>
            <a:ext cx="37687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2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5600" y="-50800"/>
            <a:ext cx="2743200" cy="403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0"/>
            <a:ext cx="31877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3475038" y="290513"/>
            <a:ext cx="2197100" cy="424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>
                <a:latin typeface="Calibri" pitchFamily="34" charset="0"/>
              </a:rPr>
              <a:t>JAN, AIP Conf.Proc. 69, 62 (1981)</a:t>
            </a:r>
          </a:p>
          <a:p>
            <a:endParaRPr lang="fi-FI">
              <a:latin typeface="Calibri" pitchFamily="34" charset="0"/>
            </a:endParaRPr>
          </a:p>
          <a:p>
            <a:r>
              <a:rPr lang="fi-FI">
                <a:latin typeface="Calibri" pitchFamily="34" charset="0"/>
              </a:rPr>
              <a:t>Solid: CCM (NO</a:t>
            </a:r>
          </a:p>
          <a:p>
            <a:r>
              <a:rPr lang="fi-FI">
                <a:latin typeface="Calibri" pitchFamily="34" charset="0"/>
              </a:rPr>
              <a:t>particular fitting)</a:t>
            </a:r>
          </a:p>
          <a:p>
            <a:endParaRPr lang="fi-FI">
              <a:latin typeface="Calibri" pitchFamily="34" charset="0"/>
            </a:endParaRPr>
          </a:p>
          <a:p>
            <a:r>
              <a:rPr lang="fi-FI">
                <a:latin typeface="Calibri" pitchFamily="34" charset="0"/>
              </a:rPr>
              <a:t>Dashed: Rinat et al, </a:t>
            </a:r>
          </a:p>
          <a:p>
            <a:r>
              <a:rPr lang="fi-FI">
                <a:latin typeface="Calibri" pitchFamily="34" charset="0"/>
              </a:rPr>
              <a:t>              ( 3-body)</a:t>
            </a:r>
          </a:p>
          <a:p>
            <a:endParaRPr lang="fi-FI">
              <a:latin typeface="Calibri" pitchFamily="34" charset="0"/>
            </a:endParaRPr>
          </a:p>
          <a:p>
            <a:r>
              <a:rPr lang="fi-FI">
                <a:latin typeface="Calibri" pitchFamily="34" charset="0"/>
              </a:rPr>
              <a:t>Dotted: Kamo and Watari, Prog. Theor. Phys. 62, 1035 (1979) </a:t>
            </a:r>
          </a:p>
          <a:p>
            <a:r>
              <a:rPr lang="fi-FI">
                <a:latin typeface="Calibri" pitchFamily="34" charset="0"/>
              </a:rPr>
              <a:t>FIT with 3 ”dibaryons” </a:t>
            </a:r>
          </a:p>
          <a:p>
            <a:r>
              <a:rPr lang="fi-FI">
                <a:latin typeface="Calibri" pitchFamily="34" charset="0"/>
              </a:rPr>
              <a:t>(i.e. 6 parameters) </a:t>
            </a:r>
          </a:p>
        </p:txBody>
      </p:sp>
      <p:sp>
        <p:nvSpPr>
          <p:cNvPr id="20485" name="TextBox 6"/>
          <p:cNvSpPr txBox="1">
            <a:spLocks noChangeArrowheads="1"/>
          </p:cNvSpPr>
          <p:nvPr/>
        </p:nvSpPr>
        <p:spPr bwMode="auto">
          <a:xfrm>
            <a:off x="3989388" y="5080000"/>
            <a:ext cx="31480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400">
                <a:latin typeface="Calibri" pitchFamily="34" charset="0"/>
              </a:rPr>
              <a:t>3-dibaryon fit seems </a:t>
            </a:r>
          </a:p>
          <a:p>
            <a:r>
              <a:rPr lang="fi-FI" sz="2400">
                <a:latin typeface="Calibri" pitchFamily="34" charset="0"/>
              </a:rPr>
              <a:t>inferior in pp ↔ d</a:t>
            </a:r>
            <a:r>
              <a:rPr lang="el-GR" sz="2400">
                <a:latin typeface="Calibri" pitchFamily="34" charset="0"/>
              </a:rPr>
              <a:t>π</a:t>
            </a:r>
            <a:r>
              <a:rPr lang="fi-FI" sz="2400" baseline="30000">
                <a:latin typeface="Calibri" pitchFamily="34" charset="0"/>
              </a:rPr>
              <a:t>+</a:t>
            </a:r>
            <a:r>
              <a:rPr lang="fi-FI" sz="2400">
                <a:latin typeface="Calibri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73500" y="596900"/>
            <a:ext cx="7142163" cy="547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3"/>
          <p:cNvSpPr txBox="1">
            <a:spLocks noChangeArrowheads="1"/>
          </p:cNvSpPr>
          <p:nvPr/>
        </p:nvSpPr>
        <p:spPr bwMode="auto">
          <a:xfrm>
            <a:off x="292100" y="596900"/>
            <a:ext cx="3581400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800" baseline="30000">
                <a:latin typeface="Calibri" pitchFamily="34" charset="0"/>
              </a:rPr>
              <a:t>5</a:t>
            </a:r>
            <a:r>
              <a:rPr lang="fi-FI" sz="2800">
                <a:latin typeface="Calibri" pitchFamily="34" charset="0"/>
              </a:rPr>
              <a:t>S</a:t>
            </a:r>
            <a:r>
              <a:rPr lang="fi-FI" sz="2800" baseline="-25000">
                <a:latin typeface="Calibri" pitchFamily="34" charset="0"/>
              </a:rPr>
              <a:t>2</a:t>
            </a:r>
            <a:r>
              <a:rPr lang="fi-FI" sz="2800">
                <a:latin typeface="Calibri" pitchFamily="34" charset="0"/>
              </a:rPr>
              <a:t>(N</a:t>
            </a:r>
            <a:r>
              <a:rPr lang="el-GR" sz="2800">
                <a:latin typeface="Calibri" pitchFamily="34" charset="0"/>
                <a:cs typeface="Arial" charset="0"/>
              </a:rPr>
              <a:t>Δ</a:t>
            </a:r>
            <a:r>
              <a:rPr lang="fi-FI" sz="2800">
                <a:latin typeface="Calibri" pitchFamily="34" charset="0"/>
                <a:cs typeface="Arial" charset="0"/>
              </a:rPr>
              <a:t>) wave function</a:t>
            </a:r>
          </a:p>
          <a:p>
            <a:r>
              <a:rPr lang="fi-FI" sz="1200">
                <a:latin typeface="Calibri" pitchFamily="34" charset="0"/>
                <a:cs typeface="Arial" charset="0"/>
              </a:rPr>
              <a:t>  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No width: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Dashed: 400 MeV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Solid: 578 MeV</a:t>
            </a:r>
          </a:p>
          <a:p>
            <a:r>
              <a:rPr lang="fi-FI" sz="2800">
                <a:latin typeface="Calibri" pitchFamily="34" charset="0"/>
                <a:cs typeface="Arial" charset="0"/>
              </a:rPr>
              <a:t>Dotted: 765 MeV</a:t>
            </a:r>
          </a:p>
          <a:p>
            <a:r>
              <a:rPr lang="fi-FI" sz="1200">
                <a:latin typeface="Calibri" pitchFamily="34" charset="0"/>
              </a:rPr>
              <a:t>  </a:t>
            </a:r>
          </a:p>
          <a:p>
            <a:r>
              <a:rPr lang="fi-FI" sz="2800">
                <a:latin typeface="Calibri" pitchFamily="34" charset="0"/>
              </a:rPr>
              <a:t>With width:</a:t>
            </a:r>
          </a:p>
          <a:p>
            <a:r>
              <a:rPr lang="fi-FI" sz="2800">
                <a:latin typeface="Calibri" pitchFamily="34" charset="0"/>
              </a:rPr>
              <a:t>Dash-dot 578 MeV</a:t>
            </a:r>
          </a:p>
          <a:p>
            <a:endParaRPr lang="fi-FI" sz="2800">
              <a:latin typeface="Calibri" pitchFamily="34" charset="0"/>
            </a:endParaRPr>
          </a:p>
          <a:p>
            <a:r>
              <a:rPr lang="fi-FI" sz="2800">
                <a:latin typeface="Calibri" pitchFamily="34" charset="0"/>
              </a:rPr>
              <a:t>Width guess → wavefc</a:t>
            </a:r>
          </a:p>
          <a:p>
            <a:r>
              <a:rPr lang="fi-FI" sz="2800">
                <a:latin typeface="Calibri" pitchFamily="34" charset="0"/>
              </a:rPr>
              <a:t>→ width → wavefc …</a:t>
            </a:r>
          </a:p>
          <a:p>
            <a:r>
              <a:rPr lang="fi-FI" sz="2800">
                <a:latin typeface="Calibri" pitchFamily="34" charset="0"/>
              </a:rPr>
              <a:t>(self-consistency)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649</Words>
  <Application>Microsoft Office PowerPoint</Application>
  <PresentationFormat>Custom</PresentationFormat>
  <Paragraphs>139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Arial</vt:lpstr>
      <vt:lpstr>Calibri Light</vt:lpstr>
      <vt:lpstr>Arial Rounded MT Bold</vt:lpstr>
      <vt:lpstr>Office Theme</vt:lpstr>
      <vt:lpstr>      On the width of the Δ in NΔ and ΔΔ states                  From constancy to self-consistency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University of Helsinki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Eta-nuclear binding ↔ low energy scattering parametres</dc:title>
  <dc:creator>Niskanen, Jouni A</dc:creator>
  <cp:lastModifiedBy>janiskan</cp:lastModifiedBy>
  <cp:revision>85</cp:revision>
  <cp:lastPrinted>2018-06-04T12:39:24Z</cp:lastPrinted>
  <dcterms:created xsi:type="dcterms:W3CDTF">2018-05-17T12:41:54Z</dcterms:created>
  <dcterms:modified xsi:type="dcterms:W3CDTF">2018-06-07T20:53:36Z</dcterms:modified>
</cp:coreProperties>
</file>